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21"/>
  </p:notesMasterIdLst>
  <p:sldIdLst>
    <p:sldId id="256" r:id="rId2"/>
    <p:sldId id="348" r:id="rId3"/>
    <p:sldId id="326" r:id="rId4"/>
    <p:sldId id="289" r:id="rId5"/>
    <p:sldId id="323" r:id="rId6"/>
    <p:sldId id="324" r:id="rId7"/>
    <p:sldId id="328" r:id="rId8"/>
    <p:sldId id="329" r:id="rId9"/>
    <p:sldId id="346" r:id="rId10"/>
    <p:sldId id="349" r:id="rId11"/>
    <p:sldId id="333" r:id="rId12"/>
    <p:sldId id="352" r:id="rId13"/>
    <p:sldId id="341" r:id="rId14"/>
    <p:sldId id="266" r:id="rId15"/>
    <p:sldId id="268" r:id="rId16"/>
    <p:sldId id="351" r:id="rId17"/>
    <p:sldId id="344" r:id="rId18"/>
    <p:sldId id="334" r:id="rId19"/>
    <p:sldId id="350" r:id="rId20"/>
  </p:sldIdLst>
  <p:sldSz cx="9144000" cy="5143500" type="screen16x9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377"/>
    <a:srgbClr val="002B82"/>
    <a:srgbClr val="162A64"/>
    <a:srgbClr val="031C6D"/>
    <a:srgbClr val="182F6E"/>
    <a:srgbClr val="002570"/>
    <a:srgbClr val="03207B"/>
    <a:srgbClr val="1154B7"/>
    <a:srgbClr val="FFFFCC"/>
    <a:srgbClr val="125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79" autoAdjust="0"/>
  </p:normalViewPr>
  <p:slideViewPr>
    <p:cSldViewPr>
      <p:cViewPr>
        <p:scale>
          <a:sx n="120" d="100"/>
          <a:sy n="120" d="100"/>
        </p:scale>
        <p:origin x="-1296" y="-4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5D393-23B6-4CD5-9805-F2FD071B88C0}" type="datetimeFigureOut">
              <a:rPr lang="ca-ES" smtClean="0"/>
              <a:t>26/4/2022</a:t>
            </a:fld>
            <a:endParaRPr lang="ca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F7614-BBE5-4DB9-A7A2-4D84DD7EE904}" type="slidenum">
              <a:rPr lang="ca-ES" smtClean="0"/>
              <a:t>‹Nº›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53190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23728" y="1"/>
            <a:ext cx="7020272" cy="771550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ca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A7605-D7FC-431A-833C-03E68B42F41B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ca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24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E634746-2B64-4C87-B2EE-BD1852B59B44}" type="datetimeFigureOut">
              <a:rPr lang="ca-ES" smtClean="0"/>
              <a:t>26/4/2022</a:t>
            </a:fld>
            <a:endParaRPr lang="ca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29BBF-1F0A-4C92-B97D-579A9ABAAEC4}" type="slidenum">
              <a:rPr lang="ca-ES" smtClean="0"/>
              <a:t>‹Nº›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731852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E298379-788E-4CD0-9792-9B1B0614DFF7}" type="slidenum">
              <a:rPr lang="ca-ES" smtClean="0">
                <a:solidFill>
                  <a:prstClr val="black"/>
                </a:solidFill>
              </a:rPr>
              <a:pPr/>
              <a:t>‹Nº›</a:t>
            </a:fld>
            <a:endParaRPr lang="ca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60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F141344-DA49-4004-A235-5F1B320D653C}" type="datetimeFigureOut">
              <a:rPr lang="ca-ES">
                <a:solidFill>
                  <a:prstClr val="black"/>
                </a:solidFill>
              </a:rPr>
              <a:pPr/>
              <a:t>26/4/2022</a:t>
            </a:fld>
            <a:endParaRPr lang="ca-ES" dirty="0">
              <a:solidFill>
                <a:prstClr val="black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ca-ES" dirty="0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E298379-788E-4CD0-9792-9B1B0614DFF7}" type="slidenum">
              <a:rPr lang="ca-ES" smtClean="0">
                <a:solidFill>
                  <a:prstClr val="black"/>
                </a:solidFill>
              </a:rPr>
              <a:pPr/>
              <a:t>‹Nº›</a:t>
            </a:fld>
            <a:endParaRPr lang="ca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302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7938"/>
            <a:ext cx="9144000" cy="51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028384" y="4767263"/>
            <a:ext cx="65841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B53A7605-D7FC-431A-833C-03E68B42F41B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ca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2195736" y="-20538"/>
            <a:ext cx="6851104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a-E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15" y="4804526"/>
            <a:ext cx="1062225" cy="17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117205" y="1238726"/>
            <a:ext cx="1646483" cy="3570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_tradnl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Contents</a:t>
            </a:r>
            <a:r>
              <a:rPr lang="es-ES_tradnl" sz="1600" b="1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of </a:t>
            </a:r>
          </a:p>
          <a:p>
            <a:pPr>
              <a:spcBef>
                <a:spcPts val="600"/>
              </a:spcBef>
            </a:pPr>
            <a:r>
              <a:rPr lang="es-ES_tradnl" sz="1600" b="1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visit</a:t>
            </a:r>
          </a:p>
          <a:p>
            <a:pPr>
              <a:spcBef>
                <a:spcPts val="600"/>
              </a:spcBef>
            </a:pPr>
            <a:endParaRPr lang="es-ES_tradnl" sz="1600" b="1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s-ES_tradnl" sz="1600" b="1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Can Ruti Campus</a:t>
            </a:r>
            <a:endParaRPr lang="es-ES_tradnl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endParaRPr lang="es-ES_tradnl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s-ES_tradnl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Germans Trias Hospital</a:t>
            </a:r>
            <a:endParaRPr lang="es-ES_tradn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endParaRPr lang="es-ES_tradnl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s-ES_tradnl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Three areas</a:t>
            </a:r>
            <a:r>
              <a:rPr lang="es-ES_tradnl" sz="1600" b="1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of excellence</a:t>
            </a:r>
            <a:endParaRPr lang="es-ES_tradn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endParaRPr lang="es-ES_tradn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7029" r="7316" b="3628"/>
          <a:stretch/>
        </p:blipFill>
        <p:spPr bwMode="auto">
          <a:xfrm>
            <a:off x="-36512" y="-18334"/>
            <a:ext cx="9196168" cy="51899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907705" y="-20538"/>
            <a:ext cx="7251952" cy="792088"/>
          </a:xfrm>
          <a:prstGeom prst="rect">
            <a:avLst/>
          </a:prstGeom>
          <a:solidFill>
            <a:srgbClr val="1B3377"/>
          </a:solidFill>
          <a:ln>
            <a:noFill/>
          </a:ln>
          <a:effectLst>
            <a:outerShdw blurRad="177800" dist="38100" dir="6000000" sx="103000" sy="103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endParaRPr lang="ca-E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8" y="266415"/>
            <a:ext cx="1757327" cy="289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22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6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55"/>
            <a:ext cx="9159656" cy="517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7029" r="7316" b="3628"/>
          <a:stretch/>
        </p:blipFill>
        <p:spPr bwMode="auto">
          <a:xfrm>
            <a:off x="-36512" y="-19955"/>
            <a:ext cx="9180512" cy="51839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971600" y="1419622"/>
            <a:ext cx="7128791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_tradnl" sz="3600" b="1" dirty="0" smtClean="0">
                <a:solidFill>
                  <a:srgbClr val="031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Campus Can Ruti- Badalona</a:t>
            </a:r>
          </a:p>
          <a:p>
            <a:pPr algn="ctr">
              <a:spcBef>
                <a:spcPts val="600"/>
              </a:spcBef>
            </a:pPr>
            <a:r>
              <a:rPr lang="es-ES_tradnl" sz="3600" b="1" dirty="0" smtClean="0">
                <a:solidFill>
                  <a:srgbClr val="031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Welcome and outline of the day</a:t>
            </a:r>
            <a:endParaRPr lang="es-ES_tradnl" sz="3600" b="1" dirty="0">
              <a:solidFill>
                <a:srgbClr val="031C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495610" y="3540373"/>
            <a:ext cx="64607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_tradnl" sz="2000" dirty="0" smtClean="0">
                <a:solidFill>
                  <a:srgbClr val="002B82"/>
                </a:solidFill>
                <a:latin typeface="Century Gothic" panose="020B0502020202020204" pitchFamily="34" charset="0"/>
              </a:rPr>
              <a:t>Oriol Estrada</a:t>
            </a:r>
          </a:p>
          <a:p>
            <a:r>
              <a:rPr lang="en-GB" sz="2000" dirty="0">
                <a:solidFill>
                  <a:srgbClr val="002B82"/>
                </a:solidFill>
                <a:latin typeface="Century Gothic" panose="020B0502020202020204" pitchFamily="34" charset="0"/>
              </a:rPr>
              <a:t>Director of Health Strategy and Innovation</a:t>
            </a:r>
            <a:endParaRPr lang="ca-ES" sz="2000" dirty="0">
              <a:solidFill>
                <a:srgbClr val="002B8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562" y="4155926"/>
            <a:ext cx="2600382" cy="425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39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0538"/>
            <a:ext cx="9361040" cy="524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13610" y="4515966"/>
            <a:ext cx="6861448" cy="7920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2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Now, at the heart of our organization...</a:t>
            </a:r>
            <a:endParaRPr lang="ca-ES" sz="2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8379-788E-4CD0-9792-9B1B0614DFF7}" type="slidenum">
              <a:rPr lang="ca-ES" smtClean="0">
                <a:solidFill>
                  <a:prstClr val="black"/>
                </a:solidFill>
              </a:rPr>
              <a:pPr/>
              <a:t>10</a:t>
            </a:fld>
            <a:endParaRPr lang="ca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042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23729" y="5717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Germans Trias i Pujol University Hospital </a:t>
            </a:r>
          </a:p>
          <a:p>
            <a:r>
              <a:rPr lang="en-GB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Our mission: Health for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  <a:r>
              <a:rPr lang="en-GB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00,000 </a:t>
            </a:r>
            <a:r>
              <a:rPr lang="en-GB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people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4"/>
          <a:stretch/>
        </p:blipFill>
        <p:spPr bwMode="auto">
          <a:xfrm>
            <a:off x="1574139" y="929507"/>
            <a:ext cx="4942077" cy="67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7" r="4635" b="-1"/>
          <a:stretch/>
        </p:blipFill>
        <p:spPr bwMode="auto">
          <a:xfrm>
            <a:off x="4355976" y="2067694"/>
            <a:ext cx="4788024" cy="681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8" b="45711"/>
          <a:stretch/>
        </p:blipFill>
        <p:spPr bwMode="auto">
          <a:xfrm>
            <a:off x="1574140" y="3141321"/>
            <a:ext cx="4942076" cy="654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0" r="4373" b="33488"/>
          <a:stretch/>
        </p:blipFill>
        <p:spPr bwMode="auto">
          <a:xfrm>
            <a:off x="4319464" y="4293449"/>
            <a:ext cx="4824536" cy="654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660232" y="894202"/>
            <a:ext cx="2378563" cy="1029476"/>
          </a:xfrm>
          <a:prstGeom prst="rect">
            <a:avLst/>
          </a:prstGeom>
          <a:solidFill>
            <a:srgbClr val="1F3C7D"/>
          </a:solidFill>
          <a:effectLst>
            <a:outerShdw blurRad="177800" dist="38100" dir="2700000" sx="104000" sy="104000" algn="tl" rotWithShape="0">
              <a:prstClr val="black">
                <a:alpha val="40000"/>
              </a:prstClr>
            </a:outerShdw>
          </a:effectLst>
        </p:spPr>
        <p:txBody>
          <a:bodyPr wrap="square" tIns="144000" bIns="144000" rtlCol="0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33,174 </a:t>
            </a:r>
            <a:r>
              <a:rPr lang="en-GB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discharges</a:t>
            </a:r>
          </a:p>
          <a:p>
            <a:r>
              <a:rPr lang="en-GB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17,176 </a:t>
            </a:r>
            <a:r>
              <a:rPr lang="en-GB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surg. episodes</a:t>
            </a:r>
          </a:p>
          <a:p>
            <a:r>
              <a:rPr lang="en-GB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123,514 </a:t>
            </a:r>
            <a:r>
              <a:rPr lang="en-GB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emergencies</a:t>
            </a:r>
            <a:endParaRPr lang="en-GB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574776" y="1779662"/>
            <a:ext cx="2637184" cy="1244920"/>
          </a:xfrm>
          <a:prstGeom prst="rect">
            <a:avLst/>
          </a:prstGeom>
          <a:solidFill>
            <a:srgbClr val="1F3C7D"/>
          </a:solidFill>
          <a:effectLst>
            <a:outerShdw blurRad="177800" dist="38100" dir="2700000" sx="103000" sy="103000" algn="tl" rotWithShape="0">
              <a:prstClr val="black">
                <a:alpha val="40000"/>
              </a:prstClr>
            </a:outerShdw>
          </a:effectLst>
        </p:spPr>
        <p:txBody>
          <a:bodyPr wrap="square" lIns="36000" tIns="144000" rIns="36000" bIns="144000" rtlCol="0">
            <a:spAutoFit/>
          </a:bodyPr>
          <a:lstStyle/>
          <a:p>
            <a:pPr marL="538163" indent="-538163"/>
            <a:r>
              <a:rPr lang="en-GB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   3 	</a:t>
            </a:r>
            <a:r>
              <a:rPr lang="en-GB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new integrated  care     departments  (last 2 years)</a:t>
            </a:r>
          </a:p>
          <a:p>
            <a:r>
              <a:rPr lang="en-GB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&gt;200 </a:t>
            </a:r>
            <a:r>
              <a:rPr lang="en-GB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robotic surg. episodes</a:t>
            </a:r>
          </a:p>
          <a:p>
            <a:pPr marL="627063" indent="-627063"/>
            <a:r>
              <a:rPr lang="en-GB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   </a:t>
            </a:r>
            <a:r>
              <a:rPr lang="en-GB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r>
              <a:rPr lang="en-GB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</a:t>
            </a:r>
            <a:r>
              <a:rPr lang="en-GB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transplantation programs</a:t>
            </a:r>
            <a:endParaRPr lang="en-GB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646080" y="3003798"/>
            <a:ext cx="2390416" cy="1214142"/>
          </a:xfrm>
          <a:prstGeom prst="rect">
            <a:avLst/>
          </a:prstGeom>
          <a:solidFill>
            <a:srgbClr val="1F3C7D"/>
          </a:solidFill>
          <a:effectLst>
            <a:outerShdw blurRad="177800" dist="38100" dir="2700000" sx="103000" sy="103000" algn="tl" rotWithShape="0">
              <a:prstClr val="black">
                <a:alpha val="40000"/>
              </a:prstClr>
            </a:outerShdw>
          </a:effectLst>
        </p:spPr>
        <p:txBody>
          <a:bodyPr wrap="square" lIns="36000" tIns="144000" rIns="36000" bIns="144000" rtlCol="0">
            <a:spAutoFit/>
          </a:bodyPr>
          <a:lstStyle/>
          <a:p>
            <a:pPr marL="627063" indent="-533400"/>
            <a:r>
              <a:rPr lang="en-GB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4,124 </a:t>
            </a:r>
            <a:r>
              <a:rPr lang="en-GB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professionals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  </a:t>
            </a:r>
            <a:r>
              <a:rPr lang="en-GB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283 </a:t>
            </a:r>
            <a:r>
              <a:rPr lang="en-GB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medical residents</a:t>
            </a:r>
          </a:p>
          <a:p>
            <a:pPr marL="804863" indent="-804863"/>
            <a:r>
              <a:rPr lang="en-GB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  <a:r>
              <a:rPr lang="en-GB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1,457</a:t>
            </a:r>
            <a:r>
              <a:rPr lang="en-GB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health sciences students</a:t>
            </a:r>
            <a:endParaRPr lang="en-GB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574776" y="3918538"/>
            <a:ext cx="2637184" cy="1091032"/>
          </a:xfrm>
          <a:prstGeom prst="rect">
            <a:avLst/>
          </a:prstGeom>
          <a:solidFill>
            <a:srgbClr val="1F3C7D"/>
          </a:solidFill>
          <a:effectLst>
            <a:outerShdw blurRad="177800" dist="38100" dir="2700000" sx="103000" sy="103000" algn="tl" rotWithShape="0">
              <a:prstClr val="black">
                <a:alpha val="40000"/>
              </a:prstClr>
            </a:outerShdw>
          </a:effectLst>
        </p:spPr>
        <p:txBody>
          <a:bodyPr wrap="square" lIns="36000" tIns="144000" rIns="36000" bIns="144000" rtlCol="0">
            <a:spAutoFit/>
          </a:bodyPr>
          <a:lstStyle/>
          <a:p>
            <a:pPr marL="627063" indent="-533400"/>
            <a:r>
              <a:rPr lang="en-GB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Economic sustainability</a:t>
            </a:r>
          </a:p>
          <a:p>
            <a:pPr marL="627063" indent="-271463"/>
            <a:r>
              <a:rPr lang="en-GB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(No deficit last 5 years) </a:t>
            </a:r>
          </a:p>
          <a:p>
            <a:pPr marL="355600" indent="-261938"/>
            <a:r>
              <a:rPr lang="en-GB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&gt;94% </a:t>
            </a:r>
            <a:r>
              <a:rPr lang="en-GB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Hospital objectives achievement last 5 years</a:t>
            </a:r>
            <a:r>
              <a:rPr lang="en-GB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12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</a:t>
            </a:fld>
            <a:endParaRPr lang="en-GB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429233" y="4887039"/>
            <a:ext cx="1707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smtClean="0">
                <a:latin typeface="Century Gothic" panose="020B0502020202020204" pitchFamily="34" charset="0"/>
              </a:rPr>
              <a:t>Data collected 2021</a:t>
            </a:r>
            <a:endParaRPr lang="en-GB" sz="1200" i="1" dirty="0">
              <a:latin typeface="Century Gothic" panose="020B050202020202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17205" y="3075806"/>
            <a:ext cx="164648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_tradnl" sz="1600" b="1" dirty="0" smtClean="0">
                <a:solidFill>
                  <a:srgbClr val="162A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Germans Trias Hospital</a:t>
            </a:r>
            <a:endParaRPr lang="es-ES_tradnl" sz="1600" b="1" dirty="0">
              <a:solidFill>
                <a:srgbClr val="162A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92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 bwMode="auto">
          <a:xfrm>
            <a:off x="1663377" y="987574"/>
            <a:ext cx="7301111" cy="3621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2267744" y="123478"/>
            <a:ext cx="59939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High complexity and excellence areas</a:t>
            </a:r>
            <a:endParaRPr lang="ca-E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03598"/>
            <a:ext cx="7128792" cy="322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17205" y="3075806"/>
            <a:ext cx="164648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_tradnl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Germans </a:t>
            </a:r>
            <a:r>
              <a:rPr lang="es-ES_tradnl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Trias </a:t>
            </a:r>
            <a:r>
              <a:rPr lang="es-ES_tradnl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Hospital</a:t>
            </a:r>
            <a:endParaRPr lang="es-ES_tradn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20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23728" y="-12995"/>
            <a:ext cx="7052320" cy="784546"/>
          </a:xfrm>
        </p:spPr>
        <p:txBody>
          <a:bodyPr anchor="ctr"/>
          <a:lstStyle/>
          <a:p>
            <a:r>
              <a:rPr lang="ca-ES" dirty="0" smtClean="0"/>
              <a:t>How </a:t>
            </a:r>
            <a:r>
              <a:rPr lang="ca-ES" dirty="0" smtClean="0"/>
              <a:t>fast </a:t>
            </a:r>
            <a:r>
              <a:rPr lang="ca-ES" dirty="0"/>
              <a:t>the paradigm </a:t>
            </a:r>
            <a:r>
              <a:rPr lang="ca-ES" dirty="0" smtClean="0"/>
              <a:t>changes </a:t>
            </a:r>
            <a:endParaRPr lang="ca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3" y="889508"/>
            <a:ext cx="6408713" cy="3903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2 Rectángulo"/>
          <p:cNvSpPr>
            <a:spLocks noChangeArrowheads="1"/>
          </p:cNvSpPr>
          <p:nvPr/>
        </p:nvSpPr>
        <p:spPr bwMode="auto">
          <a:xfrm>
            <a:off x="2159732" y="4777940"/>
            <a:ext cx="532859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>
            <a:defPPr>
              <a:defRPr lang="ca-ES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s-ES_tradnl" sz="600" i="1" dirty="0">
                <a:solidFill>
                  <a:prstClr val="black"/>
                </a:solidFill>
                <a:latin typeface="Century Gothic" panose="020B0502020202020204" pitchFamily="34" charset="0"/>
              </a:rPr>
              <a:t>Source: Royal College of Physicians. Future physician: changing doctors in changing times. Report of a working party. London: RCP, 2010.</a:t>
            </a:r>
            <a:endParaRPr lang="ca-ES" sz="600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1 Elipse"/>
          <p:cNvSpPr/>
          <p:nvPr/>
        </p:nvSpPr>
        <p:spPr>
          <a:xfrm rot="16200000">
            <a:off x="4188092" y="2173517"/>
            <a:ext cx="404465" cy="244496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a-ES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a-ES" dirty="0"/>
          </a:p>
        </p:txBody>
      </p:sp>
      <p:cxnSp>
        <p:nvCxnSpPr>
          <p:cNvPr id="7" name="3 Conector recto de flecha"/>
          <p:cNvCxnSpPr/>
          <p:nvPr/>
        </p:nvCxnSpPr>
        <p:spPr>
          <a:xfrm>
            <a:off x="5616116" y="1321556"/>
            <a:ext cx="0" cy="2952328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117205" y="3087419"/>
            <a:ext cx="164648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_tradnl" sz="1600" b="1" dirty="0" smtClean="0">
                <a:solidFill>
                  <a:srgbClr val="162A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Germans Trias Hospital</a:t>
            </a:r>
            <a:endParaRPr lang="es-ES_tradnl" sz="1600" b="1" dirty="0">
              <a:solidFill>
                <a:srgbClr val="162A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09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76799"/>
            <a:ext cx="7627404" cy="464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2339752" y="135672"/>
            <a:ext cx="6408712" cy="4918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Our concept of clinical innovation</a:t>
            </a:r>
            <a:endParaRPr lang="ca-E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1 CuadroTexto"/>
          <p:cNvSpPr txBox="1"/>
          <p:nvPr/>
        </p:nvSpPr>
        <p:spPr>
          <a:xfrm>
            <a:off x="2195736" y="1021256"/>
            <a:ext cx="4824535" cy="707886"/>
          </a:xfrm>
          <a:prstGeom prst="rect">
            <a:avLst/>
          </a:prstGeom>
          <a:noFill/>
          <a:effectLst>
            <a:outerShdw blurRad="177800" dist="38100" dir="2700000" sx="103000" sy="103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2000" b="1" dirty="0" smtClean="0">
                <a:latin typeface="Century Gothic" panose="020B0502020202020204" pitchFamily="34" charset="0"/>
              </a:rPr>
              <a:t>First, we must find the way we would like to manage healthcare. </a:t>
            </a:r>
          </a:p>
        </p:txBody>
      </p:sp>
      <p:sp>
        <p:nvSpPr>
          <p:cNvPr id="11" name="3 CuadroTexto"/>
          <p:cNvSpPr txBox="1"/>
          <p:nvPr/>
        </p:nvSpPr>
        <p:spPr>
          <a:xfrm>
            <a:off x="3707904" y="4283462"/>
            <a:ext cx="5233675" cy="707886"/>
          </a:xfrm>
          <a:prstGeom prst="rect">
            <a:avLst/>
          </a:prstGeom>
          <a:noFill/>
          <a:effectLst>
            <a:outerShdw blurRad="177800" dist="38100" dir="2700000" sx="103000" sy="103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2000" b="1" dirty="0" smtClean="0">
                <a:latin typeface="Century Gothic" panose="020B0502020202020204" pitchFamily="34" charset="0"/>
              </a:rPr>
              <a:t>Then, we search for the tools which can help us to achieve our purpose</a:t>
            </a:r>
            <a:endParaRPr lang="ca-ES" sz="2000" b="1" dirty="0">
              <a:latin typeface="Century Gothic" panose="020B0502020202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17205" y="3087419"/>
            <a:ext cx="164648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_tradnl" sz="1600" b="1" dirty="0" smtClean="0">
                <a:solidFill>
                  <a:srgbClr val="162A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Germans Trias Hospital</a:t>
            </a:r>
            <a:endParaRPr lang="es-ES_tradnl" sz="1600" b="1" dirty="0">
              <a:solidFill>
                <a:srgbClr val="162A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69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195737" y="-59447"/>
            <a:ext cx="6447185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s-ES_tradn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s-ES_tradnl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innovació </a:t>
            </a:r>
            <a:r>
              <a:rPr lang="es-ES_tradn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clínica </a:t>
            </a:r>
            <a:r>
              <a:rPr lang="es-ES_tradnl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com a </a:t>
            </a:r>
            <a:r>
              <a:rPr lang="es-ES_tradn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motor de </a:t>
            </a:r>
            <a:r>
              <a:rPr lang="es-ES_tradnl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canvi </a:t>
            </a:r>
            <a:r>
              <a:rPr lang="es-ES_tradn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del </a:t>
            </a:r>
            <a:r>
              <a:rPr lang="es-ES_tradnl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model assistencial</a:t>
            </a:r>
            <a:endParaRPr lang="es-ES_tradnl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03598"/>
            <a:ext cx="6754813" cy="3170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17205" y="3087419"/>
            <a:ext cx="164648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_tradnl" sz="1600" b="1" dirty="0" smtClean="0">
                <a:solidFill>
                  <a:srgbClr val="162A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Germans Trias Hospital</a:t>
            </a:r>
            <a:endParaRPr lang="es-ES_tradnl" sz="1600" b="1" dirty="0">
              <a:solidFill>
                <a:srgbClr val="162A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69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1 Título"/>
          <p:cNvSpPr txBox="1">
            <a:spLocks/>
          </p:cNvSpPr>
          <p:nvPr/>
        </p:nvSpPr>
        <p:spPr>
          <a:xfrm>
            <a:off x="2031032" y="-20538"/>
            <a:ext cx="6861448" cy="7920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Clinical Innovation in our territory. </a:t>
            </a:r>
            <a:br>
              <a:rPr lang="ca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ca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Impact of change: 2014-2021</a:t>
            </a:r>
            <a:endParaRPr lang="ca-E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1907704" y="928591"/>
            <a:ext cx="7111554" cy="4034288"/>
            <a:chOff x="1187624" y="928591"/>
            <a:chExt cx="7111554" cy="4034288"/>
          </a:xfrm>
        </p:grpSpPr>
        <p:sp>
          <p:nvSpPr>
            <p:cNvPr id="18" name="20 Rectángulo"/>
            <p:cNvSpPr/>
            <p:nvPr/>
          </p:nvSpPr>
          <p:spPr>
            <a:xfrm>
              <a:off x="3605403" y="944824"/>
              <a:ext cx="2227994" cy="11881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a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a-ES" dirty="0" smtClean="0">
                <a:solidFill>
                  <a:prstClr val="white"/>
                </a:solidFill>
              </a:endParaRPr>
            </a:p>
          </p:txBody>
        </p:sp>
        <p:sp>
          <p:nvSpPr>
            <p:cNvPr id="21" name="15 Rectángulo"/>
            <p:cNvSpPr/>
            <p:nvPr/>
          </p:nvSpPr>
          <p:spPr>
            <a:xfrm>
              <a:off x="3605403" y="2357093"/>
              <a:ext cx="2249746" cy="119232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a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a-ES" dirty="0" smtClean="0">
                <a:solidFill>
                  <a:prstClr val="white"/>
                </a:solidFill>
              </a:endParaRPr>
            </a:p>
          </p:txBody>
        </p:sp>
        <p:sp>
          <p:nvSpPr>
            <p:cNvPr id="22" name="10 CuadroTexto"/>
            <p:cNvSpPr txBox="1"/>
            <p:nvPr/>
          </p:nvSpPr>
          <p:spPr>
            <a:xfrm>
              <a:off x="3605403" y="2357093"/>
              <a:ext cx="2262741" cy="1077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ca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a-ES" sz="2800" b="1" dirty="0" smtClean="0">
                  <a:solidFill>
                    <a:prstClr val="white"/>
                  </a:solidFill>
                  <a:latin typeface="Century Gothic" panose="020B0502020202020204" pitchFamily="34" charset="0"/>
                </a:rPr>
                <a:t>18</a:t>
              </a:r>
              <a:r>
                <a:rPr lang="ca-ES" sz="2400" b="1" dirty="0" smtClean="0">
                  <a:solidFill>
                    <a:prstClr val="white"/>
                  </a:solidFill>
                  <a:latin typeface="Century Gothic" panose="020B0502020202020204" pitchFamily="34" charset="0"/>
                </a:rPr>
                <a:t> </a:t>
              </a:r>
            </a:p>
            <a:p>
              <a:endParaRPr lang="ca-ES" sz="800" b="1" dirty="0" smtClean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  <a:p>
              <a:r>
                <a:rPr lang="ca-ES" sz="1400" b="1" dirty="0" smtClean="0">
                  <a:solidFill>
                    <a:prstClr val="white"/>
                  </a:solidFill>
                  <a:latin typeface="Century Gothic" panose="020B0502020202020204" pitchFamily="34" charset="0"/>
                </a:rPr>
                <a:t>Clinical Units </a:t>
              </a:r>
              <a:r>
                <a:rPr lang="ca-ES" sz="1400" dirty="0" smtClean="0">
                  <a:solidFill>
                    <a:prstClr val="white"/>
                  </a:solidFill>
                  <a:latin typeface="Century Gothic" panose="020B0502020202020204" pitchFamily="34" charset="0"/>
                </a:rPr>
                <a:t>shared with network hospitals</a:t>
              </a:r>
            </a:p>
          </p:txBody>
        </p:sp>
        <p:grpSp>
          <p:nvGrpSpPr>
            <p:cNvPr id="5" name="4 Grupo"/>
            <p:cNvGrpSpPr/>
            <p:nvPr/>
          </p:nvGrpSpPr>
          <p:grpSpPr>
            <a:xfrm>
              <a:off x="1187624" y="944824"/>
              <a:ext cx="2264730" cy="1186761"/>
              <a:chOff x="1878292" y="951573"/>
              <a:chExt cx="2264730" cy="1186761"/>
            </a:xfrm>
            <a:effectLst>
              <a:outerShdw blurRad="177800" dist="38100" dir="2700000" sx="103000" sy="103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13 Rectángulo"/>
              <p:cNvSpPr/>
              <p:nvPr/>
            </p:nvSpPr>
            <p:spPr>
              <a:xfrm>
                <a:off x="1878292" y="951573"/>
                <a:ext cx="2264730" cy="1186761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65100" dist="38100" dir="2700000" sx="103000" sy="103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a-E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a-ES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8 CuadroTexto"/>
              <p:cNvSpPr txBox="1"/>
              <p:nvPr/>
            </p:nvSpPr>
            <p:spPr>
              <a:xfrm>
                <a:off x="1907704" y="1010801"/>
                <a:ext cx="2233285" cy="984885"/>
              </a:xfrm>
              <a:prstGeom prst="rect">
                <a:avLst/>
              </a:prstGeom>
              <a:noFill/>
              <a:effectLst>
                <a:outerShdw blurRad="165100" dist="38100" dir="2700000" sx="103000" sy="103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ca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a-ES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1,420</a:t>
                </a:r>
                <a:r>
                  <a:rPr lang="ca-ES" sz="2400" b="1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ca-ES" sz="2800" b="1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(14%)</a:t>
                </a:r>
              </a:p>
              <a:p>
                <a:endParaRPr lang="ca-ES" sz="800" b="1" dirty="0" smtClean="0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  <a:p>
                <a:endParaRPr lang="ca-ES" sz="800" b="1" dirty="0" smtClean="0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  <a:p>
                <a:r>
                  <a:rPr lang="ca-ES" sz="1400" dirty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I</a:t>
                </a:r>
                <a:r>
                  <a:rPr lang="ca-ES" sz="1400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nvolved </a:t>
                </a:r>
                <a:r>
                  <a:rPr lang="ca-ES" sz="1400" b="1" dirty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p</a:t>
                </a:r>
                <a:r>
                  <a:rPr lang="ca-ES" sz="1400" b="1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rofessionals </a:t>
                </a:r>
                <a:r>
                  <a:rPr lang="ca-ES" sz="1400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 </a:t>
                </a:r>
              </a:p>
            </p:txBody>
          </p:sp>
        </p:grpSp>
        <p:grpSp>
          <p:nvGrpSpPr>
            <p:cNvPr id="26" name="25 Grupo"/>
            <p:cNvGrpSpPr/>
            <p:nvPr/>
          </p:nvGrpSpPr>
          <p:grpSpPr>
            <a:xfrm>
              <a:off x="3605403" y="3759885"/>
              <a:ext cx="2234629" cy="1188127"/>
              <a:chOff x="4139952" y="4606093"/>
              <a:chExt cx="2063880" cy="151042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16 Rectángulo"/>
              <p:cNvSpPr/>
              <p:nvPr/>
            </p:nvSpPr>
            <p:spPr>
              <a:xfrm>
                <a:off x="4139952" y="4606093"/>
                <a:ext cx="2063880" cy="1510427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165100" dist="38100" dir="2700000" sx="103000" sy="103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a-E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a-ES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4 CuadroTexto"/>
              <p:cNvSpPr txBox="1"/>
              <p:nvPr/>
            </p:nvSpPr>
            <p:spPr>
              <a:xfrm>
                <a:off x="4139952" y="4667071"/>
                <a:ext cx="2063880" cy="1369432"/>
              </a:xfrm>
              <a:prstGeom prst="rect">
                <a:avLst/>
              </a:prstGeom>
              <a:noFill/>
              <a:effectLst>
                <a:outerShdw blurRad="165100" dist="38100" dir="2700000" sx="103000" sy="103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ca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a-ES" sz="2800" b="1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73 M€</a:t>
                </a:r>
                <a:r>
                  <a:rPr lang="ca-ES" sz="2400" b="1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 </a:t>
                </a:r>
              </a:p>
              <a:p>
                <a:endParaRPr lang="ca-ES" sz="800" dirty="0" smtClean="0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  <a:p>
                <a:r>
                  <a:rPr lang="ca-ES" sz="1400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Investment </a:t>
                </a:r>
                <a:r>
                  <a:rPr lang="ca-ES" sz="1400" b="1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innovation funds </a:t>
                </a:r>
                <a:r>
                  <a:rPr lang="ca-ES" sz="1400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2021-2023</a:t>
                </a:r>
              </a:p>
            </p:txBody>
          </p:sp>
        </p:grpSp>
        <p:grpSp>
          <p:nvGrpSpPr>
            <p:cNvPr id="34" name="33 Grupo"/>
            <p:cNvGrpSpPr/>
            <p:nvPr/>
          </p:nvGrpSpPr>
          <p:grpSpPr>
            <a:xfrm>
              <a:off x="1187624" y="2357093"/>
              <a:ext cx="2318182" cy="1192324"/>
              <a:chOff x="1475656" y="2847597"/>
              <a:chExt cx="2112590" cy="151750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18 Rectángulo"/>
              <p:cNvSpPr/>
              <p:nvPr/>
            </p:nvSpPr>
            <p:spPr>
              <a:xfrm>
                <a:off x="1475656" y="2854677"/>
                <a:ext cx="2063880" cy="1510427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165100" dist="38100" dir="2700000" sx="103000" sy="103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a-E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a-ES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22 Rectángulo"/>
              <p:cNvSpPr/>
              <p:nvPr/>
            </p:nvSpPr>
            <p:spPr>
              <a:xfrm>
                <a:off x="1524366" y="2847597"/>
                <a:ext cx="2063880" cy="151042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65100" dist="38100" dir="2700000" sx="103000" sy="103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a-E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a-ES" sz="2800" b="1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78</a:t>
                </a:r>
              </a:p>
              <a:p>
                <a:endParaRPr lang="ca-ES" sz="800" b="1" dirty="0" smtClean="0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  <a:p>
                <a:r>
                  <a:rPr lang="ca-ES" sz="1400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Launched</a:t>
                </a:r>
                <a:r>
                  <a:rPr lang="ca-ES" sz="1400" b="1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 projects </a:t>
                </a:r>
                <a:r>
                  <a:rPr lang="ca-ES" sz="1400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in 7 years</a:t>
                </a:r>
              </a:p>
            </p:txBody>
          </p:sp>
        </p:grpSp>
        <p:grpSp>
          <p:nvGrpSpPr>
            <p:cNvPr id="46" name="45 Grupo"/>
            <p:cNvGrpSpPr/>
            <p:nvPr/>
          </p:nvGrpSpPr>
          <p:grpSpPr>
            <a:xfrm>
              <a:off x="1187624" y="3759885"/>
              <a:ext cx="2266724" cy="1202994"/>
              <a:chOff x="1896702" y="4526246"/>
              <a:chExt cx="2065698" cy="153108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7" name="21 Rectángulo"/>
              <p:cNvSpPr/>
              <p:nvPr/>
            </p:nvSpPr>
            <p:spPr>
              <a:xfrm>
                <a:off x="1896702" y="4527987"/>
                <a:ext cx="2063880" cy="15104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65100" dist="38100" dir="2700000" sx="103000" sy="103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a-E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a-ES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11 CuadroTexto"/>
              <p:cNvSpPr txBox="1"/>
              <p:nvPr/>
            </p:nvSpPr>
            <p:spPr>
              <a:xfrm>
                <a:off x="1907704" y="4526246"/>
                <a:ext cx="2054696" cy="1531087"/>
              </a:xfrm>
              <a:prstGeom prst="rect">
                <a:avLst/>
              </a:prstGeom>
              <a:noFill/>
              <a:effectLst>
                <a:outerShdw blurRad="165100" dist="38100" dir="2700000" sx="103000" sy="103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tIns="108000" bIns="108000" rtlCol="0">
                <a:spAutoFit/>
              </a:bodyPr>
              <a:lstStyle>
                <a:defPPr>
                  <a:defRPr lang="ca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a-ES" sz="2800" b="1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14 </a:t>
                </a:r>
              </a:p>
              <a:p>
                <a:endParaRPr lang="ca-ES" sz="800" dirty="0" smtClean="0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  <a:p>
                <a:r>
                  <a:rPr lang="ca-ES" sz="1400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Projects with </a:t>
                </a:r>
                <a:r>
                  <a:rPr lang="ca-ES" sz="1400" b="1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positive health results </a:t>
                </a:r>
              </a:p>
            </p:txBody>
          </p:sp>
        </p:grpSp>
        <p:sp>
          <p:nvSpPr>
            <p:cNvPr id="72" name="18 Rectángulo"/>
            <p:cNvSpPr/>
            <p:nvPr/>
          </p:nvSpPr>
          <p:spPr>
            <a:xfrm>
              <a:off x="5965510" y="944824"/>
              <a:ext cx="2264732" cy="11867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a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a-ES" sz="2800" b="1" dirty="0" smtClean="0">
                  <a:solidFill>
                    <a:prstClr val="white"/>
                  </a:solidFill>
                  <a:latin typeface="Century Gothic" panose="020B0502020202020204" pitchFamily="34" charset="0"/>
                </a:rPr>
                <a:t>&gt;2,300 </a:t>
              </a:r>
            </a:p>
            <a:p>
              <a:endParaRPr lang="ca-ES" sz="800" b="1" dirty="0" smtClean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  <a:p>
              <a:r>
                <a:rPr lang="ca-ES" sz="1400" b="1" dirty="0" smtClean="0">
                  <a:solidFill>
                    <a:prstClr val="white"/>
                  </a:solidFill>
                  <a:latin typeface="Century Gothic" panose="020B0502020202020204" pitchFamily="34" charset="0"/>
                </a:rPr>
                <a:t>Surg</a:t>
              </a:r>
              <a:r>
                <a:rPr lang="ca-ES" sz="14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. episodes </a:t>
              </a:r>
              <a:r>
                <a:rPr lang="ca-ES" sz="14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shared in other network hospitals</a:t>
              </a:r>
            </a:p>
          </p:txBody>
        </p:sp>
        <p:sp>
          <p:nvSpPr>
            <p:cNvPr id="75" name="21 Rectángulo"/>
            <p:cNvSpPr/>
            <p:nvPr/>
          </p:nvSpPr>
          <p:spPr>
            <a:xfrm>
              <a:off x="5965510" y="2357093"/>
              <a:ext cx="2264729" cy="118676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a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a-ES" sz="28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5 </a:t>
              </a:r>
            </a:p>
            <a:p>
              <a:r>
                <a:rPr lang="ca-ES" sz="14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Strategic areas </a:t>
              </a:r>
              <a:r>
                <a:rPr lang="ca-ES" sz="14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of </a:t>
              </a:r>
              <a:r>
                <a:rPr lang="ca-ES" sz="1400" dirty="0" smtClean="0">
                  <a:solidFill>
                    <a:prstClr val="white"/>
                  </a:solidFill>
                  <a:latin typeface="Century Gothic" panose="020B0502020202020204" pitchFamily="34" charset="0"/>
                </a:rPr>
                <a:t>technological </a:t>
              </a:r>
              <a:r>
                <a:rPr lang="ca-ES" sz="14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innovation prioritized</a:t>
              </a:r>
            </a:p>
          </p:txBody>
        </p:sp>
        <p:grpSp>
          <p:nvGrpSpPr>
            <p:cNvPr id="4" name="3 Grupo"/>
            <p:cNvGrpSpPr/>
            <p:nvPr/>
          </p:nvGrpSpPr>
          <p:grpSpPr>
            <a:xfrm>
              <a:off x="5965510" y="3759885"/>
              <a:ext cx="2333668" cy="1186761"/>
              <a:chOff x="6732240" y="3795886"/>
              <a:chExt cx="2333668" cy="118676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68" name="67 Grupo"/>
              <p:cNvGrpSpPr/>
              <p:nvPr/>
            </p:nvGrpSpPr>
            <p:grpSpPr>
              <a:xfrm>
                <a:off x="6732240" y="3795886"/>
                <a:ext cx="2333668" cy="1186761"/>
                <a:chOff x="1475656" y="1068412"/>
                <a:chExt cx="2126704" cy="1510427"/>
              </a:xfrm>
            </p:grpSpPr>
            <p:sp>
              <p:nvSpPr>
                <p:cNvPr id="69" name="13 Rectángulo"/>
                <p:cNvSpPr/>
                <p:nvPr/>
              </p:nvSpPr>
              <p:spPr>
                <a:xfrm>
                  <a:off x="1475656" y="1068412"/>
                  <a:ext cx="2063880" cy="1510427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1651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a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ca-ES" dirty="0" smtClea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8 CuadroTexto"/>
                <p:cNvSpPr txBox="1"/>
                <p:nvPr/>
              </p:nvSpPr>
              <p:spPr>
                <a:xfrm>
                  <a:off x="1567136" y="1315793"/>
                  <a:ext cx="2035224" cy="470060"/>
                </a:xfrm>
                <a:prstGeom prst="rect">
                  <a:avLst/>
                </a:prstGeom>
                <a:noFill/>
                <a:effectLst>
                  <a:outerShdw blurRad="1651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ca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ca-ES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2" name="1 Rectángulo"/>
              <p:cNvSpPr/>
              <p:nvPr/>
            </p:nvSpPr>
            <p:spPr>
              <a:xfrm>
                <a:off x="6857330" y="3795886"/>
                <a:ext cx="2097044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a-ES" sz="2800" b="1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&gt;140 </a:t>
                </a:r>
                <a:endParaRPr lang="ca-ES" sz="2800" b="1" dirty="0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  <a:p>
                <a:endParaRPr lang="ca-ES" sz="800" b="1" dirty="0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  <a:p>
                <a:r>
                  <a:rPr lang="ca-ES" sz="1400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Interna</a:t>
                </a:r>
                <a:r>
                  <a:rPr lang="ca-ES" sz="1400" b="1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l Research Grants </a:t>
                </a:r>
                <a:r>
                  <a:rPr lang="ca-ES" sz="1400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in 9 years</a:t>
                </a:r>
                <a:endParaRPr lang="ca-ES" sz="1400" dirty="0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77" name="11 CuadroTexto"/>
            <p:cNvSpPr txBox="1"/>
            <p:nvPr/>
          </p:nvSpPr>
          <p:spPr>
            <a:xfrm>
              <a:off x="3605403" y="928591"/>
              <a:ext cx="2254651" cy="1202994"/>
            </a:xfrm>
            <a:prstGeom prst="rect">
              <a:avLst/>
            </a:prstGeom>
            <a:noFill/>
            <a:effectLst>
              <a:outerShdw blurRad="1778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>
              <a:defPPr>
                <a:defRPr lang="ca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a-ES" sz="2800" b="1" dirty="0" smtClean="0">
                  <a:solidFill>
                    <a:prstClr val="white"/>
                  </a:solidFill>
                  <a:latin typeface="Century Gothic" panose="020B0502020202020204" pitchFamily="34" charset="0"/>
                </a:rPr>
                <a:t> </a:t>
              </a:r>
              <a:r>
                <a:rPr lang="ca-ES" sz="1600" dirty="0" smtClean="0">
                  <a:solidFill>
                    <a:prstClr val="white"/>
                  </a:solidFill>
                  <a:latin typeface="Century Gothic" panose="020B0502020202020204" pitchFamily="34" charset="0"/>
                </a:rPr>
                <a:t>79M€  </a:t>
              </a:r>
              <a:r>
                <a:rPr lang="ca-ES" sz="2800" b="1" dirty="0" smtClean="0">
                  <a:solidFill>
                    <a:prstClr val="white"/>
                  </a:solidFill>
                  <a:latin typeface="Century Gothic" panose="020B0502020202020204" pitchFamily="34" charset="0"/>
                </a:rPr>
                <a:t>(13.7%)</a:t>
              </a:r>
            </a:p>
            <a:p>
              <a:endParaRPr lang="ca-ES" sz="800" dirty="0" smtClean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  <a:p>
              <a:r>
                <a:rPr lang="ca-ES" sz="1400" b="1" dirty="0" smtClean="0">
                  <a:solidFill>
                    <a:prstClr val="white"/>
                  </a:solidFill>
                  <a:latin typeface="Century Gothic" panose="020B0502020202020204" pitchFamily="34" charset="0"/>
                </a:rPr>
                <a:t>Budget</a:t>
              </a:r>
              <a:r>
                <a:rPr lang="ca-ES" sz="1400" dirty="0" smtClean="0">
                  <a:solidFill>
                    <a:prstClr val="white"/>
                  </a:solidFill>
                  <a:latin typeface="Century Gothic" panose="020B0502020202020204" pitchFamily="34" charset="0"/>
                </a:rPr>
                <a:t> of our organisation</a:t>
              </a:r>
              <a:endParaRPr lang="ca-ES" sz="1400" b="1" dirty="0" smtClean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8" name="27 CuadroTexto"/>
          <p:cNvSpPr txBox="1"/>
          <p:nvPr/>
        </p:nvSpPr>
        <p:spPr>
          <a:xfrm>
            <a:off x="117205" y="3087419"/>
            <a:ext cx="164648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_tradnl" sz="1600" b="1" dirty="0" smtClean="0">
                <a:solidFill>
                  <a:srgbClr val="162A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Germans Trias Hospital</a:t>
            </a:r>
            <a:endParaRPr lang="es-ES_tradnl" sz="1600" b="1" dirty="0">
              <a:solidFill>
                <a:srgbClr val="162A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02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22454"/>
            <a:ext cx="7275843" cy="3802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2123728" y="-20538"/>
            <a:ext cx="61398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 Hospital commited to the Green Deal:</a:t>
            </a:r>
          </a:p>
          <a:p>
            <a:r>
              <a:rPr lang="ca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Towards total decarbonisation</a:t>
            </a:r>
            <a:endParaRPr lang="ca-E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71" y="1203598"/>
            <a:ext cx="6331161" cy="2975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03419" y="4767264"/>
            <a:ext cx="2052353" cy="256383"/>
          </a:xfrm>
        </p:spPr>
        <p:txBody>
          <a:bodyPr/>
          <a:lstStyle/>
          <a:p>
            <a:fld id="{6E298379-788E-4CD0-9792-9B1B0614DFF7}" type="slidenum">
              <a:rPr lang="ca-ES" smtClean="0">
                <a:solidFill>
                  <a:prstClr val="black"/>
                </a:solidFill>
              </a:rPr>
              <a:pPr/>
              <a:t>17</a:t>
            </a:fld>
            <a:endParaRPr lang="ca-ES" dirty="0">
              <a:solidFill>
                <a:prstClr val="black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17205" y="3087419"/>
            <a:ext cx="164648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_tradnl" sz="1600" b="1" dirty="0" smtClean="0">
                <a:solidFill>
                  <a:srgbClr val="162A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Germans Trias Hospital</a:t>
            </a:r>
            <a:endParaRPr lang="es-ES_tradnl" sz="1600" b="1" dirty="0">
              <a:solidFill>
                <a:srgbClr val="162A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50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92546"/>
            <a:ext cx="927150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95536" y="339502"/>
            <a:ext cx="7020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B82"/>
                </a:solidFill>
                <a:latin typeface="Century Gothic" panose="020B0502020202020204" pitchFamily="34" charset="0"/>
              </a:rPr>
              <a:t>Can Ruti Campus:</a:t>
            </a:r>
          </a:p>
          <a:p>
            <a:r>
              <a:rPr lang="en-US" sz="2400" b="1" dirty="0" smtClean="0">
                <a:solidFill>
                  <a:srgbClr val="002B82"/>
                </a:solidFill>
                <a:latin typeface="Century Gothic" panose="020B0502020202020204" pitchFamily="34" charset="0"/>
              </a:rPr>
              <a:t>Improving health </a:t>
            </a:r>
          </a:p>
          <a:p>
            <a:r>
              <a:rPr lang="en-US" sz="2400" b="1" dirty="0" smtClean="0">
                <a:solidFill>
                  <a:srgbClr val="002B82"/>
                </a:solidFill>
                <a:latin typeface="Century Gothic" panose="020B0502020202020204" pitchFamily="34" charset="0"/>
              </a:rPr>
              <a:t>Increasing knowledge </a:t>
            </a:r>
          </a:p>
          <a:p>
            <a:r>
              <a:rPr lang="en-US" sz="2400" b="1" dirty="0" smtClean="0">
                <a:solidFill>
                  <a:srgbClr val="002B82"/>
                </a:solidFill>
                <a:latin typeface="Century Gothic" panose="020B0502020202020204" pitchFamily="34" charset="0"/>
              </a:rPr>
              <a:t>Promoting </a:t>
            </a:r>
            <a:r>
              <a:rPr lang="en-US" sz="2400" b="1" dirty="0">
                <a:solidFill>
                  <a:srgbClr val="002B82"/>
                </a:solidFill>
                <a:latin typeface="Century Gothic" panose="020B0502020202020204" pitchFamily="34" charset="0"/>
              </a:rPr>
              <a:t>innovation</a:t>
            </a:r>
            <a:endParaRPr lang="ca-ES" sz="2400" b="1" dirty="0">
              <a:solidFill>
                <a:srgbClr val="002B82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8379-788E-4CD0-9792-9B1B0614DFF7}" type="slidenum">
              <a:rPr lang="ca-ES" smtClean="0">
                <a:solidFill>
                  <a:prstClr val="black"/>
                </a:solidFill>
              </a:rPr>
              <a:pPr/>
              <a:t>18</a:t>
            </a:fld>
            <a:endParaRPr lang="ca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1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55"/>
            <a:ext cx="9159656" cy="517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7029" r="7316" b="3628"/>
          <a:stretch/>
        </p:blipFill>
        <p:spPr bwMode="auto">
          <a:xfrm>
            <a:off x="-36512" y="-20538"/>
            <a:ext cx="9180512" cy="51839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95536" y="1010508"/>
            <a:ext cx="8352928" cy="2785378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_tradnl" sz="2800" b="1" dirty="0" smtClean="0">
                <a:solidFill>
                  <a:srgbClr val="031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Germans Trias University Hospital </a:t>
            </a:r>
          </a:p>
          <a:p>
            <a:pPr algn="ctr">
              <a:spcBef>
                <a:spcPts val="600"/>
              </a:spcBef>
            </a:pPr>
            <a:r>
              <a:rPr lang="es-ES_tradnl" sz="2800" b="1" dirty="0" smtClean="0">
                <a:solidFill>
                  <a:srgbClr val="031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Three areas of excellence:</a:t>
            </a:r>
          </a:p>
          <a:p>
            <a:pPr algn="ctr">
              <a:spcBef>
                <a:spcPts val="600"/>
              </a:spcBef>
            </a:pPr>
            <a:endParaRPr lang="es-ES_tradnl" sz="2800" b="1" dirty="0" smtClean="0">
              <a:solidFill>
                <a:srgbClr val="031C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_tradnl" sz="2400" b="1" dirty="0" smtClean="0">
                <a:solidFill>
                  <a:srgbClr val="031C6D"/>
                </a:solidFill>
                <a:latin typeface="Century Gothic" panose="020B0502020202020204" pitchFamily="34" charset="0"/>
              </a:rPr>
              <a:t>Dr. Roger Paredes </a:t>
            </a:r>
            <a:r>
              <a:rPr lang="es-ES_tradnl" sz="2000" i="1" dirty="0" smtClean="0">
                <a:solidFill>
                  <a:srgbClr val="031C6D"/>
                </a:solidFill>
                <a:latin typeface="Century Gothic" panose="020B0502020202020204" pitchFamily="34" charset="0"/>
              </a:rPr>
              <a:t>(Head of Infectious Diseases Department)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_tradnl" sz="2400" b="1" dirty="0" smtClean="0">
                <a:solidFill>
                  <a:srgbClr val="031C6D"/>
                </a:solidFill>
                <a:latin typeface="Century Gothic" panose="020B0502020202020204" pitchFamily="34" charset="0"/>
              </a:rPr>
              <a:t>Dr. Antoni Bayés </a:t>
            </a:r>
            <a:r>
              <a:rPr lang="es-ES_tradnl" sz="2000" i="1" dirty="0" smtClean="0">
                <a:solidFill>
                  <a:srgbClr val="031C6D"/>
                </a:solidFill>
                <a:latin typeface="Century Gothic" panose="020B0502020202020204" pitchFamily="34" charset="0"/>
              </a:rPr>
              <a:t>(Clinical Director of Institute of Hearth)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_tradnl" sz="2400" b="1" dirty="0" smtClean="0">
                <a:solidFill>
                  <a:srgbClr val="031C6D"/>
                </a:solidFill>
                <a:latin typeface="Century Gothic" panose="020B0502020202020204" pitchFamily="34" charset="0"/>
              </a:rPr>
              <a:t>Dr. Ignacio Blanco </a:t>
            </a:r>
            <a:r>
              <a:rPr lang="es-ES_tradnl" sz="2000" i="1" dirty="0" smtClean="0">
                <a:solidFill>
                  <a:srgbClr val="031C6D"/>
                </a:solidFill>
                <a:latin typeface="Century Gothic" panose="020B0502020202020204" pitchFamily="34" charset="0"/>
              </a:rPr>
              <a:t>(Clinical Director of Laboratories)</a:t>
            </a:r>
            <a:endParaRPr lang="es-ES_tradnl" sz="2000" i="1" dirty="0">
              <a:solidFill>
                <a:srgbClr val="031C6D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266" name="Picture 2" descr="C:\Users\77110962N.HUGTIP\Desktop\provalogo3_1582536972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35561"/>
            <a:ext cx="4289797" cy="48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71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49967" y="123478"/>
            <a:ext cx="6426489" cy="576064"/>
          </a:xfrm>
        </p:spPr>
        <p:txBody>
          <a:bodyPr>
            <a:normAutofit/>
          </a:bodyPr>
          <a:lstStyle/>
          <a:p>
            <a:pPr algn="l"/>
            <a:r>
              <a:rPr lang="ca-ES" sz="24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ca-ES" sz="2400" b="1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oday’s schedule</a:t>
            </a:r>
            <a:endParaRPr lang="ca-ES" sz="2400" b="1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29BBF-1F0A-4C92-B97D-579A9ABAAEC4}" type="slidenum">
              <a:rPr lang="ca-ES" smtClean="0"/>
              <a:t>2</a:t>
            </a:fld>
            <a:endParaRPr lang="ca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117205" y="1238726"/>
            <a:ext cx="1646483" cy="12157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_tradnl" sz="1600" b="1" dirty="0" smtClean="0">
                <a:solidFill>
                  <a:srgbClr val="162A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Contents</a:t>
            </a:r>
            <a:r>
              <a:rPr lang="es-ES_tradnl" sz="1600" b="1" baseline="0" dirty="0" smtClean="0">
                <a:solidFill>
                  <a:srgbClr val="162A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of </a:t>
            </a:r>
          </a:p>
          <a:p>
            <a:pPr>
              <a:spcBef>
                <a:spcPts val="600"/>
              </a:spcBef>
            </a:pPr>
            <a:r>
              <a:rPr lang="es-ES_tradnl" sz="1600" b="1" baseline="0" dirty="0" smtClean="0">
                <a:solidFill>
                  <a:srgbClr val="162A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visit</a:t>
            </a:r>
          </a:p>
          <a:p>
            <a:pPr>
              <a:spcBef>
                <a:spcPts val="600"/>
              </a:spcBef>
            </a:pPr>
            <a:endParaRPr lang="es-ES_tradnl" sz="1600" b="1" baseline="0" dirty="0" smtClean="0">
              <a:solidFill>
                <a:srgbClr val="162A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endParaRPr lang="es-ES_tradnl" sz="1600" b="1" dirty="0">
              <a:solidFill>
                <a:srgbClr val="162A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031466"/>
              </p:ext>
            </p:extLst>
          </p:nvPr>
        </p:nvGraphicFramePr>
        <p:xfrm>
          <a:off x="1907704" y="1203598"/>
          <a:ext cx="6840760" cy="3436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4096"/>
                <a:gridCol w="576064"/>
                <a:gridCol w="576064"/>
                <a:gridCol w="3960440"/>
                <a:gridCol w="864096"/>
              </a:tblGrid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u="sng" dirty="0">
                          <a:effectLst/>
                          <a:latin typeface="Century Gothic" panose="020B0502020202020204" pitchFamily="34" charset="0"/>
                        </a:rPr>
                        <a:t>Block</a:t>
                      </a:r>
                      <a:endParaRPr lang="ca-ES" sz="800" b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1B337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u="sng" dirty="0">
                          <a:effectLst/>
                          <a:latin typeface="Century Gothic" panose="020B0502020202020204" pitchFamily="34" charset="0"/>
                        </a:rPr>
                        <a:t>Time</a:t>
                      </a:r>
                      <a:endParaRPr lang="ca-ES" sz="800" b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1B337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u="sng" dirty="0">
                          <a:effectLst/>
                          <a:latin typeface="Century Gothic" panose="020B0502020202020204" pitchFamily="34" charset="0"/>
                        </a:rPr>
                        <a:t>Lenght (min)</a:t>
                      </a:r>
                      <a:endParaRPr lang="ca-ES" sz="800" b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1B337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0" u="sng" dirty="0">
                          <a:effectLst/>
                          <a:latin typeface="Century Gothic" panose="020B0502020202020204" pitchFamily="34" charset="0"/>
                        </a:rPr>
                        <a:t>Session</a:t>
                      </a:r>
                      <a:endParaRPr lang="ca-ES" sz="1000" b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1B337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u="sng" dirty="0">
                          <a:effectLst/>
                          <a:latin typeface="Century Gothic" panose="020B0502020202020204" pitchFamily="34" charset="0"/>
                        </a:rPr>
                        <a:t>Speaker / Moderator</a:t>
                      </a:r>
                      <a:endParaRPr lang="ca-ES" sz="800" b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1B3377"/>
                    </a:solidFill>
                  </a:tcPr>
                </a:tc>
              </a:tr>
              <a:tr h="1256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ca-ES" sz="8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1B337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entury Gothic" panose="020B0502020202020204" pitchFamily="34" charset="0"/>
                        </a:rPr>
                        <a:t>8.45</a:t>
                      </a:r>
                      <a:endParaRPr lang="ca-ES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endParaRPr lang="ca-E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  <a:latin typeface="Century Gothic" panose="020B0502020202020204" pitchFamily="34" charset="0"/>
                        </a:rPr>
                        <a:t>Arrival and coffee</a:t>
                      </a:r>
                      <a:endParaRPr lang="ca-ES" sz="1000" b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ca-ES" sz="1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92D050"/>
                    </a:solidFill>
                  </a:tcPr>
                </a:tc>
              </a:tr>
              <a:tr h="12564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dirty="0" smtClean="0">
                          <a:effectLst/>
                          <a:latin typeface="Century Gothic" panose="020B0502020202020204" pitchFamily="34" charset="0"/>
                        </a:rPr>
                        <a:t>HGTP</a:t>
                      </a:r>
                      <a:endParaRPr lang="ca-ES" sz="8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7116" marR="47116" marT="0" marB="0" anchor="ctr">
                    <a:solidFill>
                      <a:srgbClr val="1B337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entury Gothic" panose="020B0502020202020204" pitchFamily="34" charset="0"/>
                        </a:rPr>
                        <a:t>9.00</a:t>
                      </a:r>
                      <a:endParaRPr lang="ca-ES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ca-E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</a:rPr>
                        <a:t>Welcome and </a:t>
                      </a:r>
                      <a:r>
                        <a:rPr lang="en-GB" sz="1000" b="1" dirty="0">
                          <a:effectLst/>
                          <a:latin typeface="Century Gothic" panose="020B0502020202020204" pitchFamily="34" charset="0"/>
                        </a:rPr>
                        <a:t>introduction to campus Can Ruti </a:t>
                      </a:r>
                      <a:endParaRPr lang="ca-ES" sz="10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</a:rPr>
                        <a:t>O Estrada</a:t>
                      </a:r>
                      <a:endParaRPr lang="ca-ES" sz="1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</a:tr>
              <a:tr h="398512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entury Gothic" panose="020B0502020202020204" pitchFamily="34" charset="0"/>
                        </a:rPr>
                        <a:t>9.10</a:t>
                      </a:r>
                      <a:endParaRPr lang="ca-ES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  <a:endParaRPr lang="ca-E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entury Gothic" panose="020B0502020202020204" pitchFamily="34" charset="0"/>
                        </a:rPr>
                        <a:t>Understanding Germans Trias</a:t>
                      </a: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</a:rPr>
                        <a:t>: key areas and transformation model:</a:t>
                      </a:r>
                      <a:endParaRPr lang="ca-ES" sz="10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i="1" dirty="0">
                          <a:effectLst/>
                          <a:latin typeface="Century Gothic" panose="020B0502020202020204" pitchFamily="34" charset="0"/>
                        </a:rPr>
                        <a:t>Speakers: </a:t>
                      </a:r>
                      <a:r>
                        <a:rPr lang="en-GB" sz="1000" i="1" dirty="0" smtClean="0">
                          <a:effectLst/>
                          <a:latin typeface="Century Gothic" panose="020B0502020202020204" pitchFamily="34" charset="0"/>
                        </a:rPr>
                        <a:t>R Paredes, </a:t>
                      </a:r>
                      <a:r>
                        <a:rPr lang="en-GB" sz="1000" i="1" dirty="0">
                          <a:effectLst/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GB" sz="1000" i="1" dirty="0" smtClean="0">
                          <a:effectLst/>
                          <a:latin typeface="Century Gothic" panose="020B0502020202020204" pitchFamily="34" charset="0"/>
                        </a:rPr>
                        <a:t>Bayés, </a:t>
                      </a:r>
                      <a:r>
                        <a:rPr lang="en-GB" sz="1000" i="1" dirty="0">
                          <a:effectLst/>
                          <a:latin typeface="Century Gothic" panose="020B0502020202020204" pitchFamily="34" charset="0"/>
                        </a:rPr>
                        <a:t>I </a:t>
                      </a:r>
                      <a:r>
                        <a:rPr lang="en-GB" sz="1000" i="1" dirty="0" smtClean="0">
                          <a:effectLst/>
                          <a:latin typeface="Century Gothic" panose="020B0502020202020204" pitchFamily="34" charset="0"/>
                        </a:rPr>
                        <a:t>Blanco</a:t>
                      </a:r>
                      <a:endParaRPr lang="ca-ES" sz="1000" i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  <a:latin typeface="Century Gothic" panose="020B0502020202020204" pitchFamily="34" charset="0"/>
                        </a:rPr>
                        <a:t>O Estrada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  <a:latin typeface="Century Gothic" panose="020B0502020202020204" pitchFamily="34" charset="0"/>
                        </a:rPr>
                        <a:t>(moderates</a:t>
                      </a: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  <a:endParaRPr lang="ca-ES" sz="1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</a:tr>
              <a:tr h="251284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entury Gothic" panose="020B0502020202020204" pitchFamily="34" charset="0"/>
                        </a:rPr>
                        <a:t>Innovation </a:t>
                      </a:r>
                      <a:r>
                        <a:rPr lang="en-GB" sz="800" dirty="0" smtClean="0">
                          <a:effectLst/>
                          <a:latin typeface="Century Gothic" panose="020B0502020202020204" pitchFamily="34" charset="0"/>
                        </a:rPr>
                        <a:t>&amp; </a:t>
                      </a:r>
                      <a:r>
                        <a:rPr lang="en-GB" sz="800" dirty="0">
                          <a:effectLst/>
                          <a:latin typeface="Century Gothic" panose="020B0502020202020204" pitchFamily="34" charset="0"/>
                        </a:rPr>
                        <a:t>Transformation</a:t>
                      </a:r>
                      <a:endParaRPr lang="ca-ES" sz="8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1B337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entury Gothic" panose="020B0502020202020204" pitchFamily="34" charset="0"/>
                        </a:rPr>
                        <a:t>9.45</a:t>
                      </a:r>
                      <a:endParaRPr lang="ca-ES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ca-E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entury Gothic" panose="020B0502020202020204" pitchFamily="34" charset="0"/>
                        </a:rPr>
                        <a:t>Reshaping healthcare: </a:t>
                      </a: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</a:rPr>
                        <a:t>a transformative innovation model</a:t>
                      </a:r>
                      <a:endParaRPr lang="ca-ES" sz="1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</a:rPr>
                        <a:t>D Moreno</a:t>
                      </a:r>
                      <a:endParaRPr lang="ca-ES" sz="1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</a:tr>
              <a:tr h="396788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ca-ES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  <a:endParaRPr lang="ca-E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entury Gothic" panose="020B0502020202020204" pitchFamily="34" charset="0"/>
                        </a:rPr>
                        <a:t>Disrupting the model from the inside </a:t>
                      </a:r>
                      <a:endParaRPr lang="en-GB" sz="1000" b="1" dirty="0" smtClean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i="1" dirty="0" smtClean="0">
                          <a:effectLst/>
                          <a:latin typeface="Century Gothic" panose="020B0502020202020204" pitchFamily="34" charset="0"/>
                        </a:rPr>
                        <a:t>R Escrich, </a:t>
                      </a:r>
                      <a:r>
                        <a:rPr lang="en-GB" sz="1000" i="1" dirty="0">
                          <a:effectLst/>
                          <a:latin typeface="Century Gothic" panose="020B0502020202020204" pitchFamily="34" charset="0"/>
                        </a:rPr>
                        <a:t>F </a:t>
                      </a:r>
                      <a:r>
                        <a:rPr lang="en-GB" sz="1000" i="1" dirty="0" smtClean="0">
                          <a:effectLst/>
                          <a:latin typeface="Century Gothic" panose="020B0502020202020204" pitchFamily="34" charset="0"/>
                        </a:rPr>
                        <a:t>López, T Davins</a:t>
                      </a:r>
                      <a:endParaRPr lang="ca-ES" sz="1000" i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</a:rPr>
                        <a:t>D Moreno (moderates)</a:t>
                      </a:r>
                      <a:endParaRPr lang="ca-ES" sz="1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</a:tr>
              <a:tr h="1256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ca-ES" sz="8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1B337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entury Gothic" panose="020B0502020202020204" pitchFamily="34" charset="0"/>
                        </a:rPr>
                        <a:t>10:30</a:t>
                      </a:r>
                      <a:endParaRPr lang="ca-ES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en-GB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endParaRPr lang="ca-E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</a:rPr>
                        <a:t>Coffee break and networking</a:t>
                      </a:r>
                      <a:endParaRPr lang="ca-ES" sz="1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ca-ES" sz="1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92D050"/>
                    </a:solidFill>
                  </a:tcPr>
                </a:tc>
              </a:tr>
              <a:tr h="251284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entury Gothic" panose="020B0502020202020204" pitchFamily="34" charset="0"/>
                        </a:rPr>
                        <a:t>IGTP Research &amp; Innovation</a:t>
                      </a:r>
                      <a:endParaRPr lang="ca-ES" sz="8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 anchor="ctr">
                    <a:solidFill>
                      <a:srgbClr val="1B337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entury Gothic" panose="020B0502020202020204" pitchFamily="34" charset="0"/>
                        </a:rPr>
                        <a:t>11:00</a:t>
                      </a:r>
                      <a:endParaRPr lang="ca-ES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endParaRPr lang="ca-E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entury Gothic" panose="020B0502020202020204" pitchFamily="34" charset="0"/>
                        </a:rPr>
                        <a:t>IGTP: </a:t>
                      </a: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</a:rPr>
                        <a:t>a leading research institute in Catalonia (J Barretina)</a:t>
                      </a:r>
                      <a:endParaRPr lang="ca-ES" sz="1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</a:rPr>
                        <a:t>J Barretina</a:t>
                      </a:r>
                      <a:endParaRPr lang="ca-ES" sz="1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</a:tr>
              <a:tr h="127387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entury Gothic" panose="020B0502020202020204" pitchFamily="34" charset="0"/>
                        </a:rPr>
                        <a:t>11:30</a:t>
                      </a:r>
                      <a:endParaRPr lang="ca-ES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endParaRPr lang="ca-E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entury Gothic" panose="020B0502020202020204" pitchFamily="34" charset="0"/>
                        </a:rPr>
                        <a:t>Meeting CMCiB </a:t>
                      </a:r>
                      <a:endParaRPr lang="ca-ES" sz="10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</a:rPr>
                        <a:t>S Capdevila</a:t>
                      </a:r>
                      <a:endParaRPr lang="ca-ES" sz="1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</a:tr>
              <a:tr h="1256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ca-ES" sz="8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1B337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entury Gothic" panose="020B0502020202020204" pitchFamily="34" charset="0"/>
                        </a:rPr>
                        <a:t>11:50</a:t>
                      </a:r>
                      <a:endParaRPr lang="ca-ES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endParaRPr lang="ca-E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</a:rPr>
                        <a:t>Toilet break</a:t>
                      </a:r>
                      <a:endParaRPr lang="ca-ES" sz="1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ca-ES" sz="1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92D050"/>
                    </a:solidFill>
                  </a:tcPr>
                </a:tc>
              </a:tr>
              <a:tr h="251284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entury Gothic" panose="020B0502020202020204" pitchFamily="34" charset="0"/>
                        </a:rPr>
                        <a:t>Institut Guttmann</a:t>
                      </a:r>
                      <a:endParaRPr lang="ca-ES" sz="8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1B337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entury Gothic" panose="020B0502020202020204" pitchFamily="34" charset="0"/>
                        </a:rPr>
                        <a:t>12:05</a:t>
                      </a:r>
                      <a:endParaRPr lang="ca-ES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05</a:t>
                      </a:r>
                      <a:endParaRPr lang="ca-E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entury Gothic" panose="020B0502020202020204" pitchFamily="34" charset="0"/>
                        </a:rPr>
                        <a:t>Introduction to Institut </a:t>
                      </a:r>
                      <a:r>
                        <a:rPr lang="en-GB" sz="1000" b="1" dirty="0" smtClean="0">
                          <a:effectLst/>
                          <a:latin typeface="Century Gothic" panose="020B0502020202020204" pitchFamily="34" charset="0"/>
                        </a:rPr>
                        <a:t>Guttmann</a:t>
                      </a:r>
                      <a:endParaRPr lang="ca-ES" sz="1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</a:rPr>
                        <a:t>M Bernabeu</a:t>
                      </a:r>
                      <a:endParaRPr lang="ca-ES" sz="1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</a:tr>
              <a:tr h="251284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ca-ES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  <a:endParaRPr lang="ca-E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entury Gothic" panose="020B0502020202020204" pitchFamily="34" charset="0"/>
                        </a:rPr>
                        <a:t>Innovation &amp; Research Institut Guttmann</a:t>
                      </a: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</a:rPr>
                        <a:t>:</a:t>
                      </a:r>
                      <a:endParaRPr lang="ca-ES" sz="10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i="1" dirty="0">
                          <a:effectLst/>
                          <a:latin typeface="Century Gothic" panose="020B0502020202020204" pitchFamily="34" charset="0"/>
                        </a:rPr>
                        <a:t>Speakers: H Kumru, E Opisso, J Sauri</a:t>
                      </a:r>
                      <a:endParaRPr lang="ca-ES" sz="1000" i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</a:rPr>
                        <a:t>M Bernabeu (moderates)</a:t>
                      </a:r>
                      <a:endParaRPr lang="ca-ES" sz="1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</a:tr>
              <a:tr h="1256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entury Gothic" panose="020B0502020202020204" pitchFamily="34" charset="0"/>
                        </a:rPr>
                        <a:t>Closure</a:t>
                      </a:r>
                      <a:endParaRPr lang="ca-ES" sz="8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1B337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entury Gothic" panose="020B0502020202020204" pitchFamily="34" charset="0"/>
                        </a:rPr>
                        <a:t>12:55</a:t>
                      </a:r>
                      <a:endParaRPr lang="ca-ES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05</a:t>
                      </a:r>
                      <a:endParaRPr lang="ca-E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entury Gothic" panose="020B0502020202020204" pitchFamily="34" charset="0"/>
                        </a:rPr>
                        <a:t>Debriefing and closure</a:t>
                      </a:r>
                      <a:endParaRPr lang="ca-ES" sz="10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</a:rPr>
                        <a:t>O Estrada</a:t>
                      </a:r>
                      <a:endParaRPr lang="ca-ES" sz="1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/>
                </a:tc>
              </a:tr>
              <a:tr h="1256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ca-ES" sz="8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1B337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entury Gothic" panose="020B0502020202020204" pitchFamily="34" charset="0"/>
                        </a:rPr>
                        <a:t>13:00</a:t>
                      </a:r>
                      <a:endParaRPr lang="ca-ES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ca-ES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entury Gothic" panose="020B0502020202020204" pitchFamily="34" charset="0"/>
                        </a:rPr>
                        <a:t>Departure</a:t>
                      </a:r>
                      <a:endParaRPr lang="ca-ES" sz="1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ca-ES" sz="8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7116" marR="47116" marT="0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68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55"/>
            <a:ext cx="9159656" cy="517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7029" r="7316" b="3628"/>
          <a:stretch/>
        </p:blipFill>
        <p:spPr bwMode="auto">
          <a:xfrm>
            <a:off x="-36512" y="-19955"/>
            <a:ext cx="9180512" cy="51839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372769" y="1059582"/>
            <a:ext cx="6344798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_tradnl" sz="3600" b="1" dirty="0" smtClean="0">
                <a:solidFill>
                  <a:srgbClr val="031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Introducing the</a:t>
            </a:r>
          </a:p>
          <a:p>
            <a:pPr algn="ctr">
              <a:spcBef>
                <a:spcPts val="600"/>
              </a:spcBef>
            </a:pPr>
            <a:r>
              <a:rPr lang="es-ES_tradnl" sz="3600" b="1" dirty="0" smtClean="0">
                <a:solidFill>
                  <a:srgbClr val="031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Campus Can Ruti- Badalona</a:t>
            </a:r>
            <a:endParaRPr lang="es-ES_tradnl" sz="3600" b="1" dirty="0">
              <a:solidFill>
                <a:srgbClr val="031C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495610" y="3540373"/>
            <a:ext cx="64607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_tradnl" sz="2000" dirty="0" smtClean="0">
                <a:solidFill>
                  <a:srgbClr val="002B82"/>
                </a:solidFill>
                <a:latin typeface="Century Gothic" panose="020B0502020202020204" pitchFamily="34" charset="0"/>
              </a:rPr>
              <a:t>Oriol Estrada</a:t>
            </a:r>
          </a:p>
          <a:p>
            <a:r>
              <a:rPr lang="en-GB" sz="2000" dirty="0">
                <a:solidFill>
                  <a:srgbClr val="002B82"/>
                </a:solidFill>
                <a:latin typeface="Century Gothic" panose="020B0502020202020204" pitchFamily="34" charset="0"/>
              </a:rPr>
              <a:t>Director of Health Strategy and Innovation</a:t>
            </a:r>
            <a:endParaRPr lang="ca-ES" sz="2000" dirty="0">
              <a:solidFill>
                <a:srgbClr val="002B8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562" y="4155926"/>
            <a:ext cx="2600382" cy="425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25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65575"/>
            <a:ext cx="6985828" cy="357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75016" y="123478"/>
            <a:ext cx="6905496" cy="576064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Where 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is located our Campus?</a:t>
            </a:r>
            <a:endParaRPr lang="ca-E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15 Elipse"/>
          <p:cNvSpPr/>
          <p:nvPr/>
        </p:nvSpPr>
        <p:spPr>
          <a:xfrm rot="5400000">
            <a:off x="6994100" y="1366624"/>
            <a:ext cx="1087282" cy="26191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2 Elipse"/>
          <p:cNvSpPr/>
          <p:nvPr/>
        </p:nvSpPr>
        <p:spPr>
          <a:xfrm rot="19891030">
            <a:off x="5421076" y="2939904"/>
            <a:ext cx="748549" cy="435569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5" name="4 Conector recto de flecha"/>
          <p:cNvCxnSpPr>
            <a:stCxn id="9" idx="2"/>
            <a:endCxn id="3" idx="0"/>
          </p:cNvCxnSpPr>
          <p:nvPr/>
        </p:nvCxnSpPr>
        <p:spPr>
          <a:xfrm>
            <a:off x="5508104" y="1687044"/>
            <a:ext cx="183387" cy="127922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4968044" y="1410045"/>
            <a:ext cx="108012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a-ES" sz="1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GT MN-ICS</a:t>
            </a:r>
            <a:endParaRPr lang="ca-ES" sz="1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29BBF-1F0A-4C92-B97D-579A9ABAAEC4}" type="slidenum">
              <a:rPr lang="ca-ES" smtClean="0"/>
              <a:t>4</a:t>
            </a:fld>
            <a:endParaRPr lang="ca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117205" y="2184331"/>
            <a:ext cx="164648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_tradnl" sz="1600" b="1" baseline="0" dirty="0" smtClean="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Can Ruti Campus</a:t>
            </a:r>
            <a:endParaRPr lang="es-ES_tradnl" sz="1600" b="1" dirty="0" smtClean="0">
              <a:solidFill>
                <a:srgbClr val="002B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01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72208" y="-20538"/>
            <a:ext cx="6476256" cy="843558"/>
          </a:xfrm>
        </p:spPr>
        <p:txBody>
          <a:bodyPr>
            <a:normAutofit/>
          </a:bodyPr>
          <a:lstStyle/>
          <a:p>
            <a:pPr algn="l"/>
            <a:r>
              <a:rPr lang="ca-ES" sz="2400" b="1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Northern Metropolitan Area </a:t>
            </a:r>
            <a:br>
              <a:rPr lang="ca-ES" sz="2400" b="1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</a:br>
            <a:r>
              <a:rPr lang="ca-ES" sz="2400" b="1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Catalan Institute of </a:t>
            </a:r>
            <a:r>
              <a:rPr lang="ca-ES" sz="24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H</a:t>
            </a:r>
            <a:r>
              <a:rPr lang="ca-ES" sz="2400" b="1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ealth; 2021</a:t>
            </a:r>
            <a:endParaRPr lang="ca-ES" sz="2400" b="1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0"/>
          <a:stretch/>
        </p:blipFill>
        <p:spPr bwMode="auto">
          <a:xfrm>
            <a:off x="1907704" y="987574"/>
            <a:ext cx="6480720" cy="3911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763" y="3805468"/>
            <a:ext cx="2126617" cy="85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4 CuadroTexto"/>
          <p:cNvSpPr txBox="1"/>
          <p:nvPr/>
        </p:nvSpPr>
        <p:spPr>
          <a:xfrm>
            <a:off x="2051720" y="1059583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600" b="1" dirty="0" smtClean="0">
                <a:solidFill>
                  <a:srgbClr val="031C6D"/>
                </a:solidFill>
                <a:latin typeface="Century Gothic" panose="020B0502020202020204" pitchFamily="34" charset="0"/>
              </a:rPr>
              <a:t>Health  Services for 1,500,000 people</a:t>
            </a:r>
            <a:endParaRPr lang="ca-ES" sz="1600" b="1" dirty="0">
              <a:solidFill>
                <a:srgbClr val="031C6D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2 CuadroTexto"/>
          <p:cNvSpPr txBox="1"/>
          <p:nvPr/>
        </p:nvSpPr>
        <p:spPr>
          <a:xfrm>
            <a:off x="2226815" y="4417391"/>
            <a:ext cx="17734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b="1" dirty="0" smtClean="0">
                <a:solidFill>
                  <a:srgbClr val="031C6D"/>
                </a:solidFill>
              </a:rPr>
              <a:t>Can Ruti campus</a:t>
            </a:r>
            <a:endParaRPr lang="ca-ES" b="1" dirty="0">
              <a:solidFill>
                <a:srgbClr val="031C6D"/>
              </a:solidFill>
            </a:endParaRPr>
          </a:p>
        </p:txBody>
      </p:sp>
      <p:sp>
        <p:nvSpPr>
          <p:cNvPr id="9" name="5 Flecha derecha"/>
          <p:cNvSpPr/>
          <p:nvPr/>
        </p:nvSpPr>
        <p:spPr>
          <a:xfrm rot="10309392" flipH="1">
            <a:off x="3127373" y="4214582"/>
            <a:ext cx="1044257" cy="26879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a-ES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44408" y="4695256"/>
            <a:ext cx="658416" cy="273844"/>
          </a:xfrm>
        </p:spPr>
        <p:txBody>
          <a:bodyPr/>
          <a:lstStyle/>
          <a:p>
            <a:fld id="{9E929BBF-1F0A-4C92-B97D-579A9ABAAEC4}" type="slidenum">
              <a:rPr lang="ca-ES" smtClean="0"/>
              <a:t>5</a:t>
            </a:fld>
            <a:endParaRPr lang="ca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17205" y="2184331"/>
            <a:ext cx="164648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_tradnl" sz="1600" b="1" baseline="0" dirty="0" smtClean="0">
                <a:solidFill>
                  <a:srgbClr val="162A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Can Ruti Campus</a:t>
            </a:r>
            <a:endParaRPr lang="es-ES_tradnl" sz="1600" b="1" dirty="0" smtClean="0">
              <a:solidFill>
                <a:srgbClr val="162A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31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195736" y="51470"/>
            <a:ext cx="6716380" cy="648072"/>
          </a:xfrm>
        </p:spPr>
        <p:txBody>
          <a:bodyPr/>
          <a:lstStyle/>
          <a:p>
            <a:r>
              <a:rPr lang="ca-ES" dirty="0" smtClean="0">
                <a:solidFill>
                  <a:schemeClr val="bg1">
                    <a:lumMod val="95000"/>
                  </a:schemeClr>
                </a:solidFill>
              </a:rPr>
              <a:t>Badalona: a city near Barcelona</a:t>
            </a:r>
            <a:endParaRPr lang="ca-E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123728" y="2643758"/>
            <a:ext cx="3380278" cy="646331"/>
          </a:xfrm>
          <a:prstGeom prst="rect">
            <a:avLst/>
          </a:prstGeom>
          <a:solidFill>
            <a:srgbClr val="182F6E"/>
          </a:solidFill>
        </p:spPr>
        <p:txBody>
          <a:bodyPr wrap="squar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Total population:</a:t>
            </a:r>
            <a:r>
              <a:rPr lang="ca-ES" dirty="0">
                <a:solidFill>
                  <a:schemeClr val="bg1"/>
                </a:solidFill>
              </a:rPr>
              <a:t>	</a:t>
            </a:r>
            <a:r>
              <a:rPr lang="ca-ES" dirty="0" smtClean="0">
                <a:solidFill>
                  <a:schemeClr val="bg1"/>
                </a:solidFill>
              </a:rPr>
              <a:t>223,006</a:t>
            </a:r>
            <a:endParaRPr lang="ca-ES" dirty="0">
              <a:solidFill>
                <a:schemeClr val="bg1"/>
              </a:solidFill>
            </a:endParaRPr>
          </a:p>
          <a:p>
            <a:r>
              <a:rPr lang="ca-ES" dirty="0" smtClean="0">
                <a:solidFill>
                  <a:schemeClr val="bg1"/>
                </a:solidFill>
              </a:rPr>
              <a:t>Density:</a:t>
            </a:r>
            <a:r>
              <a:rPr lang="ca-ES" dirty="0">
                <a:solidFill>
                  <a:schemeClr val="bg1"/>
                </a:solidFill>
              </a:rPr>
              <a:t>	</a:t>
            </a:r>
            <a:r>
              <a:rPr lang="ca-ES" dirty="0" smtClean="0">
                <a:solidFill>
                  <a:schemeClr val="bg1"/>
                </a:solidFill>
              </a:rPr>
              <a:t>10,303.01 hab/km² 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609997" y="1059582"/>
            <a:ext cx="3370776" cy="830997"/>
          </a:xfrm>
          <a:prstGeom prst="rect">
            <a:avLst/>
          </a:prstGeom>
          <a:solidFill>
            <a:srgbClr val="182F6E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From the Iberians and the Romans to the present </a:t>
            </a:r>
            <a:r>
              <a:rPr lang="en-US" sz="1600" dirty="0" smtClean="0">
                <a:solidFill>
                  <a:schemeClr val="bg1"/>
                </a:solidFill>
              </a:rPr>
              <a:t>day: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5000 years of human activity</a:t>
            </a:r>
            <a:endParaRPr lang="ca-ES" sz="16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r="8196"/>
          <a:stretch/>
        </p:blipFill>
        <p:spPr bwMode="auto">
          <a:xfrm>
            <a:off x="2123728" y="911461"/>
            <a:ext cx="3397226" cy="161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0" b="1"/>
          <a:stretch/>
        </p:blipFill>
        <p:spPr bwMode="auto">
          <a:xfrm>
            <a:off x="5609997" y="2227758"/>
            <a:ext cx="3332004" cy="150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3363838"/>
            <a:ext cx="3380279" cy="163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062" y="3944143"/>
            <a:ext cx="3351939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29BBF-1F0A-4C92-B97D-579A9ABAAEC4}" type="slidenum">
              <a:rPr lang="ca-ES" smtClean="0"/>
              <a:t>6</a:t>
            </a:fld>
            <a:endParaRPr lang="ca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17205" y="2184331"/>
            <a:ext cx="164648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_tradnl" sz="1600" b="1" baseline="0" dirty="0" smtClean="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Can Ruti Campus</a:t>
            </a:r>
            <a:endParaRPr lang="es-ES_tradnl" sz="1600" b="1" dirty="0" smtClean="0">
              <a:solidFill>
                <a:srgbClr val="002B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06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1 Título"/>
          <p:cNvSpPr txBox="1">
            <a:spLocks/>
          </p:cNvSpPr>
          <p:nvPr/>
        </p:nvSpPr>
        <p:spPr>
          <a:xfrm>
            <a:off x="2463080" y="123478"/>
            <a:ext cx="7149480" cy="7920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Can Ruti Campus: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43558"/>
            <a:ext cx="6696743" cy="4051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76456" y="4515966"/>
            <a:ext cx="370384" cy="273844"/>
          </a:xfrm>
        </p:spPr>
        <p:txBody>
          <a:bodyPr/>
          <a:lstStyle/>
          <a:p>
            <a:fld id="{6E298379-788E-4CD0-9792-9B1B0614DFF7}" type="slidenum">
              <a:rPr lang="ca-ES" smtClean="0">
                <a:solidFill>
                  <a:prstClr val="black"/>
                </a:solidFill>
              </a:rPr>
              <a:pPr/>
              <a:t>7</a:t>
            </a:fld>
            <a:endParaRPr lang="ca-ES" dirty="0">
              <a:solidFill>
                <a:prstClr val="black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17205" y="2184331"/>
            <a:ext cx="164648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_tradnl" sz="1600" b="1" baseline="0" dirty="0" smtClean="0">
                <a:solidFill>
                  <a:srgbClr val="162A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Can Ruti Campus</a:t>
            </a:r>
            <a:endParaRPr lang="es-ES_tradnl" sz="1600" b="1" dirty="0" smtClean="0">
              <a:solidFill>
                <a:srgbClr val="162A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62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29BBF-1F0A-4C92-B97D-579A9ABAAEC4}" type="slidenum">
              <a:rPr lang="ca-ES" smtClean="0"/>
              <a:t>8</a:t>
            </a:fld>
            <a:endParaRPr lang="ca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117205" y="2184331"/>
            <a:ext cx="164648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_tradnl" sz="1600" b="1" baseline="0" dirty="0" smtClean="0">
                <a:solidFill>
                  <a:srgbClr val="162A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Can Ruti Campus</a:t>
            </a:r>
            <a:endParaRPr lang="es-ES_tradnl" sz="1600" b="1" dirty="0" smtClean="0">
              <a:solidFill>
                <a:srgbClr val="162A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979712" y="123478"/>
            <a:ext cx="7149480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Can Ruti Campus: activity numbers (2020)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583867" y="989201"/>
            <a:ext cx="1786405" cy="615553"/>
          </a:xfrm>
          <a:prstGeom prst="rect">
            <a:avLst/>
          </a:prstGeom>
          <a:solidFill>
            <a:srgbClr val="182F6E"/>
          </a:solidFill>
        </p:spPr>
        <p:txBody>
          <a:bodyPr wrap="square" rtlCol="0">
            <a:spAutoFit/>
          </a:bodyPr>
          <a:lstStyle/>
          <a:p>
            <a:r>
              <a:rPr lang="ca-ES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 cluster of </a:t>
            </a:r>
          </a:p>
          <a:p>
            <a:r>
              <a:rPr lang="ca-E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12</a:t>
            </a:r>
            <a:r>
              <a:rPr lang="ca-ES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Centres</a:t>
            </a:r>
            <a:endParaRPr lang="ca-E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576969" y="2288875"/>
            <a:ext cx="1800200" cy="615553"/>
          </a:xfrm>
          <a:prstGeom prst="rect">
            <a:avLst/>
          </a:prstGeom>
          <a:solidFill>
            <a:srgbClr val="182F6E"/>
          </a:solidFill>
        </p:spPr>
        <p:txBody>
          <a:bodyPr wrap="square" rtlCol="0">
            <a:spAutoFit/>
          </a:bodyPr>
          <a:lstStyle/>
          <a:p>
            <a:r>
              <a:rPr lang="ca-E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627</a:t>
            </a:r>
            <a:r>
              <a:rPr lang="ca-ES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a-E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  <a:r>
              <a:rPr lang="ca-ES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ctive</a:t>
            </a:r>
          </a:p>
          <a:p>
            <a:r>
              <a:rPr lang="ca-ES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clinical trials</a:t>
            </a:r>
            <a:endParaRPr lang="ca-E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576969" y="4260453"/>
            <a:ext cx="1800200" cy="615553"/>
          </a:xfrm>
          <a:prstGeom prst="rect">
            <a:avLst/>
          </a:prstGeom>
          <a:solidFill>
            <a:srgbClr val="182F6E"/>
          </a:solidFill>
        </p:spPr>
        <p:txBody>
          <a:bodyPr wrap="square" rtlCol="0">
            <a:spAutoFit/>
          </a:bodyPr>
          <a:lstStyle/>
          <a:p>
            <a:r>
              <a:rPr lang="ca-E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34</a:t>
            </a:r>
            <a:r>
              <a:rPr lang="ca-E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a-ES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active </a:t>
            </a:r>
          </a:p>
          <a:p>
            <a:r>
              <a:rPr lang="ca-ES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patent families</a:t>
            </a:r>
            <a:endParaRPr lang="ca-E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581939" y="1639038"/>
            <a:ext cx="1790261" cy="615553"/>
          </a:xfrm>
          <a:prstGeom prst="rect">
            <a:avLst/>
          </a:prstGeom>
          <a:solidFill>
            <a:srgbClr val="182F6E"/>
          </a:solidFill>
        </p:spPr>
        <p:txBody>
          <a:bodyPr wrap="square" rtlCol="0">
            <a:spAutoFit/>
          </a:bodyPr>
          <a:lstStyle/>
          <a:p>
            <a:r>
              <a:rPr lang="ca-E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&gt; 80 </a:t>
            </a:r>
            <a:r>
              <a:rPr lang="ca-ES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active research groups</a:t>
            </a:r>
            <a:endParaRPr lang="ca-E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7" name="16 Grupo"/>
          <p:cNvGrpSpPr/>
          <p:nvPr/>
        </p:nvGrpSpPr>
        <p:grpSpPr>
          <a:xfrm>
            <a:off x="4576969" y="2938712"/>
            <a:ext cx="1800200" cy="631615"/>
            <a:chOff x="4576969" y="2938712"/>
            <a:chExt cx="1800200" cy="631615"/>
          </a:xfrm>
        </p:grpSpPr>
        <p:sp>
          <p:nvSpPr>
            <p:cNvPr id="9" name="8 Rectángulo"/>
            <p:cNvSpPr/>
            <p:nvPr/>
          </p:nvSpPr>
          <p:spPr>
            <a:xfrm>
              <a:off x="4576969" y="2938712"/>
              <a:ext cx="1800199" cy="584775"/>
            </a:xfrm>
            <a:prstGeom prst="rect">
              <a:avLst/>
            </a:prstGeom>
            <a:solidFill>
              <a:srgbClr val="182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400" dirty="0">
                <a:latin typeface="Century Gothic" panose="020B0502020202020204" pitchFamily="34" charset="0"/>
              </a:endParaRP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4576970" y="2954774"/>
              <a:ext cx="1800199" cy="615553"/>
            </a:xfrm>
            <a:prstGeom prst="rect">
              <a:avLst/>
            </a:prstGeom>
            <a:solidFill>
              <a:srgbClr val="182F6E"/>
            </a:solidFill>
          </p:spPr>
          <p:txBody>
            <a:bodyPr wrap="square" rtlCol="0">
              <a:spAutoFit/>
            </a:bodyPr>
            <a:lstStyle/>
            <a:p>
              <a:r>
                <a:rPr lang="ca-ES" sz="2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946 </a:t>
              </a:r>
            </a:p>
            <a:p>
              <a:r>
                <a:rPr lang="ca-ES" sz="14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publications</a:t>
              </a:r>
              <a:endParaRPr lang="ca-ES" sz="1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4" name="13 CuadroTexto"/>
          <p:cNvSpPr txBox="1"/>
          <p:nvPr/>
        </p:nvSpPr>
        <p:spPr>
          <a:xfrm>
            <a:off x="4583866" y="3612381"/>
            <a:ext cx="1786406" cy="615553"/>
          </a:xfrm>
          <a:prstGeom prst="rect">
            <a:avLst/>
          </a:prstGeom>
          <a:solidFill>
            <a:srgbClr val="182F6E"/>
          </a:solidFill>
        </p:spPr>
        <p:txBody>
          <a:bodyPr wrap="square" rtlCol="0">
            <a:spAutoFit/>
          </a:bodyPr>
          <a:lstStyle/>
          <a:p>
            <a:r>
              <a:rPr lang="ca-E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270 </a:t>
            </a:r>
          </a:p>
          <a:p>
            <a:r>
              <a:rPr lang="ca-ES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active projects</a:t>
            </a:r>
            <a:endParaRPr lang="ca-E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/>
          <a:stretch/>
        </p:blipFill>
        <p:spPr bwMode="auto">
          <a:xfrm>
            <a:off x="1907704" y="989201"/>
            <a:ext cx="2563349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083729"/>
            <a:ext cx="2565174" cy="1720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01699"/>
            <a:ext cx="2577074" cy="1718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" t="6099" r="6803" b="14369"/>
          <a:stretch/>
        </p:blipFill>
        <p:spPr bwMode="auto">
          <a:xfrm>
            <a:off x="1912572" y="3081944"/>
            <a:ext cx="2563349" cy="1722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1907704" y="989201"/>
            <a:ext cx="2563349" cy="1714500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2" name="21 Rectángulo"/>
          <p:cNvSpPr/>
          <p:nvPr/>
        </p:nvSpPr>
        <p:spPr>
          <a:xfrm>
            <a:off x="1907704" y="3089498"/>
            <a:ext cx="2563349" cy="1714500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3" name="22 Rectángulo"/>
          <p:cNvSpPr/>
          <p:nvPr/>
        </p:nvSpPr>
        <p:spPr>
          <a:xfrm>
            <a:off x="6516216" y="3089498"/>
            <a:ext cx="2563349" cy="1714500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4" name="23 Rectángulo"/>
          <p:cNvSpPr/>
          <p:nvPr/>
        </p:nvSpPr>
        <p:spPr>
          <a:xfrm>
            <a:off x="6516216" y="1001266"/>
            <a:ext cx="2563349" cy="1714500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75105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55"/>
            <a:ext cx="9159656" cy="517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7029" r="7316" b="3628"/>
          <a:stretch/>
        </p:blipFill>
        <p:spPr bwMode="auto">
          <a:xfrm>
            <a:off x="-36512" y="-19955"/>
            <a:ext cx="9180512" cy="51839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971600" y="1419622"/>
            <a:ext cx="7416824" cy="18158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_tradnl" sz="3600" b="1" dirty="0" smtClean="0">
                <a:solidFill>
                  <a:srgbClr val="031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Germans Trias University Hospital </a:t>
            </a:r>
          </a:p>
          <a:p>
            <a:pPr algn="ctr">
              <a:spcBef>
                <a:spcPts val="600"/>
              </a:spcBef>
            </a:pPr>
            <a:endParaRPr lang="es-ES_tradnl" sz="3600" b="1" dirty="0" smtClean="0">
              <a:solidFill>
                <a:srgbClr val="031C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s-ES_tradnl" sz="3600" b="1" dirty="0" smtClean="0">
                <a:solidFill>
                  <a:srgbClr val="031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At the centre of Can Ruti Campus</a:t>
            </a:r>
            <a:endParaRPr lang="es-ES_tradnl" sz="3600" b="1" dirty="0">
              <a:solidFill>
                <a:srgbClr val="031C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1266" name="Picture 2" descr="C:\Users\77110962N.HUGTIP\Desktop\provalogo3_1582536972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35561"/>
            <a:ext cx="4289797" cy="48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8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FFE0FAACC1C54BB2B0DB325FB1D3ED" ma:contentTypeVersion="9" ma:contentTypeDescription="Create a new document." ma:contentTypeScope="" ma:versionID="9d20953659c86f54e2b5f127f0e783f0">
  <xsd:schema xmlns:xsd="http://www.w3.org/2001/XMLSchema" xmlns:xs="http://www.w3.org/2001/XMLSchema" xmlns:p="http://schemas.microsoft.com/office/2006/metadata/properties" xmlns:ns2="85c45617-a1ae-4271-8aeb-13d9901f2619" targetNamespace="http://schemas.microsoft.com/office/2006/metadata/properties" ma:root="true" ma:fieldsID="e8484f46267f413808c8319c1c9f40a1" ns2:_="">
    <xsd:import namespace="85c45617-a1ae-4271-8aeb-13d9901f26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c45617-a1ae-4271-8aeb-13d9901f26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094EE7C-950A-4224-89AE-940A466F3DE3}"/>
</file>

<file path=customXml/itemProps2.xml><?xml version="1.0" encoding="utf-8"?>
<ds:datastoreItem xmlns:ds="http://schemas.openxmlformats.org/officeDocument/2006/customXml" ds:itemID="{E332D17A-FB48-47CE-8604-2E3E4AB51A88}"/>
</file>

<file path=customXml/itemProps3.xml><?xml version="1.0" encoding="utf-8"?>
<ds:datastoreItem xmlns:ds="http://schemas.openxmlformats.org/officeDocument/2006/customXml" ds:itemID="{3F054B4C-6C74-458B-9507-9E796A5A7D3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2538</TotalTime>
  <Words>628</Words>
  <Application>Microsoft Office PowerPoint</Application>
  <PresentationFormat>Presentación en pantalla (16:9)</PresentationFormat>
  <Paragraphs>192</Paragraphs>
  <Slides>19</Slides>
  <Notes>0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1_Tema de Office</vt:lpstr>
      <vt:lpstr>Presentación de PowerPoint</vt:lpstr>
      <vt:lpstr>Today’s schedule</vt:lpstr>
      <vt:lpstr>Presentación de PowerPoint</vt:lpstr>
      <vt:lpstr>Where is located our Campus?</vt:lpstr>
      <vt:lpstr>Northern Metropolitan Area  Catalan Institute of Health; 2021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How fast the paradigm changes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CTTI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ORIOL ESTRADA CUXART</dc:creator>
  <cp:lastModifiedBy>ORIOL ESTRADA CUXART</cp:lastModifiedBy>
  <cp:revision>155</cp:revision>
  <dcterms:created xsi:type="dcterms:W3CDTF">2021-10-10T15:47:14Z</dcterms:created>
  <dcterms:modified xsi:type="dcterms:W3CDTF">2022-04-26T17:30:38Z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0x0101009DFFE0FAACC1C54BB2B0DB325FB1D3ED</vt:lpwstr>
  </property>
  <property fmtid="{D5CDD505-2E9C-101B-9397-08002B2CF9AE}" pid="3" name="Order">
    <vt:lpwstr>59400.0000000000</vt:lpwstr>
  </property>
  <property fmtid="{D5CDD505-2E9C-101B-9397-08002B2CF9AE}" pid="4" name="xd_Signature">
    <vt:lpwstr/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</Properties>
</file>