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handoutMasterIdLst>
    <p:handoutMasterId r:id="rId13"/>
  </p:handoutMasterIdLst>
  <p:sldIdLst>
    <p:sldId id="256" r:id="rId2"/>
    <p:sldId id="335" r:id="rId3"/>
    <p:sldId id="334" r:id="rId4"/>
    <p:sldId id="341" r:id="rId5"/>
    <p:sldId id="340" r:id="rId6"/>
    <p:sldId id="257" r:id="rId7"/>
    <p:sldId id="336" r:id="rId8"/>
    <p:sldId id="337" r:id="rId9"/>
    <p:sldId id="338" r:id="rId10"/>
    <p:sldId id="339" r:id="rId11"/>
  </p:sldIdLst>
  <p:sldSz cx="12192000" cy="6858000"/>
  <p:notesSz cx="6858000" cy="9144000"/>
  <p:embeddedFontLst>
    <p:embeddedFont>
      <p:font typeface="Work Sans" panose="00000500000000000000" pitchFamily="2" charset="0"/>
      <p:regular r:id="rId14"/>
      <p:bold r:id="rId15"/>
      <p:italic r:id="rId16"/>
      <p:boldItalic r:id="rId17"/>
    </p:embeddedFont>
    <p:embeddedFont>
      <p:font typeface="Work Sans ExtraBold" panose="00000900000000000000" pitchFamily="2" charset="0"/>
      <p:bold r:id="rId18"/>
      <p:boldItalic r:id="rId19"/>
    </p:embeddedFont>
    <p:embeddedFont>
      <p:font typeface="Work Sans SemiBold" panose="00000700000000000000" pitchFamily="2" charset="0"/>
      <p:bold r:id="rId20"/>
      <p:boldItalic r:id="rId21"/>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D72FC-269C-4D62-A060-88ECD529F4A2}" v="2" dt="2021-10-11T07:29:40.843"/>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17" autoAdjust="0"/>
  </p:normalViewPr>
  <p:slideViewPr>
    <p:cSldViewPr showGuides="1">
      <p:cViewPr varScale="1">
        <p:scale>
          <a:sx n="63" d="100"/>
          <a:sy n="63" d="100"/>
        </p:scale>
        <p:origin x="732" y="64"/>
      </p:cViewPr>
      <p:guideLst>
        <p:guide orient="horz" pos="1253"/>
        <p:guide orient="horz" pos="527"/>
        <p:guide orient="horz" pos="3657"/>
        <p:guide pos="483"/>
        <p:guide pos="7197"/>
        <p:guide pos="3840"/>
        <p:guide orient="horz" pos="2160"/>
      </p:guideLst>
    </p:cSldViewPr>
  </p:slideViewPr>
  <p:outlineViewPr>
    <p:cViewPr>
      <p:scale>
        <a:sx n="33" d="100"/>
        <a:sy n="33" d="100"/>
      </p:scale>
      <p:origin x="0" y="-28530"/>
    </p:cViewPr>
  </p:outlineViewPr>
  <p:notesTextViewPr>
    <p:cViewPr>
      <p:scale>
        <a:sx n="1" d="1"/>
        <a:sy n="1" d="1"/>
      </p:scale>
      <p:origin x="0" y="0"/>
    </p:cViewPr>
  </p:notesTextViewPr>
  <p:sorterViewPr>
    <p:cViewPr>
      <p:scale>
        <a:sx n="100" d="100"/>
        <a:sy n="100" d="100"/>
      </p:scale>
      <p:origin x="0" y="-873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ta-aho Riina" userId="58330cb5-a94c-46ae-ae5f-a35b685ab885" providerId="ADAL" clId="{FAAD72FC-269C-4D62-A060-88ECD529F4A2}"/>
    <pc:docChg chg="undo custSel addSld modSld sldOrd">
      <pc:chgData name="Rinta-aho Riina" userId="58330cb5-a94c-46ae-ae5f-a35b685ab885" providerId="ADAL" clId="{FAAD72FC-269C-4D62-A060-88ECD529F4A2}" dt="2021-10-11T07:45:23.937" v="1444" actId="403"/>
      <pc:docMkLst>
        <pc:docMk/>
      </pc:docMkLst>
      <pc:sldChg chg="modSp mod">
        <pc:chgData name="Rinta-aho Riina" userId="58330cb5-a94c-46ae-ae5f-a35b685ab885" providerId="ADAL" clId="{FAAD72FC-269C-4D62-A060-88ECD529F4A2}" dt="2021-10-11T07:43:28.866" v="1418" actId="15"/>
        <pc:sldMkLst>
          <pc:docMk/>
          <pc:sldMk cId="3920980567" sldId="257"/>
        </pc:sldMkLst>
        <pc:spChg chg="mod">
          <ac:chgData name="Rinta-aho Riina" userId="58330cb5-a94c-46ae-ae5f-a35b685ab885" providerId="ADAL" clId="{FAAD72FC-269C-4D62-A060-88ECD529F4A2}" dt="2021-10-11T07:36:38.393" v="1324" actId="20577"/>
          <ac:spMkLst>
            <pc:docMk/>
            <pc:sldMk cId="3920980567" sldId="257"/>
            <ac:spMk id="2" creationId="{8896416D-348B-457D-9AF1-BE2EC1A96E55}"/>
          </ac:spMkLst>
        </pc:spChg>
        <pc:spChg chg="mod">
          <ac:chgData name="Rinta-aho Riina" userId="58330cb5-a94c-46ae-ae5f-a35b685ab885" providerId="ADAL" clId="{FAAD72FC-269C-4D62-A060-88ECD529F4A2}" dt="2021-10-11T07:43:28.866" v="1418" actId="15"/>
          <ac:spMkLst>
            <pc:docMk/>
            <pc:sldMk cId="3920980567" sldId="257"/>
            <ac:spMk id="3" creationId="{DB2F42AA-5686-4DF8-A0A5-357B8F57BD88}"/>
          </ac:spMkLst>
        </pc:spChg>
      </pc:sldChg>
      <pc:sldChg chg="modSp mod">
        <pc:chgData name="Rinta-aho Riina" userId="58330cb5-a94c-46ae-ae5f-a35b685ab885" providerId="ADAL" clId="{FAAD72FC-269C-4D62-A060-88ECD529F4A2}" dt="2021-10-11T07:42:28.515" v="1368" actId="20577"/>
        <pc:sldMkLst>
          <pc:docMk/>
          <pc:sldMk cId="1794454315" sldId="334"/>
        </pc:sldMkLst>
        <pc:spChg chg="mod">
          <ac:chgData name="Rinta-aho Riina" userId="58330cb5-a94c-46ae-ae5f-a35b685ab885" providerId="ADAL" clId="{FAAD72FC-269C-4D62-A060-88ECD529F4A2}" dt="2021-10-11T07:27:06.412" v="1254" actId="207"/>
          <ac:spMkLst>
            <pc:docMk/>
            <pc:sldMk cId="1794454315" sldId="334"/>
            <ac:spMk id="2" creationId="{92975F56-21FC-4968-8DEE-043AF931D909}"/>
          </ac:spMkLst>
        </pc:spChg>
        <pc:spChg chg="mod">
          <ac:chgData name="Rinta-aho Riina" userId="58330cb5-a94c-46ae-ae5f-a35b685ab885" providerId="ADAL" clId="{FAAD72FC-269C-4D62-A060-88ECD529F4A2}" dt="2021-10-11T07:42:28.515" v="1368" actId="20577"/>
          <ac:spMkLst>
            <pc:docMk/>
            <pc:sldMk cId="1794454315" sldId="334"/>
            <ac:spMk id="3" creationId="{49D83A88-3549-45B7-A963-F29E6D3BE795}"/>
          </ac:spMkLst>
        </pc:spChg>
      </pc:sldChg>
      <pc:sldChg chg="modSp mod">
        <pc:chgData name="Rinta-aho Riina" userId="58330cb5-a94c-46ae-ae5f-a35b685ab885" providerId="ADAL" clId="{FAAD72FC-269C-4D62-A060-88ECD529F4A2}" dt="2021-10-11T07:26:31.004" v="1243" actId="1076"/>
        <pc:sldMkLst>
          <pc:docMk/>
          <pc:sldMk cId="2695947900" sldId="335"/>
        </pc:sldMkLst>
        <pc:spChg chg="mod">
          <ac:chgData name="Rinta-aho Riina" userId="58330cb5-a94c-46ae-ae5f-a35b685ab885" providerId="ADAL" clId="{FAAD72FC-269C-4D62-A060-88ECD529F4A2}" dt="2021-10-11T07:26:25.146" v="1242" actId="207"/>
          <ac:spMkLst>
            <pc:docMk/>
            <pc:sldMk cId="2695947900" sldId="335"/>
            <ac:spMk id="2" creationId="{C59E533F-4E9A-4B01-8538-74B3A0D878C2}"/>
          </ac:spMkLst>
        </pc:spChg>
        <pc:spChg chg="mod">
          <ac:chgData name="Rinta-aho Riina" userId="58330cb5-a94c-46ae-ae5f-a35b685ab885" providerId="ADAL" clId="{FAAD72FC-269C-4D62-A060-88ECD529F4A2}" dt="2021-10-11T07:26:31.004" v="1243" actId="1076"/>
          <ac:spMkLst>
            <pc:docMk/>
            <pc:sldMk cId="2695947900" sldId="335"/>
            <ac:spMk id="3" creationId="{C3EC08A3-9AE6-4044-844C-F1A22B04101E}"/>
          </ac:spMkLst>
        </pc:spChg>
      </pc:sldChg>
      <pc:sldChg chg="modSp mod">
        <pc:chgData name="Rinta-aho Riina" userId="58330cb5-a94c-46ae-ae5f-a35b685ab885" providerId="ADAL" clId="{FAAD72FC-269C-4D62-A060-88ECD529F4A2}" dt="2021-10-11T07:37:08.474" v="1331" actId="20577"/>
        <pc:sldMkLst>
          <pc:docMk/>
          <pc:sldMk cId="4115948227" sldId="336"/>
        </pc:sldMkLst>
        <pc:spChg chg="mod">
          <ac:chgData name="Rinta-aho Riina" userId="58330cb5-a94c-46ae-ae5f-a35b685ab885" providerId="ADAL" clId="{FAAD72FC-269C-4D62-A060-88ECD529F4A2}" dt="2021-10-11T07:37:08.474" v="1331" actId="20577"/>
          <ac:spMkLst>
            <pc:docMk/>
            <pc:sldMk cId="4115948227" sldId="336"/>
            <ac:spMk id="4" creationId="{2BF17BC2-5DDB-4CD5-AA84-3A5874D5CA41}"/>
          </ac:spMkLst>
        </pc:spChg>
        <pc:spChg chg="mod">
          <ac:chgData name="Rinta-aho Riina" userId="58330cb5-a94c-46ae-ae5f-a35b685ab885" providerId="ADAL" clId="{FAAD72FC-269C-4D62-A060-88ECD529F4A2}" dt="2021-10-11T07:27:54.839" v="1267" actId="1076"/>
          <ac:spMkLst>
            <pc:docMk/>
            <pc:sldMk cId="4115948227" sldId="336"/>
            <ac:spMk id="5" creationId="{A8E95D32-4E4C-483B-9094-E430DCE541E8}"/>
          </ac:spMkLst>
        </pc:spChg>
      </pc:sldChg>
      <pc:sldChg chg="modSp mod">
        <pc:chgData name="Rinta-aho Riina" userId="58330cb5-a94c-46ae-ae5f-a35b685ab885" providerId="ADAL" clId="{FAAD72FC-269C-4D62-A060-88ECD529F4A2}" dt="2021-10-11T07:43:51.905" v="1419" actId="403"/>
        <pc:sldMkLst>
          <pc:docMk/>
          <pc:sldMk cId="2689868307" sldId="337"/>
        </pc:sldMkLst>
        <pc:spChg chg="mod">
          <ac:chgData name="Rinta-aho Riina" userId="58330cb5-a94c-46ae-ae5f-a35b685ab885" providerId="ADAL" clId="{FAAD72FC-269C-4D62-A060-88ECD529F4A2}" dt="2021-10-11T07:43:51.905" v="1419" actId="403"/>
          <ac:spMkLst>
            <pc:docMk/>
            <pc:sldMk cId="2689868307" sldId="337"/>
            <ac:spMk id="4" creationId="{2BF17BC2-5DDB-4CD5-AA84-3A5874D5CA41}"/>
          </ac:spMkLst>
        </pc:spChg>
        <pc:spChg chg="mod">
          <ac:chgData name="Rinta-aho Riina" userId="58330cb5-a94c-46ae-ae5f-a35b685ab885" providerId="ADAL" clId="{FAAD72FC-269C-4D62-A060-88ECD529F4A2}" dt="2021-10-11T07:37:21.344" v="1332" actId="1076"/>
          <ac:spMkLst>
            <pc:docMk/>
            <pc:sldMk cId="2689868307" sldId="337"/>
            <ac:spMk id="5" creationId="{A8E95D32-4E4C-483B-9094-E430DCE541E8}"/>
          </ac:spMkLst>
        </pc:spChg>
      </pc:sldChg>
      <pc:sldChg chg="modSp new mod">
        <pc:chgData name="Rinta-aho Riina" userId="58330cb5-a94c-46ae-ae5f-a35b685ab885" providerId="ADAL" clId="{FAAD72FC-269C-4D62-A060-88ECD529F4A2}" dt="2021-10-11T07:45:23.937" v="1444" actId="403"/>
        <pc:sldMkLst>
          <pc:docMk/>
          <pc:sldMk cId="3840544410" sldId="338"/>
        </pc:sldMkLst>
        <pc:spChg chg="mod">
          <ac:chgData name="Rinta-aho Riina" userId="58330cb5-a94c-46ae-ae5f-a35b685ab885" providerId="ADAL" clId="{FAAD72FC-269C-4D62-A060-88ECD529F4A2}" dt="2021-10-11T07:45:07.800" v="1443" actId="1076"/>
          <ac:spMkLst>
            <pc:docMk/>
            <pc:sldMk cId="3840544410" sldId="338"/>
            <ac:spMk id="2" creationId="{9185A5C5-E384-406D-8F76-222582B7A2BA}"/>
          </ac:spMkLst>
        </pc:spChg>
        <pc:spChg chg="mod">
          <ac:chgData name="Rinta-aho Riina" userId="58330cb5-a94c-46ae-ae5f-a35b685ab885" providerId="ADAL" clId="{FAAD72FC-269C-4D62-A060-88ECD529F4A2}" dt="2021-10-11T07:45:23.937" v="1444" actId="403"/>
          <ac:spMkLst>
            <pc:docMk/>
            <pc:sldMk cId="3840544410" sldId="338"/>
            <ac:spMk id="3" creationId="{15311172-D197-48E5-8064-1FF2666D73FB}"/>
          </ac:spMkLst>
        </pc:spChg>
      </pc:sldChg>
      <pc:sldChg chg="modSp new mod">
        <pc:chgData name="Rinta-aho Riina" userId="58330cb5-a94c-46ae-ae5f-a35b685ab885" providerId="ADAL" clId="{FAAD72FC-269C-4D62-A060-88ECD529F4A2}" dt="2021-10-11T07:39:54.935" v="1364" actId="1076"/>
        <pc:sldMkLst>
          <pc:docMk/>
          <pc:sldMk cId="2016562836" sldId="339"/>
        </pc:sldMkLst>
        <pc:spChg chg="mod">
          <ac:chgData name="Rinta-aho Riina" userId="58330cb5-a94c-46ae-ae5f-a35b685ab885" providerId="ADAL" clId="{FAAD72FC-269C-4D62-A060-88ECD529F4A2}" dt="2021-10-11T07:39:45.844" v="1363" actId="404"/>
          <ac:spMkLst>
            <pc:docMk/>
            <pc:sldMk cId="2016562836" sldId="339"/>
            <ac:spMk id="2" creationId="{D462A34D-0E5C-4D51-9D35-80FCECAFE7CC}"/>
          </ac:spMkLst>
        </pc:spChg>
        <pc:spChg chg="mod">
          <ac:chgData name="Rinta-aho Riina" userId="58330cb5-a94c-46ae-ae5f-a35b685ab885" providerId="ADAL" clId="{FAAD72FC-269C-4D62-A060-88ECD529F4A2}" dt="2021-10-11T07:39:54.935" v="1364" actId="1076"/>
          <ac:spMkLst>
            <pc:docMk/>
            <pc:sldMk cId="2016562836" sldId="339"/>
            <ac:spMk id="3" creationId="{38395CDA-8946-4A79-9C25-3E39B9A48CDB}"/>
          </ac:spMkLst>
        </pc:spChg>
      </pc:sldChg>
      <pc:sldChg chg="modSp new mod">
        <pc:chgData name="Rinta-aho Riina" userId="58330cb5-a94c-46ae-ae5f-a35b685ab885" providerId="ADAL" clId="{FAAD72FC-269C-4D62-A060-88ECD529F4A2}" dt="2021-10-11T07:38:07.311" v="1337" actId="1076"/>
        <pc:sldMkLst>
          <pc:docMk/>
          <pc:sldMk cId="4147547913" sldId="340"/>
        </pc:sldMkLst>
        <pc:spChg chg="mod">
          <ac:chgData name="Rinta-aho Riina" userId="58330cb5-a94c-46ae-ae5f-a35b685ab885" providerId="ADAL" clId="{FAAD72FC-269C-4D62-A060-88ECD529F4A2}" dt="2021-10-11T07:27:15.145" v="1255" actId="207"/>
          <ac:spMkLst>
            <pc:docMk/>
            <pc:sldMk cId="4147547913" sldId="340"/>
            <ac:spMk id="2" creationId="{2C3F9BBE-501C-4F6A-87A2-453B955709C9}"/>
          </ac:spMkLst>
        </pc:spChg>
        <pc:spChg chg="mod">
          <ac:chgData name="Rinta-aho Riina" userId="58330cb5-a94c-46ae-ae5f-a35b685ab885" providerId="ADAL" clId="{FAAD72FC-269C-4D62-A060-88ECD529F4A2}" dt="2021-10-11T07:38:07.311" v="1337" actId="1076"/>
          <ac:spMkLst>
            <pc:docMk/>
            <pc:sldMk cId="4147547913" sldId="340"/>
            <ac:spMk id="3" creationId="{60935B2F-7F8B-4BD3-A643-B5B128BD87E2}"/>
          </ac:spMkLst>
        </pc:spChg>
      </pc:sldChg>
      <pc:sldChg chg="modSp new mod ord">
        <pc:chgData name="Rinta-aho Riina" userId="58330cb5-a94c-46ae-ae5f-a35b685ab885" providerId="ADAL" clId="{FAAD72FC-269C-4D62-A060-88ECD529F4A2}" dt="2021-10-11T07:38:35.123" v="1345" actId="1076"/>
        <pc:sldMkLst>
          <pc:docMk/>
          <pc:sldMk cId="1547402501" sldId="341"/>
        </pc:sldMkLst>
        <pc:spChg chg="mod">
          <ac:chgData name="Rinta-aho Riina" userId="58330cb5-a94c-46ae-ae5f-a35b685ab885" providerId="ADAL" clId="{FAAD72FC-269C-4D62-A060-88ECD529F4A2}" dt="2021-10-11T07:38:30.313" v="1344" actId="20577"/>
          <ac:spMkLst>
            <pc:docMk/>
            <pc:sldMk cId="1547402501" sldId="341"/>
            <ac:spMk id="2" creationId="{7B8839AE-3358-47F5-AAB4-917F6E276CD3}"/>
          </ac:spMkLst>
        </pc:spChg>
        <pc:spChg chg="mod">
          <ac:chgData name="Rinta-aho Riina" userId="58330cb5-a94c-46ae-ae5f-a35b685ab885" providerId="ADAL" clId="{FAAD72FC-269C-4D62-A060-88ECD529F4A2}" dt="2021-10-11T07:38:35.123" v="1345" actId="1076"/>
          <ac:spMkLst>
            <pc:docMk/>
            <pc:sldMk cId="1547402501" sldId="341"/>
            <ac:spMk id="3" creationId="{781C2176-7168-4461-BE0E-086535125D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11.10.2021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11.10.2021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23CFE97-E977-4A8B-BB69-50F617FD6581}" type="slidenum">
              <a:rPr lang="fi-FI" smtClean="0"/>
              <a:pPr/>
              <a:t>7</a:t>
            </a:fld>
            <a:endParaRPr lang="fi-FI"/>
          </a:p>
        </p:txBody>
      </p:sp>
    </p:spTree>
    <p:extLst>
      <p:ext uri="{BB962C8B-B14F-4D97-AF65-F5344CB8AC3E}">
        <p14:creationId xmlns:p14="http://schemas.microsoft.com/office/powerpoint/2010/main" val="323007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11.10.2021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54A87E19-8C04-4D5C-9034-113E3A734C43}"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AD68CABA-EB03-4EF8-AF74-2AF1845764A7}"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DC31758-D6AF-4773-9754-B70452D6788C}"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5918B7E-B6F8-4789-A44C-228A8CD5AB6B}"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6D354A3-49B3-478C-AC83-629507BE13C2}"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97A03D-C024-448F-B337-EF507B974421}"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F0D0DC-FFCE-4535-B859-D79D48AC3E58}"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F2D588A9-004E-48C7-9249-D404E5931C69}"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11.10.2021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694459C7-B1FD-43B2-A1AF-1A902ACF93C5}"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C53BEB26-41D6-4026-B61D-A3E7E670F1AC}"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6A21A49A-E0EE-4A76-AD38-8443CE185D7D}"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C5BCE6-2D7A-4E96-B01D-446E7A06509F}"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461A66A4-CB0F-4FFB-A3F7-97A8406D58B6}"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EF816C-448D-4CAD-8E7D-3E87A3DFF3FB}"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75FD9048-5DEA-4497-B4EE-9C521DA934F6}" type="datetime1">
              <a:rPr lang="fi-FI" smtClean="0"/>
              <a:t>11.10.2021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6BE111E2-37B1-4109-A1BB-6B241DDDB9DB}" type="datetime1">
              <a:rPr lang="fi-FI" smtClean="0"/>
              <a:t>11.10.2021</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11.10.2021</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06119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5375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11.10.2021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22DBA17B-2728-4812-BD36-2D48D0819177}" type="datetime1">
              <a:rPr lang="fi-FI" smtClean="0"/>
              <a:t>11.10.2021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11.10.2021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C5E01554-BD96-489C-AC34-A7B4D28A369C}" type="datetime1">
              <a:rPr lang="fi-FI" noProof="0" smtClean="0"/>
              <a:t>11.10.2021</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A25D1783-9B67-47D5-BD56-9F174F4EAE56}" type="datetime1">
              <a:rPr lang="fi-FI" smtClean="0"/>
              <a:t>11.10.2021</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dirty="0"/>
              <a:t>Click to edit Master text styles</a:t>
            </a:r>
          </a:p>
          <a:p>
            <a:pPr lvl="1"/>
            <a:r>
              <a:rPr lang="fi-FI" noProof="0" dirty="0"/>
              <a:t>Second level</a:t>
            </a:r>
          </a:p>
          <a:p>
            <a:pPr lvl="2"/>
            <a:r>
              <a:rPr lang="fi-FI" noProof="0" dirty="0"/>
              <a:t>Third level</a:t>
            </a:r>
          </a:p>
          <a:p>
            <a:pPr lvl="5"/>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11.10.2021</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dirty="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6981-DB7D-408B-A77B-DEE3C02264DF}"/>
              </a:ext>
            </a:extLst>
          </p:cNvPr>
          <p:cNvSpPr>
            <a:spLocks noGrp="1"/>
          </p:cNvSpPr>
          <p:nvPr>
            <p:ph type="ctrTitle"/>
          </p:nvPr>
        </p:nvSpPr>
        <p:spPr/>
        <p:txBody>
          <a:bodyPr/>
          <a:lstStyle/>
          <a:p>
            <a:r>
              <a:rPr lang="fi-FI" dirty="0"/>
              <a:t>Pienryhmäkeskusteluiden yhteenvedot</a:t>
            </a:r>
          </a:p>
        </p:txBody>
      </p:sp>
      <p:sp>
        <p:nvSpPr>
          <p:cNvPr id="3" name="Subtitle 2">
            <a:extLst>
              <a:ext uri="{FF2B5EF4-FFF2-40B4-BE49-F238E27FC236}">
                <a16:creationId xmlns:a16="http://schemas.microsoft.com/office/drawing/2014/main" id="{6C40CD22-8F0A-4579-93DD-CE8E6692DBE8}"/>
              </a:ext>
            </a:extLst>
          </p:cNvPr>
          <p:cNvSpPr>
            <a:spLocks noGrp="1"/>
          </p:cNvSpPr>
          <p:nvPr>
            <p:ph type="subTitle" idx="1"/>
          </p:nvPr>
        </p:nvSpPr>
        <p:spPr/>
        <p:txBody>
          <a:bodyPr/>
          <a:lstStyle/>
          <a:p>
            <a:r>
              <a:rPr lang="fi-FI" dirty="0"/>
              <a:t>USO6-verkoston teemawebinaari 6.10.</a:t>
            </a:r>
          </a:p>
        </p:txBody>
      </p:sp>
    </p:spTree>
    <p:extLst>
      <p:ext uri="{BB962C8B-B14F-4D97-AF65-F5344CB8AC3E}">
        <p14:creationId xmlns:p14="http://schemas.microsoft.com/office/powerpoint/2010/main" val="14703657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62A34D-0E5C-4D51-9D35-80FCECAFE7CC}"/>
              </a:ext>
            </a:extLst>
          </p:cNvPr>
          <p:cNvSpPr>
            <a:spLocks noGrp="1"/>
          </p:cNvSpPr>
          <p:nvPr>
            <p:ph type="title"/>
          </p:nvPr>
        </p:nvSpPr>
        <p:spPr>
          <a:xfrm>
            <a:off x="766762" y="620688"/>
            <a:ext cx="10658475" cy="1008113"/>
          </a:xfrm>
        </p:spPr>
        <p:txBody>
          <a:bodyPr/>
          <a:lstStyle/>
          <a:p>
            <a:r>
              <a:rPr lang="fi-FI" dirty="0">
                <a:solidFill>
                  <a:schemeClr val="accent1"/>
                </a:solidFill>
              </a:rPr>
              <a:t>Pienet kunnat </a:t>
            </a:r>
            <a:br>
              <a:rPr lang="fi-FI" dirty="0">
                <a:solidFill>
                  <a:schemeClr val="accent1"/>
                </a:solidFill>
              </a:rPr>
            </a:br>
            <a:r>
              <a:rPr lang="fi-FI" sz="2400" dirty="0">
                <a:solidFill>
                  <a:schemeClr val="accent1"/>
                </a:solidFill>
                <a:latin typeface="+mn-lt"/>
              </a:rPr>
              <a:t>7. Miten toivoisit sivistystä edistettävän kunnissa 2030-luvulla?</a:t>
            </a:r>
            <a:br>
              <a:rPr lang="fi-FI" dirty="0">
                <a:solidFill>
                  <a:schemeClr val="accent1"/>
                </a:solidFill>
              </a:rPr>
            </a:br>
            <a:endParaRPr lang="fi-FI" dirty="0">
              <a:solidFill>
                <a:schemeClr val="accent1"/>
              </a:solidFill>
            </a:endParaRPr>
          </a:p>
        </p:txBody>
      </p:sp>
      <p:sp>
        <p:nvSpPr>
          <p:cNvPr id="3" name="Sisällön paikkamerkki 2">
            <a:extLst>
              <a:ext uri="{FF2B5EF4-FFF2-40B4-BE49-F238E27FC236}">
                <a16:creationId xmlns:a16="http://schemas.microsoft.com/office/drawing/2014/main" id="{38395CDA-8946-4A79-9C25-3E39B9A48CDB}"/>
              </a:ext>
            </a:extLst>
          </p:cNvPr>
          <p:cNvSpPr>
            <a:spLocks noGrp="1"/>
          </p:cNvSpPr>
          <p:nvPr>
            <p:ph idx="1"/>
          </p:nvPr>
        </p:nvSpPr>
        <p:spPr>
          <a:xfrm>
            <a:off x="766762" y="1772816"/>
            <a:ext cx="10658475" cy="3816648"/>
          </a:xfrm>
        </p:spPr>
        <p:txBody>
          <a:bodyPr/>
          <a:lstStyle/>
          <a:p>
            <a:r>
              <a:rPr lang="fi-FI" dirty="0"/>
              <a:t>Sivistys on perusta hyvinvoinnille</a:t>
            </a:r>
          </a:p>
          <a:p>
            <a:r>
              <a:rPr lang="fi-FI" dirty="0"/>
              <a:t>Sivistystoimelle ja elinvoimalle tulee kunnissa tilaa soten siirryttyä </a:t>
            </a:r>
            <a:r>
              <a:rPr lang="fi-FI" dirty="0" err="1"/>
              <a:t>hyte</a:t>
            </a:r>
            <a:r>
              <a:rPr lang="fi-FI" dirty="0"/>
              <a:t>-alueille</a:t>
            </a:r>
          </a:p>
          <a:p>
            <a:r>
              <a:rPr lang="fi-FI" dirty="0"/>
              <a:t>Sivistyksessä on kaksi osa-aluetta: koulutus ja muut sivistyspalvelut</a:t>
            </a:r>
          </a:p>
          <a:p>
            <a:r>
              <a:rPr lang="fi-FI" dirty="0"/>
              <a:t>Koulutuksessa korostuu digitalisaatio ja eriarvoisuuden vähentäminen varhaiskasvatuksen ja perusopetuksen avulla</a:t>
            </a:r>
          </a:p>
          <a:p>
            <a:r>
              <a:rPr lang="fi-FI" dirty="0"/>
              <a:t>Oppivelvollisuuden laajeneminen, ammatillinen koulutuksen digitalisaatio ja eri kulttuurien huomioiminen (kansainvälisyys) tukevat työllistymistä</a:t>
            </a:r>
          </a:p>
          <a:p>
            <a:r>
              <a:rPr lang="fi-FI" dirty="0"/>
              <a:t>Muut sivistyspalvelut tukevat hyvinvointia, mielenterveyttä ja henkistä kasvua </a:t>
            </a:r>
          </a:p>
          <a:p>
            <a:endParaRPr lang="fi-FI" dirty="0"/>
          </a:p>
        </p:txBody>
      </p:sp>
      <p:sp>
        <p:nvSpPr>
          <p:cNvPr id="4" name="Dian numeron paikkamerkki 3">
            <a:extLst>
              <a:ext uri="{FF2B5EF4-FFF2-40B4-BE49-F238E27FC236}">
                <a16:creationId xmlns:a16="http://schemas.microsoft.com/office/drawing/2014/main" id="{6A69A90B-F8AA-4493-87AD-8B1F1B4C551A}"/>
              </a:ext>
            </a:extLst>
          </p:cNvPr>
          <p:cNvSpPr>
            <a:spLocks noGrp="1"/>
          </p:cNvSpPr>
          <p:nvPr>
            <p:ph type="sldNum" sz="quarter" idx="12"/>
          </p:nvPr>
        </p:nvSpPr>
        <p:spPr/>
        <p:txBody>
          <a:bodyPr/>
          <a:lstStyle/>
          <a:p>
            <a:fld id="{0861148C-697E-4B67-BDAA-872F34DF1106}" type="slidenum">
              <a:rPr lang="fi-FI" smtClean="0"/>
              <a:t>10</a:t>
            </a:fld>
            <a:endParaRPr lang="fi-FI"/>
          </a:p>
        </p:txBody>
      </p:sp>
    </p:spTree>
    <p:extLst>
      <p:ext uri="{BB962C8B-B14F-4D97-AF65-F5344CB8AC3E}">
        <p14:creationId xmlns:p14="http://schemas.microsoft.com/office/powerpoint/2010/main" val="2016562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E533F-4E9A-4B01-8538-74B3A0D878C2}"/>
              </a:ext>
            </a:extLst>
          </p:cNvPr>
          <p:cNvSpPr>
            <a:spLocks noGrp="1"/>
          </p:cNvSpPr>
          <p:nvPr>
            <p:ph type="title"/>
          </p:nvPr>
        </p:nvSpPr>
        <p:spPr>
          <a:xfrm>
            <a:off x="766761" y="692696"/>
            <a:ext cx="10658475" cy="1008113"/>
          </a:xfrm>
        </p:spPr>
        <p:txBody>
          <a:bodyPr/>
          <a:lstStyle/>
          <a:p>
            <a:r>
              <a:rPr lang="fi-FI" dirty="0">
                <a:solidFill>
                  <a:schemeClr val="accent1"/>
                </a:solidFill>
              </a:rPr>
              <a:t>Suuret kunnat</a:t>
            </a:r>
            <a:br>
              <a:rPr lang="fi-FI" dirty="0"/>
            </a:br>
            <a:r>
              <a:rPr lang="fi-FI" sz="2400" dirty="0">
                <a:solidFill>
                  <a:schemeClr val="accent1"/>
                </a:solidFill>
                <a:latin typeface="+mn-lt"/>
              </a:rPr>
              <a:t>4. Miten toivoisit elinkeinoelämää ja työllisyyttä edistettävän kunnissa 2030-luvulla?</a:t>
            </a:r>
            <a:br>
              <a:rPr lang="fi-FI" sz="2400" dirty="0">
                <a:solidFill>
                  <a:schemeClr val="accent1"/>
                </a:solidFill>
                <a:latin typeface="+mn-lt"/>
              </a:rPr>
            </a:br>
            <a:endParaRPr lang="fi-FI" dirty="0">
              <a:solidFill>
                <a:schemeClr val="accent1"/>
              </a:solidFill>
              <a:latin typeface="+mn-lt"/>
            </a:endParaRPr>
          </a:p>
        </p:txBody>
      </p:sp>
      <p:sp>
        <p:nvSpPr>
          <p:cNvPr id="3" name="Sisällön paikkamerkki 2">
            <a:extLst>
              <a:ext uri="{FF2B5EF4-FFF2-40B4-BE49-F238E27FC236}">
                <a16:creationId xmlns:a16="http://schemas.microsoft.com/office/drawing/2014/main" id="{C3EC08A3-9AE6-4044-844C-F1A22B04101E}"/>
              </a:ext>
            </a:extLst>
          </p:cNvPr>
          <p:cNvSpPr>
            <a:spLocks noGrp="1"/>
          </p:cNvSpPr>
          <p:nvPr>
            <p:ph idx="1"/>
          </p:nvPr>
        </p:nvSpPr>
        <p:spPr>
          <a:xfrm>
            <a:off x="757281" y="2132633"/>
            <a:ext cx="10658475" cy="4392712"/>
          </a:xfrm>
        </p:spPr>
        <p:txBody>
          <a:bodyPr/>
          <a:lstStyle/>
          <a:p>
            <a:r>
              <a:rPr lang="fi-FI" dirty="0">
                <a:sym typeface="Wingdings" panose="05000000000000000000" pitchFamily="2" charset="2"/>
              </a:rPr>
              <a:t>Työllisyys ja elinvoimarooli </a:t>
            </a:r>
          </a:p>
          <a:p>
            <a:pPr lvl="1"/>
            <a:r>
              <a:rPr lang="fi-FI" dirty="0">
                <a:sym typeface="Wingdings" panose="05000000000000000000" pitchFamily="2" charset="2"/>
              </a:rPr>
              <a:t>Tämä rooli tulee vahvistumaan </a:t>
            </a:r>
          </a:p>
          <a:p>
            <a:pPr lvl="1"/>
            <a:r>
              <a:rPr lang="fi-FI" dirty="0">
                <a:sym typeface="Wingdings" panose="05000000000000000000" pitchFamily="2" charset="2"/>
              </a:rPr>
              <a:t>Kisa osaajista on jo nyt käynnissä, tämä tullee lisääntymään edelleen 2030 – luvulla</a:t>
            </a:r>
          </a:p>
          <a:p>
            <a:pPr lvl="1"/>
            <a:r>
              <a:rPr lang="fi-FI" dirty="0">
                <a:sym typeface="Wingdings" panose="05000000000000000000" pitchFamily="2" charset="2"/>
              </a:rPr>
              <a:t>Keikkatyölliset ovat kalliita, kuntiin ei juurruta </a:t>
            </a:r>
          </a:p>
          <a:p>
            <a:pPr lvl="1"/>
            <a:r>
              <a:rPr lang="fi-FI" dirty="0">
                <a:sym typeface="Wingdings" panose="05000000000000000000" pitchFamily="2" charset="2"/>
              </a:rPr>
              <a:t>Kunnilla on vastuu luoda kokonaisvetovoimaa ja pitovoimaa, perusasiat kuntoon, mutta paljon jää yleisen ilmapiirin luomisen (miten uudet henkilöt otetaan vastaan)</a:t>
            </a:r>
          </a:p>
          <a:p>
            <a:pPr lvl="1"/>
            <a:r>
              <a:rPr lang="fi-FI" dirty="0">
                <a:sym typeface="Wingdings" panose="05000000000000000000" pitchFamily="2" charset="2"/>
              </a:rPr>
              <a:t>Ihmiset haluavat ehkä useammin asua, työskennellä ja toimia useilla alueilla ja kunnissa. Miten kunnilla on rooli vapaa-ajan asukkaiden ja ”kaksoiskuntalaisten” ”hyödyntämisessä”.     </a:t>
            </a:r>
          </a:p>
          <a:p>
            <a:pPr lvl="1"/>
            <a:r>
              <a:rPr lang="fi-FI" dirty="0"/>
              <a:t>Onko kaikilla kunnilla mahdollista olla kasvava? Myös kuntien alueilla on erilailla kehittyviä alueita. Miten tunnistetaan ja tunnustetaan kehittymisen mahdollisuudet? Rehellisyyttä ja oltava avoinna sille, missä ihmiset haluavat asua</a:t>
            </a:r>
          </a:p>
        </p:txBody>
      </p:sp>
      <p:sp>
        <p:nvSpPr>
          <p:cNvPr id="4" name="Dian numeron paikkamerkki 3">
            <a:extLst>
              <a:ext uri="{FF2B5EF4-FFF2-40B4-BE49-F238E27FC236}">
                <a16:creationId xmlns:a16="http://schemas.microsoft.com/office/drawing/2014/main" id="{13AD226A-9BCD-46D2-B853-284BA41140F2}"/>
              </a:ext>
            </a:extLst>
          </p:cNvPr>
          <p:cNvSpPr>
            <a:spLocks noGrp="1"/>
          </p:cNvSpPr>
          <p:nvPr>
            <p:ph type="sldNum" sz="quarter" idx="12"/>
          </p:nvPr>
        </p:nvSpPr>
        <p:spPr/>
        <p:txBody>
          <a:bodyPr/>
          <a:lstStyle/>
          <a:p>
            <a:fld id="{0861148C-697E-4B67-BDAA-872F34DF1106}" type="slidenum">
              <a:rPr lang="fi-FI" smtClean="0"/>
              <a:t>2</a:t>
            </a:fld>
            <a:endParaRPr lang="fi-FI"/>
          </a:p>
        </p:txBody>
      </p:sp>
    </p:spTree>
    <p:extLst>
      <p:ext uri="{BB962C8B-B14F-4D97-AF65-F5344CB8AC3E}">
        <p14:creationId xmlns:p14="http://schemas.microsoft.com/office/powerpoint/2010/main" val="2695947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975F56-21FC-4968-8DEE-043AF931D909}"/>
              </a:ext>
            </a:extLst>
          </p:cNvPr>
          <p:cNvSpPr>
            <a:spLocks noGrp="1"/>
          </p:cNvSpPr>
          <p:nvPr>
            <p:ph type="title"/>
          </p:nvPr>
        </p:nvSpPr>
        <p:spPr>
          <a:xfrm>
            <a:off x="765411" y="548680"/>
            <a:ext cx="10658475" cy="576066"/>
          </a:xfrm>
        </p:spPr>
        <p:txBody>
          <a:bodyPr/>
          <a:lstStyle/>
          <a:p>
            <a:r>
              <a:rPr lang="fi-FI" dirty="0">
                <a:solidFill>
                  <a:schemeClr val="accent1"/>
                </a:solidFill>
              </a:rPr>
              <a:t>Suuret kunnat</a:t>
            </a:r>
          </a:p>
        </p:txBody>
      </p:sp>
      <p:sp>
        <p:nvSpPr>
          <p:cNvPr id="3" name="Sisällön paikkamerkki 2">
            <a:extLst>
              <a:ext uri="{FF2B5EF4-FFF2-40B4-BE49-F238E27FC236}">
                <a16:creationId xmlns:a16="http://schemas.microsoft.com/office/drawing/2014/main" id="{49D83A88-3549-45B7-A963-F29E6D3BE795}"/>
              </a:ext>
            </a:extLst>
          </p:cNvPr>
          <p:cNvSpPr>
            <a:spLocks noGrp="1"/>
          </p:cNvSpPr>
          <p:nvPr>
            <p:ph idx="1"/>
          </p:nvPr>
        </p:nvSpPr>
        <p:spPr>
          <a:xfrm>
            <a:off x="765411" y="1268761"/>
            <a:ext cx="10658475" cy="5040560"/>
          </a:xfrm>
        </p:spPr>
        <p:txBody>
          <a:bodyPr/>
          <a:lstStyle/>
          <a:p>
            <a:r>
              <a:rPr lang="fi-FI" sz="1800" dirty="0">
                <a:sym typeface="Wingdings" panose="05000000000000000000" pitchFamily="2" charset="2"/>
              </a:rPr>
              <a:t>Aikajänne 2030 on haastava  kunnissa ratkotaan tämän päivän haasteita</a:t>
            </a:r>
          </a:p>
          <a:p>
            <a:r>
              <a:rPr lang="fi-FI" sz="1800" dirty="0"/>
              <a:t>Hyvinvointi</a:t>
            </a:r>
          </a:p>
          <a:p>
            <a:pPr lvl="1"/>
            <a:r>
              <a:rPr lang="fi-FI" sz="1600" dirty="0"/>
              <a:t>Edes Kainuussa ei tiedetä hyvinvointialueen vaikutusten merkitystä </a:t>
            </a:r>
          </a:p>
          <a:p>
            <a:pPr lvl="1"/>
            <a:r>
              <a:rPr lang="fi-FI" sz="1600" dirty="0"/>
              <a:t>Hyvinvoinnin edistämisen kokonaisnäkemys kärsinyt: roolit eriytyivät liikaa (kunta –</a:t>
            </a:r>
            <a:r>
              <a:rPr lang="fi-FI" sz="1600" dirty="0" err="1"/>
              <a:t>ky</a:t>
            </a:r>
            <a:r>
              <a:rPr lang="fi-FI" sz="1600" dirty="0"/>
              <a:t>) </a:t>
            </a:r>
            <a:r>
              <a:rPr lang="fi-FI" sz="1600" dirty="0">
                <a:sym typeface="Wingdings" panose="05000000000000000000" pitchFamily="2" charset="2"/>
              </a:rPr>
              <a:t> ylätason mittareita ruohonjuuritason toiminnassa erityisesti ongelmia, ei mene läpi</a:t>
            </a:r>
          </a:p>
          <a:p>
            <a:r>
              <a:rPr lang="fi-FI" sz="1800" dirty="0">
                <a:sym typeface="Wingdings" panose="05000000000000000000" pitchFamily="2" charset="2"/>
              </a:rPr>
              <a:t> Itsehallinnollinen rooli</a:t>
            </a:r>
          </a:p>
          <a:p>
            <a:pPr lvl="1"/>
            <a:r>
              <a:rPr lang="fi-FI" sz="1600" dirty="0">
                <a:sym typeface="Wingdings" panose="05000000000000000000" pitchFamily="2" charset="2"/>
              </a:rPr>
              <a:t>Onko kuntakentän järjestelmää muutettava: edelleen isompiin yksiköihin voitaisiin viedä palveluiden järjestämisvastuuta (Eurooppalainen suuntaus)</a:t>
            </a:r>
          </a:p>
          <a:p>
            <a:pPr lvl="2"/>
            <a:r>
              <a:rPr lang="fi-FI" sz="1400" dirty="0">
                <a:sym typeface="Wingdings" panose="05000000000000000000" pitchFamily="2" charset="2"/>
              </a:rPr>
              <a:t>Voiko yksittäinen pieni kunta hoitaa, onko kuntarajoilla merkitystä?</a:t>
            </a:r>
          </a:p>
          <a:p>
            <a:pPr lvl="2"/>
            <a:r>
              <a:rPr lang="fi-FI" sz="1400" dirty="0">
                <a:sym typeface="Wingdings" panose="05000000000000000000" pitchFamily="2" charset="2"/>
              </a:rPr>
              <a:t>Kunnille erityisesti yhteisöllisyyden rooli </a:t>
            </a:r>
          </a:p>
          <a:p>
            <a:pPr lvl="2"/>
            <a:r>
              <a:rPr lang="fi-FI" sz="1400" dirty="0">
                <a:sym typeface="Wingdings" panose="05000000000000000000" pitchFamily="2" charset="2"/>
              </a:rPr>
              <a:t>Elinkeinojen kehittämisen rooli on vaikea jos ei ole </a:t>
            </a:r>
          </a:p>
          <a:p>
            <a:pPr lvl="1"/>
            <a:r>
              <a:rPr lang="fi-FI" sz="1600" dirty="0">
                <a:sym typeface="Wingdings" panose="05000000000000000000" pitchFamily="2" charset="2"/>
              </a:rPr>
              <a:t>Asennemuutos ja haastaa kuntia ja hyvinvointialueiden toimijoita  tarvitaan rohkeutta nähdä yhteisiä </a:t>
            </a:r>
          </a:p>
          <a:p>
            <a:pPr lvl="1"/>
            <a:r>
              <a:rPr lang="fi-FI" sz="1600" dirty="0">
                <a:sym typeface="Wingdings" panose="05000000000000000000" pitchFamily="2" charset="2"/>
              </a:rPr>
              <a:t>Kuntarakenne on aika vanhanaikainen nykymaailmaan, jos miettii miten ihmiset toimivat ja elävät: palveluiden käyttö, kakkosasuminen, kaksoiskuntalaisuus, ihmisten matkustelu ja halu olla erimittaisia aikoja muualla asumassa ja töissä</a:t>
            </a:r>
          </a:p>
          <a:p>
            <a:pPr lvl="1"/>
            <a:r>
              <a:rPr lang="fi-FI" sz="1600" dirty="0">
                <a:sym typeface="Wingdings" panose="05000000000000000000" pitchFamily="2" charset="2"/>
              </a:rPr>
              <a:t>Ylikunnallisia organisaatioita ja toimintatapoja tarvitaan lisää (mutta ei kuntayhtymiä)</a:t>
            </a:r>
          </a:p>
          <a:p>
            <a:pPr lvl="1"/>
            <a:r>
              <a:rPr lang="fi-FI" sz="1600" dirty="0">
                <a:sym typeface="Wingdings" panose="05000000000000000000" pitchFamily="2" charset="2"/>
              </a:rPr>
              <a:t>Kunnan omien tehtävien arviointi: onko esim. vuokra-asuntojen omistaminen tarpeen </a:t>
            </a:r>
          </a:p>
        </p:txBody>
      </p:sp>
      <p:sp>
        <p:nvSpPr>
          <p:cNvPr id="4" name="Dian numeron paikkamerkki 3">
            <a:extLst>
              <a:ext uri="{FF2B5EF4-FFF2-40B4-BE49-F238E27FC236}">
                <a16:creationId xmlns:a16="http://schemas.microsoft.com/office/drawing/2014/main" id="{01AA9D3F-8DCF-42FF-9254-01B2B2A01E39}"/>
              </a:ext>
            </a:extLst>
          </p:cNvPr>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17944543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8839AE-3358-47F5-AAB4-917F6E276CD3}"/>
              </a:ext>
            </a:extLst>
          </p:cNvPr>
          <p:cNvSpPr>
            <a:spLocks noGrp="1"/>
          </p:cNvSpPr>
          <p:nvPr>
            <p:ph type="title"/>
          </p:nvPr>
        </p:nvSpPr>
        <p:spPr>
          <a:xfrm>
            <a:off x="766763" y="598631"/>
            <a:ext cx="10658475" cy="720080"/>
          </a:xfrm>
        </p:spPr>
        <p:txBody>
          <a:bodyPr/>
          <a:lstStyle/>
          <a:p>
            <a:r>
              <a:rPr lang="fi-FI" dirty="0">
                <a:solidFill>
                  <a:schemeClr val="accent1"/>
                </a:solidFill>
              </a:rPr>
              <a:t>Seutukaupungit</a:t>
            </a:r>
            <a:br>
              <a:rPr lang="fi-FI" dirty="0"/>
            </a:br>
            <a:r>
              <a:rPr lang="fi-FI" sz="2400" dirty="0">
                <a:solidFill>
                  <a:schemeClr val="accent1"/>
                </a:solidFill>
                <a:latin typeface="+mn-lt"/>
              </a:rPr>
              <a:t>5. Miten toivoisit osallisuutta ja yhteisöllisyyttä edistettävän kunnissa 2030-luvulla?</a:t>
            </a:r>
            <a:br>
              <a:rPr lang="fi-FI" sz="2800" dirty="0">
                <a:solidFill>
                  <a:schemeClr val="accent1"/>
                </a:solidFill>
                <a:latin typeface="+mn-lt"/>
              </a:rPr>
            </a:br>
            <a:endParaRPr lang="fi-FI" dirty="0">
              <a:solidFill>
                <a:schemeClr val="accent1"/>
              </a:solidFill>
              <a:latin typeface="+mn-lt"/>
            </a:endParaRPr>
          </a:p>
        </p:txBody>
      </p:sp>
      <p:sp>
        <p:nvSpPr>
          <p:cNvPr id="3" name="Sisällön paikkamerkki 2">
            <a:extLst>
              <a:ext uri="{FF2B5EF4-FFF2-40B4-BE49-F238E27FC236}">
                <a16:creationId xmlns:a16="http://schemas.microsoft.com/office/drawing/2014/main" id="{781C2176-7168-4461-BE0E-086535125D3E}"/>
              </a:ext>
            </a:extLst>
          </p:cNvPr>
          <p:cNvSpPr>
            <a:spLocks noGrp="1"/>
          </p:cNvSpPr>
          <p:nvPr>
            <p:ph idx="1"/>
          </p:nvPr>
        </p:nvSpPr>
        <p:spPr>
          <a:xfrm>
            <a:off x="766763" y="2060848"/>
            <a:ext cx="10658475" cy="3096344"/>
          </a:xfrm>
        </p:spPr>
        <p:txBody>
          <a:bodyPr/>
          <a:lstStyle/>
          <a:p>
            <a:pPr marL="0" indent="0">
              <a:buNone/>
            </a:pPr>
            <a:r>
              <a:rPr lang="fi-FI" dirty="0"/>
              <a:t>Vision kulmakivet:</a:t>
            </a:r>
          </a:p>
          <a:p>
            <a:r>
              <a:rPr lang="fi-FI" dirty="0"/>
              <a:t>Viestintä on jokaisen asia</a:t>
            </a:r>
          </a:p>
          <a:p>
            <a:r>
              <a:rPr lang="fi-FI" dirty="0"/>
              <a:t>Aktiivinen toimija ja viestinviejä</a:t>
            </a:r>
          </a:p>
          <a:p>
            <a:r>
              <a:rPr lang="fi-FI" dirty="0"/>
              <a:t>Aktiivinen asukas</a:t>
            </a:r>
          </a:p>
          <a:p>
            <a:r>
              <a:rPr lang="fi-FI" dirty="0"/>
              <a:t>Monipuolinen viestintä</a:t>
            </a:r>
          </a:p>
          <a:p>
            <a:r>
              <a:rPr lang="fi-FI" dirty="0"/>
              <a:t>Jokainen on viestijä</a:t>
            </a:r>
          </a:p>
          <a:p>
            <a:r>
              <a:rPr lang="fi-FI" dirty="0"/>
              <a:t>Yhteistyötä</a:t>
            </a:r>
          </a:p>
          <a:p>
            <a:endParaRPr lang="fi-FI" dirty="0"/>
          </a:p>
        </p:txBody>
      </p:sp>
      <p:sp>
        <p:nvSpPr>
          <p:cNvPr id="4" name="Dian numeron paikkamerkki 3">
            <a:extLst>
              <a:ext uri="{FF2B5EF4-FFF2-40B4-BE49-F238E27FC236}">
                <a16:creationId xmlns:a16="http://schemas.microsoft.com/office/drawing/2014/main" id="{DE875B81-12F5-4B16-9058-CE5ABF6654DF}"/>
              </a:ext>
            </a:extLst>
          </p:cNvPr>
          <p:cNvSpPr>
            <a:spLocks noGrp="1"/>
          </p:cNvSpPr>
          <p:nvPr>
            <p:ph type="sldNum" sz="quarter" idx="12"/>
          </p:nvPr>
        </p:nvSpPr>
        <p:spPr/>
        <p:txBody>
          <a:bodyPr/>
          <a:lstStyle/>
          <a:p>
            <a:fld id="{0861148C-697E-4B67-BDAA-872F34DF1106}" type="slidenum">
              <a:rPr lang="fi-FI" smtClean="0"/>
              <a:t>4</a:t>
            </a:fld>
            <a:endParaRPr lang="fi-FI"/>
          </a:p>
        </p:txBody>
      </p:sp>
    </p:spTree>
    <p:extLst>
      <p:ext uri="{BB962C8B-B14F-4D97-AF65-F5344CB8AC3E}">
        <p14:creationId xmlns:p14="http://schemas.microsoft.com/office/powerpoint/2010/main" val="15474025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F9BBE-501C-4F6A-87A2-453B955709C9}"/>
              </a:ext>
            </a:extLst>
          </p:cNvPr>
          <p:cNvSpPr>
            <a:spLocks noGrp="1"/>
          </p:cNvSpPr>
          <p:nvPr>
            <p:ph type="title"/>
          </p:nvPr>
        </p:nvSpPr>
        <p:spPr>
          <a:xfrm>
            <a:off x="695400" y="476672"/>
            <a:ext cx="10658475" cy="792089"/>
          </a:xfrm>
        </p:spPr>
        <p:txBody>
          <a:bodyPr/>
          <a:lstStyle/>
          <a:p>
            <a:r>
              <a:rPr lang="fi-FI" dirty="0">
                <a:solidFill>
                  <a:schemeClr val="accent1"/>
                </a:solidFill>
              </a:rPr>
              <a:t>Seutukaupungit</a:t>
            </a:r>
          </a:p>
        </p:txBody>
      </p:sp>
      <p:sp>
        <p:nvSpPr>
          <p:cNvPr id="3" name="Sisällön paikkamerkki 2">
            <a:extLst>
              <a:ext uri="{FF2B5EF4-FFF2-40B4-BE49-F238E27FC236}">
                <a16:creationId xmlns:a16="http://schemas.microsoft.com/office/drawing/2014/main" id="{60935B2F-7F8B-4BD3-A643-B5B128BD87E2}"/>
              </a:ext>
            </a:extLst>
          </p:cNvPr>
          <p:cNvSpPr>
            <a:spLocks noGrp="1"/>
          </p:cNvSpPr>
          <p:nvPr>
            <p:ph idx="1"/>
          </p:nvPr>
        </p:nvSpPr>
        <p:spPr>
          <a:xfrm>
            <a:off x="695400" y="1081089"/>
            <a:ext cx="10658475" cy="5472608"/>
          </a:xfrm>
        </p:spPr>
        <p:txBody>
          <a:bodyPr/>
          <a:lstStyle/>
          <a:p>
            <a:r>
              <a:rPr lang="fi-FI" sz="1800" dirty="0"/>
              <a:t>Kaikki keinot, ikäluokat ja viestintävälineet</a:t>
            </a:r>
          </a:p>
          <a:p>
            <a:r>
              <a:rPr lang="fi-FI" sz="1800" dirty="0"/>
              <a:t>Osallisuuden ja yhteisöllisyyden tunne haastetaan somessa</a:t>
            </a:r>
          </a:p>
          <a:p>
            <a:pPr lvl="1"/>
            <a:r>
              <a:rPr lang="fi-FI" sz="1600" dirty="0"/>
              <a:t>Siellä pitäisi olla mukana</a:t>
            </a:r>
          </a:p>
          <a:p>
            <a:pPr lvl="1"/>
            <a:r>
              <a:rPr lang="fi-FI" sz="1600" dirty="0"/>
              <a:t>Mielikuvaa ja tunnetta, että on mahdollisuus osallistua</a:t>
            </a:r>
          </a:p>
          <a:p>
            <a:pPr lvl="1"/>
            <a:r>
              <a:rPr lang="fi-FI" sz="1600" dirty="0"/>
              <a:t>Viestinnän ja tiedottamisen resurssit</a:t>
            </a:r>
          </a:p>
          <a:p>
            <a:pPr lvl="1"/>
            <a:r>
              <a:rPr lang="fi-FI" sz="1600" dirty="0"/>
              <a:t>Miksi kysytään, jos se ei vaikuta?</a:t>
            </a:r>
          </a:p>
          <a:p>
            <a:pPr lvl="1"/>
            <a:r>
              <a:rPr lang="fi-FI" sz="1600" dirty="0"/>
              <a:t>Osallisuudella rakennetaan luottamusta.</a:t>
            </a:r>
          </a:p>
          <a:p>
            <a:pPr lvl="1"/>
            <a:r>
              <a:rPr lang="fi-FI" sz="1600" dirty="0"/>
              <a:t>Ei saa olla päälle liimattua</a:t>
            </a:r>
          </a:p>
          <a:p>
            <a:r>
              <a:rPr lang="fi-FI" sz="1800" dirty="0"/>
              <a:t>Osallisuus on monisuuntaista</a:t>
            </a:r>
          </a:p>
          <a:p>
            <a:r>
              <a:rPr lang="fi-FI" sz="1800" dirty="0"/>
              <a:t>Viestintäyksikön työ</a:t>
            </a:r>
          </a:p>
          <a:p>
            <a:pPr lvl="1"/>
            <a:r>
              <a:rPr lang="fi-FI" sz="1600" dirty="0"/>
              <a:t>Tarjolla on vaikuttamisen paikkoja ja niistä viestimistä</a:t>
            </a:r>
          </a:p>
          <a:p>
            <a:r>
              <a:rPr lang="fi-FI" sz="1800" dirty="0"/>
              <a:t>Normaali osa kunnan arkea: ikinä ei viestitä riittävästi</a:t>
            </a:r>
          </a:p>
          <a:p>
            <a:r>
              <a:rPr lang="fi-FI" sz="1800" dirty="0"/>
              <a:t>Visio on, ettei osallisuudesta tarvitse enää puhua</a:t>
            </a:r>
          </a:p>
          <a:p>
            <a:r>
              <a:rPr lang="fi-FI" sz="1800" dirty="0"/>
              <a:t>Selkokielisyys, saavutettavuus, esteettömyys</a:t>
            </a:r>
          </a:p>
          <a:p>
            <a:r>
              <a:rPr lang="fi-FI" sz="1800" dirty="0"/>
              <a:t>Kiinnostuneiden, nuorten joukko</a:t>
            </a:r>
          </a:p>
          <a:p>
            <a:r>
              <a:rPr lang="fi-FI" sz="1800" dirty="0"/>
              <a:t>Massojen osallisuutta</a:t>
            </a:r>
          </a:p>
          <a:p>
            <a:r>
              <a:rPr lang="fi-FI" sz="1800" dirty="0"/>
              <a:t>Aito mahdollisuus vaikuttaa: kutsuvaa toimintaa</a:t>
            </a:r>
          </a:p>
          <a:p>
            <a:endParaRPr lang="fi-FI" dirty="0"/>
          </a:p>
        </p:txBody>
      </p:sp>
      <p:sp>
        <p:nvSpPr>
          <p:cNvPr id="4" name="Dian numeron paikkamerkki 3">
            <a:extLst>
              <a:ext uri="{FF2B5EF4-FFF2-40B4-BE49-F238E27FC236}">
                <a16:creationId xmlns:a16="http://schemas.microsoft.com/office/drawing/2014/main" id="{D287F394-B66A-4844-AC57-9CC73075649B}"/>
              </a:ext>
            </a:extLst>
          </p:cNvPr>
          <p:cNvSpPr>
            <a:spLocks noGrp="1"/>
          </p:cNvSpPr>
          <p:nvPr>
            <p:ph type="sldNum" sz="quarter" idx="12"/>
          </p:nvPr>
        </p:nvSpPr>
        <p:spPr/>
        <p:txBody>
          <a:bodyPr/>
          <a:lstStyle/>
          <a:p>
            <a:fld id="{0861148C-697E-4B67-BDAA-872F34DF1106}" type="slidenum">
              <a:rPr lang="fi-FI" smtClean="0"/>
              <a:t>5</a:t>
            </a:fld>
            <a:endParaRPr lang="fi-FI"/>
          </a:p>
        </p:txBody>
      </p:sp>
    </p:spTree>
    <p:extLst>
      <p:ext uri="{BB962C8B-B14F-4D97-AF65-F5344CB8AC3E}">
        <p14:creationId xmlns:p14="http://schemas.microsoft.com/office/powerpoint/2010/main" val="41475479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96416D-348B-457D-9AF1-BE2EC1A96E55}"/>
              </a:ext>
            </a:extLst>
          </p:cNvPr>
          <p:cNvSpPr>
            <a:spLocks noGrp="1"/>
          </p:cNvSpPr>
          <p:nvPr>
            <p:ph type="title"/>
          </p:nvPr>
        </p:nvSpPr>
        <p:spPr>
          <a:xfrm>
            <a:off x="775643" y="620688"/>
            <a:ext cx="10658475" cy="1008113"/>
          </a:xfrm>
        </p:spPr>
        <p:txBody>
          <a:bodyPr/>
          <a:lstStyle/>
          <a:p>
            <a:r>
              <a:rPr lang="fi-FI" dirty="0">
                <a:solidFill>
                  <a:schemeClr val="accent1"/>
                </a:solidFill>
              </a:rPr>
              <a:t>Kehyskunnat</a:t>
            </a:r>
            <a:br>
              <a:rPr lang="fi-FI" dirty="0">
                <a:solidFill>
                  <a:schemeClr val="accent1"/>
                </a:solidFill>
              </a:rPr>
            </a:br>
            <a:r>
              <a:rPr lang="fi-FI" sz="2400" dirty="0">
                <a:solidFill>
                  <a:schemeClr val="accent1"/>
                </a:solidFill>
                <a:latin typeface="+mn-lt"/>
              </a:rPr>
              <a:t>5. Miten toivoisit osallisuutta ja yhteisöllisyyttä edistettävän kunnissa 2030-luvulla?</a:t>
            </a:r>
            <a:br>
              <a:rPr lang="fi-FI" sz="2800" dirty="0">
                <a:latin typeface="+mn-lt"/>
              </a:rPr>
            </a:br>
            <a:endParaRPr lang="fi-FI" dirty="0">
              <a:latin typeface="+mn-lt"/>
            </a:endParaRPr>
          </a:p>
        </p:txBody>
      </p:sp>
      <p:sp>
        <p:nvSpPr>
          <p:cNvPr id="3" name="Sisällön paikkamerkki 2">
            <a:extLst>
              <a:ext uri="{FF2B5EF4-FFF2-40B4-BE49-F238E27FC236}">
                <a16:creationId xmlns:a16="http://schemas.microsoft.com/office/drawing/2014/main" id="{DB2F42AA-5686-4DF8-A0A5-357B8F57BD88}"/>
              </a:ext>
            </a:extLst>
          </p:cNvPr>
          <p:cNvSpPr>
            <a:spLocks noGrp="1"/>
          </p:cNvSpPr>
          <p:nvPr>
            <p:ph idx="1"/>
          </p:nvPr>
        </p:nvSpPr>
        <p:spPr>
          <a:xfrm>
            <a:off x="766762" y="2060881"/>
            <a:ext cx="10658475" cy="3816648"/>
          </a:xfrm>
        </p:spPr>
        <p:txBody>
          <a:bodyPr/>
          <a:lstStyle/>
          <a:p>
            <a:r>
              <a:rPr lang="fi-FI" sz="1800" dirty="0">
                <a:ea typeface="Calibri" panose="020F0502020204030204" pitchFamily="34" charset="0"/>
              </a:rPr>
              <a:t>J</a:t>
            </a:r>
            <a:r>
              <a:rPr lang="fi-FI" sz="1800" dirty="0">
                <a:effectLst/>
                <a:ea typeface="Calibri" panose="020F0502020204030204" pitchFamily="34" charset="0"/>
              </a:rPr>
              <a:t>os </a:t>
            </a:r>
            <a:r>
              <a:rPr lang="fi-FI" sz="1800" dirty="0" err="1">
                <a:effectLst/>
                <a:ea typeface="Calibri" panose="020F0502020204030204" pitchFamily="34" charset="0"/>
              </a:rPr>
              <a:t>osallistetaan</a:t>
            </a:r>
            <a:r>
              <a:rPr lang="fi-FI" sz="1800" dirty="0">
                <a:effectLst/>
                <a:ea typeface="Calibri" panose="020F0502020204030204" pitchFamily="34" charset="0"/>
              </a:rPr>
              <a:t>, sen täytyy olla aitoa ja avointa: prosessi selkeä, tulokset dokumentoitu ja kaikkien saatavilla. </a:t>
            </a:r>
          </a:p>
          <a:p>
            <a:r>
              <a:rPr lang="fi-FI" sz="1800" dirty="0">
                <a:effectLst/>
                <a:ea typeface="Calibri" panose="020F0502020204030204" pitchFamily="34" charset="0"/>
              </a:rPr>
              <a:t>Osallisuus luo hyvinvointia ja toisaalta osallisuuden kokemus sitouttaa (uusiakin) kuntalaisia kuntaan ja sen kehittämiseen, tuo kokemuksen kotikunnasta. </a:t>
            </a:r>
          </a:p>
          <a:p>
            <a:r>
              <a:rPr lang="fi-FI" sz="1800" dirty="0">
                <a:effectLst/>
                <a:ea typeface="Calibri" panose="020F0502020204030204" pitchFamily="34" charset="0"/>
              </a:rPr>
              <a:t>Hyviä menetelmiä sivuttiin myös (Erätauko, </a:t>
            </a:r>
            <a:r>
              <a:rPr lang="fi-FI" sz="1800" dirty="0" err="1">
                <a:effectLst/>
                <a:ea typeface="Calibri" panose="020F0502020204030204" pitchFamily="34" charset="0"/>
              </a:rPr>
              <a:t>osbu</a:t>
            </a:r>
            <a:r>
              <a:rPr lang="fi-FI" sz="1800" dirty="0">
                <a:effectLst/>
                <a:ea typeface="Calibri" panose="020F0502020204030204" pitchFamily="34" charset="0"/>
              </a:rPr>
              <a:t> jne.)</a:t>
            </a:r>
          </a:p>
          <a:p>
            <a:r>
              <a:rPr lang="fi-FI" sz="1800" dirty="0">
                <a:ea typeface="Calibri" panose="020F0502020204030204" pitchFamily="34" charset="0"/>
              </a:rPr>
              <a:t>O</a:t>
            </a:r>
            <a:r>
              <a:rPr lang="fi-FI" sz="1800" dirty="0">
                <a:effectLst/>
                <a:ea typeface="Calibri" panose="020F0502020204030204" pitchFamily="34" charset="0"/>
              </a:rPr>
              <a:t>sallisuuden toimintatapojen ja työkalujen on elettävä ajassa ja vastattava asukkaiden ja yhteisöjen tarpeisiin. </a:t>
            </a:r>
          </a:p>
          <a:p>
            <a:r>
              <a:rPr lang="fi-FI" sz="1800" dirty="0">
                <a:effectLst/>
                <a:ea typeface="Calibri" panose="020F0502020204030204" pitchFamily="34" charset="0"/>
              </a:rPr>
              <a:t>Lokeroituminen: eri ryhmille ihan eri toiminnot eikä vuorovaikutusta synny. Kunnan rooli voisi olla toimia ”sulatusuunina”. </a:t>
            </a:r>
          </a:p>
          <a:p>
            <a:pPr lvl="1"/>
            <a:r>
              <a:rPr lang="fi-FI" sz="1600" dirty="0">
                <a:effectLst/>
                <a:ea typeface="Calibri" panose="020F0502020204030204" pitchFamily="34" charset="0"/>
              </a:rPr>
              <a:t>Tämä pitäisikin huomioida esim. kaavoituksessa &amp; muussa suunnittelussa: kun suunnitellaan ja rakennetaan tulevaisuuden kuntaa, on mahdollisuus luoda osallisuutta (esim. samassa pihapiirissä eri palveluita jne.).</a:t>
            </a:r>
          </a:p>
          <a:p>
            <a:endParaRPr lang="fi-FI" dirty="0"/>
          </a:p>
        </p:txBody>
      </p:sp>
      <p:sp>
        <p:nvSpPr>
          <p:cNvPr id="4" name="Dian numeron paikkamerkki 3">
            <a:extLst>
              <a:ext uri="{FF2B5EF4-FFF2-40B4-BE49-F238E27FC236}">
                <a16:creationId xmlns:a16="http://schemas.microsoft.com/office/drawing/2014/main" id="{CF9A2A72-54EC-498E-AA1B-B3C63312FAB6}"/>
              </a:ext>
            </a:extLst>
          </p:cNvPr>
          <p:cNvSpPr>
            <a:spLocks noGrp="1"/>
          </p:cNvSpPr>
          <p:nvPr>
            <p:ph type="sldNum" sz="quarter" idx="12"/>
          </p:nvPr>
        </p:nvSpPr>
        <p:spPr/>
        <p:txBody>
          <a:bodyPr/>
          <a:lstStyle/>
          <a:p>
            <a:fld id="{0861148C-697E-4B67-BDAA-872F34DF1106}" type="slidenum">
              <a:rPr lang="fi-FI" smtClean="0"/>
              <a:t>6</a:t>
            </a:fld>
            <a:endParaRPr lang="fi-FI"/>
          </a:p>
        </p:txBody>
      </p:sp>
    </p:spTree>
    <p:extLst>
      <p:ext uri="{BB962C8B-B14F-4D97-AF65-F5344CB8AC3E}">
        <p14:creationId xmlns:p14="http://schemas.microsoft.com/office/powerpoint/2010/main" val="39209805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17BC2-5DDB-4CD5-AA84-3A5874D5CA41}"/>
              </a:ext>
            </a:extLst>
          </p:cNvPr>
          <p:cNvSpPr>
            <a:spLocks noGrp="1"/>
          </p:cNvSpPr>
          <p:nvPr>
            <p:ph type="title"/>
          </p:nvPr>
        </p:nvSpPr>
        <p:spPr>
          <a:xfrm>
            <a:off x="766762" y="356567"/>
            <a:ext cx="10658475" cy="1008113"/>
          </a:xfrm>
        </p:spPr>
        <p:txBody>
          <a:bodyPr/>
          <a:lstStyle/>
          <a:p>
            <a:r>
              <a:rPr lang="fi-FI" sz="3600" dirty="0">
                <a:solidFill>
                  <a:schemeClr val="accent1"/>
                </a:solidFill>
              </a:rPr>
              <a:t>Pienet kunnat</a:t>
            </a:r>
            <a:br>
              <a:rPr lang="fi-FI" sz="3200" dirty="0">
                <a:solidFill>
                  <a:schemeClr val="accent1"/>
                </a:solidFill>
              </a:rPr>
            </a:br>
            <a:r>
              <a:rPr lang="fi-FI" sz="2000" dirty="0">
                <a:solidFill>
                  <a:schemeClr val="accent1"/>
                </a:solidFill>
                <a:latin typeface="+mn-lt"/>
              </a:rPr>
              <a:t>4. Miten toivoisit elinkeinoelämää ja työllisyyttä edistettävän kunnissa 2030-luvulla?</a:t>
            </a:r>
            <a:endParaRPr lang="fi-FI" sz="3200" dirty="0">
              <a:latin typeface="+mn-lt"/>
            </a:endParaRPr>
          </a:p>
        </p:txBody>
      </p:sp>
      <p:sp>
        <p:nvSpPr>
          <p:cNvPr id="5" name="Content Placeholder 4">
            <a:extLst>
              <a:ext uri="{FF2B5EF4-FFF2-40B4-BE49-F238E27FC236}">
                <a16:creationId xmlns:a16="http://schemas.microsoft.com/office/drawing/2014/main" id="{A8E95D32-4E4C-483B-9094-E430DCE541E8}"/>
              </a:ext>
            </a:extLst>
          </p:cNvPr>
          <p:cNvSpPr>
            <a:spLocks noGrp="1"/>
          </p:cNvSpPr>
          <p:nvPr>
            <p:ph idx="1"/>
          </p:nvPr>
        </p:nvSpPr>
        <p:spPr>
          <a:xfrm>
            <a:off x="766762" y="1268760"/>
            <a:ext cx="10658475" cy="3816648"/>
          </a:xfrm>
        </p:spPr>
        <p:txBody>
          <a:bodyPr/>
          <a:lstStyle/>
          <a:p>
            <a:r>
              <a:rPr lang="fi-FI" sz="1400" dirty="0"/>
              <a:t>Kunnalta vahvempi tuki yrityksille, esim. niillä keinoilla, mitä on jo saatavilla (kaavoitus, osaavan työvoiman saatavuuden tukeminen, tilojen vuokraaminen). </a:t>
            </a:r>
          </a:p>
          <a:p>
            <a:r>
              <a:rPr lang="fi-FI" sz="1400" dirty="0"/>
              <a:t>Elinkeinoelämän kehittämiseen liittyy asuntokannan uudistaminen – tapauksia, joissa työpaikkoja on tullut paikkakunnalle, mutta haasteeksi muodostuneet asuntokysymykset.</a:t>
            </a:r>
          </a:p>
          <a:p>
            <a:r>
              <a:rPr lang="fi-FI" sz="1400" dirty="0"/>
              <a:t>Infran ylläpito ja sen kehittäminen elinkeinoelämän näkökulmasta. Digitalisaation merkityksen tunnistaminen ja sen ymmärtäminen, että etenevän digitalisaation myötä elinkeinoelämän mahdollisuudet ovat tulevaisuudessa erilaiset. </a:t>
            </a:r>
          </a:p>
          <a:p>
            <a:r>
              <a:rPr lang="fi-FI" sz="1400" dirty="0"/>
              <a:t>Työllisyyden hoitoon ja vastuun siirtoon kuntiin päin liittyen on tärkeää satsata pitkäaikaistyöttömien työllistämiseen. Se tuo laajasti hyvinvointia. </a:t>
            </a:r>
          </a:p>
          <a:p>
            <a:r>
              <a:rPr lang="fi-FI" sz="1400" dirty="0"/>
              <a:t>Työvoiman saatavuuden helpottamiseksi on käytettävä monenlaisia kanavia ja tavoiteltavia erilaisia kohderyhmiä (esim. ei vain uutta vakituista työvoimaa vaan myös joustavampaa vuokratyövoimaa)</a:t>
            </a:r>
          </a:p>
          <a:p>
            <a:r>
              <a:rPr lang="fi-FI" sz="1400" dirty="0"/>
              <a:t>Elinkeinoelämän edistämiseen liittyen jokaisen kunnan tulisi löytää omalla strategiatyöllään omat kehittämisen kärkensä. Vaatii valintaa ja kärkiin panostamista. Maakunnallinen yhteistyö ja näkemys alueen kärjistä eli yhteistyö tässä tärkeää. </a:t>
            </a:r>
          </a:p>
          <a:p>
            <a:r>
              <a:rPr lang="fi-FI" sz="1400" dirty="0"/>
              <a:t>Yritysten toimintaympäristön kehittämiseen tulevaisuudessa liittyy mm. infra, osaajat, yritysten sisäisen kehittämisen ja omistajavaihdosten </a:t>
            </a:r>
            <a:r>
              <a:rPr lang="fi-FI" sz="1400" dirty="0" err="1"/>
              <a:t>buustaminen</a:t>
            </a:r>
            <a:r>
              <a:rPr lang="fi-FI" sz="1400" dirty="0"/>
              <a:t> esim. hakerahoituksella ja yrityspalveluiden avulla. </a:t>
            </a:r>
          </a:p>
          <a:p>
            <a:r>
              <a:rPr lang="fi-FI" sz="1400" dirty="0"/>
              <a:t>Elinvoima on kokonaisuus, johon liittyy myös alueen sote, sivistyspalvelut ja vapaa-aika – muistetaan myös näiden palveluiden merkitys elinvoiman näkökulmasta. </a:t>
            </a:r>
          </a:p>
          <a:p>
            <a:r>
              <a:rPr lang="fi-FI" sz="1400" dirty="0"/>
              <a:t>Omassa kunnassa elinkeinoelämän keskiössä ovat erityisesti pienyrittäjät. Sote-uudistuksen myötä päättäjien pitäisi voida entistä enemmän keskittyä elinvoimateemaan. Digitaalinen infra on saanut buustia koronasta (etätöiden yleistyminen, monipaikkaisuus). Pienten kuntien avain tulevaisuuden elinkeinoelämän edistämisessä on digitaalisuus. </a:t>
            </a:r>
          </a:p>
          <a:p>
            <a:endParaRPr lang="fi-FI" sz="1400" dirty="0"/>
          </a:p>
          <a:p>
            <a:endParaRPr lang="fi-FI" sz="1400" dirty="0"/>
          </a:p>
        </p:txBody>
      </p:sp>
      <p:sp>
        <p:nvSpPr>
          <p:cNvPr id="2" name="Slide Number Placeholder 1">
            <a:extLst>
              <a:ext uri="{FF2B5EF4-FFF2-40B4-BE49-F238E27FC236}">
                <a16:creationId xmlns:a16="http://schemas.microsoft.com/office/drawing/2014/main" id="{6632154A-6B00-43E1-B9C3-063C0BD40C0A}"/>
              </a:ext>
            </a:extLst>
          </p:cNvPr>
          <p:cNvSpPr>
            <a:spLocks noGrp="1"/>
          </p:cNvSpPr>
          <p:nvPr>
            <p:ph type="sldNum" sz="quarter" idx="12"/>
          </p:nvPr>
        </p:nvSpPr>
        <p:spPr/>
        <p:txBody>
          <a:bodyPr/>
          <a:lstStyle/>
          <a:p>
            <a:fld id="{0861148C-697E-4B67-BDAA-872F34DF1106}" type="slidenum">
              <a:rPr lang="fi-FI" smtClean="0"/>
              <a:pPr/>
              <a:t>7</a:t>
            </a:fld>
            <a:endParaRPr lang="fi-FI"/>
          </a:p>
        </p:txBody>
      </p:sp>
    </p:spTree>
    <p:extLst>
      <p:ext uri="{BB962C8B-B14F-4D97-AF65-F5344CB8AC3E}">
        <p14:creationId xmlns:p14="http://schemas.microsoft.com/office/powerpoint/2010/main" val="41159482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17BC2-5DDB-4CD5-AA84-3A5874D5CA41}"/>
              </a:ext>
            </a:extLst>
          </p:cNvPr>
          <p:cNvSpPr>
            <a:spLocks noGrp="1"/>
          </p:cNvSpPr>
          <p:nvPr>
            <p:ph type="title"/>
          </p:nvPr>
        </p:nvSpPr>
        <p:spPr>
          <a:xfrm>
            <a:off x="749969" y="548681"/>
            <a:ext cx="10658475" cy="648072"/>
          </a:xfrm>
        </p:spPr>
        <p:txBody>
          <a:bodyPr/>
          <a:lstStyle/>
          <a:p>
            <a:r>
              <a:rPr lang="fi-FI" sz="3600" dirty="0">
                <a:solidFill>
                  <a:schemeClr val="accent1"/>
                </a:solidFill>
              </a:rPr>
              <a:t>Pienet kunnat</a:t>
            </a:r>
            <a:endParaRPr lang="fi-FI" sz="3600" dirty="0"/>
          </a:p>
        </p:txBody>
      </p:sp>
      <p:sp>
        <p:nvSpPr>
          <p:cNvPr id="5" name="Content Placeholder 4">
            <a:extLst>
              <a:ext uri="{FF2B5EF4-FFF2-40B4-BE49-F238E27FC236}">
                <a16:creationId xmlns:a16="http://schemas.microsoft.com/office/drawing/2014/main" id="{A8E95D32-4E4C-483B-9094-E430DCE541E8}"/>
              </a:ext>
            </a:extLst>
          </p:cNvPr>
          <p:cNvSpPr>
            <a:spLocks noGrp="1"/>
          </p:cNvSpPr>
          <p:nvPr>
            <p:ph idx="1"/>
          </p:nvPr>
        </p:nvSpPr>
        <p:spPr>
          <a:xfrm>
            <a:off x="749968" y="1052736"/>
            <a:ext cx="10658475" cy="3816648"/>
          </a:xfrm>
        </p:spPr>
        <p:txBody>
          <a:bodyPr/>
          <a:lstStyle/>
          <a:p>
            <a:r>
              <a:rPr lang="fi-FI" sz="1600" dirty="0"/>
              <a:t>Monipaikkaisuus tärkeä ja nouseva näkökulma elinvoimaisuudessa / elinkeinoelämän edistämisessä. </a:t>
            </a:r>
          </a:p>
          <a:p>
            <a:r>
              <a:rPr lang="fi-FI" sz="1600" dirty="0"/>
              <a:t>Kuntien imagon merkityksen tunnistaminen ja siihen satsaaminen. Imago vaikuttaa mm. työvoiman saantiin paikkakunnalle.  </a:t>
            </a:r>
          </a:p>
          <a:p>
            <a:r>
              <a:rPr lang="fi-FI" sz="1600" dirty="0"/>
              <a:t>Realistisuus kehittämisessä, esim. modernin teknologian yritysten hankkiminen joka paikkakunnalle ei ole  tarkoituksenmukaista. Sen sijaan tulisi hyödyntää omia vahvuuksia (esim. luonnonvarat) elinkeinoelämän edistämisessä.</a:t>
            </a:r>
          </a:p>
          <a:p>
            <a:r>
              <a:rPr lang="fi-FI" sz="1600" dirty="0"/>
              <a:t>Yrittäjäyhteisöllisyyden parantaminen.</a:t>
            </a:r>
          </a:p>
          <a:p>
            <a:r>
              <a:rPr lang="fi-FI" sz="1600" dirty="0"/>
              <a:t>Fyysiset yhteyksien kehittäminen ja niiden merkityksen arvostaminen elinkeino- ja työllisyysnäkökulmasta. </a:t>
            </a:r>
          </a:p>
          <a:p>
            <a:r>
              <a:rPr lang="fi-FI" sz="1600" dirty="0"/>
              <a:t>Panostusta vuorovaikutteisuuden ja toisten ymmärtämisen taidon kehittämiseen. Halu kuunnella, oppia ja tehdä yhdessä kantaa eteenpäin tulevaisuudessa. Miten löydetään ne keinot, joiden avulla ollaan yhdessä vahvempia (yritykset keskenään, kunta ja yritykset)? Vuorovaikutteisuuden kehittämiseen liittyy se, että kunnissa löydetään omat elinkeinoelämän keihään kärjet - ei yritetä kehittää kaikkea mahdollista. </a:t>
            </a:r>
          </a:p>
          <a:p>
            <a:r>
              <a:rPr lang="fi-FI" sz="1600" dirty="0"/>
              <a:t>Yrittäjyyteen kannustaminen kunnan puolesta. Kunnan puolesta turhan byrokratian välttäminen. Kaavoituksen kehittäminen, infran ylläpitäminen. Korjausvelkaan vastaaminen ylivelkaantumista välttäen.</a:t>
            </a:r>
          </a:p>
          <a:p>
            <a:r>
              <a:rPr lang="fi-FI" sz="1600" dirty="0"/>
              <a:t>Pienviljelijöiden tukeminen, pienyrittäjien mahdollisuuksien tukeminen. Pienyrittäjien byrokratian keventäminen, pienyrittäjien työllistämisen helpottaminen. </a:t>
            </a:r>
          </a:p>
          <a:p>
            <a:endParaRPr lang="fi-FI" sz="1400" dirty="0"/>
          </a:p>
        </p:txBody>
      </p:sp>
      <p:sp>
        <p:nvSpPr>
          <p:cNvPr id="2" name="Slide Number Placeholder 1">
            <a:extLst>
              <a:ext uri="{FF2B5EF4-FFF2-40B4-BE49-F238E27FC236}">
                <a16:creationId xmlns:a16="http://schemas.microsoft.com/office/drawing/2014/main" id="{6632154A-6B00-43E1-B9C3-063C0BD40C0A}"/>
              </a:ext>
            </a:extLst>
          </p:cNvPr>
          <p:cNvSpPr>
            <a:spLocks noGrp="1"/>
          </p:cNvSpPr>
          <p:nvPr>
            <p:ph type="sldNum" sz="quarter" idx="12"/>
          </p:nvPr>
        </p:nvSpPr>
        <p:spPr/>
        <p:txBody>
          <a:bodyPr/>
          <a:lstStyle/>
          <a:p>
            <a:fld id="{0861148C-697E-4B67-BDAA-872F34DF1106}" type="slidenum">
              <a:rPr lang="fi-FI" smtClean="0"/>
              <a:pPr/>
              <a:t>8</a:t>
            </a:fld>
            <a:endParaRPr lang="fi-FI"/>
          </a:p>
        </p:txBody>
      </p:sp>
    </p:spTree>
    <p:extLst>
      <p:ext uri="{BB962C8B-B14F-4D97-AF65-F5344CB8AC3E}">
        <p14:creationId xmlns:p14="http://schemas.microsoft.com/office/powerpoint/2010/main" val="26898683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5A5C5-E384-406D-8F76-222582B7A2BA}"/>
              </a:ext>
            </a:extLst>
          </p:cNvPr>
          <p:cNvSpPr>
            <a:spLocks noGrp="1"/>
          </p:cNvSpPr>
          <p:nvPr>
            <p:ph type="title"/>
          </p:nvPr>
        </p:nvSpPr>
        <p:spPr>
          <a:xfrm>
            <a:off x="766763" y="548902"/>
            <a:ext cx="10880277" cy="1008113"/>
          </a:xfrm>
        </p:spPr>
        <p:txBody>
          <a:bodyPr/>
          <a:lstStyle/>
          <a:p>
            <a:r>
              <a:rPr lang="fi-FI" dirty="0">
                <a:solidFill>
                  <a:schemeClr val="accent1"/>
                </a:solidFill>
              </a:rPr>
              <a:t>Kehyskunnat</a:t>
            </a:r>
            <a:br>
              <a:rPr lang="fi-FI" sz="3600" dirty="0">
                <a:solidFill>
                  <a:schemeClr val="accent1"/>
                </a:solidFill>
              </a:rPr>
            </a:br>
            <a:r>
              <a:rPr lang="fi-FI" sz="2400" dirty="0">
                <a:solidFill>
                  <a:schemeClr val="accent1"/>
                </a:solidFill>
                <a:latin typeface="+mn-lt"/>
              </a:rPr>
              <a:t>4. Miten toivoisit elinkeinoelämää ja työllisyyttä edistettävän kunnissa 2030-luvulla?</a:t>
            </a:r>
            <a:endParaRPr lang="fi-FI" sz="3600" dirty="0">
              <a:solidFill>
                <a:schemeClr val="accent1"/>
              </a:solidFill>
              <a:latin typeface="+mn-lt"/>
            </a:endParaRPr>
          </a:p>
        </p:txBody>
      </p:sp>
      <p:sp>
        <p:nvSpPr>
          <p:cNvPr id="3" name="Sisällön paikkamerkki 2">
            <a:extLst>
              <a:ext uri="{FF2B5EF4-FFF2-40B4-BE49-F238E27FC236}">
                <a16:creationId xmlns:a16="http://schemas.microsoft.com/office/drawing/2014/main" id="{15311172-D197-48E5-8064-1FF2666D73FB}"/>
              </a:ext>
            </a:extLst>
          </p:cNvPr>
          <p:cNvSpPr>
            <a:spLocks noGrp="1"/>
          </p:cNvSpPr>
          <p:nvPr>
            <p:ph idx="1"/>
          </p:nvPr>
        </p:nvSpPr>
        <p:spPr>
          <a:xfrm>
            <a:off x="766763" y="1772816"/>
            <a:ext cx="10658475" cy="3816648"/>
          </a:xfrm>
        </p:spPr>
        <p:txBody>
          <a:bodyPr/>
          <a:lstStyle/>
          <a:p>
            <a:r>
              <a:rPr lang="fi-FI" dirty="0"/>
              <a:t>Lupaprosessit ovat tehokkaampia ja lyhyempiä</a:t>
            </a:r>
          </a:p>
          <a:p>
            <a:r>
              <a:rPr lang="fi-FI" dirty="0"/>
              <a:t>Kaavoitus on ketterämpää</a:t>
            </a:r>
          </a:p>
          <a:p>
            <a:r>
              <a:rPr lang="fi-FI" dirty="0"/>
              <a:t>Tunnistetaan paremmin erilaiset, moninaiset yrittäjät ja autetaan heitä heidän kaipaamalla tavalla</a:t>
            </a:r>
          </a:p>
          <a:p>
            <a:r>
              <a:rPr lang="fi-FI" dirty="0"/>
              <a:t>Kunnan päätöksenteko on nopeampaa, viranhaltijat voivat tehdä tietyt päätökset, kaikkea ei tarvitse kierrättää toimielinten päätöksenteon kautta</a:t>
            </a:r>
          </a:p>
          <a:p>
            <a:r>
              <a:rPr lang="fi-FI" dirty="0"/>
              <a:t>Kummiyritystoimintaa löytyy alueelta</a:t>
            </a:r>
            <a:endParaRPr lang="fi-FI" dirty="0">
              <a:solidFill>
                <a:schemeClr val="accent1"/>
              </a:solidFill>
            </a:endParaRPr>
          </a:p>
          <a:p>
            <a:pPr marL="0" indent="0">
              <a:buNone/>
            </a:pPr>
            <a:r>
              <a:rPr lang="fi-FI" sz="2400" dirty="0">
                <a:solidFill>
                  <a:schemeClr val="accent1"/>
                </a:solidFill>
              </a:rPr>
              <a:t>6. Miten toivoisit hyvinvointia edistettävän kunnissa 2030-luvulla? </a:t>
            </a:r>
          </a:p>
          <a:p>
            <a:r>
              <a:rPr lang="fi-FI" dirty="0"/>
              <a:t>Kunnalla on riittävästi resursseja hyvinvoinnin edistämiseen</a:t>
            </a:r>
          </a:p>
          <a:p>
            <a:r>
              <a:rPr lang="fi-FI" dirty="0" err="1"/>
              <a:t>Hyte</a:t>
            </a:r>
            <a:r>
              <a:rPr lang="fi-FI" dirty="0"/>
              <a:t>-työtä tehdään kunnassa poikkihallinnollisesti, esim. elinympäristö ja tekniselle toimialalla ymmärretään kytkös hyvinvoinnin edistämiseen</a:t>
            </a:r>
          </a:p>
          <a:p>
            <a:r>
              <a:rPr lang="fi-FI" dirty="0"/>
              <a:t>Toimitaan tiiviissä yhteistyössä järjestöjen kanssa</a:t>
            </a:r>
          </a:p>
          <a:p>
            <a:endParaRPr lang="fi-FI" dirty="0"/>
          </a:p>
        </p:txBody>
      </p:sp>
      <p:sp>
        <p:nvSpPr>
          <p:cNvPr id="4" name="Dian numeron paikkamerkki 3">
            <a:extLst>
              <a:ext uri="{FF2B5EF4-FFF2-40B4-BE49-F238E27FC236}">
                <a16:creationId xmlns:a16="http://schemas.microsoft.com/office/drawing/2014/main" id="{DB847644-ED41-46BD-A7E5-DAAA1C14E8F1}"/>
              </a:ext>
            </a:extLst>
          </p:cNvPr>
          <p:cNvSpPr>
            <a:spLocks noGrp="1"/>
          </p:cNvSpPr>
          <p:nvPr>
            <p:ph type="sldNum" sz="quarter" idx="12"/>
          </p:nvPr>
        </p:nvSpPr>
        <p:spPr/>
        <p:txBody>
          <a:bodyPr/>
          <a:lstStyle/>
          <a:p>
            <a:fld id="{0861148C-697E-4B67-BDAA-872F34DF1106}" type="slidenum">
              <a:rPr lang="fi-FI" smtClean="0"/>
              <a:t>9</a:t>
            </a:fld>
            <a:endParaRPr lang="fi-FI"/>
          </a:p>
        </p:txBody>
      </p:sp>
    </p:spTree>
    <p:extLst>
      <p:ext uri="{BB962C8B-B14F-4D97-AF65-F5344CB8AC3E}">
        <p14:creationId xmlns:p14="http://schemas.microsoft.com/office/powerpoint/2010/main" val="38405444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178</TotalTime>
  <Words>1108</Words>
  <Application>Microsoft Office PowerPoint</Application>
  <PresentationFormat>Laajakuva</PresentationFormat>
  <Paragraphs>103</Paragraphs>
  <Slides>10</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Work Sans SemiBold</vt:lpstr>
      <vt:lpstr>Arial</vt:lpstr>
      <vt:lpstr>Work Sans ExtraBold</vt:lpstr>
      <vt:lpstr>Work Sans</vt:lpstr>
      <vt:lpstr>Kuntaliitto FI</vt:lpstr>
      <vt:lpstr>Pienryhmäkeskusteluiden yhteenvedot</vt:lpstr>
      <vt:lpstr>Suuret kunnat 4. Miten toivoisit elinkeinoelämää ja työllisyyttä edistettävän kunnissa 2030-luvulla? </vt:lpstr>
      <vt:lpstr>Suuret kunnat</vt:lpstr>
      <vt:lpstr>Seutukaupungit 5. Miten toivoisit osallisuutta ja yhteisöllisyyttä edistettävän kunnissa 2030-luvulla? </vt:lpstr>
      <vt:lpstr>Seutukaupungit</vt:lpstr>
      <vt:lpstr>Kehyskunnat 5. Miten toivoisit osallisuutta ja yhteisöllisyyttä edistettävän kunnissa 2030-luvulla? </vt:lpstr>
      <vt:lpstr>Pienet kunnat 4. Miten toivoisit elinkeinoelämää ja työllisyyttä edistettävän kunnissa 2030-luvulla?</vt:lpstr>
      <vt:lpstr>Pienet kunnat</vt:lpstr>
      <vt:lpstr>Kehyskunnat 4. Miten toivoisit elinkeinoelämää ja työllisyyttä edistettävän kunnissa 2030-luvulla?</vt:lpstr>
      <vt:lpstr>Pienet kunnat  7. Miten toivoisit sivistystä edistettävän kunnissa 2030-luvulla?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Pienryhmäkeskusteluiden yhteenvedot</dc:title>
  <dc:creator>Rinta-aho Riina</dc:creator>
  <cp:lastModifiedBy>Rinta-aho Riina</cp:lastModifiedBy>
  <cp:revision>1</cp:revision>
  <dcterms:created xsi:type="dcterms:W3CDTF">2021-10-08T07:49:20Z</dcterms:created>
  <dcterms:modified xsi:type="dcterms:W3CDTF">2021-10-11T07:45:26Z</dcterms:modified>
</cp:coreProperties>
</file>