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74" r:id="rId3"/>
    <p:sldId id="271" r:id="rId4"/>
    <p:sldId id="260" r:id="rId5"/>
    <p:sldId id="266" r:id="rId6"/>
    <p:sldId id="270" r:id="rId7"/>
    <p:sldId id="285" r:id="rId8"/>
    <p:sldId id="286" r:id="rId9"/>
    <p:sldId id="294" r:id="rId10"/>
    <p:sldId id="283" r:id="rId11"/>
    <p:sldId id="284" r:id="rId12"/>
    <p:sldId id="282" r:id="rId13"/>
    <p:sldId id="291" r:id="rId14"/>
    <p:sldId id="292" r:id="rId15"/>
    <p:sldId id="289" r:id="rId16"/>
    <p:sldId id="287" r:id="rId17"/>
    <p:sldId id="288" r:id="rId18"/>
  </p:sldIdLst>
  <p:sldSz cx="9144000" cy="6858000" type="screen4x3"/>
  <p:notesSz cx="6797675" cy="9926638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3E3F"/>
    <a:srgbClr val="088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122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en-US" sz="1000" b="1"/>
              <a:t>Väestö pääasiallisen toiminnan mukaan </a:t>
            </a:r>
          </a:p>
          <a:p>
            <a:pPr>
              <a:defRPr sz="1000" b="1"/>
            </a:pPr>
            <a:r>
              <a:rPr lang="en-US" sz="1000" b="1"/>
              <a:t>Rovaniemellä 2015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27469558710976982"/>
          <c:y val="0.23356620108289491"/>
          <c:w val="0.46382782955175977"/>
          <c:h val="0.43850452733452366"/>
        </c:manualLayout>
      </c:layout>
      <c:doughnutChart>
        <c:varyColors val="1"/>
        <c:ser>
          <c:idx val="0"/>
          <c:order val="0"/>
          <c:tx>
            <c:strRef>
              <c:f>t01e_201420161018142940!$C$25</c:f>
              <c:strCache>
                <c:ptCount val="1"/>
                <c:pt idx="0">
                  <c:v>Rovaniemi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92-4495-B962-543EAA8A77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92-4495-B962-543EAA8A772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792-4495-B962-543EAA8A772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792-4495-B962-543EAA8A772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792-4495-B962-543EAA8A772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792-4495-B962-543EAA8A772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792-4495-B962-543EAA8A7729}"/>
              </c:ext>
            </c:extLst>
          </c:dPt>
          <c:dLbls>
            <c:dLbl>
              <c:idx val="0"/>
              <c:layout>
                <c:manualLayout>
                  <c:x val="0.11549893327988422"/>
                  <c:y val="-4.71029097426316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792-4495-B962-543EAA8A7729}"/>
                </c:ext>
              </c:extLst>
            </c:dLbl>
            <c:dLbl>
              <c:idx val="1"/>
              <c:layout>
                <c:manualLayout>
                  <c:x val="0.10191082348225101"/>
                  <c:y val="9.206477813332535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792-4495-B962-543EAA8A7729}"/>
                </c:ext>
              </c:extLst>
            </c:dLbl>
            <c:dLbl>
              <c:idx val="2"/>
              <c:layout>
                <c:manualLayout>
                  <c:x val="-0.11549893327988443"/>
                  <c:y val="6.423124055813399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792-4495-B962-543EAA8A7729}"/>
                </c:ext>
              </c:extLst>
            </c:dLbl>
            <c:dLbl>
              <c:idx val="3"/>
              <c:layout>
                <c:manualLayout>
                  <c:x val="-0.11776361824615665"/>
                  <c:y val="5.994915785425854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792-4495-B962-543EAA8A7729}"/>
                </c:ext>
              </c:extLst>
            </c:dLbl>
            <c:dLbl>
              <c:idx val="4"/>
              <c:layout>
                <c:manualLayout>
                  <c:x val="-0.12455767314497339"/>
                  <c:y val="2.1410413519378025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792-4495-B962-543EAA8A7729}"/>
                </c:ext>
              </c:extLst>
            </c:dLbl>
            <c:dLbl>
              <c:idx val="5"/>
              <c:layout>
                <c:manualLayout>
                  <c:x val="-0.10417550844852318"/>
                  <c:y val="-7.921853002169873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792-4495-B962-543EAA8A7729}"/>
                </c:ext>
              </c:extLst>
            </c:dLbl>
            <c:dLbl>
              <c:idx val="6"/>
              <c:layout>
                <c:manualLayout>
                  <c:x val="6.7940548988167293E-3"/>
                  <c:y val="-9.634686083720113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5792-4495-B962-543EAA8A7729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(t01e_201420161018142940!$A$28:$A$29,t01e_201420161018142940!$A$31:$A$35)</c:f>
              <c:strCache>
                <c:ptCount val="7"/>
                <c:pt idx="0">
                  <c:v>Työlliset</c:v>
                </c:pt>
                <c:pt idx="1">
                  <c:v>Työttömät</c:v>
                </c:pt>
                <c:pt idx="2">
                  <c:v>0-14 -vuotiaat</c:v>
                </c:pt>
                <c:pt idx="3">
                  <c:v>Opiskelijat, koululaiset</c:v>
                </c:pt>
                <c:pt idx="4">
                  <c:v>Varusmiehet, siviilipalvelusmiehet</c:v>
                </c:pt>
                <c:pt idx="5">
                  <c:v>Eläkeläiset</c:v>
                </c:pt>
                <c:pt idx="6">
                  <c:v>Muut työvoiman ulkopuolella olevat</c:v>
                </c:pt>
              </c:strCache>
            </c:strRef>
          </c:cat>
          <c:val>
            <c:numRef>
              <c:f>(t01e_201420161018142940!$C$28:$C$29,t01e_201420161018142940!$C$31:$C$35)</c:f>
              <c:numCache>
                <c:formatCode>#,##0</c:formatCode>
                <c:ptCount val="7"/>
                <c:pt idx="0">
                  <c:v>25262</c:v>
                </c:pt>
                <c:pt idx="1">
                  <c:v>4858</c:v>
                </c:pt>
                <c:pt idx="2">
                  <c:v>10362</c:v>
                </c:pt>
                <c:pt idx="3">
                  <c:v>5746</c:v>
                </c:pt>
                <c:pt idx="4">
                  <c:v>95</c:v>
                </c:pt>
                <c:pt idx="5">
                  <c:v>13995</c:v>
                </c:pt>
                <c:pt idx="6">
                  <c:v>1520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792-4495-B962-543EAA8A7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658199340659471E-2"/>
          <c:y val="0.78503854194055611"/>
          <c:w val="0.82222667176222042"/>
          <c:h val="0.200792037157353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fi-F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en-US" sz="1000" cap="none" dirty="0" smtClean="0"/>
              <a:t>Rovaniemen </a:t>
            </a:r>
            <a:r>
              <a:rPr lang="en-US" sz="1000" cap="none" dirty="0" err="1" smtClean="0"/>
              <a:t>väkiluvun</a:t>
            </a:r>
            <a:r>
              <a:rPr lang="en-US" sz="1000" cap="none" dirty="0" smtClean="0"/>
              <a:t> </a:t>
            </a:r>
          </a:p>
          <a:p>
            <a:pPr>
              <a:defRPr sz="1000" cap="none"/>
            </a:pPr>
            <a:r>
              <a:rPr lang="en-US" sz="1000" cap="none" dirty="0" err="1" smtClean="0"/>
              <a:t>kehitys</a:t>
            </a:r>
            <a:r>
              <a:rPr lang="en-US" sz="1000" cap="none" dirty="0" smtClean="0"/>
              <a:t> 2006 - 2020</a:t>
            </a:r>
            <a:endParaRPr lang="en-US" sz="1000" cap="none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none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3.6097439653703801E-2"/>
          <c:y val="0.16686894039514455"/>
          <c:w val="0.94716615666759396"/>
          <c:h val="0.70924411176535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'[Kaavio Microsoft PowerPoint -sovelluksessa]vamuu_2009_2010-04-22_tau_003_f'!$C$4</c:f>
              <c:strCache>
                <c:ptCount val="1"/>
                <c:pt idx="0">
                  <c:v>Väkiluku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DB-4DA9-A5D8-6A5B54462440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DB-4DA9-A5D8-6A5B54462440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1DB-4DA9-A5D8-6A5B54462440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1DB-4DA9-A5D8-6A5B54462440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1DB-4DA9-A5D8-6A5B544624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'[Kaavio Microsoft PowerPoint -sovelluksessa]vamuu_2009_2010-04-22_tau_003_f'!$B$6:$B$20</c:f>
              <c:strCach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E2017</c:v>
                </c:pt>
                <c:pt idx="12">
                  <c:v>E2018</c:v>
                </c:pt>
                <c:pt idx="13">
                  <c:v>E2019</c:v>
                </c:pt>
                <c:pt idx="14">
                  <c:v>E2020</c:v>
                </c:pt>
              </c:strCache>
            </c:strRef>
          </c:cat>
          <c:val>
            <c:numRef>
              <c:f>'[Kaavio Microsoft PowerPoint -sovelluksessa]vamuu_2009_2010-04-22_tau_003_f'!$C$6:$C$20</c:f>
              <c:numCache>
                <c:formatCode>#,##0</c:formatCode>
                <c:ptCount val="15"/>
                <c:pt idx="0">
                  <c:v>58099</c:v>
                </c:pt>
                <c:pt idx="1">
                  <c:v>58825</c:v>
                </c:pt>
                <c:pt idx="2">
                  <c:v>59353</c:v>
                </c:pt>
                <c:pt idx="3">
                  <c:v>59848</c:v>
                </c:pt>
                <c:pt idx="4">
                  <c:v>60090</c:v>
                </c:pt>
                <c:pt idx="5">
                  <c:v>60637</c:v>
                </c:pt>
                <c:pt idx="6">
                  <c:v>60877</c:v>
                </c:pt>
                <c:pt idx="7">
                  <c:v>61215</c:v>
                </c:pt>
                <c:pt idx="8">
                  <c:v>61551</c:v>
                </c:pt>
                <c:pt idx="9">
                  <c:v>61838</c:v>
                </c:pt>
                <c:pt idx="10">
                  <c:v>62231</c:v>
                </c:pt>
                <c:pt idx="11">
                  <c:v>62436</c:v>
                </c:pt>
                <c:pt idx="12">
                  <c:v>62715</c:v>
                </c:pt>
                <c:pt idx="13">
                  <c:v>62986</c:v>
                </c:pt>
                <c:pt idx="14" formatCode="General">
                  <c:v>63249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1DB-4DA9-A5D8-6A5B544624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100"/>
        <c:axId val="545601048"/>
        <c:axId val="545599872"/>
      </c:barChart>
      <c:catAx>
        <c:axId val="545601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fi-FI"/>
          </a:p>
        </c:txPr>
        <c:crossAx val="545599872"/>
        <c:crosses val="autoZero"/>
        <c:auto val="1"/>
        <c:lblAlgn val="ctr"/>
        <c:lblOffset val="100"/>
        <c:tickMarkSkip val="1"/>
        <c:noMultiLvlLbl val="0"/>
      </c:catAx>
      <c:valAx>
        <c:axId val="545599872"/>
        <c:scaling>
          <c:orientation val="minMax"/>
          <c:max val="65000"/>
          <c:min val="0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fi-FI"/>
                  <a:t>Henkilöä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pPr>
              <a:endParaRPr lang="fi-FI"/>
            </a:p>
          </c:txPr>
        </c:title>
        <c:numFmt formatCode="#,##0" sourceLinked="1"/>
        <c:majorTickMark val="none"/>
        <c:minorTickMark val="none"/>
        <c:tickLblPos val="nextTo"/>
        <c:crossAx val="545601048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520EE1-5A4B-4B34-A480-8E63A70D04E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EDA04DF-AA64-4061-90FB-58650D8A949E}">
      <dgm:prSet/>
      <dgm:spPr/>
      <dgm:t>
        <a:bodyPr/>
        <a:lstStyle/>
        <a:p>
          <a:pPr rtl="0"/>
          <a:endParaRPr lang="fi-FI" sz="1800" dirty="0"/>
        </a:p>
      </dgm:t>
    </dgm:pt>
    <dgm:pt modelId="{EE1C748E-29F7-488C-84BA-1A2128BF1A23}" type="parTrans" cxnId="{63D96C07-2D37-454B-AE8E-8CD28DAC0C16}">
      <dgm:prSet/>
      <dgm:spPr/>
      <dgm:t>
        <a:bodyPr/>
        <a:lstStyle/>
        <a:p>
          <a:endParaRPr lang="fi-FI"/>
        </a:p>
      </dgm:t>
    </dgm:pt>
    <dgm:pt modelId="{237E176D-96CF-46F2-8921-8DEA068035E0}" type="sibTrans" cxnId="{63D96C07-2D37-454B-AE8E-8CD28DAC0C16}">
      <dgm:prSet/>
      <dgm:spPr/>
      <dgm:t>
        <a:bodyPr/>
        <a:lstStyle/>
        <a:p>
          <a:endParaRPr lang="fi-FI"/>
        </a:p>
      </dgm:t>
    </dgm:pt>
    <dgm:pt modelId="{64E84499-565E-47D4-928A-90ADB0E5DB95}">
      <dgm:prSet custT="1"/>
      <dgm:spPr/>
      <dgm:t>
        <a:bodyPr/>
        <a:lstStyle/>
        <a:p>
          <a:pPr rtl="0"/>
          <a:r>
            <a:rPr lang="fi-FI" sz="1600" dirty="0" smtClean="0"/>
            <a:t>kulttuurin saavutettavuus ja saatavuus pohjoisessa – kylien kaupungissa Rovaniemellä</a:t>
          </a:r>
          <a:endParaRPr lang="fi-FI" sz="1600" dirty="0"/>
        </a:p>
      </dgm:t>
    </dgm:pt>
    <dgm:pt modelId="{C23354AE-0EA5-4BDA-96D8-58085A852304}" type="parTrans" cxnId="{EC4CAD64-7C32-4783-B144-BFFB93DE7424}">
      <dgm:prSet/>
      <dgm:spPr/>
      <dgm:t>
        <a:bodyPr/>
        <a:lstStyle/>
        <a:p>
          <a:endParaRPr lang="fi-FI"/>
        </a:p>
      </dgm:t>
    </dgm:pt>
    <dgm:pt modelId="{1A3BCE58-41EB-4B44-B538-18D34A0AE6B1}" type="sibTrans" cxnId="{EC4CAD64-7C32-4783-B144-BFFB93DE7424}">
      <dgm:prSet/>
      <dgm:spPr/>
      <dgm:t>
        <a:bodyPr/>
        <a:lstStyle/>
        <a:p>
          <a:endParaRPr lang="fi-FI"/>
        </a:p>
      </dgm:t>
    </dgm:pt>
    <dgm:pt modelId="{D149DDBC-2D09-4D04-8A13-49F2D2DFC29D}">
      <dgm:prSet custT="1"/>
      <dgm:spPr/>
      <dgm:t>
        <a:bodyPr/>
        <a:lstStyle/>
        <a:p>
          <a:pPr rtl="0"/>
          <a:r>
            <a:rPr lang="fi-FI" sz="1600" dirty="0" smtClean="0"/>
            <a:t>kulttuuri-innovaatiot ja niiden rahoittamisen tärkeä merkitys </a:t>
          </a:r>
          <a:endParaRPr lang="fi-FI" sz="1600" dirty="0"/>
        </a:p>
      </dgm:t>
    </dgm:pt>
    <dgm:pt modelId="{BDBF18D6-6637-40F5-A23B-3DDEFC8B85A2}" type="parTrans" cxnId="{9F37F78B-98E4-442A-99BA-690E92FEA331}">
      <dgm:prSet/>
      <dgm:spPr/>
      <dgm:t>
        <a:bodyPr/>
        <a:lstStyle/>
        <a:p>
          <a:endParaRPr lang="fi-FI"/>
        </a:p>
      </dgm:t>
    </dgm:pt>
    <dgm:pt modelId="{689E9317-B1C5-4A10-8DDE-9BDC9325076F}" type="sibTrans" cxnId="{9F37F78B-98E4-442A-99BA-690E92FEA331}">
      <dgm:prSet/>
      <dgm:spPr/>
      <dgm:t>
        <a:bodyPr/>
        <a:lstStyle/>
        <a:p>
          <a:endParaRPr lang="fi-FI"/>
        </a:p>
      </dgm:t>
    </dgm:pt>
    <dgm:pt modelId="{7E2FEF8E-D343-475A-A3E8-AB1FFC95EB9E}">
      <dgm:prSet custT="1"/>
      <dgm:spPr/>
      <dgm:t>
        <a:bodyPr/>
        <a:lstStyle/>
        <a:p>
          <a:pPr rtl="0"/>
          <a:r>
            <a:rPr lang="fi-FI" sz="1600" dirty="0" smtClean="0"/>
            <a:t>Rovaniemi on monen maakunnallisen kulttuuriyksikön kotikaupunki, Lapin yliopiston koulutus on erittäin arvostettua. Miten kehitämme ja vahvistamme yhdessä Rovaniemen kaltaisten kaupunkien asemaa ja toimijuutta? </a:t>
          </a:r>
          <a:endParaRPr lang="fi-FI" sz="1600" dirty="0"/>
        </a:p>
      </dgm:t>
    </dgm:pt>
    <dgm:pt modelId="{240204DB-DAF6-4E84-9597-A5D9D83E2414}" type="parTrans" cxnId="{AF483CAE-B529-42DA-A2C1-48443D404DF5}">
      <dgm:prSet/>
      <dgm:spPr/>
      <dgm:t>
        <a:bodyPr/>
        <a:lstStyle/>
        <a:p>
          <a:endParaRPr lang="fi-FI"/>
        </a:p>
      </dgm:t>
    </dgm:pt>
    <dgm:pt modelId="{A25F679D-D717-4CF9-A3C7-5928509F7302}" type="sibTrans" cxnId="{AF483CAE-B529-42DA-A2C1-48443D404DF5}">
      <dgm:prSet/>
      <dgm:spPr/>
      <dgm:t>
        <a:bodyPr/>
        <a:lstStyle/>
        <a:p>
          <a:endParaRPr lang="fi-FI"/>
        </a:p>
      </dgm:t>
    </dgm:pt>
    <dgm:pt modelId="{4B3B0A9A-B4CC-44ED-B38E-DF31E43D1C5C}">
      <dgm:prSet custT="1"/>
      <dgm:spPr/>
      <dgm:t>
        <a:bodyPr/>
        <a:lstStyle/>
        <a:p>
          <a:pPr rtl="0"/>
          <a:r>
            <a:rPr lang="fi-FI" sz="1600" dirty="0" smtClean="0"/>
            <a:t>kasvavan matkailun tarpeisiin vastaaminen –taide- ja kulttuurimatkailun kehitys</a:t>
          </a:r>
          <a:endParaRPr lang="fi-FI" sz="1600" dirty="0"/>
        </a:p>
      </dgm:t>
    </dgm:pt>
    <dgm:pt modelId="{D6653698-E184-4457-8E4B-3472BDC71D01}" type="parTrans" cxnId="{758705CD-D0AB-4765-A8B8-7FD757C14504}">
      <dgm:prSet/>
      <dgm:spPr/>
      <dgm:t>
        <a:bodyPr/>
        <a:lstStyle/>
        <a:p>
          <a:endParaRPr lang="fi-FI"/>
        </a:p>
      </dgm:t>
    </dgm:pt>
    <dgm:pt modelId="{DA661F67-9224-4880-9694-C079E614B0AC}" type="sibTrans" cxnId="{758705CD-D0AB-4765-A8B8-7FD757C14504}">
      <dgm:prSet/>
      <dgm:spPr/>
      <dgm:t>
        <a:bodyPr/>
        <a:lstStyle/>
        <a:p>
          <a:endParaRPr lang="fi-FI"/>
        </a:p>
      </dgm:t>
    </dgm:pt>
    <dgm:pt modelId="{D31825D5-1B2E-41E3-8A59-3EB91ECA905E}">
      <dgm:prSet custT="1"/>
      <dgm:spPr/>
      <dgm:t>
        <a:bodyPr/>
        <a:lstStyle/>
        <a:p>
          <a:pPr rtl="0"/>
          <a:r>
            <a:rPr lang="fi-FI" sz="1600" dirty="0" smtClean="0"/>
            <a:t>verkostoyhteistyön merkitys, kun yhteisiä fyysisiä tiloja tai paikkoja on vaikeaa luoda</a:t>
          </a:r>
          <a:endParaRPr lang="fi-FI" sz="1600" dirty="0"/>
        </a:p>
      </dgm:t>
    </dgm:pt>
    <dgm:pt modelId="{EB66D9AD-1E8F-4D2C-BA45-3FFDDC3B22CE}" type="parTrans" cxnId="{E214ACD4-3172-4704-B8E7-9967E5E266D6}">
      <dgm:prSet/>
      <dgm:spPr/>
      <dgm:t>
        <a:bodyPr/>
        <a:lstStyle/>
        <a:p>
          <a:endParaRPr lang="fi-FI"/>
        </a:p>
      </dgm:t>
    </dgm:pt>
    <dgm:pt modelId="{397BB928-03D5-424F-8DEE-AB2F31B29BB8}" type="sibTrans" cxnId="{E214ACD4-3172-4704-B8E7-9967E5E266D6}">
      <dgm:prSet/>
      <dgm:spPr/>
      <dgm:t>
        <a:bodyPr/>
        <a:lstStyle/>
        <a:p>
          <a:endParaRPr lang="fi-FI"/>
        </a:p>
      </dgm:t>
    </dgm:pt>
    <dgm:pt modelId="{3094DBDF-1E88-4B5D-B276-85AB7FD93A71}">
      <dgm:prSet custT="1"/>
      <dgm:spPr/>
      <dgm:t>
        <a:bodyPr/>
        <a:lstStyle/>
        <a:p>
          <a:pPr rtl="0"/>
          <a:r>
            <a:rPr lang="fi-FI" sz="1600" smtClean="0"/>
            <a:t>kulttuurille tarvitaan indikaattoreita ja seurantaa, myös kustannusseurantaa liikunnan tapaan</a:t>
          </a:r>
          <a:endParaRPr lang="fi-FI" sz="1600" dirty="0"/>
        </a:p>
      </dgm:t>
    </dgm:pt>
    <dgm:pt modelId="{A258BFC8-A387-4E65-A674-EED067A75B17}" type="parTrans" cxnId="{2AFA2657-FA70-4ADA-BF8E-6DC42E2C707D}">
      <dgm:prSet/>
      <dgm:spPr/>
      <dgm:t>
        <a:bodyPr/>
        <a:lstStyle/>
        <a:p>
          <a:endParaRPr lang="fi-FI"/>
        </a:p>
      </dgm:t>
    </dgm:pt>
    <dgm:pt modelId="{FA1D698C-76F3-4278-ACE9-4CE397BA4129}" type="sibTrans" cxnId="{2AFA2657-FA70-4ADA-BF8E-6DC42E2C707D}">
      <dgm:prSet/>
      <dgm:spPr/>
      <dgm:t>
        <a:bodyPr/>
        <a:lstStyle/>
        <a:p>
          <a:endParaRPr lang="fi-FI"/>
        </a:p>
      </dgm:t>
    </dgm:pt>
    <dgm:pt modelId="{C709D8E7-31D8-4526-9388-C7D64FD9EB2E}" type="pres">
      <dgm:prSet presAssocID="{7F520EE1-5A4B-4B34-A480-8E63A70D04E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485D15DB-32DF-4BD7-BC65-EF1A8C0EB80E}" type="pres">
      <dgm:prSet presAssocID="{0EDA04DF-AA64-4061-90FB-58650D8A949E}" presName="circ1TxSh" presStyleLbl="vennNode1" presStyleIdx="0" presStyleCnt="1" custScaleX="127397" custLinFactNeighborX="-1471" custLinFactNeighborY="-1471"/>
      <dgm:spPr/>
      <dgm:t>
        <a:bodyPr/>
        <a:lstStyle/>
        <a:p>
          <a:endParaRPr lang="fi-FI"/>
        </a:p>
      </dgm:t>
    </dgm:pt>
  </dgm:ptLst>
  <dgm:cxnLst>
    <dgm:cxn modelId="{E93D854F-C740-47ED-B072-D3F06663B968}" type="presOf" srcId="{D149DDBC-2D09-4D04-8A13-49F2D2DFC29D}" destId="{485D15DB-32DF-4BD7-BC65-EF1A8C0EB80E}" srcOrd="0" destOrd="4" presId="urn:microsoft.com/office/officeart/2005/8/layout/venn1"/>
    <dgm:cxn modelId="{9F37F78B-98E4-442A-99BA-690E92FEA331}" srcId="{0EDA04DF-AA64-4061-90FB-58650D8A949E}" destId="{D149DDBC-2D09-4D04-8A13-49F2D2DFC29D}" srcOrd="3" destOrd="0" parTransId="{BDBF18D6-6637-40F5-A23B-3DDEFC8B85A2}" sibTransId="{689E9317-B1C5-4A10-8DDE-9BDC9325076F}"/>
    <dgm:cxn modelId="{758705CD-D0AB-4765-A8B8-7FD757C14504}" srcId="{0EDA04DF-AA64-4061-90FB-58650D8A949E}" destId="{4B3B0A9A-B4CC-44ED-B38E-DF31E43D1C5C}" srcOrd="5" destOrd="0" parTransId="{D6653698-E184-4457-8E4B-3472BDC71D01}" sibTransId="{DA661F67-9224-4880-9694-C079E614B0AC}"/>
    <dgm:cxn modelId="{AF483CAE-B529-42DA-A2C1-48443D404DF5}" srcId="{0EDA04DF-AA64-4061-90FB-58650D8A949E}" destId="{7E2FEF8E-D343-475A-A3E8-AB1FFC95EB9E}" srcOrd="4" destOrd="0" parTransId="{240204DB-DAF6-4E84-9597-A5D9D83E2414}" sibTransId="{A25F679D-D717-4CF9-A3C7-5928509F7302}"/>
    <dgm:cxn modelId="{FF9E5CD2-A213-4398-996C-2101A2F307A6}" type="presOf" srcId="{7E2FEF8E-D343-475A-A3E8-AB1FFC95EB9E}" destId="{485D15DB-32DF-4BD7-BC65-EF1A8C0EB80E}" srcOrd="0" destOrd="5" presId="urn:microsoft.com/office/officeart/2005/8/layout/venn1"/>
    <dgm:cxn modelId="{A3F29DFA-FA93-45C1-9B0B-0EF65683613E}" type="presOf" srcId="{D31825D5-1B2E-41E3-8A59-3EB91ECA905E}" destId="{485D15DB-32DF-4BD7-BC65-EF1A8C0EB80E}" srcOrd="0" destOrd="2" presId="urn:microsoft.com/office/officeart/2005/8/layout/venn1"/>
    <dgm:cxn modelId="{9D7CE9FA-F260-4A34-9144-BCEC8CB98946}" type="presOf" srcId="{0EDA04DF-AA64-4061-90FB-58650D8A949E}" destId="{485D15DB-32DF-4BD7-BC65-EF1A8C0EB80E}" srcOrd="0" destOrd="0" presId="urn:microsoft.com/office/officeart/2005/8/layout/venn1"/>
    <dgm:cxn modelId="{9E7E37DB-AC63-4D94-9BE5-0FD46F154759}" type="presOf" srcId="{7F520EE1-5A4B-4B34-A480-8E63A70D04EC}" destId="{C709D8E7-31D8-4526-9388-C7D64FD9EB2E}" srcOrd="0" destOrd="0" presId="urn:microsoft.com/office/officeart/2005/8/layout/venn1"/>
    <dgm:cxn modelId="{FE3CF05B-75E6-4EE5-9A31-D2B79C8E98F4}" type="presOf" srcId="{64E84499-565E-47D4-928A-90ADB0E5DB95}" destId="{485D15DB-32DF-4BD7-BC65-EF1A8C0EB80E}" srcOrd="0" destOrd="1" presId="urn:microsoft.com/office/officeart/2005/8/layout/venn1"/>
    <dgm:cxn modelId="{E214ACD4-3172-4704-B8E7-9967E5E266D6}" srcId="{0EDA04DF-AA64-4061-90FB-58650D8A949E}" destId="{D31825D5-1B2E-41E3-8A59-3EB91ECA905E}" srcOrd="1" destOrd="0" parTransId="{EB66D9AD-1E8F-4D2C-BA45-3FFDDC3B22CE}" sibTransId="{397BB928-03D5-424F-8DEE-AB2F31B29BB8}"/>
    <dgm:cxn modelId="{FEC30010-9C3F-46A7-9E7C-47C6AF5A7098}" type="presOf" srcId="{3094DBDF-1E88-4B5D-B276-85AB7FD93A71}" destId="{485D15DB-32DF-4BD7-BC65-EF1A8C0EB80E}" srcOrd="0" destOrd="3" presId="urn:microsoft.com/office/officeart/2005/8/layout/venn1"/>
    <dgm:cxn modelId="{EC4CAD64-7C32-4783-B144-BFFB93DE7424}" srcId="{0EDA04DF-AA64-4061-90FB-58650D8A949E}" destId="{64E84499-565E-47D4-928A-90ADB0E5DB95}" srcOrd="0" destOrd="0" parTransId="{C23354AE-0EA5-4BDA-96D8-58085A852304}" sibTransId="{1A3BCE58-41EB-4B44-B538-18D34A0AE6B1}"/>
    <dgm:cxn modelId="{2AFA2657-FA70-4ADA-BF8E-6DC42E2C707D}" srcId="{0EDA04DF-AA64-4061-90FB-58650D8A949E}" destId="{3094DBDF-1E88-4B5D-B276-85AB7FD93A71}" srcOrd="2" destOrd="0" parTransId="{A258BFC8-A387-4E65-A674-EED067A75B17}" sibTransId="{FA1D698C-76F3-4278-ACE9-4CE397BA4129}"/>
    <dgm:cxn modelId="{D95DF993-F2F3-4C1C-9427-488C3727197E}" type="presOf" srcId="{4B3B0A9A-B4CC-44ED-B38E-DF31E43D1C5C}" destId="{485D15DB-32DF-4BD7-BC65-EF1A8C0EB80E}" srcOrd="0" destOrd="6" presId="urn:microsoft.com/office/officeart/2005/8/layout/venn1"/>
    <dgm:cxn modelId="{63D96C07-2D37-454B-AE8E-8CD28DAC0C16}" srcId="{7F520EE1-5A4B-4B34-A480-8E63A70D04EC}" destId="{0EDA04DF-AA64-4061-90FB-58650D8A949E}" srcOrd="0" destOrd="0" parTransId="{EE1C748E-29F7-488C-84BA-1A2128BF1A23}" sibTransId="{237E176D-96CF-46F2-8921-8DEA068035E0}"/>
    <dgm:cxn modelId="{DB7B5C37-938C-4CFD-83A7-AAD1D39AFF29}" type="presParOf" srcId="{C709D8E7-31D8-4526-9388-C7D64FD9EB2E}" destId="{485D15DB-32DF-4BD7-BC65-EF1A8C0EB80E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D15DB-32DF-4BD7-BC65-EF1A8C0EB80E}">
      <dsp:nvSpPr>
        <dsp:cNvPr id="0" name=""/>
        <dsp:cNvSpPr/>
      </dsp:nvSpPr>
      <dsp:spPr>
        <a:xfrm>
          <a:off x="0" y="0"/>
          <a:ext cx="6696730" cy="52565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8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 dirty="0" smtClean="0"/>
            <a:t>kulttuurin saavutettavuus ja saatavuus pohjoisessa – kylien kaupungissa Rovaniemellä</a:t>
          </a:r>
          <a:endParaRPr lang="fi-FI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 dirty="0" smtClean="0"/>
            <a:t>verkostoyhteistyön merkitys, kun yhteisiä fyysisiä tiloja tai paikkoja on vaikeaa luoda</a:t>
          </a:r>
          <a:endParaRPr lang="fi-FI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 smtClean="0"/>
            <a:t>kulttuurille tarvitaan indikaattoreita ja seurantaa, myös kustannusseurantaa liikunnan tapaan</a:t>
          </a:r>
          <a:endParaRPr lang="fi-FI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 dirty="0" smtClean="0"/>
            <a:t>kulttuuri-innovaatiot ja niiden rahoittamisen tärkeä merkitys </a:t>
          </a:r>
          <a:endParaRPr lang="fi-FI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 dirty="0" smtClean="0"/>
            <a:t>Rovaniemi on monen maakunnallisen kulttuuriyksikön kotikaupunki, Lapin yliopiston koulutus on erittäin arvostettua. Miten kehitämme ja vahvistamme yhdessä Rovaniemen kaltaisten kaupunkien asemaa ja toimijuutta? </a:t>
          </a:r>
          <a:endParaRPr lang="fi-FI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 dirty="0" smtClean="0"/>
            <a:t>kasvavan matkailun tarpeisiin vastaaminen –taide- ja kulttuurimatkailun kehitys</a:t>
          </a:r>
          <a:endParaRPr lang="fi-FI" sz="1600" kern="1200" dirty="0"/>
        </a:p>
      </dsp:txBody>
      <dsp:txXfrm>
        <a:off x="980713" y="769809"/>
        <a:ext cx="4735304" cy="3716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F10E9-26D9-46A8-A7CA-5DD7B472507B}" type="datetimeFigureOut">
              <a:rPr lang="fi-FI" smtClean="0"/>
              <a:t>29.1.2018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11E29-E3E2-49C4-85C3-2511D1F83A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1932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354A09-26CC-4744-98F0-765198F664B8}" type="slidenum">
              <a:rPr lang="fi-FI" altLang="fi-FI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413529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5848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9990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999288" y="981075"/>
            <a:ext cx="2057400" cy="514508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27088" y="981075"/>
            <a:ext cx="6019800" cy="514508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803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/>
            </a:lvl1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905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6553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27088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18088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690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3100" y="78579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65530" y="192880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571743"/>
            <a:ext cx="4040188" cy="3554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3438" y="192880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571743"/>
            <a:ext cx="4041775" cy="3554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530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7264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1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0403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785793"/>
            <a:ext cx="5486400" cy="39417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0394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981075"/>
            <a:ext cx="78597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altLang="fi-FI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2133600"/>
            <a:ext cx="7888287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pic>
        <p:nvPicPr>
          <p:cNvPr id="1028" name="Picture 9" descr="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333375"/>
            <a:ext cx="232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3" descr="palkki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418263"/>
            <a:ext cx="651668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413E3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413E3F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413E3F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413E3F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413E3F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13E3F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13E3F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13E3F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13E3F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8862E"/>
        </a:buClr>
        <a:buChar char="•"/>
        <a:defRPr sz="3000">
          <a:solidFill>
            <a:srgbClr val="413E3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8862E"/>
        </a:buClr>
        <a:buChar char="•"/>
        <a:defRPr sz="2800">
          <a:solidFill>
            <a:srgbClr val="413E3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8862E"/>
        </a:buClr>
        <a:buChar char="•"/>
        <a:defRPr sz="2400">
          <a:solidFill>
            <a:srgbClr val="413E3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8862E"/>
        </a:buClr>
        <a:buChar char="•"/>
        <a:defRPr sz="2000">
          <a:solidFill>
            <a:srgbClr val="413E3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8862E"/>
        </a:buClr>
        <a:buChar char="•"/>
        <a:defRPr sz="2000">
          <a:solidFill>
            <a:srgbClr val="413E3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8862E"/>
        </a:buClr>
        <a:buChar char="•"/>
        <a:defRPr sz="2000">
          <a:solidFill>
            <a:srgbClr val="413E3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8862E"/>
        </a:buClr>
        <a:buChar char="•"/>
        <a:defRPr sz="2000">
          <a:solidFill>
            <a:srgbClr val="413E3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8862E"/>
        </a:buClr>
        <a:buChar char="•"/>
        <a:defRPr sz="2000">
          <a:solidFill>
            <a:srgbClr val="413E3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8862E"/>
        </a:buClr>
        <a:buChar char="•"/>
        <a:defRPr sz="2000">
          <a:solidFill>
            <a:srgbClr val="413E3F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27584" y="980728"/>
            <a:ext cx="4072718" cy="2905472"/>
          </a:xfrm>
        </p:spPr>
        <p:txBody>
          <a:bodyPr/>
          <a:lstStyle/>
          <a:p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>KULTTUURIN </a:t>
            </a:r>
            <a:r>
              <a:rPr lang="fi-FI" sz="2400" dirty="0"/>
              <a:t>KUNTAKUVA JA </a:t>
            </a:r>
            <a:r>
              <a:rPr lang="fi-FI" sz="2400" dirty="0" smtClean="0"/>
              <a:t>TULEVAISUUS</a:t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>Kuntaliitto </a:t>
            </a: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/>
              <a:t>29.1.2018</a:t>
            </a:r>
            <a:br>
              <a:rPr lang="fi-FI" sz="2400" dirty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83568" y="4437112"/>
            <a:ext cx="3670176" cy="2063080"/>
          </a:xfrm>
        </p:spPr>
        <p:txBody>
          <a:bodyPr/>
          <a:lstStyle/>
          <a:p>
            <a:r>
              <a:rPr lang="fi-FI" sz="2000" dirty="0" smtClean="0"/>
              <a:t>Kommenttipuheenvuoro</a:t>
            </a:r>
          </a:p>
          <a:p>
            <a:r>
              <a:rPr lang="fi-FI" sz="2000" dirty="0" smtClean="0"/>
              <a:t>Palvelualuepäällikkö </a:t>
            </a:r>
          </a:p>
          <a:p>
            <a:r>
              <a:rPr lang="fi-FI" sz="2000" dirty="0" smtClean="0"/>
              <a:t>Merja </a:t>
            </a:r>
            <a:r>
              <a:rPr lang="fi-FI" sz="2000" dirty="0"/>
              <a:t>Tervo</a:t>
            </a:r>
          </a:p>
          <a:p>
            <a:r>
              <a:rPr lang="fi-FI" sz="2000" dirty="0" smtClean="0"/>
              <a:t>Rovaniemen kaupunki</a:t>
            </a:r>
          </a:p>
        </p:txBody>
      </p:sp>
      <p:pic>
        <p:nvPicPr>
          <p:cNvPr id="4" name="Picture 4" descr="kart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6332" y="1285317"/>
            <a:ext cx="3882132" cy="4087899"/>
          </a:xfrm>
          <a:prstGeom prst="ellipse">
            <a:avLst/>
          </a:prstGeom>
          <a:solidFill>
            <a:srgbClr val="92D050"/>
          </a:solidFill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3560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Kokonaiskustannusten prosentuaalista kasvua</a:t>
            </a:r>
            <a:endParaRPr lang="fi-FI" dirty="0"/>
          </a:p>
        </p:txBody>
      </p:sp>
      <p:sp>
        <p:nvSpPr>
          <p:cNvPr id="3" name="Suorakulmio 2"/>
          <p:cNvSpPr/>
          <p:nvPr/>
        </p:nvSpPr>
        <p:spPr>
          <a:xfrm>
            <a:off x="1259632" y="2420888"/>
            <a:ext cx="64442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Isoimmissa (yli 100 000) asukkaan kaupungeissa asukaskohtaisen kustannusten laskua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Pienimmissä </a:t>
            </a:r>
            <a:r>
              <a:rPr lang="fi-FI" sz="2000" dirty="0"/>
              <a:t>(alle 60 000 asukkaan) kaupungeissa </a:t>
            </a:r>
            <a:r>
              <a:rPr lang="fi-FI" sz="2000" dirty="0" smtClean="0"/>
              <a:t> </a:t>
            </a:r>
            <a:r>
              <a:rPr lang="fi-FI" sz="2000" dirty="0"/>
              <a:t>kustannukset ovat </a:t>
            </a:r>
            <a:r>
              <a:rPr lang="fi-FI" sz="2000" dirty="0" smtClean="0"/>
              <a:t>laskeneet lähes jokaisessa kaupungissa.</a:t>
            </a:r>
          </a:p>
          <a:p>
            <a:r>
              <a:rPr lang="fi-FI" sz="2000" dirty="0" smtClean="0"/>
              <a:t>	-&gt;  60 000 – 100 000 asukkaan kaupungit ovat 	parhaiten pystyneet säilyttämään</a:t>
            </a:r>
          </a:p>
          <a:p>
            <a:r>
              <a:rPr lang="fi-FI" sz="2000" dirty="0" smtClean="0"/>
              <a:t>	asukaskohtaisen kustannukset samalla tasolla 	kuin vuosina 2010 ja 2013.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Kulttuuritoiminnan nettokäyttökustannukset 2016 Rovaniemellä 186 euroa/asukas, 11 566 (1000 euroa)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6849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785129"/>
            <a:ext cx="7859712" cy="575717"/>
          </a:xfrm>
        </p:spPr>
        <p:txBody>
          <a:bodyPr/>
          <a:lstStyle/>
          <a:p>
            <a:r>
              <a:rPr lang="fi-FI" sz="3600" dirty="0" smtClean="0"/>
              <a:t>Lappia-talo</a:t>
            </a:r>
            <a:endParaRPr lang="fi-FI" sz="36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859712" cy="144016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/>
              <a:t/>
            </a:r>
            <a:br>
              <a:rPr lang="fi-FI" sz="1800" dirty="0" smtClean="0"/>
            </a:br>
            <a:r>
              <a:rPr lang="fi-FI" sz="1800" dirty="0"/>
              <a:t/>
            </a:r>
            <a:br>
              <a:rPr lang="fi-FI" sz="1800" dirty="0"/>
            </a:br>
            <a:r>
              <a:rPr lang="fi-FI" sz="1800" dirty="0" smtClean="0"/>
              <a:t/>
            </a:r>
            <a:br>
              <a:rPr lang="fi-FI" sz="1800" dirty="0" smtClean="0"/>
            </a:br>
            <a:r>
              <a:rPr lang="fi-FI" sz="1800" dirty="0"/>
              <a:t/>
            </a:r>
            <a:br>
              <a:rPr lang="fi-FI" sz="1800" dirty="0"/>
            </a:br>
            <a:r>
              <a:rPr lang="fi-FI" sz="1800" dirty="0" smtClean="0"/>
              <a:t/>
            </a:r>
            <a:br>
              <a:rPr lang="fi-FI" sz="1800" dirty="0" smtClean="0"/>
            </a:br>
            <a:r>
              <a:rPr lang="fi-FI" sz="1800" dirty="0"/>
              <a:t/>
            </a:r>
            <a:br>
              <a:rPr lang="fi-FI" sz="1800" dirty="0"/>
            </a:br>
            <a:r>
              <a:rPr lang="fi-FI" sz="1800" dirty="0" smtClean="0"/>
              <a:t/>
            </a:r>
            <a:br>
              <a:rPr lang="fi-FI" sz="1800" dirty="0" smtClean="0"/>
            </a:br>
            <a:r>
              <a:rPr lang="fi-FI" sz="1800" dirty="0"/>
              <a:t/>
            </a:r>
            <a:br>
              <a:rPr lang="fi-FI" sz="1800" dirty="0"/>
            </a:br>
            <a:r>
              <a:rPr lang="fi-FI" sz="1800" dirty="0" smtClean="0"/>
              <a:t/>
            </a:r>
            <a:br>
              <a:rPr lang="fi-FI" sz="1800" dirty="0" smtClean="0"/>
            </a:br>
            <a:r>
              <a:rPr lang="fi-FI" sz="1800" dirty="0"/>
              <a:t/>
            </a:r>
            <a:br>
              <a:rPr lang="fi-FI" sz="1800" dirty="0"/>
            </a:br>
            <a:r>
              <a:rPr lang="fi-FI" sz="1800" dirty="0" smtClean="0"/>
              <a:t/>
            </a:r>
            <a:br>
              <a:rPr lang="fi-FI" sz="1800" dirty="0" smtClean="0"/>
            </a:br>
            <a:r>
              <a:rPr lang="fi-FI" sz="1800" dirty="0"/>
              <a:t/>
            </a:r>
            <a:br>
              <a:rPr lang="fi-FI" sz="1800" dirty="0"/>
            </a:br>
            <a:r>
              <a:rPr lang="fi-FI" sz="1800" dirty="0" smtClean="0"/>
              <a:t/>
            </a:r>
            <a:br>
              <a:rPr lang="fi-FI" sz="1800" dirty="0" smtClean="0"/>
            </a:br>
            <a:r>
              <a:rPr lang="fi-FI" sz="1800" dirty="0"/>
              <a:t/>
            </a:r>
            <a:br>
              <a:rPr lang="fi-FI" sz="1800" dirty="0"/>
            </a:br>
            <a:r>
              <a:rPr lang="fi-FI" sz="3200" dirty="0" smtClean="0"/>
              <a:t>Rovaniemen </a:t>
            </a:r>
            <a:r>
              <a:rPr lang="fi-FI" sz="3200" dirty="0"/>
              <a:t>kulttuurikustannusten nousun </a:t>
            </a:r>
            <a:r>
              <a:rPr lang="fi-FI" sz="3200" dirty="0" smtClean="0"/>
              <a:t>taustalla</a:t>
            </a:r>
            <a:r>
              <a:rPr lang="fi-FI" sz="1800" dirty="0"/>
              <a:t/>
            </a:r>
            <a:br>
              <a:rPr lang="fi-FI" sz="1800" dirty="0"/>
            </a:br>
            <a:r>
              <a:rPr lang="fi-FI" sz="1800" dirty="0" smtClean="0"/>
              <a:t/>
            </a:r>
            <a:br>
              <a:rPr lang="fi-FI" sz="1800" dirty="0" smtClean="0"/>
            </a:br>
            <a:r>
              <a:rPr lang="fi-FI" sz="1800" dirty="0"/>
              <a:t/>
            </a:r>
            <a:br>
              <a:rPr lang="fi-FI" sz="1800" dirty="0"/>
            </a:br>
            <a:r>
              <a:rPr lang="fi-FI" sz="1800" dirty="0" smtClean="0"/>
              <a:t>Rovaniemellä kokonaiskustannukset </a:t>
            </a:r>
            <a:r>
              <a:rPr lang="fi-FI" sz="1800" dirty="0"/>
              <a:t>ovat prosentuaalisesti kasvaneet eniten vuoteen 2013 verrattuna. </a:t>
            </a:r>
            <a:r>
              <a:rPr lang="fi-FI" sz="1800" dirty="0" smtClean="0"/>
              <a:t/>
            </a:r>
            <a:br>
              <a:rPr lang="fi-FI" sz="1800" dirty="0" smtClean="0"/>
            </a:br>
            <a:r>
              <a:rPr lang="fi-FI" sz="1800" dirty="0"/>
              <a:t/>
            </a:r>
            <a:br>
              <a:rPr lang="fi-FI" sz="1800" dirty="0"/>
            </a:br>
            <a:r>
              <a:rPr lang="fi-FI" sz="1800" dirty="0" smtClean="0"/>
              <a:t>Kasvua </a:t>
            </a:r>
            <a:r>
              <a:rPr lang="fi-FI" sz="1800" dirty="0"/>
              <a:t>selittää erityisesti teatterin avustussumman kasvaminen, </a:t>
            </a:r>
            <a:r>
              <a:rPr lang="fi-FI" sz="1800" dirty="0" smtClean="0"/>
              <a:t>mikä johtuu </a:t>
            </a:r>
            <a:r>
              <a:rPr lang="fi-FI" sz="1800" dirty="0"/>
              <a:t>pitkälti Lappia-talon peruskorjauksesta ja laajennuksesta ja </a:t>
            </a:r>
            <a:r>
              <a:rPr lang="fi-FI" sz="1800" dirty="0" smtClean="0"/>
              <a:t>sen myötä kasvaneista </a:t>
            </a:r>
            <a:r>
              <a:rPr lang="fi-FI" sz="1800" dirty="0"/>
              <a:t>tilakustannuksista. </a:t>
            </a:r>
            <a:r>
              <a:rPr lang="fi-FI" sz="1800" dirty="0" smtClean="0"/>
              <a:t/>
            </a:r>
            <a:br>
              <a:rPr lang="fi-FI" sz="1800" dirty="0" smtClean="0"/>
            </a:br>
            <a:r>
              <a:rPr lang="fi-FI" sz="1800" dirty="0"/>
              <a:t/>
            </a:r>
            <a:br>
              <a:rPr lang="fi-FI" sz="1800" dirty="0"/>
            </a:br>
            <a:r>
              <a:rPr lang="fi-FI" sz="1800" dirty="0" smtClean="0"/>
              <a:t>Investointi </a:t>
            </a:r>
            <a:r>
              <a:rPr lang="fi-FI" sz="1800" dirty="0"/>
              <a:t>kulttuurin tiloihin näkyy </a:t>
            </a:r>
            <a:r>
              <a:rPr lang="fi-FI" sz="1800" dirty="0" smtClean="0"/>
              <a:t>kasvaneina </a:t>
            </a:r>
            <a:r>
              <a:rPr lang="fi-FI" sz="1800" dirty="0"/>
              <a:t>kustannuksina.</a:t>
            </a:r>
            <a:br>
              <a:rPr lang="fi-FI" sz="1800" dirty="0"/>
            </a:b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81302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600" dirty="0" smtClean="0"/>
              <a:t>Havaintoja lukujen valossa</a:t>
            </a:r>
          </a:p>
        </p:txBody>
      </p:sp>
      <p:sp>
        <p:nvSpPr>
          <p:cNvPr id="41987" name="Päivämäärän paikkamerkki 2"/>
          <p:cNvSpPr>
            <a:spLocks noGrp="1"/>
          </p:cNvSpPr>
          <p:nvPr>
            <p:ph type="dt" sz="quarter" idx="4294967295"/>
          </p:nvPr>
        </p:nvSpPr>
        <p:spPr>
          <a:xfrm>
            <a:off x="304800" y="6400800"/>
            <a:ext cx="19050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9893BD-6996-462C-A77D-03830C2879DA}" type="datetime1">
              <a:rPr lang="fi-FI" altLang="fi-FI" sz="1400" smtClean="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29.1.2018</a:t>
            </a:fld>
            <a:endParaRPr lang="fi-FI" altLang="fi-FI" sz="1400" smtClean="0">
              <a:latin typeface="Arial" panose="020B0604020202020204" pitchFamily="34" charset="0"/>
            </a:endParaRPr>
          </a:p>
        </p:txBody>
      </p:sp>
      <p:sp>
        <p:nvSpPr>
          <p:cNvPr id="4" name="Tekstikehys 3"/>
          <p:cNvSpPr txBox="1"/>
          <p:nvPr/>
        </p:nvSpPr>
        <p:spPr>
          <a:xfrm>
            <a:off x="539750" y="1773238"/>
            <a:ext cx="8208963" cy="44504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smtClean="0"/>
              <a:t>kulttuurin osuus koko kaupungin taloudessa pieni, nettokäyttökustannusten osuus kunnan verorahoituksesta 3,3 %</a:t>
            </a:r>
            <a:endParaRPr lang="fi-FI" sz="24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i-FI" sz="2400" dirty="0" smtClean="0">
                <a:solidFill>
                  <a:schemeClr val="tx1"/>
                </a:solidFill>
                <a:latin typeface="+mn-lt"/>
              </a:rPr>
              <a:t>  kirjastot ja taide- kulttuurilaitokset keskeisessä roolissa, kirjastojen määrän väheneminen (- 7, -1)</a:t>
            </a:r>
            <a:endParaRPr lang="fi-FI" sz="240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i-FI" sz="2400" dirty="0">
                <a:solidFill>
                  <a:schemeClr val="tx1"/>
                </a:solidFill>
                <a:latin typeface="+mn-lt"/>
              </a:rPr>
              <a:t>  </a:t>
            </a:r>
            <a:r>
              <a:rPr lang="fi-FI" sz="2400" dirty="0" smtClean="0">
                <a:solidFill>
                  <a:schemeClr val="tx1"/>
                </a:solidFill>
                <a:latin typeface="+mn-lt"/>
              </a:rPr>
              <a:t>yleisen kulttuuritoiminnan pieni euromääräinen osuus 388 euroa/asukas),  mutta laaja vaikuttavuus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i-FI" sz="2400" dirty="0">
                <a:latin typeface="+mn-lt"/>
              </a:rPr>
              <a:t> </a:t>
            </a:r>
            <a:r>
              <a:rPr lang="fi-FI" sz="2400" dirty="0" err="1" smtClean="0">
                <a:latin typeface="+mn-lt"/>
              </a:rPr>
              <a:t>vos</a:t>
            </a:r>
            <a:r>
              <a:rPr lang="fi-FI" sz="2400" dirty="0" smtClean="0">
                <a:latin typeface="+mn-lt"/>
              </a:rPr>
              <a:t> – museoilla henkilötyövuodet vähentyneet, orkesteri ja teatteri samassa tilanteessa kuin vuonna 2010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i-FI" sz="2400" dirty="0" smtClean="0">
                <a:solidFill>
                  <a:schemeClr val="tx1"/>
                </a:solidFill>
                <a:latin typeface="+mn-lt"/>
              </a:rPr>
              <a:t>Nettokäyttökustannukset museoill</a:t>
            </a:r>
            <a:r>
              <a:rPr lang="fi-FI" sz="2400" dirty="0" smtClean="0">
                <a:latin typeface="+mn-lt"/>
              </a:rPr>
              <a:t>a 32,2%, teatterilla 37,7% ja orkesterilla 23,7%</a:t>
            </a:r>
            <a:endParaRPr lang="fi-FI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2727912"/>
      </p:ext>
    </p:extLst>
  </p:cSld>
  <p:clrMapOvr>
    <a:masterClrMapping/>
  </p:clrMapOvr>
  <p:transition advTm="11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600" dirty="0" smtClean="0"/>
              <a:t>Havaintoja lukujen valossa 2</a:t>
            </a:r>
          </a:p>
        </p:txBody>
      </p:sp>
      <p:sp>
        <p:nvSpPr>
          <p:cNvPr id="41987" name="Päivämäärän paikkamerkki 2"/>
          <p:cNvSpPr>
            <a:spLocks noGrp="1"/>
          </p:cNvSpPr>
          <p:nvPr>
            <p:ph type="dt" sz="quarter" idx="4294967295"/>
          </p:nvPr>
        </p:nvSpPr>
        <p:spPr>
          <a:xfrm>
            <a:off x="304800" y="6400800"/>
            <a:ext cx="19050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9893BD-6996-462C-A77D-03830C2879DA}" type="datetime1">
              <a:rPr lang="fi-FI" altLang="fi-FI" sz="1400" smtClean="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29.1.2018</a:t>
            </a:fld>
            <a:endParaRPr lang="fi-FI" altLang="fi-FI" sz="1400" smtClean="0">
              <a:latin typeface="Arial" panose="020B0604020202020204" pitchFamily="34" charset="0"/>
            </a:endParaRPr>
          </a:p>
        </p:txBody>
      </p:sp>
      <p:sp>
        <p:nvSpPr>
          <p:cNvPr id="4" name="Tekstikehys 3"/>
          <p:cNvSpPr txBox="1"/>
          <p:nvPr/>
        </p:nvSpPr>
        <p:spPr>
          <a:xfrm>
            <a:off x="539750" y="1773238"/>
            <a:ext cx="8208963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i-FI" sz="2400" dirty="0" smtClean="0">
                <a:solidFill>
                  <a:schemeClr val="tx1"/>
                </a:solidFill>
                <a:latin typeface="+mn-lt"/>
              </a:rPr>
              <a:t>ku</a:t>
            </a:r>
            <a:r>
              <a:rPr lang="fi-FI" sz="2400" dirty="0" smtClean="0">
                <a:latin typeface="+mn-lt"/>
              </a:rPr>
              <a:t>mppanuudet ja ostopalvelut – kehittäminen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i-FI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fi-FI" sz="2400" dirty="0" smtClean="0">
                <a:solidFill>
                  <a:schemeClr val="tx1"/>
                </a:solidFill>
                <a:latin typeface="+mn-lt"/>
              </a:rPr>
              <a:t> henkilöstömenot laskeneet edellisestä tiedonkeruusta, henkilöstö- ja vuokrakulujen osuus lik</a:t>
            </a:r>
            <a:r>
              <a:rPr lang="fi-FI" sz="2400" dirty="0" smtClean="0">
                <a:latin typeface="+mn-lt"/>
              </a:rPr>
              <a:t>i 60 % </a:t>
            </a:r>
            <a:r>
              <a:rPr lang="fi-FI" sz="2400" dirty="0">
                <a:latin typeface="+mn-lt"/>
              </a:rPr>
              <a:t>vuonna </a:t>
            </a:r>
            <a:r>
              <a:rPr lang="fi-FI" sz="2400" dirty="0" smtClean="0">
                <a:latin typeface="+mn-lt"/>
              </a:rPr>
              <a:t>2016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i-FI" sz="2400" dirty="0" smtClean="0">
                <a:latin typeface="+mn-lt"/>
              </a:rPr>
              <a:t>   käyttötuottojen osuus bruttokustannuksista 13%, kasvupotentiaalia olemassa, ulkopuolisen </a:t>
            </a:r>
            <a:r>
              <a:rPr lang="fi-FI" sz="2400" dirty="0">
                <a:latin typeface="+mn-lt"/>
              </a:rPr>
              <a:t>rahoituksen tärkeä </a:t>
            </a:r>
            <a:r>
              <a:rPr lang="fi-FI" sz="2400" dirty="0" smtClean="0">
                <a:latin typeface="+mn-lt"/>
              </a:rPr>
              <a:t>merkitys</a:t>
            </a:r>
            <a:endParaRPr lang="fi-FI" sz="240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i-FI" sz="2400" dirty="0">
                <a:solidFill>
                  <a:schemeClr val="tx1"/>
                </a:solidFill>
                <a:latin typeface="+mn-lt"/>
              </a:rPr>
              <a:t>   </a:t>
            </a:r>
            <a:r>
              <a:rPr lang="fi-FI" sz="2400" dirty="0" smtClean="0">
                <a:solidFill>
                  <a:schemeClr val="tx1"/>
                </a:solidFill>
                <a:latin typeface="+mn-lt"/>
              </a:rPr>
              <a:t>toimitilaa erilaisille kulttuuritarjontaa elävöittäville toimijoille</a:t>
            </a:r>
            <a:endParaRPr lang="fi-FI" sz="240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i-FI" sz="2400" dirty="0">
                <a:solidFill>
                  <a:schemeClr val="tx1"/>
                </a:solidFill>
                <a:latin typeface="+mn-lt"/>
              </a:rPr>
              <a:t>   </a:t>
            </a:r>
            <a:r>
              <a:rPr lang="fi-FI" sz="2400" dirty="0" smtClean="0">
                <a:latin typeface="+mn-lt"/>
              </a:rPr>
              <a:t>taiteen perusopetuksen (laaja ja yleinen) yhteistä kehittämistä</a:t>
            </a:r>
            <a:endParaRPr lang="fi-FI" sz="240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i-FI" sz="2400" dirty="0">
                <a:solidFill>
                  <a:schemeClr val="tx1"/>
                </a:solidFill>
                <a:latin typeface="+mn-lt"/>
              </a:rPr>
              <a:t>   </a:t>
            </a:r>
            <a:r>
              <a:rPr lang="fi-FI" sz="2400" dirty="0" smtClean="0">
                <a:latin typeface="+mn-lt"/>
              </a:rPr>
              <a:t>muu kulttuuritoiminta, muut toimijat -&gt; tapahtumatoiminnan tukeminen</a:t>
            </a:r>
            <a:r>
              <a:rPr lang="fi-FI" sz="2400" dirty="0" smtClean="0">
                <a:solidFill>
                  <a:schemeClr val="tx1"/>
                </a:solidFill>
                <a:latin typeface="+mn-lt"/>
              </a:rPr>
              <a:t> </a:t>
            </a:r>
            <a:endParaRPr lang="fi-FI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700251"/>
      </p:ext>
    </p:extLst>
  </p:cSld>
  <p:clrMapOvr>
    <a:masterClrMapping/>
  </p:clrMapOvr>
  <p:transition advTm="11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859712" cy="1008063"/>
          </a:xfrm>
        </p:spPr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Havaintoja</a:t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Pohdintaa</a:t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 </a:t>
            </a:r>
            <a:endParaRPr lang="fi-FI" dirty="0"/>
          </a:p>
        </p:txBody>
      </p:sp>
      <p:graphicFrame>
        <p:nvGraphicFramePr>
          <p:cNvPr id="6" name="Kaaviokuva 5"/>
          <p:cNvGraphicFramePr/>
          <p:nvPr>
            <p:extLst>
              <p:ext uri="{D42A27DB-BD31-4B8C-83A1-F6EECF244321}">
                <p14:modId xmlns:p14="http://schemas.microsoft.com/office/powerpoint/2010/main" val="2499883139"/>
              </p:ext>
            </p:extLst>
          </p:nvPr>
        </p:nvGraphicFramePr>
        <p:xfrm>
          <a:off x="899592" y="1196752"/>
          <a:ext cx="66967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989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ovanie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445" y="0"/>
            <a:ext cx="9324975" cy="685800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1547664" y="764704"/>
            <a:ext cx="6480720" cy="1368152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Arktinen pääkaupunki Rovaniemi –</a:t>
            </a:r>
          </a:p>
          <a:p>
            <a:pPr algn="ctr"/>
            <a:r>
              <a:rPr lang="fi-FI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r>
              <a:rPr lang="fi-FI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oukutteleva kulttuuri-, liikunta- tapahtumakaupunki</a:t>
            </a:r>
            <a:endParaRPr lang="fi-FI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37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äivämäärän paikkamerkki 1"/>
          <p:cNvSpPr>
            <a:spLocks noGrp="1"/>
          </p:cNvSpPr>
          <p:nvPr>
            <p:ph type="dt" sz="quarter" idx="4294967295"/>
          </p:nvPr>
        </p:nvSpPr>
        <p:spPr>
          <a:xfrm>
            <a:off x="304800" y="6400800"/>
            <a:ext cx="19050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C2DA5E-69D7-452C-898F-AC8A20FFA4E1}" type="datetime1">
              <a:rPr lang="fi-FI" altLang="fi-FI" sz="1400" smtClean="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29.1.2018</a:t>
            </a:fld>
            <a:endParaRPr lang="fi-FI" altLang="fi-FI" sz="1400" smtClean="0">
              <a:latin typeface="Arial" panose="020B0604020202020204" pitchFamily="34" charset="0"/>
            </a:endParaRPr>
          </a:p>
        </p:txBody>
      </p:sp>
      <p:pic>
        <p:nvPicPr>
          <p:cNvPr id="768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1268413"/>
            <a:ext cx="9577388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68538" y="404813"/>
            <a:ext cx="712787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1" hangingPunct="1">
              <a:spcBef>
                <a:spcPct val="50000"/>
              </a:spcBef>
              <a:defRPr/>
            </a:pPr>
            <a:r>
              <a:rPr lang="fi-FI" sz="2800" dirty="0">
                <a:solidFill>
                  <a:srgbClr val="FF0000"/>
                </a:solidFill>
                <a:latin typeface="+mn-lt"/>
                <a:ea typeface="ＭＳ Ｐゴシック" pitchFamily="-32" charset="-128"/>
              </a:rPr>
              <a:t>	</a:t>
            </a:r>
            <a:r>
              <a:rPr lang="fi-FI" sz="3200" dirty="0" smtClean="0">
                <a:solidFill>
                  <a:schemeClr val="accent2"/>
                </a:solidFill>
                <a:latin typeface="+mn-lt"/>
                <a:ea typeface="ＭＳ Ｐゴシック" pitchFamily="-32" charset="-128"/>
              </a:rPr>
              <a:t>Kiitos!</a:t>
            </a:r>
            <a:endParaRPr lang="fi-FI" sz="3200" dirty="0">
              <a:solidFill>
                <a:schemeClr val="accent2"/>
              </a:solidFill>
              <a:latin typeface="+mn-lt"/>
              <a:ea typeface="ＭＳ Ｐゴシック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0384516"/>
      </p:ext>
    </p:extLst>
  </p:cSld>
  <p:clrMapOvr>
    <a:masterClrMapping/>
  </p:clrMapOvr>
  <p:transition advTm="692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X:\2012-02_Yleispresentaatio\2012-02_yleisprese_pic_04_satelliittikuv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3800"/>
          <a:stretch>
            <a:fillRect/>
          </a:stretch>
        </p:blipFill>
        <p:spPr bwMode="auto">
          <a:xfrm>
            <a:off x="0" y="1413272"/>
            <a:ext cx="91440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Ryhmä 3"/>
          <p:cNvGrpSpPr>
            <a:grpSpLocks/>
          </p:cNvGrpSpPr>
          <p:nvPr/>
        </p:nvGrpSpPr>
        <p:grpSpPr bwMode="auto">
          <a:xfrm>
            <a:off x="5724525" y="3284934"/>
            <a:ext cx="1368425" cy="2441575"/>
            <a:chOff x="5724257" y="2996247"/>
            <a:chExt cx="1368901" cy="2441306"/>
          </a:xfrm>
        </p:grpSpPr>
        <p:sp>
          <p:nvSpPr>
            <p:cNvPr id="46" name="Kuvaselitesuorakulmio 45"/>
            <p:cNvSpPr/>
            <p:nvPr/>
          </p:nvSpPr>
          <p:spPr>
            <a:xfrm>
              <a:off x="6084745" y="5228026"/>
              <a:ext cx="857548" cy="209527"/>
            </a:xfrm>
            <a:prstGeom prst="wedgeRectCallout">
              <a:avLst>
                <a:gd name="adj1" fmla="val 21286"/>
                <a:gd name="adj2" fmla="val 29431"/>
              </a:avLst>
            </a:prstGeom>
            <a:solidFill>
              <a:srgbClr val="00B0F0"/>
            </a:solidFill>
            <a:ln w="3175">
              <a:noFill/>
            </a:ln>
            <a:effectLst>
              <a:outerShdw blurRad="76200" dist="12700" dir="2700000" sy="-23000" kx="-800400" algn="bl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bg1"/>
                  </a:solidFill>
                  <a:latin typeface="Arial Black" pitchFamily="34" charset="0"/>
                  <a:cs typeface="Arial" charset="0"/>
                  <a:sym typeface="Arial" charset="0"/>
                </a:rPr>
                <a:t>Helsinki</a:t>
              </a:r>
            </a:p>
          </p:txBody>
        </p:sp>
        <p:sp>
          <p:nvSpPr>
            <p:cNvPr id="49" name="Kuvaselitesuorakulmio 48"/>
            <p:cNvSpPr/>
            <p:nvPr/>
          </p:nvSpPr>
          <p:spPr>
            <a:xfrm>
              <a:off x="5724257" y="2996247"/>
              <a:ext cx="1368901" cy="287306"/>
            </a:xfrm>
            <a:prstGeom prst="wedgeRectCallout">
              <a:avLst>
                <a:gd name="adj1" fmla="val 18384"/>
                <a:gd name="adj2" fmla="val 37566"/>
              </a:avLst>
            </a:prstGeom>
            <a:solidFill>
              <a:srgbClr val="00B0F0"/>
            </a:solidFill>
            <a:ln w="3175">
              <a:noFill/>
            </a:ln>
            <a:effectLst>
              <a:outerShdw blurRad="76200" dist="12700" dir="2700000" sy="-23000" kx="-800400" algn="bl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fi-FI" sz="100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Rovaniemi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fi-FI" altLang="fi-FI" sz="1000">
                  <a:solidFill>
                    <a:srgbClr val="FFFFFF"/>
                  </a:solidFill>
                  <a:latin typeface="Calibri" panose="020F0502020204030204" pitchFamily="34" charset="0"/>
                </a:rPr>
                <a:t>66° 33′ 39″ (2000)</a:t>
              </a:r>
              <a:endParaRPr lang="en-US" altLang="fi-FI" sz="1000">
                <a:latin typeface="Arial Black" panose="020B0A040201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4340" name="Tekstikehys 4"/>
          <p:cNvSpPr txBox="1">
            <a:spLocks noChangeArrowheads="1"/>
          </p:cNvSpPr>
          <p:nvPr/>
        </p:nvSpPr>
        <p:spPr bwMode="auto">
          <a:xfrm>
            <a:off x="0" y="1556147"/>
            <a:ext cx="4788024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i-FI" altLang="fi-FI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Sijainti	</a:t>
            </a:r>
            <a:r>
              <a:rPr lang="fi-FI" altLang="fi-FI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Suomi</a:t>
            </a:r>
            <a:r>
              <a:rPr lang="fi-FI" altLang="fi-FI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Lappi, </a:t>
            </a:r>
            <a:r>
              <a:rPr lang="fi-FI" altLang="fi-FI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napapiiri</a:t>
            </a:r>
            <a:endParaRPr lang="fi-FI" altLang="fi-FI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endParaRPr lang="fi-FI" altLang="fi-FI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fi-FI" altLang="fi-FI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Alue</a:t>
            </a:r>
            <a:r>
              <a:rPr lang="fi-FI" altLang="fi-FI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fi-FI" altLang="fi-FI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</a:t>
            </a:r>
            <a:r>
              <a:rPr lang="fi-FI" altLang="fi-FI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000 km2 – </a:t>
            </a:r>
            <a:r>
              <a:rPr lang="fi-FI" altLang="fi-FI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Euroopan </a:t>
            </a:r>
            <a:r>
              <a:rPr lang="fi-FI" altLang="fi-FI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suurin </a:t>
            </a:r>
            <a:r>
              <a:rPr lang="fi-FI" altLang="fi-FI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kaupunki</a:t>
            </a:r>
            <a:endParaRPr lang="fi-FI" altLang="fi-FI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endParaRPr lang="fi-FI" altLang="fi-FI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fi-FI" altLang="fi-FI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Väestö</a:t>
            </a:r>
            <a:r>
              <a:rPr lang="fi-FI" altLang="fi-FI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fi-FI" altLang="fi-FI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62 231 asukasta 31.12.2016</a:t>
            </a:r>
          </a:p>
          <a:p>
            <a:pPr eaLnBrk="1" hangingPunct="1"/>
            <a:r>
              <a:rPr lang="fi-FI" altLang="fi-FI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fi-FI" altLang="fi-FI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16. suurin kaupunki Suomessa</a:t>
            </a:r>
            <a:r>
              <a:rPr lang="fi-FI" altLang="fi-FI" b="1" dirty="0">
                <a:latin typeface="Calibri" panose="020F0502020204030204" pitchFamily="34" charset="0"/>
              </a:rPr>
              <a:t>	</a:t>
            </a:r>
          </a:p>
          <a:p>
            <a:pPr eaLnBrk="1" hangingPunct="1"/>
            <a:endParaRPr lang="fi-FI" altLang="fi-FI" b="1" dirty="0">
              <a:latin typeface="Calibri" panose="020F0502020204030204" pitchFamily="34" charset="0"/>
            </a:endParaRPr>
          </a:p>
          <a:p>
            <a:pPr eaLnBrk="1" hangingPunct="1"/>
            <a:endParaRPr lang="fi-FI" altLang="fi-FI" sz="1200" b="1" dirty="0">
              <a:latin typeface="Calibri" panose="020F0502020204030204" pitchFamily="34" charset="0"/>
            </a:endParaRPr>
          </a:p>
          <a:p>
            <a:pPr lvl="2" eaLnBrk="1" hangingPunct="1"/>
            <a:endParaRPr lang="fi-FI" altLang="fi-FI" sz="1200" b="1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fi-FI" altLang="fi-FI" sz="1600" dirty="0">
              <a:latin typeface="Calibri" panose="020F0502020204030204" pitchFamily="34" charset="0"/>
            </a:endParaRPr>
          </a:p>
          <a:p>
            <a:pPr eaLnBrk="1" hangingPunct="1"/>
            <a:endParaRPr lang="fi-FI" altLang="fi-FI" sz="1600" b="1" dirty="0">
              <a:latin typeface="Calibri" panose="020F0502020204030204" pitchFamily="34" charset="0"/>
            </a:endParaRPr>
          </a:p>
        </p:txBody>
      </p:sp>
      <p:sp>
        <p:nvSpPr>
          <p:cNvPr id="25" name="Puolivapaa piirto 24"/>
          <p:cNvSpPr/>
          <p:nvPr/>
        </p:nvSpPr>
        <p:spPr>
          <a:xfrm>
            <a:off x="6156325" y="3500834"/>
            <a:ext cx="144463" cy="2087563"/>
          </a:xfrm>
          <a:custGeom>
            <a:avLst/>
            <a:gdLst>
              <a:gd name="connsiteX0" fmla="*/ 339725 w 339725"/>
              <a:gd name="connsiteY0" fmla="*/ 0 h 2476500"/>
              <a:gd name="connsiteX1" fmla="*/ 6350 w 339725"/>
              <a:gd name="connsiteY1" fmla="*/ 628650 h 2476500"/>
              <a:gd name="connsiteX2" fmla="*/ 301625 w 339725"/>
              <a:gd name="connsiteY2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725" h="2476500">
                <a:moveTo>
                  <a:pt x="339725" y="0"/>
                </a:moveTo>
                <a:cubicBezTo>
                  <a:pt x="176212" y="107950"/>
                  <a:pt x="12700" y="215900"/>
                  <a:pt x="6350" y="628650"/>
                </a:cubicBezTo>
                <a:cubicBezTo>
                  <a:pt x="0" y="1041400"/>
                  <a:pt x="234950" y="2173288"/>
                  <a:pt x="301625" y="2476500"/>
                </a:cubicBezTo>
              </a:path>
            </a:pathLst>
          </a:cu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2" name="Kuvaselitesuorakulmio 45"/>
          <p:cNvSpPr/>
          <p:nvPr/>
        </p:nvSpPr>
        <p:spPr bwMode="auto">
          <a:xfrm>
            <a:off x="7164388" y="5516959"/>
            <a:ext cx="1295400" cy="287338"/>
          </a:xfrm>
          <a:prstGeom prst="wedgeRectCallout">
            <a:avLst>
              <a:gd name="adj1" fmla="val 21286"/>
              <a:gd name="adj2" fmla="val 29431"/>
            </a:avLst>
          </a:prstGeom>
          <a:solidFill>
            <a:srgbClr val="00B0F0"/>
          </a:solidFill>
          <a:ln w="3175">
            <a:noFill/>
          </a:ln>
          <a:effectLst>
            <a:outerShdw blurRad="76200" dist="12700" dir="2700000" sy="-23000" kx="-800400" algn="bl" rotWithShape="0">
              <a:prstClr val="black">
                <a:alpha val="37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bg1"/>
                </a:solidFill>
                <a:latin typeface="Arial Black" pitchFamily="34" charset="0"/>
                <a:cs typeface="Arial" charset="0"/>
                <a:sym typeface="Arial" charset="0"/>
              </a:rPr>
              <a:t>St.Petersburg</a:t>
            </a:r>
            <a:endParaRPr lang="en-US" sz="1000" dirty="0">
              <a:solidFill>
                <a:schemeClr val="bg1"/>
              </a:solidFill>
              <a:latin typeface="Arial Black" pitchFamily="34" charset="0"/>
              <a:cs typeface="Arial" charset="0"/>
              <a:sym typeface="Arial" charset="0"/>
            </a:endParaRPr>
          </a:p>
        </p:txBody>
      </p:sp>
      <p:sp>
        <p:nvSpPr>
          <p:cNvPr id="13" name="Kuvaselitesuorakulmio 45"/>
          <p:cNvSpPr/>
          <p:nvPr/>
        </p:nvSpPr>
        <p:spPr bwMode="auto">
          <a:xfrm>
            <a:off x="4716463" y="5877322"/>
            <a:ext cx="1079500" cy="287337"/>
          </a:xfrm>
          <a:prstGeom prst="wedgeRectCallout">
            <a:avLst>
              <a:gd name="adj1" fmla="val 21286"/>
              <a:gd name="adj2" fmla="val 29431"/>
            </a:avLst>
          </a:prstGeom>
          <a:solidFill>
            <a:srgbClr val="00B0F0"/>
          </a:solidFill>
          <a:ln w="3175">
            <a:noFill/>
          </a:ln>
          <a:effectLst>
            <a:outerShdw blurRad="76200" dist="12700" dir="2700000" sy="-23000" kx="-800400" algn="bl" rotWithShape="0">
              <a:prstClr val="black">
                <a:alpha val="37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/>
                </a:solidFill>
                <a:latin typeface="Arial Black" pitchFamily="34" charset="0"/>
                <a:cs typeface="Arial" charset="0"/>
                <a:sym typeface="Arial" charset="0"/>
              </a:rPr>
              <a:t>Stockholm</a:t>
            </a:r>
          </a:p>
        </p:txBody>
      </p:sp>
      <p:sp>
        <p:nvSpPr>
          <p:cNvPr id="14" name="Kuvaselitesuorakulmio 45"/>
          <p:cNvSpPr/>
          <p:nvPr/>
        </p:nvSpPr>
        <p:spPr bwMode="auto">
          <a:xfrm>
            <a:off x="6227763" y="5877322"/>
            <a:ext cx="857250" cy="209550"/>
          </a:xfrm>
          <a:prstGeom prst="wedgeRectCallout">
            <a:avLst>
              <a:gd name="adj1" fmla="val 21286"/>
              <a:gd name="adj2" fmla="val 29431"/>
            </a:avLst>
          </a:prstGeom>
          <a:solidFill>
            <a:srgbClr val="00B0F0"/>
          </a:solidFill>
          <a:ln w="3175">
            <a:noFill/>
          </a:ln>
          <a:effectLst>
            <a:outerShdw blurRad="76200" dist="12700" dir="2700000" sy="-23000" kx="-800400" algn="bl" rotWithShape="0">
              <a:prstClr val="black">
                <a:alpha val="37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/>
                </a:solidFill>
                <a:latin typeface="Arial Black" pitchFamily="34" charset="0"/>
                <a:cs typeface="Arial" charset="0"/>
                <a:sym typeface="Arial" charset="0"/>
              </a:rPr>
              <a:t>Tallinn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3059113" y="119063"/>
            <a:ext cx="5988050" cy="1008062"/>
          </a:xfrm>
        </p:spPr>
        <p:txBody>
          <a:bodyPr/>
          <a:lstStyle/>
          <a:p>
            <a:pPr algn="ctr"/>
            <a:r>
              <a:rPr lang="fi-FI" altLang="fi-FI" sz="3600" dirty="0" smtClean="0"/>
              <a:t>Elinvoimainen arktinen pääkaupunki</a:t>
            </a:r>
          </a:p>
        </p:txBody>
      </p:sp>
      <p:pic>
        <p:nvPicPr>
          <p:cNvPr id="15" name="Picture 16" descr="http://www.bakervailmaps.com/media/maps/arctic-circ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7" y="3645024"/>
            <a:ext cx="3115508" cy="31276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510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/>
          <p:cNvSpPr>
            <a:spLocks noGrp="1"/>
          </p:cNvSpPr>
          <p:nvPr>
            <p:ph type="title"/>
          </p:nvPr>
        </p:nvSpPr>
        <p:spPr>
          <a:xfrm>
            <a:off x="3059113" y="119063"/>
            <a:ext cx="5988050" cy="1008062"/>
          </a:xfrm>
        </p:spPr>
        <p:txBody>
          <a:bodyPr/>
          <a:lstStyle/>
          <a:p>
            <a:pPr algn="ctr"/>
            <a:r>
              <a:rPr lang="fi-FI" altLang="fi-FI" sz="3600" dirty="0" smtClean="0"/>
              <a:t>Väestö</a:t>
            </a:r>
          </a:p>
        </p:txBody>
      </p:sp>
      <p:sp>
        <p:nvSpPr>
          <p:cNvPr id="3075" name="Tekstiruutu 4"/>
          <p:cNvSpPr txBox="1">
            <a:spLocks noChangeArrowheads="1"/>
          </p:cNvSpPr>
          <p:nvPr/>
        </p:nvSpPr>
        <p:spPr bwMode="auto">
          <a:xfrm>
            <a:off x="0" y="6308725"/>
            <a:ext cx="92868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600"/>
              <a:t>Lähde: Tilastokeskus</a:t>
            </a:r>
          </a:p>
        </p:txBody>
      </p:sp>
      <p:graphicFrame>
        <p:nvGraphicFramePr>
          <p:cNvPr id="15" name="Kaavi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6698409"/>
              </p:ext>
            </p:extLst>
          </p:nvPr>
        </p:nvGraphicFramePr>
        <p:xfrm>
          <a:off x="107504" y="1052736"/>
          <a:ext cx="5040560" cy="520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Kaavi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5693825"/>
              </p:ext>
            </p:extLst>
          </p:nvPr>
        </p:nvGraphicFramePr>
        <p:xfrm>
          <a:off x="4932039" y="1196752"/>
          <a:ext cx="4115123" cy="506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355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/>
          <p:cNvSpPr>
            <a:spLocks noGrp="1"/>
          </p:cNvSpPr>
          <p:nvPr>
            <p:ph type="title"/>
          </p:nvPr>
        </p:nvSpPr>
        <p:spPr>
          <a:xfrm>
            <a:off x="3059113" y="119063"/>
            <a:ext cx="5988050" cy="1008062"/>
          </a:xfrm>
        </p:spPr>
        <p:txBody>
          <a:bodyPr/>
          <a:lstStyle/>
          <a:p>
            <a:pPr algn="ctr"/>
            <a:r>
              <a:rPr lang="fi-FI" altLang="fi-FI" sz="3600" smtClean="0"/>
              <a:t>Kasvava kaupunki</a:t>
            </a:r>
          </a:p>
        </p:txBody>
      </p:sp>
      <p:sp>
        <p:nvSpPr>
          <p:cNvPr id="3075" name="Tekstiruutu 4"/>
          <p:cNvSpPr txBox="1">
            <a:spLocks noChangeArrowheads="1"/>
          </p:cNvSpPr>
          <p:nvPr/>
        </p:nvSpPr>
        <p:spPr bwMode="auto">
          <a:xfrm>
            <a:off x="0" y="6308725"/>
            <a:ext cx="92868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600"/>
              <a:t>Lähde: Tilastokeskus</a:t>
            </a:r>
          </a:p>
        </p:txBody>
      </p:sp>
      <p:graphicFrame>
        <p:nvGraphicFramePr>
          <p:cNvPr id="3076" name="Kaavio 5"/>
          <p:cNvGraphicFramePr>
            <a:graphicFrameLocks/>
          </p:cNvGraphicFramePr>
          <p:nvPr/>
        </p:nvGraphicFramePr>
        <p:xfrm>
          <a:off x="-63500" y="1008063"/>
          <a:ext cx="6054725" cy="535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Kaavio" r:id="rId3" imgW="6059949" imgH="5358848" progId="Excel.Chart.8">
                  <p:embed/>
                </p:oleObj>
              </mc:Choice>
              <mc:Fallback>
                <p:oleObj name="Kaavio" r:id="rId3" imgW="6059949" imgH="5358848" progId="Excel.Chart.8">
                  <p:embed/>
                  <p:pic>
                    <p:nvPicPr>
                      <p:cNvPr id="0" name="Kaavio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3500" y="1008063"/>
                        <a:ext cx="6054725" cy="535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Sisällön paikkamerkki 1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1198563"/>
            <a:ext cx="3509962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00"/>
          <p:cNvSpPr txBox="1">
            <a:spLocks noChangeArrowheads="1"/>
          </p:cNvSpPr>
          <p:nvPr/>
        </p:nvSpPr>
        <p:spPr bwMode="auto">
          <a:xfrm>
            <a:off x="5608638" y="1117600"/>
            <a:ext cx="3465512" cy="1460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upright="1"/>
          <a:lstStyle/>
          <a:p>
            <a:pPr algn="just" eaLnBrk="1" hangingPunct="1">
              <a:defRPr/>
            </a:pPr>
            <a:r>
              <a:rPr lang="fi-FI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Väestöennuste 2030. Muutos vuodesta 2014. </a:t>
            </a:r>
            <a:endParaRPr lang="fi-FI" sz="1050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kstiruutu 953"/>
          <p:cNvSpPr txBox="1"/>
          <p:nvPr/>
        </p:nvSpPr>
        <p:spPr>
          <a:xfrm>
            <a:off x="3276600" y="1679575"/>
            <a:ext cx="573088" cy="331788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>
              <a:spcAft>
                <a:spcPts val="0"/>
              </a:spcAft>
              <a:defRPr/>
            </a:pPr>
            <a:r>
              <a:rPr lang="fi-FI" sz="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63 249</a:t>
            </a:r>
            <a:endParaRPr lang="fi-FI" sz="900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80" name="Tekstiruutu 519"/>
          <p:cNvSpPr txBox="1">
            <a:spLocks noChangeArrowheads="1"/>
          </p:cNvSpPr>
          <p:nvPr/>
        </p:nvSpPr>
        <p:spPr bwMode="auto">
          <a:xfrm>
            <a:off x="3924300" y="1628775"/>
            <a:ext cx="573088" cy="3317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fi-FI" altLang="fi-FI" sz="80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64 465</a:t>
            </a:r>
            <a:endParaRPr lang="fi-FI" altLang="fi-FI" sz="90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81" name="Tekstiruutu 520"/>
          <p:cNvSpPr txBox="1">
            <a:spLocks noChangeArrowheads="1"/>
          </p:cNvSpPr>
          <p:nvPr/>
        </p:nvSpPr>
        <p:spPr bwMode="auto">
          <a:xfrm>
            <a:off x="4646613" y="1557338"/>
            <a:ext cx="573087" cy="33178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fi-FI" altLang="fi-FI" sz="80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65 443</a:t>
            </a:r>
            <a:endParaRPr lang="fi-FI" altLang="fi-FI" sz="90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82" name="Tekstiruutu 783"/>
          <p:cNvSpPr txBox="1">
            <a:spLocks noChangeArrowheads="1"/>
          </p:cNvSpPr>
          <p:nvPr/>
        </p:nvSpPr>
        <p:spPr bwMode="auto">
          <a:xfrm>
            <a:off x="2627313" y="1687513"/>
            <a:ext cx="573087" cy="33178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fi-FI" altLang="fi-FI" sz="80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62 986</a:t>
            </a:r>
            <a:endParaRPr lang="fi-FI" altLang="fi-FI" sz="90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83" name="Tekstiruutu 784"/>
          <p:cNvSpPr txBox="1">
            <a:spLocks noChangeArrowheads="1"/>
          </p:cNvSpPr>
          <p:nvPr/>
        </p:nvSpPr>
        <p:spPr bwMode="auto">
          <a:xfrm>
            <a:off x="1908175" y="1687513"/>
            <a:ext cx="573088" cy="33178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fi-FI" altLang="fi-FI" sz="80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62 715</a:t>
            </a:r>
            <a:endParaRPr lang="fi-FI" altLang="fi-FI" sz="90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84" name="Tekstiruutu 787"/>
          <p:cNvSpPr txBox="1">
            <a:spLocks noChangeArrowheads="1"/>
          </p:cNvSpPr>
          <p:nvPr/>
        </p:nvSpPr>
        <p:spPr bwMode="auto">
          <a:xfrm>
            <a:off x="1262063" y="1693863"/>
            <a:ext cx="573087" cy="33178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fi-FI" altLang="fi-FI" sz="80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62 436</a:t>
            </a:r>
            <a:endParaRPr lang="fi-FI" altLang="fi-FI" sz="90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85" name="Tekstiruutu 791"/>
          <p:cNvSpPr txBox="1">
            <a:spLocks noChangeArrowheads="1"/>
          </p:cNvSpPr>
          <p:nvPr/>
        </p:nvSpPr>
        <p:spPr bwMode="auto">
          <a:xfrm>
            <a:off x="563563" y="1708150"/>
            <a:ext cx="573087" cy="3333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fi-FI" altLang="fi-FI" sz="80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62 231</a:t>
            </a:r>
            <a:endParaRPr lang="fi-FI" altLang="fi-FI" sz="90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/>
          <p:cNvSpPr>
            <a:spLocks noGrp="1"/>
          </p:cNvSpPr>
          <p:nvPr>
            <p:ph type="title"/>
          </p:nvPr>
        </p:nvSpPr>
        <p:spPr>
          <a:xfrm>
            <a:off x="3059113" y="119063"/>
            <a:ext cx="5988050" cy="1008062"/>
          </a:xfrm>
        </p:spPr>
        <p:txBody>
          <a:bodyPr/>
          <a:lstStyle/>
          <a:p>
            <a:pPr algn="ctr"/>
            <a:r>
              <a:rPr lang="fi-FI" altLang="fi-FI" sz="3600" dirty="0" smtClean="0"/>
              <a:t>Laaja kaupunki</a:t>
            </a:r>
          </a:p>
        </p:txBody>
      </p:sp>
      <p:sp>
        <p:nvSpPr>
          <p:cNvPr id="16" name="Dian numeron paikkamerkki 4"/>
          <p:cNvSpPr txBox="1">
            <a:spLocks/>
          </p:cNvSpPr>
          <p:nvPr/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0BD9B-EDFA-4626-908A-BC6D11D17E07}" type="slidenum">
              <a:rPr lang="fi-F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fi-F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9" name="Tekstiruutu 18"/>
          <p:cNvSpPr txBox="1"/>
          <p:nvPr/>
        </p:nvSpPr>
        <p:spPr>
          <a:xfrm>
            <a:off x="0" y="6663826"/>
            <a:ext cx="20746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800">
                <a:solidFill>
                  <a:prstClr val="black"/>
                </a:solidFill>
                <a:latin typeface="Calibri" panose="020F0502020204030204"/>
              </a:rPr>
              <a:t>Lähde: SYKE/YKR, Rovaniemen kaupunki</a:t>
            </a:r>
          </a:p>
        </p:txBody>
      </p:sp>
      <p:pic>
        <p:nvPicPr>
          <p:cNvPr id="20" name="Kuva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00" b="66622"/>
          <a:stretch/>
        </p:blipFill>
        <p:spPr>
          <a:xfrm>
            <a:off x="88254" y="3957575"/>
            <a:ext cx="2512969" cy="2523357"/>
          </a:xfrm>
          <a:prstGeom prst="rect">
            <a:avLst/>
          </a:prstGeom>
          <a:ln>
            <a:noFill/>
          </a:ln>
        </p:spPr>
      </p:pic>
      <p:pic>
        <p:nvPicPr>
          <p:cNvPr id="21" name="Kuva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9"/>
          <a:stretch/>
        </p:blipFill>
        <p:spPr>
          <a:xfrm>
            <a:off x="2227216" y="947139"/>
            <a:ext cx="6916784" cy="5774338"/>
          </a:xfrm>
          <a:prstGeom prst="rect">
            <a:avLst/>
          </a:prstGeom>
        </p:spPr>
      </p:pic>
      <p:pic>
        <p:nvPicPr>
          <p:cNvPr id="22" name="Sisällön paikkamerkki 6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015" y="1459544"/>
            <a:ext cx="6821930" cy="5530852"/>
          </a:xfrm>
        </p:spPr>
      </p:pic>
      <p:sp>
        <p:nvSpPr>
          <p:cNvPr id="18" name="Suorakulmio 17"/>
          <p:cNvSpPr/>
          <p:nvPr/>
        </p:nvSpPr>
        <p:spPr>
          <a:xfrm>
            <a:off x="88255" y="1121026"/>
            <a:ext cx="2138961" cy="20390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i-FI" sz="11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Rovaniemen väestö on keskittynyt keskustan alueelle. Väestöstä 86,8 % (54 015 asukasta) asui vuoden 2016 lopussa keskuksen suuralueella. Suuralueista vähiten väestöä oli vuonna 2016 </a:t>
            </a:r>
            <a:r>
              <a:rPr lang="fi-FI" sz="1100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Ranuantiellä</a:t>
            </a:r>
            <a:r>
              <a:rPr lang="fi-FI" sz="11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0,9 % (581 asukasta). </a:t>
            </a:r>
            <a:endParaRPr lang="fi-FI" sz="1100" dirty="0">
              <a:solidFill>
                <a:srgbClr val="FF0000"/>
              </a:solidFill>
              <a:latin typeface="Verdana" panose="020B060403050404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25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ko 1"/>
          <p:cNvSpPr>
            <a:spLocks noGrp="1"/>
          </p:cNvSpPr>
          <p:nvPr>
            <p:ph type="title"/>
          </p:nvPr>
        </p:nvSpPr>
        <p:spPr>
          <a:xfrm>
            <a:off x="3059113" y="119063"/>
            <a:ext cx="5988050" cy="1008062"/>
          </a:xfrm>
        </p:spPr>
        <p:txBody>
          <a:bodyPr/>
          <a:lstStyle/>
          <a:p>
            <a:pPr algn="ctr"/>
            <a:r>
              <a:rPr lang="fi-FI" altLang="fi-FI" sz="3600" dirty="0" smtClean="0"/>
              <a:t>Aluelautakunnat</a:t>
            </a:r>
          </a:p>
        </p:txBody>
      </p:sp>
      <p:sp>
        <p:nvSpPr>
          <p:cNvPr id="12" name="Dian numeron paikkamerkki 4"/>
          <p:cNvSpPr txBox="1">
            <a:spLocks/>
          </p:cNvSpPr>
          <p:nvPr/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0BD9B-EDFA-4626-908A-BC6D11D17E07}" type="slidenum">
              <a:rPr lang="fi-F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fi-F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9" name="Kuva 8" descr="Aluelautakunnat.jpg"/>
          <p:cNvPicPr/>
          <p:nvPr/>
        </p:nvPicPr>
        <p:blipFill>
          <a:blip r:embed="rId2" cstate="print"/>
          <a:srcRect l="14682" t="2034" r="11662"/>
          <a:stretch>
            <a:fillRect/>
          </a:stretch>
        </p:blipFill>
        <p:spPr>
          <a:xfrm>
            <a:off x="251520" y="1196752"/>
            <a:ext cx="5328592" cy="5207141"/>
          </a:xfrm>
          <a:prstGeom prst="rect">
            <a:avLst/>
          </a:prstGeom>
        </p:spPr>
      </p:pic>
      <p:sp>
        <p:nvSpPr>
          <p:cNvPr id="2" name="Suorakulmio 1"/>
          <p:cNvSpPr/>
          <p:nvPr/>
        </p:nvSpPr>
        <p:spPr>
          <a:xfrm>
            <a:off x="5796136" y="1412776"/>
            <a:ext cx="30963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Rovaniemellä toimii kuusi aluelautakuntaa. </a:t>
            </a:r>
            <a:endParaRPr lang="fi-FI" sz="1000" dirty="0" smtClean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i-FI" sz="10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i-FI" sz="10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Tavoitteena </a:t>
            </a:r>
            <a:r>
              <a:rPr lang="fi-FI" sz="1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on, että palvelukylä-alueella toimivat aluelautakunnat järjestävät tulevaisuudessa alueensa lähipalvelut, ja toteuttavat kehittämistoimintaa alueen asukkaiden näkemysten ja olemassa olevien resurssien mukaisesti. </a:t>
            </a:r>
            <a:endParaRPr lang="fi-FI" sz="1000" dirty="0" smtClean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i-FI" sz="10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i-FI" sz="10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Aluelautakunta-alueet </a:t>
            </a:r>
            <a:r>
              <a:rPr lang="fi-FI" sz="1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 kylät 31.12.2016:</a:t>
            </a:r>
            <a:r>
              <a:rPr lang="fi-FI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i-FI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sz="1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  Yläounasjoki, 592 asukasta </a:t>
            </a:r>
            <a:r>
              <a:rPr lang="fi-FI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i-FI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sz="1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  Alaounasjoki, 1513 asukasta </a:t>
            </a:r>
            <a:r>
              <a:rPr lang="fi-FI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i-FI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sz="1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  Yläkemijoki, 933 asukasta </a:t>
            </a:r>
            <a:r>
              <a:rPr lang="fi-FI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i-FI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sz="1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  Alakemijoki, 2883 asukasta </a:t>
            </a:r>
            <a:r>
              <a:rPr lang="fi-FI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i-FI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sz="1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  Sodankyläntien suunta, 644 asukasta </a:t>
            </a:r>
            <a:r>
              <a:rPr lang="fi-FI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i-FI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sz="1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  </a:t>
            </a:r>
            <a:r>
              <a:rPr lang="fi-FI" sz="1000" dirty="0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Ranuantien</a:t>
            </a:r>
            <a:r>
              <a:rPr lang="fi-FI" sz="1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suunta, 581 asukasta</a:t>
            </a:r>
            <a:endParaRPr lang="fi-FI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38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RS_TRG\AppData\Local\Microsoft\Windows\Temporary Internet Files\Content.Outlook\92LFWEP0\Pakkastalvi web-ko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7138"/>
            <a:ext cx="9215438" cy="51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Otsikko 1"/>
          <p:cNvSpPr>
            <a:spLocks noGrp="1"/>
          </p:cNvSpPr>
          <p:nvPr>
            <p:ph type="title"/>
          </p:nvPr>
        </p:nvSpPr>
        <p:spPr>
          <a:xfrm>
            <a:off x="3059832" y="304800"/>
            <a:ext cx="6084168" cy="685800"/>
          </a:xfrm>
        </p:spPr>
        <p:txBody>
          <a:bodyPr/>
          <a:lstStyle/>
          <a:p>
            <a:r>
              <a:rPr lang="fi-FI" altLang="fi-FI" sz="2400" dirty="0" smtClean="0"/>
              <a:t>Kansainvälinen kaupunki</a:t>
            </a:r>
          </a:p>
        </p:txBody>
      </p:sp>
      <p:sp>
        <p:nvSpPr>
          <p:cNvPr id="14340" name="Päivämäärän paikkamerkki 2"/>
          <p:cNvSpPr>
            <a:spLocks noGrp="1"/>
          </p:cNvSpPr>
          <p:nvPr>
            <p:ph type="dt" sz="quarter" idx="4294967295"/>
          </p:nvPr>
        </p:nvSpPr>
        <p:spPr>
          <a:xfrm>
            <a:off x="304800" y="6400800"/>
            <a:ext cx="19050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B49BDA4-B2F6-40CD-AAA6-2308ADB906CD}" type="datetime1">
              <a:rPr lang="fi-FI" altLang="fi-FI" sz="1400" smtClean="0"/>
              <a:pPr/>
              <a:t>29.1.2018</a:t>
            </a:fld>
            <a:endParaRPr lang="fi-FI" altLang="fi-FI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65756"/>
      </p:ext>
    </p:extLst>
  </p:cSld>
  <p:clrMapOvr>
    <a:masterClrMapping/>
  </p:clrMapOvr>
  <p:transition advTm="728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Matkailun kasvun vaikutukset</a:t>
            </a: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27088" y="2204864"/>
            <a:ext cx="78597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i-F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Vuonna 2017 </a:t>
            </a:r>
            <a:r>
              <a:rPr lang="fi-FI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ylitimme </a:t>
            </a:r>
            <a:r>
              <a:rPr lang="fi-F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yli 600 000 yöpymisen </a:t>
            </a:r>
            <a:r>
              <a:rPr lang="fi-FI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rajan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i-FI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kasvua </a:t>
            </a:r>
            <a:r>
              <a:rPr lang="fi-F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 13 %, kansainväliset yöpymiset + 28 %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i-F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eniten yöpymisiä Kiinasta, Israelista ja Saksasta.   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i-F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Aasia kasvaa voimakkaimmin, mutta kasvua myös Euroopasta sekä Venäjältä</a:t>
            </a:r>
            <a:endParaRPr lang="fi-FI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6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3800" y="2204864"/>
            <a:ext cx="4140200" cy="3111674"/>
          </a:xfrm>
        </p:spPr>
        <p:txBody>
          <a:bodyPr/>
          <a:lstStyle/>
          <a:p>
            <a:pPr algn="ctr" eaLnBrk="1" hangingPunct="1"/>
            <a:r>
              <a:rPr lang="fi-FI" altLang="fi-FI" sz="3200" dirty="0" smtClean="0"/>
              <a:t>Kulttuuritoiminnan kustannukset Rovaniemellä vuonna 2016</a:t>
            </a: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5003800" y="428625"/>
            <a:ext cx="414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b="1" dirty="0" smtClean="0">
                <a:solidFill>
                  <a:schemeClr val="tx2"/>
                </a:solidFill>
              </a:rPr>
              <a:t>Case Rovaniemi</a:t>
            </a:r>
            <a:endParaRPr lang="fi-FI" altLang="fi-FI" b="1" dirty="0">
              <a:solidFill>
                <a:schemeClr val="tx2"/>
              </a:solidFill>
            </a:endParaRPr>
          </a:p>
        </p:txBody>
      </p:sp>
      <p:pic>
        <p:nvPicPr>
          <p:cNvPr id="29700" name="Kuva 5" descr="2011_0406_Korundi_aula_A5_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0"/>
            <a:ext cx="4538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 descr="\\Lapit34\Taidemuseo\Kuvat\Muut kuvat\korundi-tunnus-rgb-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516563"/>
            <a:ext cx="1944688" cy="1138237"/>
          </a:xfrm>
          <a:prstGeom prst="rect">
            <a:avLst/>
          </a:prstGeom>
          <a:solidFill>
            <a:srgbClr val="BBE0E3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67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vaniemi_esityspohja_1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oader [Vain luku] [Yhteensopivuustila]" id="{E70E6B5D-739A-4094-B9E0-3241E03580EA}" vid="{2AAAF3A7-728C-492F-9974-210612592F8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Rovaniemi esityspohja_1</Template>
  <TotalTime>458</TotalTime>
  <Words>392</Words>
  <Application>Microsoft Office PowerPoint</Application>
  <PresentationFormat>Näytössä katseltava diaesitys (4:3)</PresentationFormat>
  <Paragraphs>100</Paragraphs>
  <Slides>17</Slides>
  <Notes>1</Notes>
  <HiddenSlides>0</HiddenSlides>
  <MMClips>0</MMClips>
  <ScaleCrop>false</ScaleCrop>
  <HeadingPairs>
    <vt:vector size="8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7" baseType="lpstr">
      <vt:lpstr>ＭＳ Ｐゴシック</vt:lpstr>
      <vt:lpstr>ＭＳ Ｐゴシック</vt:lpstr>
      <vt:lpstr>Arial</vt:lpstr>
      <vt:lpstr>Arial Black</vt:lpstr>
      <vt:lpstr>Calibri</vt:lpstr>
      <vt:lpstr>Times New Roman</vt:lpstr>
      <vt:lpstr>Verdana</vt:lpstr>
      <vt:lpstr>Wingdings</vt:lpstr>
      <vt:lpstr>Rovaniemi_esityspohja_1</vt:lpstr>
      <vt:lpstr>Kaavio</vt:lpstr>
      <vt:lpstr>   KULTTUURIN KUNTAKUVA JA TULEVAISUUS  Kuntaliitto  29.1.2018   </vt:lpstr>
      <vt:lpstr>Elinvoimainen arktinen pääkaupunki</vt:lpstr>
      <vt:lpstr>Väestö</vt:lpstr>
      <vt:lpstr>Kasvava kaupunki</vt:lpstr>
      <vt:lpstr>Laaja kaupunki</vt:lpstr>
      <vt:lpstr>Aluelautakunnat</vt:lpstr>
      <vt:lpstr>Kansainvälinen kaupunki</vt:lpstr>
      <vt:lpstr>Matkailun kasvun vaikutukset</vt:lpstr>
      <vt:lpstr>Kulttuuritoiminnan kustannukset Rovaniemellä vuonna 2016</vt:lpstr>
      <vt:lpstr>Kokonaiskustannusten prosentuaalista kasvua</vt:lpstr>
      <vt:lpstr>Lappia-talo</vt:lpstr>
      <vt:lpstr>              Rovaniemen kulttuurikustannusten nousun taustalla   Rovaniemellä kokonaiskustannukset ovat prosentuaalisesti kasvaneet eniten vuoteen 2013 verrattuna.   Kasvua selittää erityisesti teatterin avustussumman kasvaminen, mikä johtuu pitkälti Lappia-talon peruskorjauksesta ja laajennuksesta ja sen myötä kasvaneista tilakustannuksista.   Investointi kulttuurin tiloihin näkyy kasvaneina kustannuksina. </vt:lpstr>
      <vt:lpstr>Havaintoja lukujen valossa</vt:lpstr>
      <vt:lpstr>Havaintoja lukujen valossa 2</vt:lpstr>
      <vt:lpstr>  Havaintoja  Pohdintaa      </vt:lpstr>
      <vt:lpstr>PowerPoint-esitys</vt:lpstr>
      <vt:lpstr>PowerPoint-esitys</vt:lpstr>
    </vt:vector>
  </TitlesOfParts>
  <Company>Rovaniemen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Avainluvut</dc:title>
  <dc:creator>Määttä Samppa Rovaniemi</dc:creator>
  <cp:lastModifiedBy>Selkee Johanna</cp:lastModifiedBy>
  <cp:revision>66</cp:revision>
  <cp:lastPrinted>2018-01-26T10:44:22Z</cp:lastPrinted>
  <dcterms:created xsi:type="dcterms:W3CDTF">2018-01-25T06:40:55Z</dcterms:created>
  <dcterms:modified xsi:type="dcterms:W3CDTF">2018-01-29T07:36:33Z</dcterms:modified>
</cp:coreProperties>
</file>