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  <p:sldMasterId id="2147483811" r:id="rId2"/>
  </p:sldMasterIdLst>
  <p:notesMasterIdLst>
    <p:notesMasterId r:id="rId8"/>
  </p:notesMasterIdLst>
  <p:sldIdLst>
    <p:sldId id="267" r:id="rId3"/>
    <p:sldId id="270" r:id="rId4"/>
    <p:sldId id="268" r:id="rId5"/>
    <p:sldId id="269" r:id="rId6"/>
    <p:sldId id="266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>
      <p:cViewPr varScale="1">
        <p:scale>
          <a:sx n="91" d="100"/>
          <a:sy n="91" d="100"/>
        </p:scale>
        <p:origin x="584" y="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13.6.2018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image" Target="../media/image2.pd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10239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009982"/>
            <a:ext cx="4052760" cy="3106521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434892"/>
            <a:ext cx="2548466" cy="456694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195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0033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042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50" y="2847679"/>
            <a:ext cx="3812351" cy="229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195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30548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94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3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115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272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0538"/>
            <a:ext cx="9144000" cy="34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215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33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65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33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928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3543300"/>
            <a:ext cx="228893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3441"/>
            <a:ext cx="9144000" cy="33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694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304800"/>
            <a:ext cx="7779600" cy="10206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178900"/>
            <a:ext cx="7779600" cy="112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500">
                <a:solidFill>
                  <a:srgbClr val="00A6D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47367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3390901"/>
            <a:ext cx="2572442" cy="1752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4979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9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62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9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30800"/>
            <a:ext cx="3816000" cy="296460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65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30800"/>
            <a:ext cx="3816000" cy="296460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76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212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33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500" b="1"/>
            </a:lvl3pPr>
            <a:lvl4pPr marL="1028700" indent="0">
              <a:buNone/>
              <a:defRPr sz="1500" b="1"/>
            </a:lvl4pPr>
            <a:lvl5pPr marL="1371600" indent="0">
              <a:buNone/>
              <a:defRPr sz="15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8543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421200"/>
            <a:ext cx="5486400" cy="30861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3561300"/>
            <a:ext cx="5486400" cy="4239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3987900"/>
            <a:ext cx="5486400" cy="60480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0A6D6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90959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10" r:id="rId4"/>
    <p:sldLayoutId id="2147483800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797" r:id="rId14"/>
    <p:sldLayoutId id="2147483801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9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4838400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4838400"/>
            <a:ext cx="30960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483840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4704705"/>
            <a:ext cx="1549908" cy="2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rgbClr val="002E63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1500" kern="1200">
          <a:solidFill>
            <a:srgbClr val="002E63"/>
          </a:solidFill>
          <a:latin typeface="+mn-lt"/>
          <a:ea typeface="+mn-ea"/>
          <a:cs typeface="+mn-cs"/>
        </a:defRPr>
      </a:lvl2pPr>
      <a:lvl3pPr marL="858600" indent="-17280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rgbClr val="002E63"/>
          </a:solidFill>
          <a:latin typeface="+mn-lt"/>
          <a:ea typeface="+mn-ea"/>
          <a:cs typeface="+mn-cs"/>
        </a:defRPr>
      </a:lvl3pPr>
      <a:lvl4pPr marL="1201500" indent="-17280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050" kern="1200">
          <a:solidFill>
            <a:srgbClr val="002E63"/>
          </a:solidFill>
          <a:latin typeface="+mn-lt"/>
          <a:ea typeface="+mn-ea"/>
          <a:cs typeface="+mn-cs"/>
        </a:defRPr>
      </a:lvl4pPr>
      <a:lvl5pPr marL="1544400" indent="-172800" algn="l" defTabSz="685800" rtl="0" eaLnBrk="1" latinLnBrk="0" hangingPunct="1">
        <a:spcBef>
          <a:spcPts val="18"/>
        </a:spcBef>
        <a:buClr>
          <a:schemeClr val="accent1"/>
        </a:buClr>
        <a:buFont typeface="Verdana" pitchFamily="34" charset="0"/>
        <a:buChar char="»"/>
        <a:defRPr sz="1050" kern="1200">
          <a:solidFill>
            <a:srgbClr val="002E63"/>
          </a:solidFill>
          <a:latin typeface="+mn-lt"/>
          <a:ea typeface="+mn-ea"/>
          <a:cs typeface="+mn-cs"/>
        </a:defRPr>
      </a:lvl5pPr>
      <a:lvl6pPr marL="1745456" indent="-172800" algn="l" defTabSz="685800" rtl="0" eaLnBrk="1" latinLnBrk="0" hangingPunct="1">
        <a:spcBef>
          <a:spcPts val="18"/>
        </a:spcBef>
        <a:buClr>
          <a:schemeClr val="accent1"/>
        </a:buClr>
        <a:buFont typeface="Arial" pitchFamily="34" charset="0"/>
        <a:buChar char="•"/>
        <a:defRPr sz="1050" kern="1200">
          <a:solidFill>
            <a:srgbClr val="002E63"/>
          </a:solidFill>
          <a:latin typeface="+mn-lt"/>
          <a:ea typeface="+mn-ea"/>
          <a:cs typeface="+mn-cs"/>
        </a:defRPr>
      </a:lvl6pPr>
      <a:lvl7pPr marL="1953816" indent="-172800" algn="l" defTabSz="685800" rtl="0" eaLnBrk="1" latinLnBrk="0" hangingPunct="1">
        <a:spcBef>
          <a:spcPts val="18"/>
        </a:spcBef>
        <a:buClr>
          <a:schemeClr val="accent1"/>
        </a:buClr>
        <a:buFont typeface="Arial" pitchFamily="34" charset="0"/>
        <a:buChar char="•"/>
        <a:defRPr sz="1050" kern="1200">
          <a:solidFill>
            <a:srgbClr val="002E63"/>
          </a:solidFill>
          <a:latin typeface="+mn-lt"/>
          <a:ea typeface="+mn-ea"/>
          <a:cs typeface="+mn-cs"/>
        </a:defRPr>
      </a:lvl7pPr>
      <a:lvl8pPr marL="2152650" indent="-172800" algn="l" defTabSz="685800" rtl="0" eaLnBrk="1" latinLnBrk="0" hangingPunct="1">
        <a:spcBef>
          <a:spcPts val="18"/>
        </a:spcBef>
        <a:buClr>
          <a:schemeClr val="accent1"/>
        </a:buClr>
        <a:buFont typeface="Arial" pitchFamily="34" charset="0"/>
        <a:buChar char="•"/>
        <a:defRPr sz="1050" kern="1200">
          <a:solidFill>
            <a:srgbClr val="002E63"/>
          </a:solidFill>
          <a:latin typeface="+mn-lt"/>
          <a:ea typeface="+mn-ea"/>
          <a:cs typeface="+mn-cs"/>
        </a:defRPr>
      </a:lvl8pPr>
      <a:lvl9pPr marL="2352675" indent="-172800" algn="l" defTabSz="685800" rtl="0" eaLnBrk="1" latinLnBrk="0" hangingPunct="1">
        <a:spcBef>
          <a:spcPts val="18"/>
        </a:spcBef>
        <a:buClr>
          <a:schemeClr val="accent1"/>
        </a:buClr>
        <a:buFont typeface="Arial" pitchFamily="34" charset="0"/>
        <a:buChar char="•"/>
        <a:defRPr sz="105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kuntaliitto.f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11201" y="2414711"/>
            <a:ext cx="7779600" cy="857250"/>
          </a:xfrm>
        </p:spPr>
        <p:txBody>
          <a:bodyPr/>
          <a:lstStyle/>
          <a:p>
            <a:r>
              <a:rPr lang="fi-FI" b="1" dirty="0" smtClean="0">
                <a:solidFill>
                  <a:schemeClr val="accent4"/>
                </a:solidFill>
              </a:rPr>
              <a:t>Mitä seuraavaksi?</a:t>
            </a:r>
            <a:endParaRPr lang="fi-FI" b="1" dirty="0">
              <a:solidFill>
                <a:schemeClr val="accent4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39552" y="3363838"/>
            <a:ext cx="763284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>
                <a:solidFill>
                  <a:srgbClr val="00B0F0"/>
                </a:solidFill>
              </a:rPr>
              <a:t>Maria Salenius</a:t>
            </a:r>
          </a:p>
          <a:p>
            <a:r>
              <a:rPr lang="fi-FI" sz="1050" dirty="0" smtClean="0">
                <a:solidFill>
                  <a:srgbClr val="00B0F0"/>
                </a:solidFill>
              </a:rPr>
              <a:t>Erityisasiantuntija</a:t>
            </a:r>
          </a:p>
          <a:p>
            <a:r>
              <a:rPr lang="fi-FI" sz="1050" dirty="0" smtClean="0">
                <a:solidFill>
                  <a:srgbClr val="00B0F0"/>
                </a:solidFill>
              </a:rPr>
              <a:t>Kuntaliitto</a:t>
            </a:r>
          </a:p>
          <a:p>
            <a:r>
              <a:rPr lang="fi-FI" sz="1050" dirty="0" smtClean="0">
                <a:solidFill>
                  <a:srgbClr val="00B0F0"/>
                </a:solidFill>
              </a:rPr>
              <a:t>Kuntakehitys, demokratia ja johtaminen</a:t>
            </a:r>
          </a:p>
          <a:p>
            <a:r>
              <a:rPr lang="fi-FI" sz="1050" dirty="0" smtClean="0">
                <a:solidFill>
                  <a:srgbClr val="00B0F0"/>
                </a:solidFill>
              </a:rPr>
              <a:t>050-5610466</a:t>
            </a:r>
          </a:p>
          <a:p>
            <a:r>
              <a:rPr lang="fi-FI" sz="1050" dirty="0" smtClean="0">
                <a:hlinkClick r:id="rId2"/>
              </a:rPr>
              <a:t>Etunimi.sukunimi@kuntaliitto.fi</a:t>
            </a:r>
            <a:endParaRPr lang="fi-FI" sz="1050" dirty="0" smtClean="0"/>
          </a:p>
          <a:p>
            <a:r>
              <a:rPr lang="fi-FI" sz="1050" dirty="0" smtClean="0">
                <a:solidFill>
                  <a:srgbClr val="00B0F0"/>
                </a:solidFill>
              </a:rPr>
              <a:t>Twitter:@</a:t>
            </a:r>
            <a:r>
              <a:rPr lang="fi-FI" sz="1050" dirty="0" err="1" smtClean="0">
                <a:solidFill>
                  <a:srgbClr val="00B0F0"/>
                </a:solidFill>
              </a:rPr>
              <a:t>Maria_Salenius</a:t>
            </a:r>
            <a:endParaRPr lang="fi-FI" sz="10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7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4"/>
                </a:solidFill>
              </a:rPr>
              <a:t>Huomioita:</a:t>
            </a:r>
            <a:endParaRPr lang="fi-FI" b="1" dirty="0">
              <a:solidFill>
                <a:schemeClr val="accent4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748000" y="1131590"/>
            <a:ext cx="771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Uudistus haastaa </a:t>
            </a:r>
            <a:r>
              <a:rPr lang="fi-FI" dirty="0" smtClean="0"/>
              <a:t>kyllä laadun, mutta ei kampita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Vahvaa, pelotonta </a:t>
            </a:r>
            <a:r>
              <a:rPr lang="fi-FI" dirty="0" smtClean="0"/>
              <a:t>johtamista tarvitaan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CAF tarjoaa kokonaiskuvan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Nopea muutoskyky – kauaskantoiset päätökset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Yhdyspinnat kunnan </a:t>
            </a:r>
            <a:r>
              <a:rPr lang="fi-FI" smtClean="0"/>
              <a:t>ja maakunnan </a:t>
            </a:r>
            <a:r>
              <a:rPr lang="fi-FI" dirty="0" smtClean="0"/>
              <a:t>välillä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CAF </a:t>
            </a:r>
            <a:r>
              <a:rPr lang="fi-FI" dirty="0" smtClean="0"/>
              <a:t>uudistuu – CAF työ sen mukana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Kuntien ja valtion toimijoiden näkemykset vievät eteenpäin!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Tärkeä nähdä jatkumo ja </a:t>
            </a:r>
            <a:r>
              <a:rPr lang="fi-FI" dirty="0" smtClean="0"/>
              <a:t>kauas –erityisesti päätöksentekijöiden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Innostavien esimerkkien merkitys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671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4092" y="101250"/>
            <a:ext cx="9877347" cy="857250"/>
          </a:xfrm>
        </p:spPr>
        <p:txBody>
          <a:bodyPr>
            <a:normAutofit/>
          </a:bodyPr>
          <a:lstStyle/>
          <a:p>
            <a:r>
              <a:rPr lang="fi-FI" sz="2200" dirty="0" smtClean="0">
                <a:solidFill>
                  <a:schemeClr val="accent4"/>
                </a:solidFill>
              </a:rPr>
              <a:t>Kansallinen arviointi ja laatuverkosto – </a:t>
            </a:r>
            <a:br>
              <a:rPr lang="fi-FI" sz="2200" dirty="0" smtClean="0">
                <a:solidFill>
                  <a:schemeClr val="accent4"/>
                </a:solidFill>
              </a:rPr>
            </a:br>
            <a:r>
              <a:rPr lang="fi-FI" sz="2200" dirty="0" smtClean="0">
                <a:solidFill>
                  <a:schemeClr val="accent4"/>
                </a:solidFill>
              </a:rPr>
              <a:t>tukena jatkossakin</a:t>
            </a:r>
            <a:endParaRPr lang="fi-FI" sz="2200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500" dirty="0"/>
              <a:t>Edistää arviointiosaamisen, arviointitiedon, -välineiden ja -kokemusten vaihtoa sekä sitä kautta vahvistaa arviointi- ja laatuosaamista</a:t>
            </a:r>
          </a:p>
          <a:p>
            <a:r>
              <a:rPr lang="fi-FI" sz="1500" dirty="0"/>
              <a:t>Tuo esiin kiinnostavia käytäntöjä ja esimerkkejä</a:t>
            </a:r>
          </a:p>
          <a:p>
            <a:r>
              <a:rPr lang="fi-FI" sz="1500" dirty="0"/>
              <a:t>Tarjoaa vertaistukea ja edistää kumppanuutta</a:t>
            </a:r>
          </a:p>
          <a:p>
            <a:r>
              <a:rPr lang="fi-FI" sz="1500" dirty="0"/>
              <a:t>Tukee </a:t>
            </a:r>
            <a:r>
              <a:rPr lang="fi-FI" sz="1500" dirty="0" err="1"/>
              <a:t>itsearviointityötä</a:t>
            </a:r>
            <a:endParaRPr lang="fi-FI" sz="1500" dirty="0"/>
          </a:p>
          <a:p>
            <a:r>
              <a:rPr lang="fi-FI" sz="1500" dirty="0"/>
              <a:t>Vahvistaa arviointi ja laatutyön roolia osana strategista johtamista</a:t>
            </a:r>
          </a:p>
          <a:p>
            <a:r>
              <a:rPr lang="fi-FI" sz="1500" dirty="0"/>
              <a:t>Tekee julkisen sektorin arviointi ja laatutyötä näkyväksi</a:t>
            </a:r>
          </a:p>
          <a:p>
            <a:r>
              <a:rPr lang="fi-FI" sz="1500" dirty="0" err="1" smtClean="0"/>
              <a:t>Ristiinpölyttää</a:t>
            </a:r>
            <a:r>
              <a:rPr lang="fi-FI" sz="1500" dirty="0" smtClean="0"/>
              <a:t> kuntien </a:t>
            </a:r>
            <a:r>
              <a:rPr lang="fi-FI" sz="1500" dirty="0"/>
              <a:t>ja muun julkisen sektorin </a:t>
            </a:r>
            <a:r>
              <a:rPr lang="fi-FI" sz="1500" dirty="0" smtClean="0"/>
              <a:t>ideoita </a:t>
            </a:r>
            <a:endParaRPr lang="fi-FI" dirty="0" smtClean="0"/>
          </a:p>
          <a:p>
            <a:pPr marL="0" indent="0">
              <a:buNone/>
            </a:pPr>
            <a:endParaRPr lang="fi-FI" i="1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6CCA185-F7D5-44AB-9FDB-4DE4F06219AB}" type="datetime1">
              <a:rPr lang="fi-FI">
                <a:solidFill>
                  <a:srgbClr val="002E63"/>
                </a:solidFill>
                <a:latin typeface="Verdana"/>
              </a:rPr>
              <a:pPr defTabSz="685800"/>
              <a:t>13.6.2018</a:t>
            </a:fld>
            <a:endParaRPr lang="fi-FI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002E63"/>
                </a:solidFill>
                <a:latin typeface="Verdana"/>
              </a:rPr>
              <a:t>etunimi sukunimi Titteli | Tapahtuma</a:t>
            </a:r>
            <a:endParaRPr lang="fi-FI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endParaRPr lang="fi-FI" dirty="0">
              <a:solidFill>
                <a:srgbClr val="002E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2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101250"/>
            <a:ext cx="6456182" cy="857250"/>
          </a:xfrm>
        </p:spPr>
        <p:txBody>
          <a:bodyPr/>
          <a:lstStyle/>
          <a:p>
            <a:r>
              <a:rPr lang="fi-FI" dirty="0" smtClean="0">
                <a:solidFill>
                  <a:schemeClr val="accent4"/>
                </a:solidFill>
              </a:rPr>
              <a:t>Mikä, ketä, mitä?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500" dirty="0"/>
              <a:t>Verkoston jäseninä laadun kehittäjiä julkisen sektorin eri toimijoista ja organisaatioiden eri tasoilta</a:t>
            </a:r>
          </a:p>
          <a:p>
            <a:r>
              <a:rPr lang="fi-FI" sz="1500" dirty="0"/>
              <a:t>Toteutus yhteistyössä Valtiokonttorin kanssa </a:t>
            </a:r>
          </a:p>
          <a:p>
            <a:r>
              <a:rPr lang="fi-FI" sz="1500" dirty="0" smtClean="0"/>
              <a:t>Tukee </a:t>
            </a:r>
            <a:r>
              <a:rPr lang="fi-FI" sz="1500" dirty="0"/>
              <a:t>sekä aloitusvaiheessa että pidemmällä laatutyössä olevia organisaatioita</a:t>
            </a:r>
          </a:p>
          <a:p>
            <a:r>
              <a:rPr lang="fi-FI" sz="1500" dirty="0"/>
              <a:t>Yli </a:t>
            </a:r>
            <a:r>
              <a:rPr lang="fi-FI" sz="1500" dirty="0" smtClean="0"/>
              <a:t>200 jäsentä</a:t>
            </a:r>
            <a:endParaRPr lang="fi-FI" sz="1500" dirty="0"/>
          </a:p>
          <a:p>
            <a:r>
              <a:rPr lang="fi-FI" sz="1500" dirty="0" smtClean="0"/>
              <a:t>Seminaarit, </a:t>
            </a:r>
            <a:r>
              <a:rPr lang="fi-FI" sz="1500" dirty="0" err="1" smtClean="0"/>
              <a:t>webinaarit</a:t>
            </a:r>
            <a:r>
              <a:rPr lang="fi-FI" sz="1500" dirty="0" smtClean="0"/>
              <a:t>, </a:t>
            </a:r>
            <a:r>
              <a:rPr lang="fi-FI" sz="1500" dirty="0" err="1" smtClean="0"/>
              <a:t>skype</a:t>
            </a:r>
            <a:r>
              <a:rPr lang="fi-FI" sz="1500" dirty="0" smtClean="0"/>
              <a:t>-kokoontumiset, infokirjeet</a:t>
            </a:r>
            <a:endParaRPr lang="fi-FI" sz="1500" dirty="0"/>
          </a:p>
          <a:p>
            <a:r>
              <a:rPr lang="fi-FI" sz="1500" dirty="0"/>
              <a:t>Kannustaa myös omatoimiseen </a:t>
            </a:r>
            <a:r>
              <a:rPr lang="fi-FI" sz="1500" dirty="0" smtClean="0"/>
              <a:t>verkostoitumiseen</a:t>
            </a:r>
          </a:p>
          <a:p>
            <a:r>
              <a:rPr lang="fi-FI" sz="1500" dirty="0" smtClean="0"/>
              <a:t>Liittyminen: postia Marialle</a:t>
            </a:r>
            <a:endParaRPr lang="fi-FI" sz="15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6CCA185-F7D5-44AB-9FDB-4DE4F06219AB}" type="datetime1">
              <a:rPr lang="fi-FI">
                <a:solidFill>
                  <a:srgbClr val="002E63"/>
                </a:solidFill>
                <a:latin typeface="Verdana"/>
              </a:rPr>
              <a:pPr defTabSz="685800"/>
              <a:t>13.6.2018</a:t>
            </a:fld>
            <a:endParaRPr lang="fi-FI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002E63"/>
                </a:solidFill>
                <a:latin typeface="Verdana"/>
              </a:rPr>
              <a:t>etunimi sukunimi Titteli | Tapahtuma</a:t>
            </a:r>
            <a:endParaRPr lang="fi-FI" dirty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endParaRPr lang="fi-FI" dirty="0">
              <a:solidFill>
                <a:srgbClr val="002E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21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accent4"/>
                </a:solidFill>
              </a:rPr>
              <a:t>Tulossa</a:t>
            </a:r>
            <a:endParaRPr lang="fi-FI" sz="2400" b="1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CAFin</a:t>
            </a:r>
            <a:r>
              <a:rPr lang="fi-FI" dirty="0" smtClean="0"/>
              <a:t> arviointialueisiin pohjautuvat </a:t>
            </a:r>
            <a:r>
              <a:rPr lang="fi-FI" dirty="0" smtClean="0"/>
              <a:t>torstai-tärskyt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Seminaari 23.10.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13.6.2018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5471672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OnnistuvaSuomi_suomiruotsi2018.potx" id="{69278285-79B7-4ED1-9B08-E75CD127BCC9}" vid="{1D5B8906-D3E4-4DD0-B7B4-3E928E23EB1E}"/>
    </a:ext>
  </a:extLst>
</a:theme>
</file>

<file path=ppt/theme/theme2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2018</Template>
  <TotalTime>1676</TotalTime>
  <Words>203</Words>
  <Application>Microsoft Office PowerPoint</Application>
  <PresentationFormat>Näytössä katseltava esitys (16:9)</PresentationFormat>
  <Paragraphs>53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Kuntaliitto suomenkielinen</vt:lpstr>
      <vt:lpstr>Kuntaliitto suomen- ja ruotsinkielinen</vt:lpstr>
      <vt:lpstr>Mitä seuraavaksi?</vt:lpstr>
      <vt:lpstr>Huomioita:</vt:lpstr>
      <vt:lpstr>Kansallinen arviointi ja laatuverkosto –  tukena jatkossakin</vt:lpstr>
      <vt:lpstr>Mikä, ketä, mitä?</vt:lpstr>
      <vt:lpstr>Tulossa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Salenius Maria</dc:creator>
  <cp:lastModifiedBy>Salenius Maria</cp:lastModifiedBy>
  <cp:revision>15</cp:revision>
  <dcterms:created xsi:type="dcterms:W3CDTF">2018-06-11T09:31:30Z</dcterms:created>
  <dcterms:modified xsi:type="dcterms:W3CDTF">2018-06-13T10:48:35Z</dcterms:modified>
</cp:coreProperties>
</file>