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145"/>
  </p:notesMasterIdLst>
  <p:sldIdLst>
    <p:sldId id="546" r:id="rId2"/>
    <p:sldId id="547" r:id="rId3"/>
    <p:sldId id="272" r:id="rId4"/>
    <p:sldId id="388" r:id="rId5"/>
    <p:sldId id="273" r:id="rId6"/>
    <p:sldId id="274" r:id="rId7"/>
    <p:sldId id="275" r:id="rId8"/>
    <p:sldId id="276" r:id="rId9"/>
    <p:sldId id="278" r:id="rId10"/>
    <p:sldId id="418" r:id="rId11"/>
    <p:sldId id="389" r:id="rId12"/>
    <p:sldId id="390" r:id="rId13"/>
    <p:sldId id="391" r:id="rId14"/>
    <p:sldId id="402" r:id="rId15"/>
    <p:sldId id="401" r:id="rId16"/>
    <p:sldId id="400" r:id="rId17"/>
    <p:sldId id="392" r:id="rId18"/>
    <p:sldId id="393" r:id="rId19"/>
    <p:sldId id="394" r:id="rId20"/>
    <p:sldId id="395" r:id="rId21"/>
    <p:sldId id="396" r:id="rId22"/>
    <p:sldId id="397" r:id="rId23"/>
    <p:sldId id="398" r:id="rId24"/>
    <p:sldId id="399" r:id="rId25"/>
    <p:sldId id="548" r:id="rId26"/>
    <p:sldId id="403"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9" r:id="rId40"/>
    <p:sldId id="420" r:id="rId41"/>
    <p:sldId id="421" r:id="rId42"/>
    <p:sldId id="422" r:id="rId43"/>
    <p:sldId id="423" r:id="rId44"/>
    <p:sldId id="424" r:id="rId45"/>
    <p:sldId id="425" r:id="rId46"/>
    <p:sldId id="426" r:id="rId47"/>
    <p:sldId id="427" r:id="rId48"/>
    <p:sldId id="428" r:id="rId49"/>
    <p:sldId id="429" r:id="rId50"/>
    <p:sldId id="431" r:id="rId51"/>
    <p:sldId id="433" r:id="rId52"/>
    <p:sldId id="434" r:id="rId53"/>
    <p:sldId id="435" r:id="rId54"/>
    <p:sldId id="436" r:id="rId55"/>
    <p:sldId id="437" r:id="rId56"/>
    <p:sldId id="438" r:id="rId57"/>
    <p:sldId id="439" r:id="rId58"/>
    <p:sldId id="440" r:id="rId59"/>
    <p:sldId id="441" r:id="rId60"/>
    <p:sldId id="442" r:id="rId61"/>
    <p:sldId id="443" r:id="rId62"/>
    <p:sldId id="444" r:id="rId63"/>
    <p:sldId id="445" r:id="rId64"/>
    <p:sldId id="446" r:id="rId65"/>
    <p:sldId id="447" r:id="rId66"/>
    <p:sldId id="449" r:id="rId67"/>
    <p:sldId id="450" r:id="rId68"/>
    <p:sldId id="451" r:id="rId69"/>
    <p:sldId id="453" r:id="rId70"/>
    <p:sldId id="454" r:id="rId71"/>
    <p:sldId id="455" r:id="rId72"/>
    <p:sldId id="457" r:id="rId73"/>
    <p:sldId id="458" r:id="rId74"/>
    <p:sldId id="459" r:id="rId75"/>
    <p:sldId id="549" r:id="rId76"/>
    <p:sldId id="461" r:id="rId77"/>
    <p:sldId id="462" r:id="rId78"/>
    <p:sldId id="463" r:id="rId79"/>
    <p:sldId id="464" r:id="rId80"/>
    <p:sldId id="465" r:id="rId81"/>
    <p:sldId id="466" r:id="rId82"/>
    <p:sldId id="467" r:id="rId83"/>
    <p:sldId id="468" r:id="rId84"/>
    <p:sldId id="469" r:id="rId85"/>
    <p:sldId id="470" r:id="rId86"/>
    <p:sldId id="471" r:id="rId87"/>
    <p:sldId id="472" r:id="rId88"/>
    <p:sldId id="473" r:id="rId89"/>
    <p:sldId id="474" r:id="rId90"/>
    <p:sldId id="475" r:id="rId91"/>
    <p:sldId id="477" r:id="rId92"/>
    <p:sldId id="478" r:id="rId93"/>
    <p:sldId id="479" r:id="rId94"/>
    <p:sldId id="480" r:id="rId95"/>
    <p:sldId id="481" r:id="rId96"/>
    <p:sldId id="482" r:id="rId97"/>
    <p:sldId id="483" r:id="rId98"/>
    <p:sldId id="484" r:id="rId99"/>
    <p:sldId id="485" r:id="rId100"/>
    <p:sldId id="487" r:id="rId101"/>
    <p:sldId id="488" r:id="rId102"/>
    <p:sldId id="489" r:id="rId103"/>
    <p:sldId id="491" r:id="rId104"/>
    <p:sldId id="492" r:id="rId105"/>
    <p:sldId id="493" r:id="rId106"/>
    <p:sldId id="495" r:id="rId107"/>
    <p:sldId id="496" r:id="rId108"/>
    <p:sldId id="497" r:id="rId109"/>
    <p:sldId id="499" r:id="rId110"/>
    <p:sldId id="501" r:id="rId111"/>
    <p:sldId id="502" r:id="rId112"/>
    <p:sldId id="503" r:id="rId113"/>
    <p:sldId id="504" r:id="rId114"/>
    <p:sldId id="505" r:id="rId115"/>
    <p:sldId id="507" r:id="rId116"/>
    <p:sldId id="508" r:id="rId117"/>
    <p:sldId id="509" r:id="rId118"/>
    <p:sldId id="510" r:id="rId119"/>
    <p:sldId id="511" r:id="rId120"/>
    <p:sldId id="512" r:id="rId121"/>
    <p:sldId id="513" r:id="rId122"/>
    <p:sldId id="514" r:id="rId123"/>
    <p:sldId id="515" r:id="rId124"/>
    <p:sldId id="517" r:id="rId125"/>
    <p:sldId id="519" r:id="rId126"/>
    <p:sldId id="521" r:id="rId127"/>
    <p:sldId id="523" r:id="rId128"/>
    <p:sldId id="524" r:id="rId129"/>
    <p:sldId id="525" r:id="rId130"/>
    <p:sldId id="526" r:id="rId131"/>
    <p:sldId id="527" r:id="rId132"/>
    <p:sldId id="529" r:id="rId133"/>
    <p:sldId id="531" r:id="rId134"/>
    <p:sldId id="550" r:id="rId135"/>
    <p:sldId id="533" r:id="rId136"/>
    <p:sldId id="535" r:id="rId137"/>
    <p:sldId id="536" r:id="rId138"/>
    <p:sldId id="537" r:id="rId139"/>
    <p:sldId id="538" r:id="rId140"/>
    <p:sldId id="539" r:id="rId141"/>
    <p:sldId id="541" r:id="rId142"/>
    <p:sldId id="543" r:id="rId143"/>
    <p:sldId id="545" r:id="rId144"/>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4673" autoAdjust="0"/>
  </p:normalViewPr>
  <p:slideViewPr>
    <p:cSldViewPr>
      <p:cViewPr varScale="1">
        <p:scale>
          <a:sx n="88" d="100"/>
          <a:sy n="88" d="100"/>
        </p:scale>
        <p:origin x="579" y="51"/>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211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13.12.2017</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a:solidFill>
                  <a:schemeClr val="accent2"/>
                </a:solidFill>
              </a:rPr>
              <a:t>Onnistuva Suomi </a:t>
            </a:r>
            <a:r>
              <a:rPr lang="sv-SE" sz="1000" dirty="0" err="1">
                <a:solidFill>
                  <a:schemeClr val="accent2"/>
                </a:solidFill>
              </a:rPr>
              <a:t>tehdään</a:t>
            </a:r>
            <a:r>
              <a:rPr lang="sv-SE" sz="1000" dirty="0">
                <a:solidFill>
                  <a:schemeClr val="accent2"/>
                </a:solidFill>
              </a:rPr>
              <a:t> </a:t>
            </a:r>
            <a:r>
              <a:rPr lang="sv-SE" sz="1000" dirty="0" err="1">
                <a:solidFill>
                  <a:schemeClr val="accent2"/>
                </a:solidFill>
              </a:rPr>
              <a:t>lähellä</a:t>
            </a:r>
            <a:endParaRPr lang="sv-SE" sz="1000" dirty="0">
              <a:solidFill>
                <a:schemeClr val="accent2"/>
              </a:solidFill>
            </a:endParaRPr>
          </a:p>
          <a:p>
            <a:pPr algn="r"/>
            <a:r>
              <a:rPr lang="sv-SE" sz="1000" dirty="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93185524-546A-4883-8235-424F2875EBD1}"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297142-51D6-463C-8CFD-FBE6D81AE969}"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C84B7927-737E-4777-BD1C-06E1896DCBF4}"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pPr algn="r"/>
            <a:fld id="{7C79F721-CC69-4E71-A743-8EB8BEF21958}" type="datetime1">
              <a:rPr lang="fi-FI" smtClean="0"/>
              <a:t>13.12.2017</a:t>
            </a:fld>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Date Placeholder 1"/>
          <p:cNvSpPr>
            <a:spLocks noGrp="1"/>
          </p:cNvSpPr>
          <p:nvPr>
            <p:ph type="dt" sz="half" idx="10"/>
          </p:nvPr>
        </p:nvSpPr>
        <p:spPr/>
        <p:txBody>
          <a:bodyPr/>
          <a:lstStyle/>
          <a:p>
            <a:pPr algn="r"/>
            <a:fld id="{12BD7E2F-D51D-427F-8E06-A2AF30EACADC}"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pPr algn="r"/>
            <a:fld id="{5E6DC98A-6258-4AB0-B6E1-3934EC140010}" type="datetime1">
              <a:rPr lang="fi-FI" smtClean="0"/>
              <a:t>13.12.2017</a:t>
            </a:fld>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81C7ACA-D24B-468A-BC18-1CB3E9A50761}"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98ABA4C-2FD8-4A6E-98BB-6BA067C2707D}"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698EFAB1-2668-4DEB-89B3-0FDEA1299E3E}"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B0CB22E-EF00-48C2-9E13-F1F6F51E9586}"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422C67-5686-4299-80C0-BA1D4F603AAF}"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8F1DFB00-9CC7-4FD5-AF7F-957A4A7E799E}" type="datetime1">
              <a:rPr lang="fi-FI" smtClean="0"/>
              <a:t>13.12.2017</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a:t>Muokkaa </a:t>
            </a:r>
            <a:r>
              <a:rPr lang="fi-FI" noProof="0" dirty="0" err="1"/>
              <a:t>perustyyl</a:t>
            </a:r>
            <a:r>
              <a:rPr lang="fi-FI" noProof="0" dirty="0"/>
              <a:t>. </a:t>
            </a:r>
            <a:r>
              <a:rPr lang="fi-FI" noProof="0" dirty="0" err="1"/>
              <a:t>napsautt</a:t>
            </a:r>
            <a:r>
              <a:rPr lang="fi-FI" noProof="0" dirty="0"/>
              <a:t>.</a:t>
            </a:r>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fld id="{FA337B8E-5FF6-49F4-B01F-DBA6611D5498}" type="datetime1">
              <a:rPr lang="fi-FI" smtClean="0"/>
              <a:t>13.12.2017</a:t>
            </a:fld>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a:solidFill>
                  <a:schemeClr val="accent2"/>
                </a:solidFill>
              </a:rPr>
              <a:t>Onnistuva Suomi tehdään lähellä      </a:t>
            </a:r>
            <a:br>
              <a:rPr lang="fi-FI" sz="800" b="0" dirty="0">
                <a:solidFill>
                  <a:schemeClr val="accent2"/>
                </a:solidFill>
              </a:rPr>
            </a:br>
            <a:r>
              <a:rPr lang="sv-SE" sz="800" b="0" dirty="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untaliitto.fi/asiantuntijapalvelut/sosiaali-ja-terveysasiat/akusti/akusti-projektit/una" TargetMode="External"/><Relationship Id="rId2" Type="http://schemas.openxmlformats.org/officeDocument/2006/relationships/hyperlink" Target="http://www.apotti.fi/" TargetMode="External"/><Relationship Id="rId1" Type="http://schemas.openxmlformats.org/officeDocument/2006/relationships/slideLayout" Target="../slideLayouts/slideLayout3.xml"/><Relationship Id="rId5" Type="http://schemas.openxmlformats.org/officeDocument/2006/relationships/hyperlink" Target="http://www.virtuaalisairaala2.fi/fi/etusivu" TargetMode="External"/><Relationship Id="rId4" Type="http://schemas.openxmlformats.org/officeDocument/2006/relationships/hyperlink" Target="https://www.kuntaliitto.fi/asiantuntijapalvelut/sosiaali-ja-terveysasiat/akusti/akusti-projektit/oda" TargetMode="Externa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hop.kunnat.net/product_details.php?p=3354" TargetMode="External"/><Relationship Id="rId2" Type="http://schemas.openxmlformats.org/officeDocument/2006/relationships/hyperlink" Target="http://alueuudistus.fi/documents/1477425/4064731/ICT-sopimukset+ja+hankinnat+ohje.pdf/7ba694db-6a12-4817-891f-2ad6000b9367" TargetMode="Externa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jhs-suositukset.fi/web/guest/jhs/projects/maakuntien-palveluluokitus/palautepyynto" TargetMode="External"/><Relationship Id="rId2" Type="http://schemas.openxmlformats.org/officeDocument/2006/relationships/hyperlink" Target="http://www.jhs-suositukset.fi/web/guest/jhs/projects/maakuntien-tililuettelo-talousarvio-ja-taloustietojen-raportointi/palautepyynto"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jhs-suositukset.fi/web/guest/jhs/projects/kuntien-xbrl-taksonomian-laajennus-maakuntii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www.jhs-suositukset.fi/web/guest/jhs/projects/maakuntien-tililuettelo-talousarvio-ja-taloustietojen-raportointi/palautepyynto"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jhs-suositukset.fi/web/guest/jhs/projects/maakuntien-kustannuslaskenta" TargetMode="External"/><Relationship Id="rId2" Type="http://schemas.openxmlformats.org/officeDocument/2006/relationships/hyperlink" Target="http://www.jhs-suositukset.fi/web/guest/jhs/projects/maakuntien-palveluluokitus/palautepyynto"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kuntaliitto.fi/asiantuntijapalvelut/sosiaali-ja-terveysasiat/akusti/akusti-projektit/paattyneet-akusti-projektit"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1FE61-B7E7-4985-A030-D3489BACDA9F}"/>
              </a:ext>
            </a:extLst>
          </p:cNvPr>
          <p:cNvSpPr>
            <a:spLocks noGrp="1"/>
          </p:cNvSpPr>
          <p:nvPr>
            <p:ph type="ctrTitle"/>
          </p:nvPr>
        </p:nvSpPr>
        <p:spPr/>
        <p:txBody>
          <a:bodyPr/>
          <a:lstStyle/>
          <a:p>
            <a:r>
              <a:rPr lang="fi-FI" dirty="0"/>
              <a:t>Maakuntien ICT-muutokset ja muutosten tukitoimet - projekti</a:t>
            </a:r>
          </a:p>
        </p:txBody>
      </p:sp>
      <p:sp>
        <p:nvSpPr>
          <p:cNvPr id="3" name="Alaotsikko 2">
            <a:extLst>
              <a:ext uri="{FF2B5EF4-FFF2-40B4-BE49-F238E27FC236}">
                <a16:creationId xmlns:a16="http://schemas.microsoft.com/office/drawing/2014/main" id="{B2A5D00B-EFDA-46F7-BFC5-BA061E836A22}"/>
              </a:ext>
            </a:extLst>
          </p:cNvPr>
          <p:cNvSpPr>
            <a:spLocks noGrp="1"/>
          </p:cNvSpPr>
          <p:nvPr>
            <p:ph type="subTitle" idx="1"/>
          </p:nvPr>
        </p:nvSpPr>
        <p:spPr/>
        <p:txBody>
          <a:bodyPr>
            <a:normAutofit/>
          </a:bodyPr>
          <a:lstStyle/>
          <a:p>
            <a:r>
              <a:rPr lang="fi-FI" dirty="0"/>
              <a:t>Talous- ja </a:t>
            </a:r>
            <a:r>
              <a:rPr lang="fi-FI" dirty="0" smtClean="0"/>
              <a:t>henkilöstöhallinnon järjestelmien </a:t>
            </a:r>
            <a:r>
              <a:rPr lang="fi-FI" dirty="0"/>
              <a:t>tehtävät</a:t>
            </a:r>
          </a:p>
        </p:txBody>
      </p:sp>
    </p:spTree>
    <p:extLst>
      <p:ext uri="{BB962C8B-B14F-4D97-AF65-F5344CB8AC3E}">
        <p14:creationId xmlns:p14="http://schemas.microsoft.com/office/powerpoint/2010/main" val="1566016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Muut samanaikaiset hankkeet/ projektit listattava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831149273"/>
              </p:ext>
            </p:extLst>
          </p:nvPr>
        </p:nvGraphicFramePr>
        <p:xfrm>
          <a:off x="467544" y="1201739"/>
          <a:ext cx="8280920" cy="252622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TAHE-</a:t>
                      </a:r>
                      <a:r>
                        <a:rPr lang="fi-FI" sz="1200" b="0" i="0" u="none" strike="noStrike" dirty="0" err="1">
                          <a:solidFill>
                            <a:srgbClr val="000000"/>
                          </a:solidFill>
                          <a:effectLst/>
                          <a:latin typeface="Verdana" panose="020B0604030504040204" pitchFamily="34" charset="0"/>
                        </a:rPr>
                        <a:t>konsolidaatioprojektiin</a:t>
                      </a:r>
                      <a:r>
                        <a:rPr lang="fi-FI" sz="1200" b="0" i="0" u="none" strike="noStrike" dirty="0">
                          <a:solidFill>
                            <a:srgbClr val="000000"/>
                          </a:solidFill>
                          <a:effectLst/>
                          <a:latin typeface="Verdana" panose="020B0604030504040204" pitchFamily="34" charset="0"/>
                        </a:rPr>
                        <a:t> voi vaikuttaa esimerkiksi tilamuutokset/ muutto tms.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chemeClr val="tx2"/>
                          </a:solidFill>
                          <a:effectLst/>
                          <a:latin typeface="Verdana" panose="020B0604030504040204" pitchFamily="34" charset="0"/>
                        </a:rPr>
                        <a:t>Linkit:</a:t>
                      </a:r>
                      <a:br>
                        <a:rPr lang="fi-FI" sz="1200" b="0" i="0" u="none" strike="noStrike" dirty="0">
                          <a:solidFill>
                            <a:schemeClr val="tx2"/>
                          </a:solidFill>
                          <a:effectLst/>
                          <a:latin typeface="Verdana" panose="020B0604030504040204" pitchFamily="34" charset="0"/>
                        </a:rPr>
                      </a:br>
                      <a:r>
                        <a:rPr lang="fi-FI" sz="1200" b="0" i="0" u="none" strike="noStrike" dirty="0">
                          <a:solidFill>
                            <a:schemeClr val="tx2"/>
                          </a:solidFill>
                          <a:effectLst/>
                          <a:latin typeface="Verdana" panose="020B0604030504040204" pitchFamily="34" charset="0"/>
                        </a:rPr>
                        <a:t>1. Apotti</a:t>
                      </a:r>
                      <a:r>
                        <a:rPr lang="fi-FI" sz="1200" b="0" i="0" u="none" strike="noStrike" dirty="0">
                          <a:solidFill>
                            <a:srgbClr val="0070C0"/>
                          </a:solidFill>
                          <a:effectLst/>
                          <a:latin typeface="Verdana" panose="020B0604030504040204" pitchFamily="34" charset="0"/>
                        </a:rPr>
                        <a:t>: </a:t>
                      </a:r>
                      <a:r>
                        <a:rPr lang="fi-FI" sz="1200" b="0" i="0" u="none" strike="noStrike" dirty="0">
                          <a:solidFill>
                            <a:srgbClr val="0070C0"/>
                          </a:solidFill>
                          <a:effectLst/>
                          <a:latin typeface="Verdana" panose="020B0604030504040204" pitchFamily="34" charset="0"/>
                          <a:hlinkClick r:id="rId2"/>
                        </a:rPr>
                        <a:t>http://www.apotti.fi/</a:t>
                      </a:r>
                      <a:endParaRPr lang="fi-FI" sz="1200" b="0" i="0" u="none" strike="noStrike" dirty="0">
                        <a:solidFill>
                          <a:srgbClr val="0070C0"/>
                        </a:solidFill>
                        <a:effectLst/>
                        <a:latin typeface="Verdana" panose="020B0604030504040204" pitchFamily="34" charset="0"/>
                      </a:endParaRPr>
                    </a:p>
                    <a:p>
                      <a:pPr algn="l" fontAlgn="b"/>
                      <a:r>
                        <a:rPr lang="fi-FI" sz="1200" b="0" i="0" u="none" strike="noStrike" dirty="0">
                          <a:solidFill>
                            <a:srgbClr val="0070C0"/>
                          </a:solidFill>
                          <a:effectLst/>
                          <a:latin typeface="Verdana" panose="020B0604030504040204" pitchFamily="34" charset="0"/>
                        </a:rPr>
                        <a:t/>
                      </a:r>
                      <a:br>
                        <a:rPr lang="fi-FI" sz="1200" b="0" i="0" u="none" strike="noStrike" dirty="0">
                          <a:solidFill>
                            <a:srgbClr val="0070C0"/>
                          </a:solidFill>
                          <a:effectLst/>
                          <a:latin typeface="Verdana" panose="020B0604030504040204" pitchFamily="34" charset="0"/>
                        </a:rPr>
                      </a:br>
                      <a:r>
                        <a:rPr lang="fi-FI" sz="1200" b="0" i="0" u="none" strike="noStrike" dirty="0">
                          <a:solidFill>
                            <a:schemeClr val="tx2"/>
                          </a:solidFill>
                          <a:effectLst/>
                          <a:latin typeface="Verdana" panose="020B0604030504040204" pitchFamily="34" charset="0"/>
                        </a:rPr>
                        <a:t>2 .UNA: </a:t>
                      </a:r>
                      <a:r>
                        <a:rPr lang="fi-FI" sz="1200" b="0" i="0" u="none" strike="noStrike" dirty="0">
                          <a:solidFill>
                            <a:srgbClr val="0070C0"/>
                          </a:solidFill>
                          <a:effectLst/>
                          <a:latin typeface="Verdana" panose="020B0604030504040204" pitchFamily="34" charset="0"/>
                          <a:hlinkClick r:id="rId3"/>
                        </a:rPr>
                        <a:t>https://www.kuntaliitto.fi/asiantuntijapalvelut/sosiaali-ja-terveysasiat/akusti/akusti-projektit/una</a:t>
                      </a:r>
                      <a:endParaRPr lang="fi-FI" sz="1200" b="0" i="0" u="none" strike="noStrike" dirty="0">
                        <a:solidFill>
                          <a:srgbClr val="0070C0"/>
                        </a:solidFill>
                        <a:effectLst/>
                        <a:latin typeface="Verdana" panose="020B0604030504040204" pitchFamily="34" charset="0"/>
                      </a:endParaRPr>
                    </a:p>
                    <a:p>
                      <a:pPr algn="l" fontAlgn="b"/>
                      <a:r>
                        <a:rPr lang="fi-FI" sz="1200" b="0" i="0" u="none" strike="noStrike" dirty="0">
                          <a:solidFill>
                            <a:srgbClr val="0070C0"/>
                          </a:solidFill>
                          <a:effectLst/>
                          <a:latin typeface="Verdana" panose="020B0604030504040204" pitchFamily="34" charset="0"/>
                        </a:rPr>
                        <a:t/>
                      </a:r>
                      <a:br>
                        <a:rPr lang="fi-FI" sz="1200" b="0" i="0" u="none" strike="noStrike" dirty="0">
                          <a:solidFill>
                            <a:srgbClr val="0070C0"/>
                          </a:solidFill>
                          <a:effectLst/>
                          <a:latin typeface="Verdana" panose="020B0604030504040204" pitchFamily="34" charset="0"/>
                        </a:rPr>
                      </a:br>
                      <a:r>
                        <a:rPr lang="fi-FI" sz="1200" b="0" i="0" u="none" strike="noStrike" dirty="0">
                          <a:solidFill>
                            <a:schemeClr val="tx2"/>
                          </a:solidFill>
                          <a:effectLst/>
                          <a:latin typeface="Verdana" panose="020B0604030504040204" pitchFamily="34" charset="0"/>
                        </a:rPr>
                        <a:t>3. ODA: </a:t>
                      </a:r>
                      <a:r>
                        <a:rPr lang="fi-FI" sz="1200" b="0" i="0" u="none" strike="noStrike" dirty="0">
                          <a:solidFill>
                            <a:srgbClr val="0070C0"/>
                          </a:solidFill>
                          <a:effectLst/>
                          <a:latin typeface="Verdana" panose="020B0604030504040204" pitchFamily="34" charset="0"/>
                          <a:hlinkClick r:id="rId4"/>
                        </a:rPr>
                        <a:t>https://www.kuntaliitto.fi/asiantuntijapalvelut/sosiaali-ja-terveysasiat/akusti/akusti-projektit/oda</a:t>
                      </a:r>
                      <a:endParaRPr lang="fi-FI" sz="1200" b="0" i="0" u="none" strike="noStrike" dirty="0">
                        <a:solidFill>
                          <a:srgbClr val="0070C0"/>
                        </a:solidFill>
                        <a:effectLst/>
                        <a:latin typeface="Verdana" panose="020B0604030504040204" pitchFamily="34" charset="0"/>
                      </a:endParaRPr>
                    </a:p>
                    <a:p>
                      <a:pPr algn="l" fontAlgn="b"/>
                      <a:r>
                        <a:rPr lang="fi-FI" sz="1200" b="0" i="0" u="none" strike="noStrike" dirty="0">
                          <a:solidFill>
                            <a:srgbClr val="0070C0"/>
                          </a:solidFill>
                          <a:effectLst/>
                          <a:latin typeface="Verdana" panose="020B0604030504040204" pitchFamily="34" charset="0"/>
                        </a:rPr>
                        <a:t/>
                      </a:r>
                      <a:br>
                        <a:rPr lang="fi-FI" sz="1200" b="0" i="0" u="none" strike="noStrike" dirty="0">
                          <a:solidFill>
                            <a:srgbClr val="0070C0"/>
                          </a:solidFill>
                          <a:effectLst/>
                          <a:latin typeface="Verdana" panose="020B0604030504040204" pitchFamily="34" charset="0"/>
                        </a:rPr>
                      </a:br>
                      <a:r>
                        <a:rPr lang="fi-FI" sz="1200" b="0" i="0" u="none" strike="noStrike" dirty="0">
                          <a:solidFill>
                            <a:schemeClr val="tx2"/>
                          </a:solidFill>
                          <a:effectLst/>
                          <a:latin typeface="Verdana" panose="020B0604030504040204" pitchFamily="34" charset="0"/>
                        </a:rPr>
                        <a:t>4. Virtuaalisairaala: </a:t>
                      </a:r>
                      <a:r>
                        <a:rPr lang="fi-FI" sz="1200" b="0" i="0" u="none" strike="noStrike" dirty="0">
                          <a:solidFill>
                            <a:srgbClr val="0070C0"/>
                          </a:solidFill>
                          <a:effectLst/>
                          <a:latin typeface="Verdana" panose="020B0604030504040204" pitchFamily="34" charset="0"/>
                          <a:hlinkClick r:id="rId5"/>
                        </a:rPr>
                        <a:t>http://www.virtuaalisairaala2.fi/fi/etusivu</a:t>
                      </a:r>
                      <a:endParaRPr lang="fi-FI" sz="1200" b="0" i="0" u="none" strike="noStrike" dirty="0">
                        <a:solidFill>
                          <a:srgbClr val="0070C0"/>
                        </a:solidFill>
                        <a:effectLst/>
                        <a:latin typeface="Verdana" panose="020B0604030504040204" pitchFamily="34" charset="0"/>
                      </a:endParaRPr>
                    </a:p>
                    <a:p>
                      <a:pPr algn="l" fontAlgn="b"/>
                      <a:endParaRPr lang="fi-FI" sz="1200" b="0" i="0" u="none" strike="noStrike" dirty="0">
                        <a:solidFill>
                          <a:srgbClr val="0070C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4189682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teknisen ympäristön pysyttäminen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87396144"/>
              </p:ext>
            </p:extLst>
          </p:nvPr>
        </p:nvGraphicFramePr>
        <p:xfrm>
          <a:off x="467544" y="1201739"/>
          <a:ext cx="8280920" cy="275313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49</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1" i="0" u="none" strike="noStrike" dirty="0">
                          <a:solidFill>
                            <a:srgbClr val="000000"/>
                          </a:solidFill>
                          <a:effectLst/>
                          <a:latin typeface="Verdana" panose="020B0604030504040204" pitchFamily="34" charset="0"/>
                        </a:rPr>
                        <a:t>Projektin teknisen ympäristön pysyttäminen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Rakennetaan projektin vaatima tekninen ympäristö toteutusvaihetta ja tuotantovaihetta varten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Työn kohde selvä, tekniset spesifikaatiot vaatimuksta selvä, asiantuntijat tunnistettu ja resursoitu projektiin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toteutusvaiheen edellyttämä tekninen ympäristö valmis, tuotantoympäristö valmis: palvelimet, tietokanta, verkot, tietoliikenne, sovellukset, testitunnukset. Testiympäristön aineisto luotuna järjestelmään (esim. perustietoja tuotannosta).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Tekninen arkkitehti, ratkaisuasiantuntijat, tietoliikenneasiantuntijat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3508308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teknisen ympäristön pysyttäminen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43450857"/>
              </p:ext>
            </p:extLst>
          </p:nvPr>
        </p:nvGraphicFramePr>
        <p:xfrm>
          <a:off x="467544" y="1201739"/>
          <a:ext cx="8280920" cy="262210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ja ymmärrys työn kohteena olevasta ratkaisusta ja siihen kohdistuvista vaatimuksista (</a:t>
                      </a:r>
                      <a:r>
                        <a:rPr lang="fi-FI" sz="1200" b="0" i="0" u="none" strike="noStrike" dirty="0" err="1">
                          <a:solidFill>
                            <a:srgbClr val="000000"/>
                          </a:solidFill>
                          <a:effectLst/>
                          <a:latin typeface="Verdana" panose="020B0604030504040204" pitchFamily="34" charset="0"/>
                        </a:rPr>
                        <a:t>ratkaisu+vaatimukset+tekninen</a:t>
                      </a:r>
                      <a:r>
                        <a:rPr lang="fi-FI" sz="1200" b="0" i="0" u="none" strike="noStrike" dirty="0">
                          <a:solidFill>
                            <a:srgbClr val="000000"/>
                          </a:solidFill>
                          <a:effectLst/>
                          <a:latin typeface="Verdana" panose="020B0604030504040204" pitchFamily="34" charset="0"/>
                        </a:rPr>
                        <a:t> ympäristö, joka kohdeorganisaation ulkopuolella).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Teknisen ympäristön rakentamisen ajoittaminen projektin toteutusvaiheen etenemisen mukaan mahdollistaa rakentamisen etenemisen kehitys - testaus - tuotanto - järjestyksessä. Tyypillisesti ratkaisua kehitetään kehitysympäristössä, testataan testausympäristössä ja näiden ympäristöjen aikatauluttaminen projektin näkökulmasta on kriittistä (esim. asiakas ei voi aloittaa hyväksymistestausta jos testiympäristöä ei ole, jos/ kun testausta joudutaan tekemään kehitysympäristössä, ei voida olla täysin varmoja testauksen tulosten luotettavuudesta. Tämä voi näyttäytyä ennakoimattomina ongelmina viimeistään tuotantovaiheessa).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0458190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Koulutussuunnitelman tarkennus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792242320"/>
              </p:ext>
            </p:extLst>
          </p:nvPr>
        </p:nvGraphicFramePr>
        <p:xfrm>
          <a:off x="467544" y="1201739"/>
          <a:ext cx="8280920" cy="334351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50</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Koulutussuunnitelman tarkennus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Suunnitelman päivittäminen ja tarkentaminen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Järjestelmäosaaminen, prosessiosaaminen, projektin tarkennetun kohteen ymmärtäminen (mahdollisesti uusia koulutustarpeita)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Tarkennettu koulutussuunnitelma (ottaa kantaa koulutuksen laajuuteen, aikatauluun, koulutettaviin,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Koulutuksesta vastaava, muutosjohtamisesta vastaava, prosessinomistajat,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tulevan järjestelmän käyttäjärooleista, toimintaprosessista, vastuista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60203">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297243757"/>
                  </a:ext>
                </a:extLst>
              </a:tr>
              <a:tr h="35474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977417059"/>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3904077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Prosessi- ja järjestelmäkoulutus pääkäyttäjille (testaajille)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0000755"/>
              </p:ext>
            </p:extLst>
          </p:nvPr>
        </p:nvGraphicFramePr>
        <p:xfrm>
          <a:off x="467544" y="1201739"/>
          <a:ext cx="8280920" cy="28380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Prosessi- ja järjestelmäkoulutus pääkäyttäjille (testaajille)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Koulutetaan hyväksymistestaajat järjestelmään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Koulutusympäristö valmis, hyväksymistestaus alkamassa, testaajat tunnistettu, koulutusmateriaalit olemassa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Koulutussuunnitelman mukaiset koulutukset pidetty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Koulutuksesta vastaava, muutosjohtamisesta vastaava, prosessinomistajat,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Tiedossa, mitä ollaan kouluttamassa, keitä ollaan kouluttamassa, koska ollaan kouluttamassa.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0083467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Prosessi- ja järjestelmäkoulutus pääkäyttäjille (testaajille)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70835422"/>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Koulutusten kalenterointi syytä tehdä ajoissa, yhteisten aikojen löytäminen kalenterista useammalle ihmiselle kerrallaan voi osoittautua haastavaksi. Koulutukset tulisi järjestää juuri ennen tarvetta, muuten tiedot voivat unohtua.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81682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Asiakkaan suorittama hyväksymistestaus 	</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22964979"/>
              </p:ext>
            </p:extLst>
          </p:nvPr>
        </p:nvGraphicFramePr>
        <p:xfrm>
          <a:off x="467544" y="1201739"/>
          <a:ext cx="8280920" cy="307053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Asiakkaan suorittama hyväksymistestaus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Asiakas testaa järjestelmän toimivuuden hyväksymistestiympäristössä.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Toteutustyö on tehty määrittelyiden ja vaatimusten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Asiakas testaa toteutuksen hyväksymistestauksella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testaajat, ratkaisu/ sovellusasiantuntijat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Järjestelmää osataan käyttää testauksen vaatimusten mukaisesti. Testattavien testitapausten ja prosessien tuntemus.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957852196"/>
                  </a:ext>
                </a:extLst>
              </a:tr>
              <a:tr h="308466">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91108804"/>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5508031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err="1"/>
              <a:t>Testikonsolidointi</a:t>
            </a:r>
            <a:r>
              <a:rPr lang="fi-FI" dirty="0"/>
              <a: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98760577"/>
              </p:ext>
            </p:extLst>
          </p:nvPr>
        </p:nvGraphicFramePr>
        <p:xfrm>
          <a:off x="467544" y="1201739"/>
          <a:ext cx="8280920" cy="310788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Testikonsolidointi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Testataan konsolidaation onnistumista testaineistolla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Testikondolidoinnin kohde valittu.</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Kohde- ja lähdejärjestelmät on tunnistettu ja kohdejärjestelmä on valittu / toiminnassa, vaatimukset selvät, aineisto olemassa, vaaditut muutokset tehty, tietoliikenneavaukset testiympäristöjen välillä kunnossa.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Onnistunut testikonsolidointi tehtynä, edellytys varsinaisen konsidoinnin tekemiselle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perustietoasiantuntija, ratkaisuasiantuntja, sovellusasiantuntijat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a:t>
                      </a:r>
                      <a:r>
                        <a:rPr lang="fi-FI" sz="1200" b="0" i="0" u="none" strike="noStrike" dirty="0" err="1">
                          <a:solidFill>
                            <a:srgbClr val="000000"/>
                          </a:solidFill>
                          <a:effectLst/>
                          <a:latin typeface="Verdana" panose="020B0604030504040204" pitchFamily="34" charset="0"/>
                        </a:rPr>
                        <a:t>konsolidoinnin</a:t>
                      </a:r>
                      <a:r>
                        <a:rPr lang="fi-FI" sz="1200" b="0" i="0" u="none" strike="noStrike" dirty="0">
                          <a:solidFill>
                            <a:srgbClr val="000000"/>
                          </a:solidFill>
                          <a:effectLst/>
                          <a:latin typeface="Verdana" panose="020B0604030504040204" pitchFamily="34" charset="0"/>
                        </a:rPr>
                        <a:t> vaatimista tehtävistä ja testauksesta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9075902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err="1"/>
              <a:t>Testikonsolidointi</a:t>
            </a:r>
            <a:r>
              <a:rPr lang="fi-FI" dirty="0"/>
              <a: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05663012"/>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Testausympäristön oltava valmis, testiaineiston edustettava riittävän laajasti yhdistelyn kohteena olevaa tietoa.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1343469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Päätös toteutuksen hyväksymisestä</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1597168"/>
              </p:ext>
            </p:extLst>
          </p:nvPr>
        </p:nvGraphicFramePr>
        <p:xfrm>
          <a:off x="467544" y="1201739"/>
          <a:ext cx="8280920" cy="290608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Päätös toteutuksen hyväksymisestä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ohjausryhmä päättää toteutuksen hyväksymistestauksen hyväksymisestä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Hyväksymistestaus tehty riittävässä ja kattavassa laajudessaan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91973">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 hyväksynyt hyväksymistestauksen suoritetuksi onnistuneesti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 projekti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Pystytään arvioimaan testauksen tulos ja tekemään päätös testauksen onnistumisesta ja järjestelmän vaatimusten täyttymisestä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801375045"/>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61670927"/>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421138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Alueellinen ICT-infra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555887162"/>
              </p:ext>
            </p:extLst>
          </p:nvPr>
        </p:nvGraphicFramePr>
        <p:xfrm>
          <a:off x="467544" y="1201739"/>
          <a:ext cx="8280920" cy="297809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Alueellinen ICT-infra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Alueellinen yhteinen tekinen ympäristö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Maakuntatason 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Valmis tekninen ympäristö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projekti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 ja ymmärrys alueellisesta teknisestä ympäristöstä ja sen tuottamista vaatimuksista/ mahdollisuuksista projektille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394746656"/>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186896906"/>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35234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Rahoituksen suunnittelu ja mahdollisten rahoitushakemusten tekeminen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98057997"/>
              </p:ext>
            </p:extLst>
          </p:nvPr>
        </p:nvGraphicFramePr>
        <p:xfrm>
          <a:off x="467544" y="1201739"/>
          <a:ext cx="8280920" cy="28380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Rahoituksen suunnittelu ja mahdollisten rahoitushakemusten tekeminen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Suunnitellaan projektin vaatima rahoitus ja tehdään rahoitushakemukset.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Työn kohde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Rahoitussuunnitelma ja vaaditut hakemukset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Maakunnan päättäjien valtuuttamat vastuuhenkilöt. Talousjohto, tietohallintojohto.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Hankeosaaminen ja rahoitushakemusten teon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6773668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rakentaminen ja testaus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53820187"/>
              </p:ext>
            </p:extLst>
          </p:nvPr>
        </p:nvGraphicFramePr>
        <p:xfrm>
          <a:off x="467544" y="1201739"/>
          <a:ext cx="8280920" cy="280604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rakentaminen ja testaus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Pystytetään projektin kohteen vaatimuksen mukainen tekninen ympäristö testattuna ja toimivana (sisällöt, sovellukset, järjestelmät, integraatiot, liittymät)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testauksen vaiheiden eteneminen suunnitellusti, vaatimusmäärittelyt lukittu muutoksille, alueellisen infan vaatimat / tuomat mahdollisuudet tiedossa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Valmis tekninen tuotantoympäristö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Tekninen arkkitehti, ratkaisuasiantuntijat, tietoliikenneasiantuntijat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projektin kohteen vaatimuksista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5961543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rakentaminen ja testaus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27262566"/>
              </p:ext>
            </p:extLst>
          </p:nvPr>
        </p:nvGraphicFramePr>
        <p:xfrm>
          <a:off x="467544" y="1201739"/>
          <a:ext cx="8280920" cy="15248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TAHE:ssa</a:t>
                      </a:r>
                      <a:r>
                        <a:rPr lang="fi-FI" sz="1200" b="0" i="0" u="none" strike="noStrike" dirty="0">
                          <a:solidFill>
                            <a:srgbClr val="000000"/>
                          </a:solidFill>
                          <a:effectLst/>
                          <a:latin typeface="Verdana" panose="020B0604030504040204" pitchFamily="34" charset="0"/>
                        </a:rPr>
                        <a:t> osa teknistä ympäristöä voi olla tuotantokäytössä jo aikaisemmin (jokin maakunnan toimijoista jo käyttää järjestelmää ja se valitaan kohdejärjestelmäksi), mikä vaikuttaa suunnitteluun ja käyttöönottoon. Tilanteessa, jossa tuotantojärjestelmä otetaan käyttöön ensimmäistä kertaa, tuotantokäynnistyksen vaiheissa ei ole esim. tuotantokatkoa.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8042741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Tuotantoympäristön testaus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010516033"/>
              </p:ext>
            </p:extLst>
          </p:nvPr>
        </p:nvGraphicFramePr>
        <p:xfrm>
          <a:off x="467544" y="1201739"/>
          <a:ext cx="8280920" cy="28380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testaus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Testataan tuotantoympäristön toimivuus alusta loppuun (end-to-end)</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Tuotantympäristö on luovutettu testattavaksi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Tuotantokäyttöa varten testattu tekninen ympäristö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Järjestelmäasiantuntijat, tietohallinto, järjestelmätoimittajat, järjestelmäylläpito, infra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ja ymmärrys järjestelmän toimivuudesta, vaatimuksista, ratkaisusta.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0374275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Tuotantoympäristön testaus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579969702"/>
              </p:ext>
            </p:extLst>
          </p:nvPr>
        </p:nvGraphicFramePr>
        <p:xfrm>
          <a:off x="467544" y="1201739"/>
          <a:ext cx="8280920" cy="13419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Testauksen suunnittelu on tehtävä huolella; jos järjestelmä on jo tuotantokäytössä, testataan osia, jotka ovat uusia (mahdolliset laajennukset </a:t>
                      </a:r>
                      <a:r>
                        <a:rPr lang="fi-FI" sz="1200" b="0" i="0" u="none" strike="noStrike" dirty="0" err="1">
                          <a:solidFill>
                            <a:srgbClr val="000000"/>
                          </a:solidFill>
                          <a:effectLst/>
                          <a:latin typeface="Verdana" panose="020B0604030504040204" pitchFamily="34" charset="0"/>
                        </a:rPr>
                        <a:t>jne</a:t>
                      </a:r>
                      <a:r>
                        <a:rPr lang="fi-FI" sz="1200" b="0" i="0" u="none" strike="noStrike" dirty="0">
                          <a:solidFill>
                            <a:srgbClr val="000000"/>
                          </a:solidFill>
                          <a:effectLst/>
                          <a:latin typeface="Verdana" panose="020B0604030504040204" pitchFamily="34" charset="0"/>
                        </a:rPr>
                        <a:t>,) ja jos koko järjestelmä on uusi, tehdään testaus vastaavasti koko järjestelmän osalta ja laajuudessa.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0117089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käyttöönoton  suunnitelma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502656982"/>
              </p:ext>
            </p:extLst>
          </p:nvPr>
        </p:nvGraphicFramePr>
        <p:xfrm>
          <a:off x="467544" y="1201739"/>
          <a:ext cx="8280920" cy="310796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käyttöönoton  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Tuotannon ylläpidon ja prosessien vastuiden 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Työn kohde on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Tuotantokäytön aikainen palvelu- ja ylläpitosuunnitelma, tarvittavat sopimukset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Palvelupäällikkö, projektipäällikkö, tekniset asiantuntjat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ja ymmärrys palvelu- ja ylläpitopalveluiden vaatimuksista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256094007"/>
                  </a:ext>
                </a:extLst>
              </a:tr>
              <a:tr h="23645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386793815"/>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4883766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Yliheittosuunnitelman tekeminen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04588689"/>
              </p:ext>
            </p:extLst>
          </p:nvPr>
        </p:nvGraphicFramePr>
        <p:xfrm>
          <a:off x="467544" y="1201739"/>
          <a:ext cx="8280920" cy="297898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59</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Yliheittosuunnitelman tekeminen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projektin käyttöönoton hetken suunnitelma tehtävätasolla kalenteriaikataulutettuna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kohde selvä ja testauksen / tuotantojärjestelmien tila selvä (ovatko kaikki järjestelmät tuotantovalmiudessa vai onko tarve vaiheistaa käyttöönottoa).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Tarkka käyttöönottosuunnitelma päivätasolla (mahdollisesti tuntitasolla) henkilöittäin ja vastuittain: järjestelmä / sovelluskohtainen, työasemat, tulostimet, tietoliikenne, palomuurit, viestintä ja tiedottaminen, koulutus, jatkuvuussuunnitelma, varasuunnitelma, päätöksentekopisteet, aikatulutus vastuullisine tahoineen ja henkilöineen.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Projektipäällikkö, ratkaisu- ja sovellusasiantuntijat, tietoliikenneasiantuntija, tekninen arkkitehti, palvelupäällikkö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52747071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Yliheittosuunnitelman tekeminen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82648140"/>
              </p:ext>
            </p:extLst>
          </p:nvPr>
        </p:nvGraphicFramePr>
        <p:xfrm>
          <a:off x="467544" y="1201739"/>
          <a:ext cx="8280920" cy="149072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ymmärrys järjestelmän käyttöönotosta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Käyttöönoton tehtävät tulee olla selkeästi </a:t>
                      </a:r>
                      <a:r>
                        <a:rPr lang="fi-FI" sz="1200" b="0" i="0" u="none" strike="noStrike" dirty="0" err="1">
                          <a:solidFill>
                            <a:srgbClr val="000000"/>
                          </a:solidFill>
                          <a:effectLst/>
                          <a:latin typeface="Verdana" panose="020B0604030504040204" pitchFamily="34" charset="0"/>
                        </a:rPr>
                        <a:t>vastuutettu</a:t>
                      </a:r>
                      <a:r>
                        <a:rPr lang="fi-FI" sz="1200" b="0" i="0" u="none" strike="noStrike" dirty="0">
                          <a:solidFill>
                            <a:srgbClr val="000000"/>
                          </a:solidFill>
                          <a:effectLst/>
                          <a:latin typeface="Verdana" panose="020B0604030504040204" pitchFamily="34" charset="0"/>
                        </a:rPr>
                        <a:t> henkilöille ja varmistettava, että tarvittavat resurssit ovat käytettävissä sovittuun aikaan ja tehtäviin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8822693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err="1"/>
              <a:t>Konsolidointi</a:t>
            </a:r>
            <a:r>
              <a:rPr lang="fi-FI" dirty="0"/>
              <a: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99729359"/>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60</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Konsolidointi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Varsinainen tietojen konsolidointi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Testikonsolidointi onnistunut, yhdisteltävät tiedot tunnistettu ja vaadittavat muutokset tehty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 konsolidoitu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perustietoasiantuntija, ratkaisuasiantuntja, sovellusasiantuntijat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a:t>
                      </a:r>
                      <a:r>
                        <a:rPr lang="fi-FI" sz="1200" b="0" i="0" u="none" strike="noStrike" dirty="0" err="1">
                          <a:solidFill>
                            <a:srgbClr val="000000"/>
                          </a:solidFill>
                          <a:effectLst/>
                          <a:latin typeface="Verdana" panose="020B0604030504040204" pitchFamily="34" charset="0"/>
                        </a:rPr>
                        <a:t>konsolidoinnin</a:t>
                      </a:r>
                      <a:r>
                        <a:rPr lang="fi-FI" sz="1200" b="0" i="0" u="none" strike="noStrike" dirty="0">
                          <a:solidFill>
                            <a:srgbClr val="000000"/>
                          </a:solidFill>
                          <a:effectLst/>
                          <a:latin typeface="Verdana" panose="020B0604030504040204" pitchFamily="34" charset="0"/>
                        </a:rPr>
                        <a:t> vaatimista tehtävistä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634670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err="1"/>
              <a:t>Konsolidointi</a:t>
            </a:r>
            <a:r>
              <a:rPr lang="fi-FI" dirty="0"/>
              <a: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20783811"/>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Yhdistelty data tarkistettava huolellisesti. Tutkittava robotiikan hyödyntämisen mahdollisuuksia.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6063889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Manuaaliset tietojen siirrot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38418357"/>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Manuaaliset tietojen siirrot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Siirretään lähdejärjestelmästä tiedot kohdejärjestelmään manuaalisesti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Työn kohde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 siirretty sovitusti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perustietoasiantuntija, ratkaisuasiantuntja, sovellusasiantuntijat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Työn kohde selvä, taulukot (jos siirto taulukoiden avulla) tehtynä.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11039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Rahoituksen suunnittelu ja mahdollisten rahoitushakemusten tekeminen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03837274"/>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Hankerahoitusten aikataulut. Rahoitus haetaan VM:stä hankesuunnitelmalla, hakemuspohja VM:stä.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Hakemuspohja työn alla VM:ssä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6492935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Manuaaliset tietojen siirrot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683086483"/>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Datat tarkistettava kuten yhdistelyssä.</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Robotiikan mahdollisuudet selvitettävä. (tässä yhteys </a:t>
                      </a:r>
                      <a:r>
                        <a:rPr lang="fi-FI" sz="1200" b="0" i="0" u="none" strike="noStrike" dirty="0" err="1">
                          <a:solidFill>
                            <a:srgbClr val="000000"/>
                          </a:solidFill>
                          <a:effectLst/>
                          <a:latin typeface="Verdana" panose="020B0604030504040204" pitchFamily="34" charset="0"/>
                        </a:rPr>
                        <a:t>Vimanaan</a:t>
                      </a:r>
                      <a:r>
                        <a:rPr lang="fi-FI" sz="1200" b="0" i="0" u="none" strike="noStrike" dirty="0">
                          <a:solidFill>
                            <a:srgbClr val="000000"/>
                          </a:solidFill>
                          <a:effectLst/>
                          <a:latin typeface="Verdana" panose="020B0604030504040204" pitchFamily="34" charset="0"/>
                        </a:rPr>
                        <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0076657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Käyttöönotto-/ yliheittotiedote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39816677"/>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Käyttöönotto-/ yliheittotiedote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Tiedotetaan yliheitosta (mahd. käyttökatkot, aikataulutus, muut yksityiskohdat)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Käyttöönottosuunnitelman yliheittosuunnitelma ja aikataulutus valmis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Tiedote ja viestintä organisaatiolle ja tahoille, joihin käyttöönoton tehtävillä on vaikutusta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projekti, viestintä- / tiedotusvastaava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8696396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Käyttöönotto-/ yliheittotiedote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64823886"/>
              </p:ext>
            </p:extLst>
          </p:nvPr>
        </p:nvGraphicFramePr>
        <p:xfrm>
          <a:off x="467544" y="1201739"/>
          <a:ext cx="8280920" cy="15248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Viestintä kohdistuu laajaan joukkoon henkilöitä ja organisaatioita: </a:t>
                      </a:r>
                      <a:r>
                        <a:rPr lang="fi-FI" sz="1200" b="0" i="0" u="none" strike="noStrike" dirty="0" err="1">
                          <a:solidFill>
                            <a:srgbClr val="000000"/>
                          </a:solidFill>
                          <a:effectLst/>
                          <a:latin typeface="Verdana" panose="020B0604030504040204" pitchFamily="34" charset="0"/>
                        </a:rPr>
                        <a:t>projektitiimiläisiä</a:t>
                      </a:r>
                      <a:r>
                        <a:rPr lang="fi-FI" sz="1200" b="0" i="0" u="none" strike="noStrike" dirty="0">
                          <a:solidFill>
                            <a:srgbClr val="000000"/>
                          </a:solidFill>
                          <a:effectLst/>
                          <a:latin typeface="Verdana" panose="020B0604030504040204" pitchFamily="34" charset="0"/>
                        </a:rPr>
                        <a:t>, toimittajia, asiakkaita, muita sidosryhmiä. Hyvä miettiä käytettävät kanavat.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Huomioitava kuntayhtymän / kunnan sisäinen viestintä, ei ole </a:t>
                      </a:r>
                      <a:r>
                        <a:rPr lang="fi-FI" sz="1200" b="0" i="0" u="none" strike="noStrike" dirty="0" err="1">
                          <a:solidFill>
                            <a:srgbClr val="000000"/>
                          </a:solidFill>
                          <a:effectLst/>
                          <a:latin typeface="Verdana" panose="020B0604030504040204" pitchFamily="34" charset="0"/>
                        </a:rPr>
                        <a:t>konsolidointiprojektin</a:t>
                      </a:r>
                      <a:r>
                        <a:rPr lang="fi-FI" sz="1200" b="0" i="0" u="none" strike="noStrike" dirty="0">
                          <a:solidFill>
                            <a:srgbClr val="000000"/>
                          </a:solidFill>
                          <a:effectLst/>
                          <a:latin typeface="Verdana" panose="020B0604030504040204" pitchFamily="34" charset="0"/>
                        </a:rPr>
                        <a:t> kohteena, mutta merkittävänä tekijän osana muutosta.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1122046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Mahdollinen käyttökatko</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034962137"/>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180768">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180768">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80768">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Mahdollinen käyttökatko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61535">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Käyttökatko suunnitelman mukaan (järjestelmien käytön alasajo, varasuunnitelma käytössä)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3830">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Käyttökatkon edellytys (aina ei ole tarvetta)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3830">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Käyttökatko ja sen vaikutuksista kertova viestintä/ tiedotus ja väliaikaisten toimintomallien käyttöönotto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180768">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80768">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61535">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operatiivisen tason tekijät (omien prosessien käyttökatkon aikaisen toimintomallin mukaiset tehtävät)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61535">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Oman prosessialueen varasuunnitelman tunteminen, käyttökatkon vaatimien tehtävien / muutosten tunnistaminen ja vastaavat muutokset toiminteissa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58863">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1264382"/>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922245936"/>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9623238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Yliheiton tehtävät</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26390777"/>
              </p:ext>
            </p:extLst>
          </p:nvPr>
        </p:nvGraphicFramePr>
        <p:xfrm>
          <a:off x="467544" y="1201739"/>
          <a:ext cx="8280920" cy="322094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Yliheiton tehtävät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173299">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yliheittosuunnitelman mukaiset tehtävät suoritusjärjestyksessään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Yliheittosuunnitelma, vastuulliset, aikataulu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Yliheitto tehty ja järjestelmä toimintavalmiina tuotantokäytön aloittamista varten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Yliheittovastaava (yleensä projektipäällikkö), tekniset vastuulliset henkilöt, muut nimetyt vastuulliset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Käyttöönottokokemus ja käyttöönottosuunnitelmaan tutustuminen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54748">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7733641"/>
                  </a:ext>
                </a:extLst>
              </a:tr>
              <a:tr h="35474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5769178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4748666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Manuaaliset asiakkaan tehtävät tuotantojärjestelmään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21313930"/>
              </p:ext>
            </p:extLst>
          </p:nvPr>
        </p:nvGraphicFramePr>
        <p:xfrm>
          <a:off x="467544" y="1201739"/>
          <a:ext cx="8280920" cy="324221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Manuaaliset asiakkaan tehtävät tuotantojärjestelmään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Manuaaliset tehtävät, jotka asiakkaan vastuulla tuotantojärjestelmän käyttöönotossa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Manuaaliset tehtävät tunnistettu ja vastuutettu sovellus- ja toimintoalueittain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Tuotantoympäristön valmistelu etenee manuaalisten tehtävien osalta suunnitelman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projektiryhmän toimintoaluekohtaiset asiantuntijat, perustietoasiantuntjia, ratkaisuasiantuntijat, sovellusasiantuntijat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Selkeä suunnitelma manuaalisista tehtävistä, jotka asiakkaan vastuulla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7148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228715199"/>
                  </a:ext>
                </a:extLst>
              </a:tr>
              <a:tr h="21032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567786066"/>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04380445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valmistelu tuotannon aloittamiseen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589017067"/>
              </p:ext>
            </p:extLst>
          </p:nvPr>
        </p:nvGraphicFramePr>
        <p:xfrm>
          <a:off x="467544" y="1201739"/>
          <a:ext cx="8280920" cy="324221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valmistelu tuotannon aloittamiseen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Tehdään viimeiset valmistelut tuotantokäytön aloittamiseen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Selkeä suunnitelma tehtävistä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Tuotantojärjestelmä valmis käyttöönottoon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yliheittovastaava, tekniset asiantuntijat, nimetyt vastuulliset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Käyttöönottokokemus ja käyttöönottosuunnitelmaan tutustuminen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02832711"/>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7647735"/>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71666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Loppukäyttäjäkoulutusten valmistelu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12189329"/>
              </p:ext>
            </p:extLst>
          </p:nvPr>
        </p:nvGraphicFramePr>
        <p:xfrm>
          <a:off x="467544" y="1201739"/>
          <a:ext cx="8280920" cy="296797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Loppukäyttäjäkoulutusten valmistelu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Loppukäyttäjäkoulutussuunnitelma materiaaleineen ja aikatauluineen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Loppukäyttjät tunnistettu, ratkaisukuvaukset valmiina (myös muutosten osalta) jotta koulutusmateriaalit voidaan tehdä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Koulutussuunnitelma loppukäyttäjäkoulutuksista, aikataulu, nimilistaus, muut käytännön järjestelyt tehtyinä, viestintä ja tiedotus koulutuksesta ja sen aikataulutuksesta, kalenterikutsut koulutettaville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Koulutuksesta vastaava, muutosjohtamisesta vastaava, prosessinomistajat,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Tiedossa, mitä ollaan kouluttamassa, ketä ollaan kouluttamassa, koska ollaan kouluttamassa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4282010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Loppukäyttäjäkoulutusten valmistelu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88239756"/>
              </p:ext>
            </p:extLst>
          </p:nvPr>
        </p:nvGraphicFramePr>
        <p:xfrm>
          <a:off x="467544" y="1201739"/>
          <a:ext cx="8280920" cy="15248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Koulutusten kalenterointi syytä tehdä ajoissa, yhteisten aikojen löytäminen kalenterista useammalle ihmiselle kerrallaan voi osoittautua haastavaksi. Koulutukset tulisi järjestää juuri ennen tarvetta, muuten tiedot voivat unohtua. Koulutus ulotettava muutosten osalta myös niihin käyttäjiin, jotka ovat järjestelmää aikaisemmin käyttäneet.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1594609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Loppukäyttäjäkoulutukset ja prosessikoulutukset tarvittavin osin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60961526"/>
              </p:ext>
            </p:extLst>
          </p:nvPr>
        </p:nvGraphicFramePr>
        <p:xfrm>
          <a:off x="467544" y="1201739"/>
          <a:ext cx="8280920" cy="28380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Loppukäyttäjäkoulutukset ja prosessikoulutukset tarvittavin osin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Prosessi - ja loppukäyttäjäkoulutukset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Materiaalit valmiina, käyttäjät tunnistettu käyttäjäryhmittäin (kohdennettu koulutus)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Koulutukset pidetty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Koulutuksesta vastaava, muutosjohtamisesta vastaava, prosessinomistajat,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Tiedossa, mitä ollaan kouluttamassa, ketä ollaan kouluttamassa, koska ollaan kouluttamassa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33515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sopimusten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97844087"/>
              </p:ext>
            </p:extLst>
          </p:nvPr>
        </p:nvGraphicFramePr>
        <p:xfrm>
          <a:off x="467544" y="1201739"/>
          <a:ext cx="8280920" cy="329076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Nykyisten järjestelmien sopimusten kartoitus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Kartoitetaan konsolidoitavien ja siirtyvien järjestelmien sopimuksellinen tilanne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Työn kohteen järjestelmäkartta järjestelmineen tunnistettuna, ymmärrys sopimusteknisestä puolesta (minkälaisia erilaisia sopimuksia voi olla, miten rajattuja sopimuksia, miten jatkuvia sopimuksia,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sopimustilanteesta per järjestelmä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Tietohallintojohto / lakimies / sopimusasiantuntija.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sopimuksista ja niiden luonteesta, kyky kuvata ja dokumentoida löydökset yhteismitallisesti ja kyky arvioida sopimusten siirtoa, kestoa, jatkamista, purkamista, päättämistä, muuta sopimuksellista seurausta järjestelmien konsolidoinnista.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6359496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Loppukäyttäjäkoulutukset ja prosessikoulutukset tarvittavin osin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72047577"/>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Koulutusten kalenterointi syytä tehdä ajoissa, yhteisten aikojen löytäminen kalenterista useammalle ihmiselle kerrallaan voi osoittautua haastavaksi. Koulutukset tulisi järjestää juuri ennen tarvetta, muuten tiedot voivat unohtua.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8235305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Päätös tuotantokäytön aloittamisesta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095721163"/>
              </p:ext>
            </p:extLst>
          </p:nvPr>
        </p:nvGraphicFramePr>
        <p:xfrm>
          <a:off x="467544" y="1201739"/>
          <a:ext cx="8280920" cy="306505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70</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Päätös tuotantokäytön aloittamisesta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Päätetään aloittaa tuotantokäyttö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Onnistunut käyttöönoton valmisteluvaihe. Ohjausryhmän päätös ja projektin suositus.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tuotantokäytön aloittamisesta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4365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ohjausryhmä, maakunta, projekti,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Kyky arvioida riskiä järjestelmän käytön aloittamisesta ja vaikutuksista, jos järjestelmän käyttöä ei aloitetakaan, kyky tehdä päätöksiä tietojen pohjalta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20973">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984202900"/>
                  </a:ext>
                </a:extLst>
              </a:tr>
              <a:tr h="144016">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37307474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8829628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Tiedote käyttöönotosta ja  tuotantokäytön aloittamisesta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83035105"/>
              </p:ext>
            </p:extLst>
          </p:nvPr>
        </p:nvGraphicFramePr>
        <p:xfrm>
          <a:off x="467544" y="1201739"/>
          <a:ext cx="8280920" cy="287294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175310">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Tiedote käyttöönotosta ja  tuotantokäytön aloittamisesta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Tiedotetaan käyttöönoton tuotantovaiheen alkamisesta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tuotantokäytön aloittamisesta, edellytykset tuotantokäytön aloittamiselle oltava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91973">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Tiedote tilanteesta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tiedotusvastaava, muutosjohto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Kyky arvioida ja suunnitella viestintä ja muutoksen aiheuttama tarve tiedottaa eri organisaatioita ja henkilöryhmiä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713278686"/>
                  </a:ext>
                </a:extLst>
              </a:tr>
              <a:tr h="16445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544899939"/>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4928551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Tuotannon käynnistäminen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31295281"/>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Tuotannon käynnistäminen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Käynnistetään tuotantojärjestelmät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Ohjausryhmän päätös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Tuotantojärjestelmä käynnistetään tuotantokäyttöön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tuotantopäällikkö ja projektipäällikkö sovitun vastuujaon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ymmärrys ja tieto järjestelmän käyttöönotosta ja tuotantokäytön käynnistämisestä ja käytöstä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5255523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134</a:t>
            </a:fld>
            <a:endParaRPr lang="fi-FI"/>
          </a:p>
        </p:txBody>
      </p:sp>
      <p:sp>
        <p:nvSpPr>
          <p:cNvPr id="5" name="Otsikko 4"/>
          <p:cNvSpPr>
            <a:spLocks noGrp="1"/>
          </p:cNvSpPr>
          <p:nvPr>
            <p:ph type="title"/>
          </p:nvPr>
        </p:nvSpPr>
        <p:spPr/>
        <p:txBody>
          <a:bodyPr/>
          <a:lstStyle/>
          <a:p>
            <a:r>
              <a:rPr lang="fi-FI" dirty="0" smtClean="0"/>
              <a:t>Jälkiseuranta- ja ylläpitovaihe</a:t>
            </a:r>
            <a:endParaRPr lang="fi-FI" dirty="0"/>
          </a:p>
        </p:txBody>
      </p:sp>
    </p:spTree>
    <p:extLst>
      <p:ext uri="{BB962C8B-B14F-4D97-AF65-F5344CB8AC3E}">
        <p14:creationId xmlns:p14="http://schemas.microsoft.com/office/powerpoint/2010/main" val="2285725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Tehostettu tuki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06018176"/>
              </p:ext>
            </p:extLst>
          </p:nvPr>
        </p:nvGraphicFramePr>
        <p:xfrm>
          <a:off x="467544" y="1201739"/>
          <a:ext cx="8280920" cy="320511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Tehostettu tuki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Tehostettu tuki tuotantokäytön aloittamiseen ja sen ajaksi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Tehostetun tuen suunnitelma osana projektin tehtäviä, roolitus ja vastuut selvät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Tehostettu tuki käyttäjille, kohotettu valmius tehkä korjauksia, muutoksia, parannuksia raportoitujen ongelmien mukaisesti. Selkeä prosessi ongelmien raportoimiseksi ja korjaamiseksi.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51110">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tuotantopäällikkö ja projektipäällikkö sovitun vastuujaon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Usein projekti vastaa tehostetusta tuesta, mutta on tärkeää sopia tuen muodosta, palvelutasosta, vasteajoista, vastuullisista, tehtäväjaoista eri toimijoiden kesken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45208">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34772356"/>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253072379"/>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2514476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Vaatimusten aikataulutus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8505123"/>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171449">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Vaatimusten aikataulutus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Projektissa hyväksyttyjen muutospyyntöjen ja vaatimusten aikataulutus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aikana tunnistetut vaatimukset listattu ja käsitelty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Tiekartta aikataululla järjestelmän kehittämisen vaatimuksista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Tuotantovastaava/ maakunta, vaatimuksista vastaava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maakuntatason strategisista linjauksista ja suunnitelmasta järjestelmän käytöstä ja sen lopullisesta tavoitetilasta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6098810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Vaatimusten aikataulutus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191283916"/>
              </p:ext>
            </p:extLst>
          </p:nvPr>
        </p:nvGraphicFramePr>
        <p:xfrm>
          <a:off x="467544" y="1201739"/>
          <a:ext cx="8280920" cy="15248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Tarkasteltava, onko tarve aloittaa projekti vaatimusten loppuunsaattamiseksi tai tekemiseksi, vai pystyykö palvelutuotanto tekemään vaaditut muutokset tuotantovastuun ohessa. Varmistettava, että tarvittava rahoitus on kunnossa. Tarkistettava pitkän aikavälin tavoitetilan toteutumisen näkökulmasta, mitä tehtäviä ja miten aikataulutettava ja suunniteltava.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7313746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Palvelutuotannon aikainen tuki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46269567"/>
              </p:ext>
            </p:extLst>
          </p:nvPr>
        </p:nvGraphicFramePr>
        <p:xfrm>
          <a:off x="467544" y="1201739"/>
          <a:ext cx="8280920" cy="293601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Palvelutuotannon aikainen tuki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Palvelusopimuksen mukainen palvelutuotannon aikainen tuki käynnistyy ja projekti päätetään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Tuotantojärjestelmän käyttö alkanut sovitusti, projektin vastuulla olevat tehtävät valmiita ja suoritettu, ohjausryhmä hyväksyy palveluaikaisen tuotantokäytön aloittamisen. Projekti listannut projektissa kesken jääneet tai avoimet tehtävät ja näiden osalta tehdään vastuun luovutus palvelutuotannolle. Ohjausryhmän päätös keskeneräisten tehtävien siirrosta ja kokonaisvastuun siirrosta.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Hand-over projektilta palvelutuotannolle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Tuotantovastaava/ maakunta, projekti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325414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Palvelutuotannon aikainen tuki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48508033"/>
              </p:ext>
            </p:extLst>
          </p:nvPr>
        </p:nvGraphicFramePr>
        <p:xfrm>
          <a:off x="467544" y="1201739"/>
          <a:ext cx="8280920" cy="149072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Kyky arvioida projektin statusta ja tehdä päätös projektin päättämisestä ja palvelunaikaiseen tuotantovaiheeseen siirtymisestä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19618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sopimusten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082439182"/>
              </p:ext>
            </p:extLst>
          </p:nvPr>
        </p:nvGraphicFramePr>
        <p:xfrm>
          <a:off x="467544" y="1201739"/>
          <a:ext cx="8280920" cy="201168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Hankintalaki asettaa omat vaatimuksensa ja rajoitteensa järjestelmien käyttöönottoon ja laajennukseen. ICT-sopimuksien ja hankinnan osalta on olemassa kansallista ohjeistoa.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ICT-sopimukset ja hankinnat -ohje: </a:t>
                      </a:r>
                      <a:r>
                        <a:rPr lang="fi-FI" sz="1200" b="0" i="0" u="none" strike="noStrike" dirty="0">
                          <a:solidFill>
                            <a:srgbClr val="000000"/>
                          </a:solidFill>
                          <a:effectLst/>
                          <a:latin typeface="Verdana" panose="020B0604030504040204" pitchFamily="34" charset="0"/>
                          <a:hlinkClick r:id="rId2"/>
                        </a:rPr>
                        <a:t>http://alueuudistus.fi/documents/1477425/4064731/ICT-sopimukset+ja+hankinnat+ohje.pdf/7ba694db-6a12-4817-891f-2ad6000b9367</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2. Sopimusten siirto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 ja maku-uudistuksessa: </a:t>
                      </a:r>
                      <a:r>
                        <a:rPr lang="fi-FI" sz="1200" b="0" i="0" u="none" strike="noStrike" dirty="0">
                          <a:solidFill>
                            <a:srgbClr val="000000"/>
                          </a:solidFill>
                          <a:effectLst/>
                          <a:latin typeface="Verdana" panose="020B0604030504040204" pitchFamily="34" charset="0"/>
                          <a:hlinkClick r:id="rId3"/>
                        </a:rPr>
                        <a:t>http://shop.kunnat.net/product_details.php?p=3354</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752249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140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Tuotosten status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25129489"/>
              </p:ext>
            </p:extLst>
          </p:nvPr>
        </p:nvGraphicFramePr>
        <p:xfrm>
          <a:off x="467544" y="1201739"/>
          <a:ext cx="8280920" cy="325164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Tuotosten status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Kerätään kokoon ja varmistetaan, että vaaditut dokumentaatiot on tehty ja luovutettu asiakkaalle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on päättymässä ja tuotantokäyttö on alkanut.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dokumentaatiosta asiakkaalle, suunnitelma puutteiden korjaamiseksi, dokumentaatio luovutetaan valmiina asiakkaalle, tai suunnitelma luovutusajasta.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ratkaisu- ja sovellusasiantuntijat, tietoliikenne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Projektin sovittujen dokumentointiohjeiden ymmärtäminen ja vaadittujen dokumenttipohjien / tapojen tuntemus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2015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432044915"/>
                  </a:ext>
                </a:extLst>
              </a:tr>
              <a:tr h="225446">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621771917"/>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340110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141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kokemukset</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48396927"/>
              </p:ext>
            </p:extLst>
          </p:nvPr>
        </p:nvGraphicFramePr>
        <p:xfrm>
          <a:off x="467544" y="1201739"/>
          <a:ext cx="8280920" cy="308753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kokemukset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Kerätään projektin kokemukset projektiin osallistuneilta (ml.sidosryhmät)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Tunnistetaan kohderyhmä, jolta palautetta ja kokemuksia kerätään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Kokemukset ja palautteet kootusti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76879578"/>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949148907"/>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06213688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142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Loppuraportti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5171375"/>
              </p:ext>
            </p:extLst>
          </p:nvPr>
        </p:nvGraphicFramePr>
        <p:xfrm>
          <a:off x="467544" y="1201739"/>
          <a:ext cx="8280920" cy="296395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Loppuraportti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projektin loppuraportti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päättymässä ja projektissa sovittu loppuraportin tekemisestä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loppuraportti, joka ottaa kantaa projektin etenemiseen ja tuotoksiin.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Hyvä tuntemus projektin kulusta ja saavutuksista, haasteista, työmääristä ja kustannuksista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612178343"/>
                  </a:ext>
                </a:extLst>
              </a:tr>
              <a:tr h="23645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08287243"/>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2033190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143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Projektin päättäminen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80838350"/>
              </p:ext>
            </p:extLst>
          </p:nvPr>
        </p:nvGraphicFramePr>
        <p:xfrm>
          <a:off x="467544" y="1201739"/>
          <a:ext cx="8280920" cy="283103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79</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Projektin päättäminen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35726">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Projektin ohjausryhmä päättää projektin päättämisestä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tehtävät on tehty ja kesken jääneet avoimet tehtävät on siirretty palveluorganisaatiolle tai muulle sovitulle taholle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91973">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Ohjausryhmän pöytäkirja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573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Ohjausryhmä. Maakunta, projekti.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Päätösvalta ja kyky tehdä päätös projektin päättämisestä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789909032"/>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15161995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1742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Kustannusselvitys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398136385"/>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Kustannusselvitys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Nykyjärjestelmien kustannusselvitys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kohde selvä. Pääsy/ tieto järjestelmäkohtaisesti kustannuksista, yleisistä tuotantokäyttö/ palvelukustannuksista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kustannuksista per järjestelmä: ylläpito, päivitys, muut seurannaiskustannukset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Tietohallintojohto/ lakimies/ sopimusasiantuntija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tietojärjestelmäkustannusten laajuuden arvioimiseksi (myös muut kustannukset kuin vain suorat järjestelmäkustannukset)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6593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Kustannusselvitys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582775023"/>
              </p:ext>
            </p:extLst>
          </p:nvPr>
        </p:nvGraphicFramePr>
        <p:xfrm>
          <a:off x="467544" y="1201739"/>
          <a:ext cx="8280920" cy="13419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Kustannuksissa otettava huomioon mahdolliset sopimukselliset rajoitteet, kuten pitkä ylläpitosopimus/ palvelusopimus joka ei ole irtisanottavissa esim. vuosiin.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Siirtyminen hajautetusta palveluntuotannosta keskitettyyn palvelutuotantoon vaikuttaa ICT-kustannusten muodostumisen rakenteeseen.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14068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Tietohallintostrategia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27299214"/>
              </p:ext>
            </p:extLst>
          </p:nvPr>
        </p:nvGraphicFramePr>
        <p:xfrm>
          <a:off x="467544" y="1201739"/>
          <a:ext cx="8280920" cy="302088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Tietohallintostrategia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tietohallintostrategia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Maakuntatason tavoitetilastrategia valmiina.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Tietohallintostrategia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Tietohallintojohtaja, järjestelmäasiantuntijoita / tietoliikenneasiantuntijoita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tietojärjestelmistä ja niiden välisistä riippuvuussuhteista, kyky kuvata monimutkainen kokonaisuus ja tehdä strategia, joka noudattaa maakunnan tavoitetilasuunnitelmaa.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41979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Tietohallintostrategia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73336563"/>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Tietohallintostrategia vedetään maakunnan strategiasta. Tietohallintostrategia antaa selkeän tavoitteen, jonka pohjalta tarkempi (esim. vaiheittainen) suunnitelma tavoitteeseen pääsemiseksi tehdään.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42635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Tuki- ja palvelumallin kuvaus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09943525"/>
              </p:ext>
            </p:extLst>
          </p:nvPr>
        </p:nvGraphicFramePr>
        <p:xfrm>
          <a:off x="467544" y="1201739"/>
          <a:ext cx="8280920" cy="31188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9</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Tuki- ja palvelumallin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Suunnitellaan ja kuvataan tuotantovaiheen järjestelmän tuki- ja palvelumalli, mietitään prosessit, välineet, näiden implementointiin liittyvät tehtävät (koulutukset, viestintä,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Päätökset järjestelmästä / järjestelmistä tehty, päätökset järjestelmän palvelutuottajasta / organisaatiosta, joka käyttää järjestelmää, ymmärrys ja osaaminen organisaation nykyisestä tuki- ja palvelukonseptista ja toimintamallista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Tuki- ja jatkuvan palvelun mallin kuvaus: prosessit, tehtävät, vastuulliset tahot määriteltyinä, tiketöintijärjestelmä / -malli, tuen tasot.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Tietohallintojohto, palveluntarjoaja/ tukipalvelun tarjoaja.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ymmärrys tuki- / jatkuvan palvelun suunnittelusta, palveluiden tuottamisesta ja palveluketjuista.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00403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fld id="{5E6DC98A-6258-4AB0-B6E1-3934EC140010}" type="datetime1">
              <a:rPr lang="fi-FI" smtClean="0"/>
              <a:t>13.12.2017</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
        <p:nvSpPr>
          <p:cNvPr id="6" name="Otsikko 5"/>
          <p:cNvSpPr>
            <a:spLocks noGrp="1"/>
          </p:cNvSpPr>
          <p:nvPr>
            <p:ph type="title"/>
          </p:nvPr>
        </p:nvSpPr>
        <p:spPr/>
        <p:txBody>
          <a:bodyPr/>
          <a:lstStyle/>
          <a:p>
            <a:r>
              <a:rPr lang="fi-FI" dirty="0" smtClean="0"/>
              <a:t>Valmistelu- ja esiselvitysvaihe</a:t>
            </a:r>
            <a:endParaRPr lang="fi-FI" dirty="0"/>
          </a:p>
        </p:txBody>
      </p:sp>
    </p:spTree>
    <p:extLst>
      <p:ext uri="{BB962C8B-B14F-4D97-AF65-F5344CB8AC3E}">
        <p14:creationId xmlns:p14="http://schemas.microsoft.com/office/powerpoint/2010/main" val="1759827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Tuki- ja palvelumallin kuvaus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80535813"/>
              </p:ext>
            </p:extLst>
          </p:nvPr>
        </p:nvGraphicFramePr>
        <p:xfrm>
          <a:off x="467544" y="1201739"/>
          <a:ext cx="8280920" cy="98560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75182">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Tuki- ja jatkuvan palvelun mallit näyttäytyvät kaikille järjestelmän eri portaiden käyttäjille, kaikki käyttäjät todennäköisesti käyttävät tukea.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2298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Muutosjohtamisen suunnitelma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56122902"/>
              </p:ext>
            </p:extLst>
          </p:nvPr>
        </p:nvGraphicFramePr>
        <p:xfrm>
          <a:off x="467544" y="1201739"/>
          <a:ext cx="8280920" cy="303189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10</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Muutosjohtamisen 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maakunnnan TAHE-strategiaa tukeva transformaatiosuunnitelma, jolla tuetaan muutosta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Maakuntatason tavoitetilastrategia valmiina.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Transformaatiostrategia ja 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Muutosjohtaja (maakunnan) ja toimijoiden johto (kuntien osallistuminen, tietohallinnon / taloushallinnon / henkilöstöhallinnon johdon osallistuminen)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Muutosjohtamisen strategian teko, muutosjohtamisen suunnitelman teko, ymmärrys tulevasta muutoksesta/ transformaatiosta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8695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Muutosjohtamisen suunnitelma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72952258"/>
              </p:ext>
            </p:extLst>
          </p:nvPr>
        </p:nvGraphicFramePr>
        <p:xfrm>
          <a:off x="467544" y="1201739"/>
          <a:ext cx="8280920" cy="22563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Maakunnan TAHE-järjestelmien </a:t>
                      </a:r>
                      <a:r>
                        <a:rPr lang="fi-FI" sz="1200" b="0" i="0" u="none" strike="noStrike" dirty="0" err="1">
                          <a:solidFill>
                            <a:srgbClr val="000000"/>
                          </a:solidFill>
                          <a:effectLst/>
                          <a:latin typeface="Verdana" panose="020B0604030504040204" pitchFamily="34" charset="0"/>
                        </a:rPr>
                        <a:t>konsolidoinnissa</a:t>
                      </a:r>
                      <a:r>
                        <a:rPr lang="fi-FI" sz="1200" b="0" i="0" u="none" strike="noStrike" dirty="0">
                          <a:solidFill>
                            <a:srgbClr val="000000"/>
                          </a:solidFill>
                          <a:effectLst/>
                          <a:latin typeface="Verdana" panose="020B0604030504040204" pitchFamily="34" charset="0"/>
                        </a:rPr>
                        <a:t> luodaan uudet maakuntien rakenteet, yhdistetään toimintatapoja, -malleja ja palveluita. Kuntien ja kuntayhtymien muutosjohtamisen suunnitelma tehtävä samaan aikaan, transformaatio näyttäytyy kunnan ja kuntayhtymän näkökulmasta hiukan eri tavalla kuin maakunnassa, mutta muutokset ovat merkittäviä sekä henkilöstölle että kuntalaisille. Kunnan tai kuntayhtymän järjestelmistä (mahdollisesti) poistetaan maakunnan tehtäviksi siirtyvien toimintojen (yksiköt, kustannuspaikat, henkilöt jne.) tiedot, tehdään ns. </a:t>
                      </a:r>
                      <a:r>
                        <a:rPr lang="fi-FI" sz="1200" b="0" i="0" u="none" strike="noStrike" dirty="0" err="1">
                          <a:solidFill>
                            <a:srgbClr val="000000"/>
                          </a:solidFill>
                          <a:effectLst/>
                          <a:latin typeface="Verdana" panose="020B0604030504040204" pitchFamily="34" charset="0"/>
                        </a:rPr>
                        <a:t>carve</a:t>
                      </a:r>
                      <a:r>
                        <a:rPr lang="fi-FI" sz="1200" b="0" i="0" u="none" strike="noStrike" dirty="0">
                          <a:solidFill>
                            <a:srgbClr val="000000"/>
                          </a:solidFill>
                          <a:effectLst/>
                          <a:latin typeface="Verdana" panose="020B0604030504040204" pitchFamily="34" charset="0"/>
                        </a:rPr>
                        <a:t>-out.</a:t>
                      </a:r>
                    </a:p>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13277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dokumenttikansion perustaminen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60527250"/>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103302">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dokumenttikansion perustaminen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Perustetaan projektin dokumenteille yhteinen kansio (ekstranetti tai vastaava)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Oikeudet perustaa kansio ja myöntää oikeuksia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käyttöön dokumenttikansio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 tai käyttöoikeuksista vastaava henkilö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 projektin vaatimuksista dokumenttiarkistolle ja tieto henkilöistä, joiden tulee päästä kansion dokumentteihin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91004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dokumenttikansion perustaminen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88165717"/>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593072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25</a:t>
            </a:fld>
            <a:endParaRPr lang="fi-FI"/>
          </a:p>
        </p:txBody>
      </p:sp>
      <p:sp>
        <p:nvSpPr>
          <p:cNvPr id="5" name="Otsikko 4"/>
          <p:cNvSpPr>
            <a:spLocks noGrp="1"/>
          </p:cNvSpPr>
          <p:nvPr>
            <p:ph type="title"/>
          </p:nvPr>
        </p:nvSpPr>
        <p:spPr/>
        <p:txBody>
          <a:bodyPr/>
          <a:lstStyle/>
          <a:p>
            <a:r>
              <a:rPr lang="fi-FI" dirty="0" smtClean="0"/>
              <a:t>Suunnittelu- ja määrittelyvaihe</a:t>
            </a:r>
            <a:endParaRPr lang="fi-FI" dirty="0"/>
          </a:p>
        </p:txBody>
      </p:sp>
    </p:spTree>
    <p:extLst>
      <p:ext uri="{BB962C8B-B14F-4D97-AF65-F5344CB8AC3E}">
        <p14:creationId xmlns:p14="http://schemas.microsoft.com/office/powerpoint/2010/main" val="221222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suunnittelu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23411872"/>
              </p:ext>
            </p:extLst>
          </p:nvPr>
        </p:nvGraphicFramePr>
        <p:xfrm>
          <a:off x="467544" y="1201739"/>
          <a:ext cx="8280920" cy="334474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Käynnistetään projektityötä valmistelevat tehtävät (kuten tarkemmat työsuunnitelmat)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projektin aloittamisesta ja sen kohteesta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964211">
                <a:tc>
                  <a:txBody>
                    <a:bodyPr/>
                    <a:lstStyle/>
                    <a:p>
                      <a:pPr algn="l" fontAlgn="b"/>
                      <a:r>
                        <a:rPr lang="fi-FI" sz="1200" b="1" i="0" u="none" strike="noStrike" dirty="0">
                          <a:solidFill>
                            <a:srgbClr val="FFFFFF"/>
                          </a:solidFill>
                          <a:effectLst/>
                          <a:latin typeface="Verdana" panose="020B0604030504040204" pitchFamily="34" charset="0"/>
                        </a:rPr>
                        <a:t>Tuotokset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Suunnitteluvaiheen tuotoksena: projektisuunnitelma, joka toimii projektin valmisteluvaiheesta jälkitehtäviin ulottuvana suunnitelmana ja työsuunnitelmat. Projektisuunnitelmassa tyypillisesti projektin rakenne, ohjausryhmä ja projektiryhmät nimitetty,  resursointi projektiin osallistuvien osalta, resurssivaraukset (oma organisaatio, toimittajat, palveluntarjoajat), aikataulutus, projektin kohteen tuotantokäytön aloittamisen vaiheistus (jos suunnitelmissa ei kaikkien järjestelmien yhtäaikaisen käyttöönoton aloittaminen),  projektin käytänteiden sopiminen (projektipalaveri, dokumentaatio, riskien hallinta, laadun varmistus, vaatimusten käsittely), sopimusten tilanne (alihankkija, järjestelmätoimittajat), RACI-matriisin läpikäynti vastuullisten (R), vastuussa olevien (A), neuvojien (C) ja tiedotettavien (I) tunnistamiseksi ja nimeämiseksi.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79331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suunnittelu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61452779"/>
              </p:ext>
            </p:extLst>
          </p:nvPr>
        </p:nvGraphicFramePr>
        <p:xfrm>
          <a:off x="467544" y="1201739"/>
          <a:ext cx="8280920" cy="27432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418666">
                <a:tc>
                  <a:txBody>
                    <a:bodyPr/>
                    <a:lstStyle/>
                    <a:p>
                      <a:pPr algn="l" fontAlgn="b"/>
                      <a:r>
                        <a:rPr lang="fi-FI" sz="1200" b="1" i="0" u="none" strike="noStrike" dirty="0">
                          <a:solidFill>
                            <a:srgbClr val="FFFFFF"/>
                          </a:solidFill>
                          <a:effectLst/>
                          <a:latin typeface="Verdana" panose="020B0604030504040204" pitchFamily="34" charset="0"/>
                        </a:rPr>
                        <a:t>Tuotokset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Projektin tehtäväkohtaisen listauksen kokoaminen ja täydentäminen, listauksen läpikäynti projektiryhmän kanssa, vastuullisten tekijöiden nimeäminen.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Suunnitteluvaiheen alussa varmistettava että jo EDELLISESSÄ projektin vaiheessa on käytössä kaikki seuraavan vaiheen edellytyksiin kuuluvat päätökset.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Keskisuuri tai pieni/ pistemäisiä päätöksentekohetkiä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projektipäälliköt; keskisuuri, muut pieni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Projektipäällikkö/ projektipäälliköt, projektiryhmä, ohjausryhmä (projektisuunnitelman mukaiset kokoontumiset ja päätöksenteko) ja esijärjestelmätoimittajat, muut asiantuntijat, kuten tietoliikenneasiantuntijat, master data -asiantuntijat, tietoarkkitehti ja prosessinomistajat.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Ohjausryhmän jäsenten tulee ohjata projektityötä ja varmistaa kaikin keinoin projektin suunnitelman mukainen eteneminen (ajanmukainen ja riittävä päätöksenteko, mahdollisten työn tekemisen esteiden poistaminen, koko projektin ja projektipäällikön tukeminen, toimia projektipäällikön viestintäkanavana projektin ohjausta vaativissa haastavissa tilanteissa)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830026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suunnittelu 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67523587"/>
              </p:ext>
            </p:extLst>
          </p:nvPr>
        </p:nvGraphicFramePr>
        <p:xfrm>
          <a:off x="467544" y="1201739"/>
          <a:ext cx="8280920" cy="258800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Projektipäällikön tulee tuntea järjestelmän käyttöönoton vaiheet ja vaiheiden tehtävät, datamigraation vaatimukset, pystyä viestimään laajasti eri organisaation tasoilla (ja sovitusti organisaation ulkopuolella) projektityön  tehtävistä ja vaatimuksista.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Projektiryhmän jäsenten tulee osallistua projektin mukaiseen työhön kunkin vaiheen tehtävien mukaisesti, pyydettäessä kertoa projektin kyseisen osa-alueen statuksesta, edistää oman osa-alueen tehtäviä ja aktiivisesti varmistaa, että työ etenee sovitun mukaisesti (omien mahdollisuuksiensa rajoissa).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72932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Tavoitetilan tietoarkkitehtuuri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11786061"/>
              </p:ext>
            </p:extLst>
          </p:nvPr>
        </p:nvGraphicFramePr>
        <p:xfrm>
          <a:off x="467544" y="1201739"/>
          <a:ext cx="8280920" cy="291506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Tavoitetilan tietoarkkitehtuuri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Tavoitetilan tietoarkkitehtuurin määrittäminen ja sopiminen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Tietojärjestelmä-, arkkitehtuuri- ja prosessiosaaminen. Ehdoton edellytys on että projektin kohde on määritelty, jotta voidaan ottaa kantaa esim. tietomasteriin (vaikkapa hr-järjestelmän osalta). Tietohallintostrategia, joka vedetty maakunnan TAHE-strategiasta.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Tietoarkkitehtuurikuvaukset tavoitetilasta, kuvaus miten nykytilasta päästään tavoitetilaan, suunnitelma. Suunnitelman otettava kantaa ja määriteltävä miten tietoarkkitehtuuri tukee maakuntatason johtamista. Varmistettava, että tehdyt järjestelmä- ja muut päätöset tukevat strategiaa ja mahdollistavat maakunnan johtamisen.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0373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Projektiin osallistujien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344304898"/>
              </p:ext>
            </p:extLst>
          </p:nvPr>
        </p:nvGraphicFramePr>
        <p:xfrm>
          <a:off x="467544" y="1201739"/>
          <a:ext cx="8280920" cy="298892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Projektiin osallistujien kartoitus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Kartoitetaan maakunnan sisäisesti TAHE-hankkeen laajuus: mitkä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 organisaatiot osallistuvat yhteiseen TAHE-hankkeeseen ja sovitaan järjestäjä- / tuottajavastuista.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Päätöksentekokyky ottaa kantaa kartoitukseen ja realistiset odotukset mahdollisuuksista (aikataulu, resurssit)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"Kuntakierrosten" päätökset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päättäjät, maakunta, kunta, kuntayhtiöt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Päätösvaltaiset johtajat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07801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Tavoitetilan tietoarkkitehtuuri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377923939"/>
              </p:ext>
            </p:extLst>
          </p:nvPr>
        </p:nvGraphicFramePr>
        <p:xfrm>
          <a:off x="467544" y="1201739"/>
          <a:ext cx="8280920" cy="20393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Tietojärjestelmäarkkitehti, pääkäyttäjät, prosessiomistajat, master data -asiantuntija.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Syvä osaaminen tietojärjestelmistä ja niiden välisistä riippuvuussuhteista, kysy kuvata monimutkainen kokonaisuus ja tehdä suunnitelma, jolla tavoitetilaan päästään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Maakuntien viitearkkitehtuurityö  kannattaa ottaa huomioon, osa materiaalista on valmiina.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678483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Konsolidoinnin</a:t>
            </a:r>
            <a:r>
              <a:rPr lang="fi-FI" dirty="0"/>
              <a:t> vaatimusten määrittely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07513088"/>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Konsolidoinnin</a:t>
                      </a:r>
                      <a:r>
                        <a:rPr lang="fi-FI" sz="1200" b="1" i="0" u="none" strike="noStrike" dirty="0">
                          <a:solidFill>
                            <a:srgbClr val="000000"/>
                          </a:solidFill>
                          <a:effectLst/>
                          <a:latin typeface="Verdana" panose="020B0604030504040204" pitchFamily="34" charset="0"/>
                        </a:rPr>
                        <a:t> vaatimusten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Kuvataan projektin kohteena olevien konsolidoitavien järjestelmien vaatimukset ja tehdään suunnitelma vaatimusten täyttämiseksi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 johon muista järjestelmistä migroidaan dataa, tulee tuntea hyvin. On tiedettävä minkälaisia vaatimuksia migroitavan datan tulee täyttää, jotta konsiloidnti onnistuu.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851187">
                <a:tc>
                  <a:txBody>
                    <a:bodyPr/>
                    <a:lstStyle/>
                    <a:p>
                      <a:pPr algn="l" fontAlgn="b"/>
                      <a:r>
                        <a:rPr lang="fi-FI" sz="1200" b="1" i="0" u="none" strike="noStrike" dirty="0">
                          <a:solidFill>
                            <a:srgbClr val="FFFFFF"/>
                          </a:solidFill>
                          <a:effectLst/>
                          <a:latin typeface="Verdana" panose="020B0604030504040204" pitchFamily="34" charset="0"/>
                        </a:rPr>
                        <a:t>Tuotokset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Kuvaus, mistä järjestelmistä, mitä, mihin järjestelmään ja missä </a:t>
                      </a:r>
                      <a:r>
                        <a:rPr lang="fi-FI" sz="1200" b="0" i="0" u="none" strike="noStrike" dirty="0" err="1">
                          <a:solidFill>
                            <a:srgbClr val="000000"/>
                          </a:solidFill>
                          <a:effectLst/>
                          <a:latin typeface="Verdana" panose="020B0604030504040204" pitchFamily="34" charset="0"/>
                        </a:rPr>
                        <a:t>konsolidointijärjestyksessä</a:t>
                      </a:r>
                      <a:r>
                        <a:rPr lang="fi-FI" sz="1200" b="0" i="0" u="none" strike="noStrike" dirty="0">
                          <a:solidFill>
                            <a:srgbClr val="000000"/>
                          </a:solidFill>
                          <a:effectLst/>
                          <a:latin typeface="Verdana" panose="020B0604030504040204" pitchFamily="34" charset="0"/>
                        </a:rPr>
                        <a:t> (jos useita järjestelmiä). Suunnitelmassa kuvattuna järjestelmät, joista data </a:t>
                      </a:r>
                      <a:r>
                        <a:rPr lang="fi-FI" sz="1200" b="0" i="0" u="none" strike="noStrike" dirty="0" err="1">
                          <a:solidFill>
                            <a:srgbClr val="000000"/>
                          </a:solidFill>
                          <a:effectLst/>
                          <a:latin typeface="Verdana" panose="020B0604030504040204" pitchFamily="34" charset="0"/>
                        </a:rPr>
                        <a:t>konsolidoidaan</a:t>
                      </a:r>
                      <a:r>
                        <a:rPr lang="fi-FI" sz="1200" b="0" i="0" u="none" strike="noStrike" dirty="0">
                          <a:solidFill>
                            <a:srgbClr val="000000"/>
                          </a:solidFill>
                          <a:effectLst/>
                          <a:latin typeface="Verdana" panose="020B0604030504040204" pitchFamily="34" charset="0"/>
                        </a:rPr>
                        <a:t>, järjestelmä, johon data </a:t>
                      </a:r>
                      <a:r>
                        <a:rPr lang="fi-FI" sz="1200" b="0" i="0" u="none" strike="noStrike" dirty="0" err="1">
                          <a:solidFill>
                            <a:srgbClr val="000000"/>
                          </a:solidFill>
                          <a:effectLst/>
                          <a:latin typeface="Verdana" panose="020B0604030504040204" pitchFamily="34" charset="0"/>
                        </a:rPr>
                        <a:t>konsolidoidaan</a:t>
                      </a:r>
                      <a:r>
                        <a:rPr lang="fi-FI" sz="1200" b="0" i="0" u="none" strike="noStrike" dirty="0">
                          <a:solidFill>
                            <a:srgbClr val="000000"/>
                          </a:solidFill>
                          <a:effectLst/>
                          <a:latin typeface="Verdana" panose="020B0604030504040204" pitchFamily="34" charset="0"/>
                        </a:rPr>
                        <a:t> ja kenttätasoiset vaatimukset master datalle. Vastaanottavan järjestelmän datavaatimukset täytettävä, jotta </a:t>
                      </a:r>
                      <a:r>
                        <a:rPr lang="fi-FI" sz="1200" b="0" i="0" u="none" strike="noStrike" dirty="0" err="1">
                          <a:solidFill>
                            <a:srgbClr val="000000"/>
                          </a:solidFill>
                          <a:effectLst/>
                          <a:latin typeface="Verdana" panose="020B0604030504040204" pitchFamily="34" charset="0"/>
                        </a:rPr>
                        <a:t>konsolidointi</a:t>
                      </a:r>
                      <a:r>
                        <a:rPr lang="fi-FI" sz="1200" b="0" i="0" u="none" strike="noStrike" dirty="0">
                          <a:solidFill>
                            <a:srgbClr val="000000"/>
                          </a:solidFill>
                          <a:effectLst/>
                          <a:latin typeface="Verdana" panose="020B0604030504040204" pitchFamily="34" charset="0"/>
                        </a:rPr>
                        <a:t> onnistuu. Niiden järjestelmien osalta, joiden data ei täytä vaatimuksia (puutteita datassa, muodossa, laadussa, jne.) tehdään suunnitelma niistä toimenpiteistä, joilla lähdejärjestelmistä voidaan ottaa data siinä muodossa, jossa kohdejärjestelmä datan voi ottaa vastaan.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Listaus poistuvista järjestelmistä. Tuotos ottaa kantaa aikajänteeseen: lyhyen / pidemmän aikavälin tehtävät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12575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Konsolidoinnin</a:t>
            </a:r>
            <a:r>
              <a:rPr lang="fi-FI" dirty="0"/>
              <a:t> vaatimusten määrittely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380720742"/>
              </p:ext>
            </p:extLst>
          </p:nvPr>
        </p:nvGraphicFramePr>
        <p:xfrm>
          <a:off x="467544" y="1201739"/>
          <a:ext cx="8280920" cy="27432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418666">
                <a:tc>
                  <a:txBody>
                    <a:bodyPr/>
                    <a:lstStyle/>
                    <a:p>
                      <a:pPr algn="l" fontAlgn="b"/>
                      <a:r>
                        <a:rPr lang="fi-FI" sz="1200" b="1" i="0" u="none" strike="noStrike" dirty="0">
                          <a:solidFill>
                            <a:srgbClr val="FFFFFF"/>
                          </a:solidFill>
                          <a:effectLst/>
                          <a:latin typeface="Verdana" panose="020B0604030504040204" pitchFamily="34" charset="0"/>
                        </a:rPr>
                        <a:t>Tuotokset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Tuotoksen tuloksena voi olla suunnitelma esijärjestelmien (TAHE-järjestelmään tietoa tuottavien järjestelmien) yhdistelystä. Tuotos kartoittaa työehtosopimukset, joista vaikutuksia tekniseen toteutukseen. Tuotos ottaa kantaa ja ottaa huomioon lain mukanaan tuomat vaatimukset (esim. Kelan päätöksenteon myötä tulevat vaatimukset / päätökset)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Kohdejärjestelmästä vastaava, lähdejärjestelmistä vastaava, master data -vastaava, vaatimusmäärittelyistä vastaava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Järjestelmätuntemus kenttä- ja toimintaprosessitasolla sekä kohde- että lähdejärjestelmistä.</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Konversioasiantuntija; kokemus konversioiden tekemisestä määrittelyvaiheesta toteutukseen.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Master data -asiantuntijuus; ymmärrys master datasta ja niistä vaatimuksista, joita järjestelmien datojen yhdistäminen vaatii.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50003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Konsolidoinnin</a:t>
            </a:r>
            <a:r>
              <a:rPr lang="fi-FI" dirty="0"/>
              <a:t> vaatimusten määrittely 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37238415"/>
              </p:ext>
            </p:extLst>
          </p:nvPr>
        </p:nvGraphicFramePr>
        <p:xfrm>
          <a:off x="467544" y="1201739"/>
          <a:ext cx="8280920" cy="109728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Kohdejärjestelmän vaatimukset dokumentoitava yksityiskohtaisesti, jotta lähdejärjestelmien datan vaatimista korjauksista voidaan tehdä suunnitelma.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On päätettävä, </a:t>
                      </a:r>
                      <a:r>
                        <a:rPr lang="fi-FI" sz="1200" b="0" i="0" u="none" strike="noStrike" dirty="0" err="1">
                          <a:solidFill>
                            <a:srgbClr val="000000"/>
                          </a:solidFill>
                          <a:effectLst/>
                          <a:latin typeface="Verdana" panose="020B0604030504040204" pitchFamily="34" charset="0"/>
                        </a:rPr>
                        <a:t>konsolidoidaanko</a:t>
                      </a:r>
                      <a:r>
                        <a:rPr lang="fi-FI" sz="1200" b="0" i="0" u="none" strike="noStrike" dirty="0">
                          <a:solidFill>
                            <a:srgbClr val="000000"/>
                          </a:solidFill>
                          <a:effectLst/>
                          <a:latin typeface="Verdana" panose="020B0604030504040204" pitchFamily="34" charset="0"/>
                        </a:rPr>
                        <a:t> kaikkea dataa, vai onko mahdollista käsitellä joitain avoimia tapahtumia lähdejärjestelmässä (esimerkkinä myyntisaamisten konversio vai loppuun käsittely lähde- / nykyjärjestelmässä).</a:t>
                      </a:r>
                    </a:p>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86228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Toimintaprosessien tavoitetilan määritys ja harmonisointityön aloitus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41129230"/>
              </p:ext>
            </p:extLst>
          </p:nvPr>
        </p:nvGraphicFramePr>
        <p:xfrm>
          <a:off x="467544" y="1201739"/>
          <a:ext cx="8280920" cy="31188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Toimintaprosessien tavoitetilan määritys ja harmonisointityön aloitus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Aloitetaan toimintaprosessien harmonisointi uuden TAHE-järjestelmän prosessien osalta, uusien prossien suunnittelu ja tavoitetilan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Prosessituntemus, uuden järjestelmän vaatimusten tunteminen, mahdollisten muiden vaatimusten ymmärtäminen (viranomaisvaatimukset tmv.)</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TAHE-järjestelmien harmoisoinnin askeleet toteutettavissa olevana suunnitelmana. Tavoitteena sellainen yhteinen  prosessi maakunnassa, joka parhaalla mahdollisella tavalla tukee maakunnan TAHE-tekemistä. Suunnitelma ottaa kantaa maakunnalle käyttöön tulevien järjestelmien toimintaprosesseihin ja näitä prosesseja tukeviin toimintoihin myös organisatorisella tasolla. Suunnitelman myötä pysytään määrittämään esimerkiksi hyväksymisprosessit.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Prosessinomistajat, järjestelmän pääkäyttäjä, järjestelmätoimittaja.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114603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Toimintaprosessien tavoitetilan määritys ja harmonisointityön aloitus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754725125"/>
              </p:ext>
            </p:extLst>
          </p:nvPr>
        </p:nvGraphicFramePr>
        <p:xfrm>
          <a:off x="467544" y="1201739"/>
          <a:ext cx="8280920" cy="31707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uuden järjestelmän vaatimuksista, prosessityöstä ja prosessien kuvaamisesta.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dirty="0">
                          <a:solidFill>
                            <a:srgbClr val="FFFFFF"/>
                          </a:solidFill>
                          <a:effectLst/>
                          <a:latin typeface="Verdana" panose="020B0604030504040204" pitchFamily="34" charset="0"/>
                        </a:rPr>
                        <a:t>Huomioitavaa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Prosessinomistajat tunnistettava, muodostettava selkeä kuva parhaasta yhteisestä toimintatavasta ja sovittava millaisin askelin ja aikataululla tavoitetila on saavutettavissa. Käyttöönotettava(t) TAHE-järjestelmät ovat osa prosessia, mutta käyttäjäorganisaation tulee suunnitella koko prosessiketju alkupisteestä loppupisteeseen saakka. Esimerkiksi veden laskutusprosessi alkaa laskutustapahtumasta (vettä käytetään), laskuaineisto tehdään järjestelmässä (esim. Vesikanta), laskuaineisto kulkee integraation kautta taloushallinnon järjestelmään, järjestelmä luo laskun, se lähetetään asiakkaalle, kirjanpitoon muodostuu tapahtumia, jne. Tässä vesilaskutuksen esimerkissä aineistoa käsittelee Vesikannan laskuttaja, taloushallinnon järjestelmässä lasku näkyy kirjanpidon tapahtumana, myyntisaamisena, mahdollisesti erääntyneenä myyntisaamisena, ehkä perinnässä, pankkitilillä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36684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Toimintaprosessien tavoitetilan määritys ja harmonisointityön aloitus 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035481238"/>
              </p:ext>
            </p:extLst>
          </p:nvPr>
        </p:nvGraphicFramePr>
        <p:xfrm>
          <a:off x="467544" y="1201739"/>
          <a:ext cx="8280920" cy="13419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Kokonaisprosessin kuvaaminen auttaa ymmärtämään tavoitetilaa, helpottaa testauksen suunnittelua, helpottaa resursoinnin suunnittelua ja selkeyttää tekemistä (kaikki tietävät mitä kenenkin vastuulle kuuluu ja missä vaiheessa prosessia) projektin aikana ja tuotantovaiheessa.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74793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Perustietojen määrittely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04712672"/>
              </p:ext>
            </p:extLst>
          </p:nvPr>
        </p:nvGraphicFramePr>
        <p:xfrm>
          <a:off x="467544" y="1201739"/>
          <a:ext cx="8280920" cy="31508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Perustietojen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Määritellään tavoitetilan järjestelmien perustiedot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Syvä ymmärrys tavoitetilan järjestelmien vaatimista asiakaskohtaisista määrittelyistä, organisaation laskenta- / organisaatiorakenteen tulee olla selvillä ja päätetty.</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Kansallisista hankkeista tulleet perustietovaatimukset on oltava projektilla tiedossa (kansallisen tason päätökset tehty ja viestitty, kuten sote-tietopaketti ja JHS-luokitukset), jotta voidaan ottaa huomioon peruskirjauksissa ja tiliöinneissä, jotta pystytään tekemään mm. vaadittu raportointi.  Maakuntatason maakuntakoodit raportoinnin näkökulmasta tulee olla päätetty ja viestitty.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Perustiedot järjestelmien toteutustyötä varten dokumentoituna ja päätettynä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255920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Perustietojen määrittely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519982694"/>
              </p:ext>
            </p:extLst>
          </p:nvPr>
        </p:nvGraphicFramePr>
        <p:xfrm>
          <a:off x="467544" y="1201739"/>
          <a:ext cx="8280920" cy="292608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Perustietoasiantuntija, master data -asiantuntija, järjestelmäasiantuntijat, järjestelmän pääkäyttäjät, talous- ja henkilöstöhallinnon 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Perustieto- ja järjestelmäosaaminen (myös raportoinnin osalta)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Järjestelmien konfiguroinnin keskeisiä asioita on asiakasorganisaation (mm. laskentatunniste-, kustannuspaikka-, organisaatio- ja tili-) rakenteen ymmärtäminen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JHS-hankkeet: Maakuntien tililuettelo, talousarvio ja -suunnitelma, taloustietojen raportointi: </a:t>
                      </a:r>
                      <a:r>
                        <a:rPr lang="fi-FI" sz="1200" b="0" i="0" u="none" strike="noStrike" dirty="0">
                          <a:solidFill>
                            <a:srgbClr val="000000"/>
                          </a:solidFill>
                          <a:effectLst/>
                          <a:latin typeface="Verdana" panose="020B0604030504040204" pitchFamily="34" charset="0"/>
                          <a:hlinkClick r:id="rId2"/>
                        </a:rPr>
                        <a:t>http://www.jhs-suositukset.fi/web/guest/jhs/projects/maakuntien-tililuettelo-talousarvio-ja-taloustietojen-raportointi/palautepyynto</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2. JHS-hanke: Maakuntien palveluluokitus: </a:t>
                      </a:r>
                      <a:r>
                        <a:rPr lang="fi-FI" sz="1200" b="0" i="0" u="none" strike="noStrike" dirty="0">
                          <a:solidFill>
                            <a:srgbClr val="000000"/>
                          </a:solidFill>
                          <a:effectLst/>
                          <a:latin typeface="Verdana" panose="020B0604030504040204" pitchFamily="34" charset="0"/>
                          <a:hlinkClick r:id="rId3"/>
                        </a:rPr>
                        <a:t>http://www.jhs-suositukset.fi/web/guest/jhs/projects/maakuntien-palveluluokitus/palautepyynto</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986670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Perustietojen määrittely 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7201866"/>
              </p:ext>
            </p:extLst>
          </p:nvPr>
        </p:nvGraphicFramePr>
        <p:xfrm>
          <a:off x="467544" y="1201739"/>
          <a:ext cx="8280920" cy="164592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610422">
                <a:tc>
                  <a:txBody>
                    <a:bodyPr/>
                    <a:lstStyle/>
                    <a:p>
                      <a:pPr algn="l" fontAlgn="b"/>
                      <a:r>
                        <a:rPr lang="fi-FI" sz="1200" b="1" i="0" u="none" strike="noStrike" dirty="0">
                          <a:solidFill>
                            <a:srgbClr val="FFFFFF"/>
                          </a:solidFill>
                          <a:effectLst/>
                          <a:latin typeface="Verdana" panose="020B0604030504040204" pitchFamily="34" charset="0"/>
                        </a:rPr>
                        <a:t>Liitteet ym.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3. JHS 194: Kuntien XBRL-taksonomian päivitys ja laajennus maakuntiin: </a:t>
                      </a:r>
                      <a:r>
                        <a:rPr lang="fi-FI" sz="1200" b="0" i="0" u="none" strike="noStrike" dirty="0">
                          <a:solidFill>
                            <a:srgbClr val="000000"/>
                          </a:solidFill>
                          <a:effectLst/>
                          <a:latin typeface="Verdana" panose="020B0604030504040204" pitchFamily="34" charset="0"/>
                          <a:hlinkClick r:id="rId2"/>
                        </a:rPr>
                        <a:t>http://jhs-suositukset.fi/web/guest/jhs/projects/kuntien-xbrl-taksonomian-laajennus-maakuntiin</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4. JHS-hanke: Maakuntien kustannuslaskenta: </a:t>
                      </a:r>
                      <a:r>
                        <a:rPr lang="fi-FI" sz="1200" b="0" i="0" u="none" strike="noStrike" dirty="0">
                          <a:solidFill>
                            <a:srgbClr val="000000"/>
                          </a:solidFill>
                          <a:effectLst/>
                          <a:latin typeface="Verdana" panose="020B0604030504040204" pitchFamily="34" charset="0"/>
                          <a:hlinkClick r:id="rId2"/>
                        </a:rPr>
                        <a:t>http://jhs-suositukset.fi/web/guest/jhs/projects/kuntien-xbrl-taksonomian-laajennus-maakuntiin</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144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Projektiin osallistujien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382462429"/>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Varattava riittävästi aikaa ja tehtävä selvä vastuunjako järjestäjän/ tuottajan välillä. Eri maakuntien välillä todennäköisesti eroja muutoksen tahdissa ja vauhdissa. Jokainen maakunta arvioi omat edellytyksensä.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Aiesopimukset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711987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Laskentatunnisterakenteen määrittely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77689846"/>
              </p:ext>
            </p:extLst>
          </p:nvPr>
        </p:nvGraphicFramePr>
        <p:xfrm>
          <a:off x="467544" y="1201739"/>
          <a:ext cx="8280920" cy="296797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Laskentatunnisterakenteen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Määritellään maakunnan laskentatunnisterakenne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Organisaatiorakenne selvä kokonaisuudessaan (kustannuspaikka, tilikartta, tiliryhmät, yritysrakenne,…)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Maakuntatason suositukset ja vaatimukset selvät (maakuntien tililuettelo, tilikartta, talousarvio, suunnittelutarpeet, raportointitarpeet)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laskentatunnisterakenteen 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kansallinen, perustietoasiantuntija, master data -asiantuntija, järjestelmäasiantuntijat, järjestelmän pääkäyttäjät, talous- ja henkilöstöhallinnon 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184637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Laskentatunnisterakenteen määrittely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48492803"/>
              </p:ext>
            </p:extLst>
          </p:nvPr>
        </p:nvGraphicFramePr>
        <p:xfrm>
          <a:off x="467544" y="1201739"/>
          <a:ext cx="8280920" cy="329184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Tunnettava maakunnan organisaatiorakenne, ymmärrettävä kustannuspaikkarakennetta, tapahtumien kirjaamista, raportointia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Laskentatunnisterakenne on suunniteltava huolella, sillä puutteiden ja virheiden korjaaminen on työlästä. Työ on suunniteltava niin, että jokaisen yksikön tai yksittäisen organisaation osan puolelta tulevat vaatimukset selvitetään ja tehdään vastaavat päätökset (tiedonhankintapäivät toiminnoittain).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Jos esim. tilitoimisto tulee tuottamaan </a:t>
                      </a:r>
                      <a:r>
                        <a:rPr lang="fi-FI" sz="1200" b="0" i="0" u="none" strike="noStrike" dirty="0" err="1">
                          <a:solidFill>
                            <a:srgbClr val="000000"/>
                          </a:solidFill>
                          <a:effectLst/>
                          <a:latin typeface="Verdana" panose="020B0604030504040204" pitchFamily="34" charset="0"/>
                        </a:rPr>
                        <a:t>tahe</a:t>
                      </a:r>
                      <a:r>
                        <a:rPr lang="fi-FI" sz="1200" b="0" i="0" u="none" strike="noStrike" dirty="0">
                          <a:solidFill>
                            <a:srgbClr val="000000"/>
                          </a:solidFill>
                          <a:effectLst/>
                          <a:latin typeface="Verdana" panose="020B0604030504040204" pitchFamily="34" charset="0"/>
                        </a:rPr>
                        <a:t>-palveluita palvelutuotantovaiheessa, kannattaa maakunnan laskentatunnisterakennetta käydä tilitoimiston kanssa läpi. Laskentatunnisterakenteen suunnittelu oikein on kriittinen tehtävä ja tyypillisesti aikaa vievä. Järjestelmän konfiguraatiotyö aloitetaan laskentatunnisterakenteen tekemisellä, ja jos/ kun laskentatunnisterakennetta täytyy päivittää myöhemmissä projektin vaiheissa, teettää se runsaasti lisätyötä määrittelyiden, toteutuksen ja testauksen osalta.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JHS-hankkeet: Maakuntien tililuettelo, talousarvio ja -suunnitelma, taloustietojen raportointi: </a:t>
                      </a:r>
                      <a:r>
                        <a:rPr lang="fi-FI" sz="1200" b="0" i="0" u="none" strike="noStrike" dirty="0">
                          <a:solidFill>
                            <a:srgbClr val="000000"/>
                          </a:solidFill>
                          <a:effectLst/>
                          <a:latin typeface="Verdana" panose="020B0604030504040204" pitchFamily="34" charset="0"/>
                          <a:hlinkClick r:id="rId2"/>
                        </a:rPr>
                        <a:t>http://www.jhs-suositukset.fi/web/guest/jhs/projects/maakuntien-tililuettelo-talousarvio-ja-taloustietojen-raportointi/palautepyynto</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710433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Laskentatunnisterakenteen määrittely</a:t>
            </a:r>
            <a:br>
              <a:rPr lang="fi-FI" dirty="0"/>
            </a:br>
            <a:r>
              <a:rPr lang="fi-FI" dirty="0"/>
              <a:t>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96880753"/>
              </p:ext>
            </p:extLst>
          </p:nvPr>
        </p:nvGraphicFramePr>
        <p:xfrm>
          <a:off x="467544" y="1201739"/>
          <a:ext cx="8280920" cy="164592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610422">
                <a:tc>
                  <a:txBody>
                    <a:bodyPr/>
                    <a:lstStyle/>
                    <a:p>
                      <a:pPr algn="l" fontAlgn="b"/>
                      <a:r>
                        <a:rPr lang="fi-FI" sz="1200" b="1" i="0" u="none" strike="noStrike" dirty="0">
                          <a:solidFill>
                            <a:srgbClr val="FFFFFF"/>
                          </a:solidFill>
                          <a:effectLst/>
                          <a:latin typeface="Verdana" panose="020B0604030504040204" pitchFamily="34" charset="0"/>
                        </a:rPr>
                        <a:t>Liitteet ym.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2. JHS-hanke: Maakuntien palveluluokitus: </a:t>
                      </a:r>
                      <a:r>
                        <a:rPr lang="fi-FI" sz="1200" b="0" i="0" u="none" strike="noStrike" dirty="0">
                          <a:solidFill>
                            <a:srgbClr val="000000"/>
                          </a:solidFill>
                          <a:effectLst/>
                          <a:latin typeface="Verdana" panose="020B0604030504040204" pitchFamily="34" charset="0"/>
                          <a:hlinkClick r:id="rId2"/>
                        </a:rPr>
                        <a:t>http://www.jhs-suositukset.fi/web/guest/jhs/projects/maakuntien-palveluluokitus/palautepyynto</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3. JHS 194: Kuntien XBRL-taksonomian päivitys ja laajennus maakuntiin: </a:t>
                      </a:r>
                      <a:r>
                        <a:rPr lang="fi-FI" sz="1200" b="0" i="0" u="none" strike="noStrike" dirty="0">
                          <a:solidFill>
                            <a:srgbClr val="000000"/>
                          </a:solidFill>
                          <a:effectLst/>
                          <a:latin typeface="Verdana" panose="020B0604030504040204" pitchFamily="34" charset="0"/>
                          <a:hlinkClick r:id="rId3"/>
                        </a:rPr>
                        <a:t>http://jhs-suositukset.fi/web/guest/jhs/projects/maakuntien-kustannuslaskenta</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4. JHS-hanke: Maakuntien kustannuslaskenta: </a:t>
                      </a:r>
                      <a:r>
                        <a:rPr lang="fi-FI" sz="1200" b="0" i="0" u="none" strike="noStrike" dirty="0">
                          <a:solidFill>
                            <a:srgbClr val="000000"/>
                          </a:solidFill>
                          <a:effectLst/>
                          <a:latin typeface="Verdana" panose="020B0604030504040204" pitchFamily="34" charset="0"/>
                          <a:hlinkClick r:id="rId3"/>
                        </a:rPr>
                        <a:t>http://jhs-suositukset.fi/web/guest/jhs/projects/maakuntien-kustannuslaskenta</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663868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Perustietojen hallinnointimallin määrittely</a:t>
            </a:r>
            <a:br>
              <a:rPr lang="fi-FI" dirty="0"/>
            </a:br>
            <a:r>
              <a:rPr lang="fi-FI" dirty="0"/>
              <a:t>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115229948"/>
              </p:ext>
            </p:extLst>
          </p:nvPr>
        </p:nvGraphicFramePr>
        <p:xfrm>
          <a:off x="467544" y="1201739"/>
          <a:ext cx="8280920" cy="28380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Perustietojen hallinnointimallin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Luodaan perustietojen hallinnointimalli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perustiedoista, master datasta, järjestelmistä ja perusprosesseista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Perustietojen hallinnointimallidokumentti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Master data -asiantuntija, perustiedoista vastaava, järjestelmäasiantuntija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Perustieto-osaaminen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354173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Perustietojen hallinnointimallin määrittely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57031446"/>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145889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TAHE-järjestelmien käytön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3867438"/>
              </p:ext>
            </p:extLst>
          </p:nvPr>
        </p:nvGraphicFramePr>
        <p:xfrm>
          <a:off x="467544" y="1201739"/>
          <a:ext cx="8280920" cy="31618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19</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103302">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Vanhojen TAHE-järjestelmien käytön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Suunnitellaan järjestelmäkohtaisesti vanhojen (kunnille / kuntatoimijoille käyttöön jäävien) järjestelmien käyttö.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Päätökset mikä instanssi tekee päätökset järjestelmien jatkon käytöstä.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jonka mukaisesti käyttöön jäävien järjestelmien käyttö voi jatkua keskeytyksettä sen jälkeen, kun maakunnan vastuulle kuuluvien osien siirrot on tehty. Suunnitelmassa otetaan kantaa järjestelmän käytttöön, käyttäjiin, käyttöoikeuksiin, mahdollisiin uusiin tai muuttuneisiin prosesseihin.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Kuntatoimija / ao. järjestelmän omistajataho, tietohallintojohto, järjestelmä- ja prosessiasintuntijat, talous- ja henkilöstöhallinnon 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ja osaaminen järjestelmän käytön tarpeesta, sen toiminnallisuuksista ja mahdollisista muuttuneista vaatimuksista (muuttunut tilanne) osalta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800226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TAHE-järjestelmien käytön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677686504"/>
              </p:ext>
            </p:extLst>
          </p:nvPr>
        </p:nvGraphicFramePr>
        <p:xfrm>
          <a:off x="467544" y="1201739"/>
          <a:ext cx="8280920" cy="97618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98337">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 Suunnitelma tehdään niille tahoille, joilta maakuntien </a:t>
                      </a:r>
                      <a:r>
                        <a:rPr lang="fi-FI" sz="1200" b="0" i="0" u="none" strike="noStrike" dirty="0" err="1">
                          <a:solidFill>
                            <a:srgbClr val="000000"/>
                          </a:solidFill>
                          <a:effectLst/>
                          <a:latin typeface="Verdana" panose="020B0604030504040204" pitchFamily="34" charset="0"/>
                        </a:rPr>
                        <a:t>tahe</a:t>
                      </a:r>
                      <a:r>
                        <a:rPr lang="fi-FI" sz="1200" b="0" i="0" u="none" strike="noStrike" dirty="0">
                          <a:solidFill>
                            <a:srgbClr val="000000"/>
                          </a:solidFill>
                          <a:effectLst/>
                          <a:latin typeface="Verdana" panose="020B0604030504040204" pitchFamily="34" charset="0"/>
                        </a:rPr>
                        <a:t>-järjestelmiin </a:t>
                      </a:r>
                      <a:r>
                        <a:rPr lang="fi-FI" sz="1200" b="0" i="0" u="none" strike="noStrike" dirty="0" err="1">
                          <a:solidFill>
                            <a:srgbClr val="000000"/>
                          </a:solidFill>
                          <a:effectLst/>
                          <a:latin typeface="Verdana" panose="020B0604030504040204" pitchFamily="34" charset="0"/>
                        </a:rPr>
                        <a:t>konsolidoidaan</a:t>
                      </a:r>
                      <a:r>
                        <a:rPr lang="fi-FI" sz="1200" b="0" i="0" u="none" strike="noStrike" dirty="0">
                          <a:solidFill>
                            <a:srgbClr val="000000"/>
                          </a:solidFill>
                          <a:effectLst/>
                          <a:latin typeface="Verdana" panose="020B0604030504040204" pitchFamily="34" charset="0"/>
                        </a:rPr>
                        <a:t> tai siirretään dataa.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435870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TAHE- järjestelmien tietokantojen siirron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92544648"/>
              </p:ext>
            </p:extLst>
          </p:nvPr>
        </p:nvGraphicFramePr>
        <p:xfrm>
          <a:off x="467544" y="1201739"/>
          <a:ext cx="8280920" cy="303189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20</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Vanhojen TAHE- järjestelmien tietokantojen siirron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Suunnitellaan 'eläköityvien' järjestelmien tietokantojen siirto arkistointivaatimukset täyttävällä tavalla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Ymmärrys aineiston säilytysvaatimuksista ja arkistoinnista, tietosuojavaatimuksista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järjestelmittäin tietokantojen arkistoinnista/ siirrosta niin, että tiedot on tarvittaessa käytettävissä tiedonhakuihin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Tietosuojavastaava, tietojärjestelmävastaava, arkistointiasiantuntija, prosessinomistajat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lain asettamista vaatimuksista ja rajoitteista (myös tietosuojalaki) sekä käsitys siitä, minkälaista tietoa tyypillisesti vanhoista (päättyneiden kalenterivuosien) tiedostoista tarvitaan.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398139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TAHE- järjestelmien tietokantojen siirron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75816715"/>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Tietokantojen arkistoinnin ja siirron lisäksi on varmistettava, että tieto on sekä haettavissa että löydettävissä.</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Mihin arkistoidaan: kunta / maakunta / kansallinen?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276763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Liittymien kartoitus ja tietovirtojen kuvaus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35131244"/>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Liittymien kartoitus ja tietovirtojen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Selvitetään ja listataan järjestelmät joihin TAHE-järjestelmistä on liittymä tai jotka ovat TAHE-järjestelmien esijärjestelmiä.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kohde on selvä. Kohde- ja lähdejärjestelmät on tunnistettu.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liittymistä järjestelmittäin. Mielellään tietovirtakuvaus datasta ja sen suunnasta (mistä mihin).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Tietohallintojohto,  järjestelmäasiantuntijat, prosessinomistajat,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87915">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Tietoarkkitehtuuriosaaminen, kyky tunnistaa tietovirrat ja kuvata ne, ymmärrys järjestelmistä ja prosesseista.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2703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75143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Esiselvitys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02707884"/>
              </p:ext>
            </p:extLst>
          </p:nvPr>
        </p:nvGraphicFramePr>
        <p:xfrm>
          <a:off x="467544" y="1201739"/>
          <a:ext cx="8280920" cy="30475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1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100" b="1" i="0" u="none" strike="noStrike" dirty="0">
                          <a:solidFill>
                            <a:srgbClr val="000000"/>
                          </a:solidFill>
                          <a:effectLst/>
                          <a:latin typeface="Verdana" panose="020B0604030504040204" pitchFamily="34" charset="0"/>
                        </a:rPr>
                        <a:t>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1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1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1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100" b="1" i="0" u="none" strike="noStrike">
                          <a:solidFill>
                            <a:srgbClr val="000000"/>
                          </a:solidFill>
                          <a:effectLst/>
                          <a:latin typeface="Verdana" panose="020B0604030504040204" pitchFamily="34" charset="0"/>
                        </a:rPr>
                        <a:t>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100" b="1" i="0" u="none" strike="noStrike" dirty="0">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100" b="0" i="0" u="none" strike="noStrike">
                          <a:solidFill>
                            <a:srgbClr val="000000"/>
                          </a:solidFill>
                          <a:effectLst/>
                          <a:latin typeface="Verdana" panose="020B0604030504040204" pitchFamily="34" charset="0"/>
                        </a:rPr>
                        <a:t>Tehdään esiselvitys; kuvataan: nykytilan kartoitus, organisaatioiden toiminta ja eri organisaatioiden toiminnan väliset eroavaisuudet, ICT-palveluiden / tukitoimintojen kuvaus ja eri organisaatioiden väliset eroavaisuudet, listataan nykyjärjestelmät (TAHE), listataan ne järjestelmät joiden käyttö jatkuu uuden järjestelmän käytön alettua (esim. rajoitettu aika), tai jäävät katselukäyttöön.</a:t>
                      </a:r>
                      <a:br>
                        <a:rPr lang="fi-FI" sz="1100" b="0" i="0" u="none" strike="noStrike">
                          <a:solidFill>
                            <a:srgbClr val="000000"/>
                          </a:solidFill>
                          <a:effectLst/>
                          <a:latin typeface="Verdana" panose="020B0604030504040204" pitchFamily="34" charset="0"/>
                        </a:rPr>
                      </a:br>
                      <a:r>
                        <a:rPr lang="fi-FI" sz="1100" b="0" i="0" u="none" strike="noStrike">
                          <a:solidFill>
                            <a:srgbClr val="000000"/>
                          </a:solidFill>
                          <a:effectLst/>
                          <a:latin typeface="Verdana" panose="020B0604030504040204" pitchFamily="34" charset="0"/>
                        </a:rPr>
                        <a:t>Tarkistetaan, että päätöksentekoa varten tarvittavat linjaukset on tehty (millä tahoilla päätöksiä pitää tehdä).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197667">
                <a:tc>
                  <a:txBody>
                    <a:bodyPr/>
                    <a:lstStyle/>
                    <a:p>
                      <a:pPr algn="l" fontAlgn="b"/>
                      <a:r>
                        <a:rPr lang="fi-FI" sz="1100" b="1" i="0" u="none" strike="noStrike" dirty="0">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100" b="0" i="0" u="none" strike="noStrike" dirty="0">
                          <a:solidFill>
                            <a:srgbClr val="000000"/>
                          </a:solidFill>
                          <a:effectLst/>
                          <a:latin typeface="Verdana" panose="020B0604030504040204" pitchFamily="34" charset="0"/>
                        </a:rPr>
                        <a:t>Päätös esiselvityksen tekemisestä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54435">
                <a:tc>
                  <a:txBody>
                    <a:bodyPr/>
                    <a:lstStyle/>
                    <a:p>
                      <a:pPr algn="l" fontAlgn="b"/>
                      <a:r>
                        <a:rPr lang="fi-FI" sz="1100" b="1" i="0" u="none" strike="noStrike" dirty="0">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100" b="0" i="0" u="none" strike="noStrike" dirty="0">
                          <a:solidFill>
                            <a:srgbClr val="000000"/>
                          </a:solidFill>
                          <a:effectLst/>
                          <a:latin typeface="Verdana" panose="020B0604030504040204" pitchFamily="34" charset="0"/>
                        </a:rPr>
                        <a:t>Nykytilan kartoitus ja analysointi (taustatietotaulukot, haastattelut ja työpajat), </a:t>
                      </a:r>
                      <a:r>
                        <a:rPr lang="fi-FI" sz="1100" b="0" i="0" u="none" strike="noStrike" dirty="0" err="1">
                          <a:solidFill>
                            <a:srgbClr val="000000"/>
                          </a:solidFill>
                          <a:effectLst/>
                          <a:latin typeface="Verdana" panose="020B0604030504040204" pitchFamily="34" charset="0"/>
                        </a:rPr>
                        <a:t>gap</a:t>
                      </a:r>
                      <a:r>
                        <a:rPr lang="fi-FI" sz="1100" b="0" i="0" u="none" strike="noStrike" dirty="0">
                          <a:solidFill>
                            <a:srgbClr val="000000"/>
                          </a:solidFill>
                          <a:effectLst/>
                          <a:latin typeface="Verdana" panose="020B0604030504040204" pitchFamily="34" charset="0"/>
                        </a:rPr>
                        <a:t>-analyysi (analysointi ja dokumentointi), ratkaisuehdotus ja kustannusanalyysi, lopputuotosten esittely. Esiselvityksen perustella tulisi voida määritellä työn kohdetta  ja sen laajuutta, mahdollista vaiheittaista etenemistä, arvioida työmäärää (ajassa ja työpäivissä), tarvittavaa resursointia (organisaation sisäisesti ja toimittajat) ja tuottaa kustannusarvio työn kohteesta (rajauksin). Esiselvityksen tuotoksena vaiheistusehdotus: mitä tehtävä ennen 1.1.2020, mitä tehtävä ajankohdan jälkeen.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3047546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Ratkaisun esittely</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68241109"/>
              </p:ext>
            </p:extLst>
          </p:nvPr>
        </p:nvGraphicFramePr>
        <p:xfrm>
          <a:off x="467544" y="1201739"/>
          <a:ext cx="8280920" cy="32369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Ratkaisun esittely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Esitellään käyttöönotettava TAHE-järjestelmä asiakkaalle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Käyttöönotettava järjestelmä päätetty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dirty="0">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Ratkaisuesittelyt asiakkaan sidosryhmille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dirty="0">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ratkaisuasiantuntijat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ja ymmärrys käyttöönotettavasta ratkaisusta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41835">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968182961"/>
                  </a:ext>
                </a:extLst>
              </a:tr>
              <a:tr h="35474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195274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806887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Integraatiotyön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228680976"/>
              </p:ext>
            </p:extLst>
          </p:nvPr>
        </p:nvGraphicFramePr>
        <p:xfrm>
          <a:off x="467544" y="1201739"/>
          <a:ext cx="8280920" cy="31508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Integraatiotyön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Kohdejärjestelmään dataa syöttävien esijärjestelmien integraatioiden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Kohdejärjestelmä ja esijärjestelmät on tunnistettu ja tietovirrat on kuvattu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integraatiotyöstä: mistä järjestelmästä, mitä dataa, missä muodossa, mitä muutoksia vaaditaan lähdejärjestelmään, mitä muunnoksia dataan ennen kohdejärjestelmään sisäänlukemista, mikä integraatioratkaisu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Integraatioasiantuntija, kohdejärjestelmän liittymäasiantuntija, esijärjestelmien asiantuntija (kohdejärjestelmän vaatimusten täyttäminen=muutoksia esijärjestelmään)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Kohdejärjestelmän liittymäkuvausten ymmärtäminen, esijärjestelmien tuottaman aineiston analysointikyky kohdejärjestelmän vaatimuksia vastaan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061988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Integraatiotyön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35729401"/>
              </p:ext>
            </p:extLst>
          </p:nvPr>
        </p:nvGraphicFramePr>
        <p:xfrm>
          <a:off x="467544" y="1201739"/>
          <a:ext cx="8280920" cy="15248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 Integraatiotyö kestää tyypillisesti koko projektin ajan. Työn aikatauluttaminen ja kustannusten ymmärtäminen edellyttää neuvotteluita palvelutarjoajien kanssa (esim. esijärjestelmätoimittajat). On projektin onnistumisen kannalta ja käyttöönoton kannalta kriittinen kokonaisuus: jos tieto ei kulje esijärjestelmästä kohdejärjestelmään, ei tuotantokäyttöä voi aloittaa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936443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Kohdejärjestelmän analyysi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784878487"/>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Kohdejärjestelmän analyysi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Kohdejärjestelmän datavaatimukset master datan osalta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Kohdejärjestelmä on määritelty (tunnistettu, valittu, käyttössä)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Dokumentaatio, jonka mukaisesti lähdejärjestelmiä ja niissä olevaa master dataa voidaan lähteä arvioimaan </a:t>
                      </a:r>
                      <a:r>
                        <a:rPr lang="fi-FI" sz="1200" b="0" i="0" u="none" strike="noStrike" dirty="0" err="1">
                          <a:solidFill>
                            <a:srgbClr val="000000"/>
                          </a:solidFill>
                          <a:effectLst/>
                          <a:latin typeface="Verdana" panose="020B0604030504040204" pitchFamily="34" charset="0"/>
                        </a:rPr>
                        <a:t>konsolidoinnin</a:t>
                      </a:r>
                      <a:r>
                        <a:rPr lang="fi-FI" sz="1200" b="0" i="0" u="none" strike="noStrike" dirty="0">
                          <a:solidFill>
                            <a:srgbClr val="000000"/>
                          </a:solidFill>
                          <a:effectLst/>
                          <a:latin typeface="Verdana" panose="020B0604030504040204" pitchFamily="34" charset="0"/>
                        </a:rPr>
                        <a:t> näkökulmasta.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Kohde- ja lähdejärjestelmäasiatuntijat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Osaaminen ja ymmärrys järjestelmistä, master datan konvertoimisesta ja </a:t>
                      </a:r>
                      <a:r>
                        <a:rPr lang="fi-FI" sz="1200" b="0" i="0" u="none" strike="noStrike" dirty="0" err="1">
                          <a:solidFill>
                            <a:srgbClr val="000000"/>
                          </a:solidFill>
                          <a:effectLst/>
                          <a:latin typeface="Verdana" panose="020B0604030504040204" pitchFamily="34" charset="0"/>
                        </a:rPr>
                        <a:t>konsolidaatiosta</a:t>
                      </a:r>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455675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Kohdejärjestelmän analyysi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499544993"/>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Työn aikana muodostuu käsitys järjestelmien datan laadusta ja mahdollisesti järjestyksestä, jossa data voidaan </a:t>
                      </a:r>
                      <a:r>
                        <a:rPr lang="fi-FI" sz="1200" b="0" i="0" u="none" strike="noStrike" dirty="0" err="1">
                          <a:solidFill>
                            <a:srgbClr val="000000"/>
                          </a:solidFill>
                          <a:effectLst/>
                          <a:latin typeface="Verdana" panose="020B0604030504040204" pitchFamily="34" charset="0"/>
                        </a:rPr>
                        <a:t>konsolidoida</a:t>
                      </a:r>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694149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Lähdejärjestelmäanalyysi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34650343"/>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Lähdejärjestelmäanalyysi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Analysoidaan jokainen lähdejärjestelmä kohdejärjestelmän vaatimuksia vastaan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Kohde- ja lähdejärjestelmät on tunnistettu ja kohdejärjestelmä on valittu tai toiminnassa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Kuvaus per lähdejärjestelmä niistä muutoksista/ vaatimuksista jotka datan tai järjestelmän tulee täyttää, ennen kuin dataa voidaan alkaa konsolidoimaan.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Lähdejärjestelmä-, kohdejärjestelmä- ja master data -asiantuntijat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ja osaaminen lähde- ja kohdejärjestelmistä, master data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167609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Lähdejärjestelmäanalyysi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11576212"/>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 Projektin aikana järjestelmien päivitykset saattavat muuttaa järjestelmän master dataa tai muuten vaikuttaa </a:t>
                      </a:r>
                      <a:r>
                        <a:rPr lang="fi-FI" sz="1200" b="0" i="0" u="none" strike="noStrike" dirty="0" err="1">
                          <a:solidFill>
                            <a:srgbClr val="000000"/>
                          </a:solidFill>
                          <a:effectLst/>
                          <a:latin typeface="Verdana" panose="020B0604030504040204" pitchFamily="34" charset="0"/>
                        </a:rPr>
                        <a:t>konsolidointiin</a:t>
                      </a:r>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421950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Järjestelmien datan laadun analysointi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675961769"/>
              </p:ext>
            </p:extLst>
          </p:nvPr>
        </p:nvGraphicFramePr>
        <p:xfrm>
          <a:off x="467544" y="1201739"/>
          <a:ext cx="8280920" cy="288217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Järjestelmien datan laadun analysointi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Tutkittava lähdejärjestelmien datan laatu, master data -analyysi. Päätetään tarvittaessa missä tulevista järjestelmistä on master-järjestelmä (esim. henkilöstöhallinnon järjestelmäkartta fragmentoitunut ja perustietoja voidaan nykytilassa ylläpitää useassa järjestelmässä ja mitä perustietoa ylläpidetään henkilöstöhallinnon järjestelmässä)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Ymmärrys sekä kohde- että lähdejärjestelmän vaatimuksista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000473">
                <a:tc>
                  <a:txBody>
                    <a:bodyPr/>
                    <a:lstStyle/>
                    <a:p>
                      <a:pPr algn="l" fontAlgn="b"/>
                      <a:r>
                        <a:rPr lang="fi-FI" sz="1200" b="1" i="0" u="none" strike="noStrike" dirty="0">
                          <a:solidFill>
                            <a:srgbClr val="FFFFFF"/>
                          </a:solidFill>
                          <a:effectLst/>
                          <a:latin typeface="Verdana" panose="020B0604030504040204" pitchFamily="34" charset="0"/>
                        </a:rPr>
                        <a:t>Tuotokset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Kuvaus / järjestelmä, jossa otetaan kantaa ko. järjestelmässä olevan datan laatuun esimerkiksi seuraavista näkökulmista: onko järjestelmässä vanhentunutta dataa, onko järjestelmässä virheellistä/ väärää dataa, puuttuuko järjestelmästä joitain kohdejärjestelmän vaatimia datoja tai onko joitain järjestelmästä johtuvia rajoitteita </a:t>
                      </a:r>
                      <a:r>
                        <a:rPr lang="fi-FI" sz="1200" b="0" i="0" u="none" strike="noStrike" dirty="0" err="1">
                          <a:solidFill>
                            <a:srgbClr val="000000"/>
                          </a:solidFill>
                          <a:effectLst/>
                          <a:latin typeface="Verdana" panose="020B0604030504040204" pitchFamily="34" charset="0"/>
                        </a:rPr>
                        <a:t>konsolidoinnin</a:t>
                      </a:r>
                      <a:r>
                        <a:rPr lang="fi-FI" sz="1200" b="0" i="0" u="none" strike="noStrike" dirty="0">
                          <a:solidFill>
                            <a:srgbClr val="000000"/>
                          </a:solidFill>
                          <a:effectLst/>
                          <a:latin typeface="Verdana" panose="020B0604030504040204" pitchFamily="34" charset="0"/>
                        </a:rPr>
                        <a:t> tekemiseen.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364495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Järjestelmien datan laadun analysointi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65387314"/>
              </p:ext>
            </p:extLst>
          </p:nvPr>
        </p:nvGraphicFramePr>
        <p:xfrm>
          <a:off x="467544" y="1201739"/>
          <a:ext cx="8280920" cy="292608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418666">
                <a:tc>
                  <a:txBody>
                    <a:bodyPr/>
                    <a:lstStyle/>
                    <a:p>
                      <a:pPr algn="l" fontAlgn="b"/>
                      <a:r>
                        <a:rPr lang="fi-FI" sz="1200" b="1" i="0" u="none" strike="noStrike" dirty="0">
                          <a:solidFill>
                            <a:srgbClr val="FFFFFF"/>
                          </a:solidFill>
                          <a:effectLst/>
                          <a:latin typeface="Verdana" panose="020B0604030504040204" pitchFamily="34" charset="0"/>
                        </a:rPr>
                        <a:t>Tuotokset 2/2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Tuotoksen perusteella pystytään analysoimaan ja tekemään päätöksiä järjestelmittäin datan konsolidoinnista. Analyysin tuloksena voidaan todeta, että jostain järjestelmästä ei voi tai kannata </a:t>
                      </a:r>
                      <a:r>
                        <a:rPr lang="fi-FI" sz="1200" b="0" i="0" u="none" strike="noStrike" dirty="0" err="1">
                          <a:solidFill>
                            <a:srgbClr val="000000"/>
                          </a:solidFill>
                          <a:effectLst/>
                          <a:latin typeface="Verdana" panose="020B0604030504040204" pitchFamily="34" charset="0"/>
                        </a:rPr>
                        <a:t>konsolidoida</a:t>
                      </a:r>
                      <a:r>
                        <a:rPr lang="fi-FI" sz="1200" b="0" i="0" u="none" strike="noStrike" dirty="0">
                          <a:solidFill>
                            <a:srgbClr val="000000"/>
                          </a:solidFill>
                          <a:effectLst/>
                          <a:latin typeface="Verdana" panose="020B0604030504040204" pitchFamily="34" charset="0"/>
                        </a:rPr>
                        <a:t> dataa sen laatuongelmien vuoksi. Analyysin tuloksena voidaan myös tunnistaa järjestys, jossa </a:t>
                      </a:r>
                      <a:r>
                        <a:rPr lang="fi-FI" sz="1200" b="0" i="0" u="none" strike="noStrike" dirty="0" err="1">
                          <a:solidFill>
                            <a:srgbClr val="000000"/>
                          </a:solidFill>
                          <a:effectLst/>
                          <a:latin typeface="Verdana" panose="020B0604030504040204" pitchFamily="34" charset="0"/>
                        </a:rPr>
                        <a:t>konsolidointi</a:t>
                      </a:r>
                      <a:r>
                        <a:rPr lang="fi-FI" sz="1200" b="0" i="0" u="none" strike="noStrike" dirty="0">
                          <a:solidFill>
                            <a:srgbClr val="000000"/>
                          </a:solidFill>
                          <a:effectLst/>
                          <a:latin typeface="Verdana" panose="020B0604030504040204" pitchFamily="34" charset="0"/>
                        </a:rPr>
                        <a:t> kannattaa tehdä (varovaisuusperiaate otettava huomioon riskien karttamiseksi).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Master data -asiantuntija tekee selvitykset ja suunnitelman,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Järjestelmäasiantuntijat tuottavat järjestelmäkohtaista dataa datan </a:t>
                      </a:r>
                      <a:r>
                        <a:rPr lang="fi-FI" sz="1200" b="0" i="0" u="none" strike="noStrike" dirty="0" err="1">
                          <a:solidFill>
                            <a:srgbClr val="000000"/>
                          </a:solidFill>
                          <a:effectLst/>
                          <a:latin typeface="Verdana" panose="020B0604030504040204" pitchFamily="34" charset="0"/>
                        </a:rPr>
                        <a:t>konsolidoinnin</a:t>
                      </a:r>
                      <a:r>
                        <a:rPr lang="fi-FI" sz="1200" b="0" i="0" u="none" strike="noStrike" dirty="0">
                          <a:solidFill>
                            <a:srgbClr val="000000"/>
                          </a:solidFill>
                          <a:effectLst/>
                          <a:latin typeface="Verdana" panose="020B0604030504040204" pitchFamily="34" charset="0"/>
                        </a:rPr>
                        <a:t> kannalta keskeisissä ja merkityksellisissä asioissa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Tietohallintojohtaja / -päällikkö vastaa järjestelmän toimivuudesta ja siitä, että aikataulullisesti järjestelmä on projektin käytössä sovitusti (kuten: ei käyttökatkoja/ päivityksiä kesken master data-työn)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Ohjausryhmä päättää suunnitelman mukaisista toimenpiteistä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ja ymmärrys master datasta ja lähdejärjestelmien rajoitteista / ominaisuuksista että kohdejärjestelmän vaatimuksista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066702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Järjestelmien datan laadun analysointi 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332089897"/>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76469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Esiselvitys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68218060"/>
              </p:ext>
            </p:extLst>
          </p:nvPr>
        </p:nvGraphicFramePr>
        <p:xfrm>
          <a:off x="467544" y="1201739"/>
          <a:ext cx="8280920" cy="347472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Esiselvityksen tekijä: suuri</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Kohteena olevan organisaation asiantuntijat: pieni tai 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Esiselvitysprojekti. Esiselvityksen tekijä, järjestelmäasiantuntijat, järjestelmien pääkäyttäjät, tietoarkkitehti, master data -vastaava, työn kohteena olevien toimintojen muut asiantuntijat (esim. kirjapito, ostoreskontra, hr-asiantuntijat)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Kokemus esiselvityksen tekemisestä, ymmärrystä tietojärjestelmistä ja kokonaisarkkitehtuurista, kyky dokumentoida löydökset luotettavasti ja analysoida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Esiselvitystyön tekijä haastattelee organisaation henkilöitä laajasti. Haastattelujen kohteena organisaation asiantuntijoita tietoarkkitehtuurista pääkäyttäjiin, prosessin omistajiin ja talous- ja henkilöstöjohtoon. Jos / kun esijärjestelmien (tai muiden toimintojen osalta) ulkoistuksia, tulee haastattelut ulottaa myös palveluntarjoajiin.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Tiedonsaanti riippuu mm. siitä, miten hajautettua / keskitettyä tekeminen ja järjestelmät ovat.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Linkki:</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Maakuntien ICT-muutosskenaariot -projektin loppuraportti ja sen liitteet: </a:t>
                      </a:r>
                      <a:r>
                        <a:rPr lang="fi-FI" sz="1200" b="0" i="0" u="none" strike="noStrike" dirty="0">
                          <a:solidFill>
                            <a:srgbClr val="000000"/>
                          </a:solidFill>
                          <a:effectLst/>
                          <a:latin typeface="Verdana" panose="020B0604030504040204" pitchFamily="34" charset="0"/>
                          <a:hlinkClick r:id="rId2"/>
                        </a:rPr>
                        <a:t>https://www.kuntaliitto.fi/asiantuntijapalvelut/sosiaali-ja-terveysasiat/akusti/akusti-projektit/paattyneet-akusti-projektit</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3409086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err="1"/>
              <a:t>Konsolidoinnin</a:t>
            </a:r>
            <a:r>
              <a:rPr lang="fi-FI" dirty="0"/>
              <a:t> suunnittelu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71959618"/>
              </p:ext>
            </p:extLst>
          </p:nvPr>
        </p:nvGraphicFramePr>
        <p:xfrm>
          <a:off x="467544" y="1201739"/>
          <a:ext cx="8280920" cy="31618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103302">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Konsolidoinnin</a:t>
                      </a:r>
                      <a:r>
                        <a:rPr lang="fi-FI" sz="1200" b="1" i="0" u="none" strike="noStrike" dirty="0">
                          <a:solidFill>
                            <a:srgbClr val="000000"/>
                          </a:solidFill>
                          <a:effectLst/>
                          <a:latin typeface="Verdana" panose="020B0604030504040204" pitchFamily="34" charset="0"/>
                        </a:rPr>
                        <a:t>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Määritellään ja analysoidaan järjestelmäkohtaisesti </a:t>
                      </a:r>
                      <a:r>
                        <a:rPr lang="fi-FI" sz="1200" b="0" i="0" u="none" strike="noStrike" dirty="0" err="1">
                          <a:solidFill>
                            <a:srgbClr val="000000"/>
                          </a:solidFill>
                          <a:effectLst/>
                          <a:latin typeface="Verdana" panose="020B0604030504040204" pitchFamily="34" charset="0"/>
                        </a:rPr>
                        <a:t>konsolidointimahdollisuuksia</a:t>
                      </a:r>
                      <a:r>
                        <a:rPr lang="fi-FI" sz="1200" b="0" i="0" u="none" strike="noStrike" dirty="0">
                          <a:solidFill>
                            <a:srgbClr val="000000"/>
                          </a:solidFill>
                          <a:effectLst/>
                          <a:latin typeface="Verdana" panose="020B0604030504040204" pitchFamily="34" charset="0"/>
                        </a:rPr>
                        <a:t> ja tarvetta. Päätetään tarvittaessa kohdejärjestelmien osalta se/ ne järjestelmät joka/ joissa master dataa ylläpidetään. Päätettävä miten pitkältä ajalta tietoja halutaan </a:t>
                      </a:r>
                      <a:r>
                        <a:rPr lang="fi-FI" sz="1200" b="0" i="0" u="none" strike="noStrike" dirty="0" err="1">
                          <a:solidFill>
                            <a:srgbClr val="000000"/>
                          </a:solidFill>
                          <a:effectLst/>
                          <a:latin typeface="Verdana" panose="020B0604030504040204" pitchFamily="34" charset="0"/>
                        </a:rPr>
                        <a:t>konsolidoida</a:t>
                      </a:r>
                      <a:r>
                        <a:rPr lang="fi-FI" sz="1200" b="0" i="0" u="none" strike="noStrike" dirty="0">
                          <a:solidFill>
                            <a:srgbClr val="000000"/>
                          </a:solidFill>
                          <a:effectLst/>
                          <a:latin typeface="Verdana" panose="020B0604030504040204" pitchFamily="34" charset="0"/>
                        </a:rPr>
                        <a:t>: henkilöstöhallinnossa voi olla tarve tuoda useamman vuoden tiedot, kun taas taloushallinnon tilinpäätös tuo tilien saldot 'pohjalle'. Jos henkilöstöhallinnon esim. palvelussuhdetietoja halutaan tarkastella pidemmältä aikaväliltä, tulee tiedot tuoda uuteen järjestelmään.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Osana suunnitelmaa ns. </a:t>
                      </a:r>
                      <a:r>
                        <a:rPr lang="fi-FI" sz="1200" b="0" i="0" u="none" strike="noStrike" dirty="0" err="1">
                          <a:solidFill>
                            <a:srgbClr val="000000"/>
                          </a:solidFill>
                          <a:effectLst/>
                          <a:latin typeface="Verdana" panose="020B0604030504040204" pitchFamily="34" charset="0"/>
                        </a:rPr>
                        <a:t>audit</a:t>
                      </a:r>
                      <a:r>
                        <a:rPr lang="fi-FI" sz="1200" b="0" i="0" u="none" strike="noStrike" dirty="0">
                          <a:solidFill>
                            <a:srgbClr val="000000"/>
                          </a:solidFill>
                          <a:effectLst/>
                          <a:latin typeface="Verdana" panose="020B0604030504040204" pitchFamily="34" charset="0"/>
                        </a:rPr>
                        <a:t> </a:t>
                      </a:r>
                      <a:r>
                        <a:rPr lang="fi-FI" sz="1200" b="0" i="0" u="none" strike="noStrike" dirty="0" err="1">
                          <a:solidFill>
                            <a:srgbClr val="000000"/>
                          </a:solidFill>
                          <a:effectLst/>
                          <a:latin typeface="Verdana" panose="020B0604030504040204" pitchFamily="34" charset="0"/>
                        </a:rPr>
                        <a:t>trail</a:t>
                      </a:r>
                      <a:r>
                        <a:rPr lang="fi-FI" sz="1200" b="0" i="0" u="none" strike="noStrike" dirty="0">
                          <a:solidFill>
                            <a:srgbClr val="000000"/>
                          </a:solidFill>
                          <a:effectLst/>
                          <a:latin typeface="Verdana" panose="020B0604030504040204" pitchFamily="34" charset="0"/>
                        </a:rPr>
                        <a:t> (kirjausketju / jäljitysketju) -suunnitelma, esim. tilintarkastajan, verottajan tai  muun  tahon tulee pystyä jälkikäteen seuraamaan tiedon yhdistelyä niin, että voidaan varmistaa, että tietojen siirrossa ei ole tapahtunut esim. virheitä tai väärinkäytöksiä (esimerkkinä saatavien pieneneminen tai velkojen kasvu).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Kohdejärjestelmän määritykset ja lähdejärjestelmien vaatimat muutokset ja muut rajoitteet tunnistettu luotettavasti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3144777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err="1"/>
              <a:t>Konsolidoinnin</a:t>
            </a:r>
            <a:r>
              <a:rPr lang="fi-FI" dirty="0"/>
              <a:t> suunnittelu 2/3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84654734"/>
              </p:ext>
            </p:extLst>
          </p:nvPr>
        </p:nvGraphicFramePr>
        <p:xfrm>
          <a:off x="467544" y="1201739"/>
          <a:ext cx="8280920" cy="310896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418666">
                <a:tc>
                  <a:txBody>
                    <a:bodyPr/>
                    <a:lstStyle/>
                    <a:p>
                      <a:pPr algn="l" fontAlgn="b"/>
                      <a:r>
                        <a:rPr lang="fi-FI" sz="1200" b="1" i="0" u="none" strike="noStrike" dirty="0">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Suunnitelma hyväksymistä varten järjestelmien konsolidoinnista. Suunnitelma ottaa kantaa mm. seuraaviin kysymyksiin: mikä / mitkä järjestelmät </a:t>
                      </a:r>
                      <a:r>
                        <a:rPr lang="fi-FI" sz="1200" b="0" i="0" u="none" strike="noStrike" dirty="0" err="1">
                          <a:solidFill>
                            <a:srgbClr val="000000"/>
                          </a:solidFill>
                          <a:effectLst/>
                          <a:latin typeface="Verdana" panose="020B0604030504040204" pitchFamily="34" charset="0"/>
                        </a:rPr>
                        <a:t>konsolidoidaan</a:t>
                      </a:r>
                      <a:r>
                        <a:rPr lang="fi-FI" sz="1200" b="0" i="0" u="none" strike="noStrike" dirty="0">
                          <a:solidFill>
                            <a:srgbClr val="000000"/>
                          </a:solidFill>
                          <a:effectLst/>
                          <a:latin typeface="Verdana" panose="020B0604030504040204" pitchFamily="34" charset="0"/>
                        </a:rPr>
                        <a:t>, mikä / mitkä datat </a:t>
                      </a:r>
                      <a:r>
                        <a:rPr lang="fi-FI" sz="1200" b="0" i="0" u="none" strike="noStrike" dirty="0" err="1">
                          <a:solidFill>
                            <a:srgbClr val="000000"/>
                          </a:solidFill>
                          <a:effectLst/>
                          <a:latin typeface="Verdana" panose="020B0604030504040204" pitchFamily="34" charset="0"/>
                        </a:rPr>
                        <a:t>konsolidoidaan</a:t>
                      </a:r>
                      <a:r>
                        <a:rPr lang="fi-FI" sz="1200" b="0" i="0" u="none" strike="noStrike" dirty="0">
                          <a:solidFill>
                            <a:srgbClr val="000000"/>
                          </a:solidFill>
                          <a:effectLst/>
                          <a:latin typeface="Verdana" panose="020B0604030504040204" pitchFamily="34" charset="0"/>
                        </a:rPr>
                        <a:t>, missä järjestyksessä </a:t>
                      </a:r>
                      <a:r>
                        <a:rPr lang="fi-FI" sz="1200" b="0" i="0" u="none" strike="noStrike" dirty="0" err="1">
                          <a:solidFill>
                            <a:srgbClr val="000000"/>
                          </a:solidFill>
                          <a:effectLst/>
                          <a:latin typeface="Verdana" panose="020B0604030504040204" pitchFamily="34" charset="0"/>
                        </a:rPr>
                        <a:t>konsolidointi</a:t>
                      </a:r>
                      <a:r>
                        <a:rPr lang="fi-FI" sz="1200" b="0" i="0" u="none" strike="noStrike" dirty="0">
                          <a:solidFill>
                            <a:srgbClr val="000000"/>
                          </a:solidFill>
                          <a:effectLst/>
                          <a:latin typeface="Verdana" panose="020B0604030504040204" pitchFamily="34" charset="0"/>
                        </a:rPr>
                        <a:t> tehdään, mikä / mitä datoja ei </a:t>
                      </a:r>
                      <a:r>
                        <a:rPr lang="fi-FI" sz="1200" b="0" i="0" u="none" strike="noStrike" dirty="0" err="1">
                          <a:solidFill>
                            <a:srgbClr val="000000"/>
                          </a:solidFill>
                          <a:effectLst/>
                          <a:latin typeface="Verdana" panose="020B0604030504040204" pitchFamily="34" charset="0"/>
                        </a:rPr>
                        <a:t>konsolidoida</a:t>
                      </a:r>
                      <a:r>
                        <a:rPr lang="fi-FI" sz="1200" b="0" i="0" u="none" strike="noStrike" dirty="0">
                          <a:solidFill>
                            <a:srgbClr val="000000"/>
                          </a:solidFill>
                          <a:effectLst/>
                          <a:latin typeface="Verdana" panose="020B0604030504040204" pitchFamily="34" charset="0"/>
                        </a:rPr>
                        <a:t> (ja miten toimitaan tässä tilanteessa) ja missä järjestelmässä / järjestelmissä ylläpidetään esim. henkilötietojen </a:t>
                      </a:r>
                      <a:r>
                        <a:rPr lang="fi-FI" sz="1200" b="0" i="0" u="none" strike="noStrike" dirty="0" err="1">
                          <a:solidFill>
                            <a:srgbClr val="000000"/>
                          </a:solidFill>
                          <a:effectLst/>
                          <a:latin typeface="Verdana" panose="020B0604030504040204" pitchFamily="34" charset="0"/>
                        </a:rPr>
                        <a:t>masteria</a:t>
                      </a:r>
                      <a:r>
                        <a:rPr lang="fi-FI" sz="1200" b="0" i="0" u="none" strike="noStrike" dirty="0">
                          <a:solidFill>
                            <a:srgbClr val="000000"/>
                          </a:solidFill>
                          <a:effectLst/>
                          <a:latin typeface="Verdana" panose="020B0604030504040204" pitchFamily="34" charset="0"/>
                        </a:rPr>
                        <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Lähde- ja kohdejärjestelmä- ja master data -asiantuntijat tuottavat analyysin ja materiaalin,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ohjausryhmä päättää suunnitelmasta.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ja osaaminen lähde- ja kohdejärjestelmistä ja master data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dirty="0">
                          <a:solidFill>
                            <a:srgbClr val="FFFFFF"/>
                          </a:solidFill>
                          <a:effectLst/>
                          <a:latin typeface="Verdana" panose="020B0604030504040204" pitchFamily="34" charset="0"/>
                        </a:rPr>
                        <a:t>Huomioitavaa 1/2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Osa tapahtumista voi olla hyvä hoitaa loppuun nykyisissä järjestelmissään: pienentää konversiovirheiden määrää, pienentää lähdejärjestelmän vaatimia muutoksia, käyttäjiä ei tarvitse kouluttaa vanhan järjestelmän käyttöön, järjestelmän alasajotoimenpiteet voidaan ajoittaa muuhun kuin uuden järjestelmän käyttöönoton hetkeen.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650558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err="1"/>
              <a:t>Konsolidoinnin</a:t>
            </a:r>
            <a:r>
              <a:rPr lang="fi-FI" dirty="0"/>
              <a:t> suunnittelu 3/3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68609983"/>
              </p:ext>
            </p:extLst>
          </p:nvPr>
        </p:nvGraphicFramePr>
        <p:xfrm>
          <a:off x="467544" y="1201739"/>
          <a:ext cx="8280920" cy="22563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Henkilöstöhallinnon järjestelmän datan </a:t>
                      </a:r>
                      <a:r>
                        <a:rPr lang="fi-FI" sz="1200" b="0" i="0" u="none" strike="noStrike" dirty="0" err="1">
                          <a:solidFill>
                            <a:srgbClr val="000000"/>
                          </a:solidFill>
                          <a:effectLst/>
                          <a:latin typeface="Verdana" panose="020B0604030504040204" pitchFamily="34" charset="0"/>
                        </a:rPr>
                        <a:t>konsolidointisuunnitelmassa</a:t>
                      </a:r>
                      <a:r>
                        <a:rPr lang="fi-FI" sz="1200" b="0" i="0" u="none" strike="noStrike" dirty="0">
                          <a:solidFill>
                            <a:srgbClr val="000000"/>
                          </a:solidFill>
                          <a:effectLst/>
                          <a:latin typeface="Verdana" panose="020B0604030504040204" pitchFamily="34" charset="0"/>
                        </a:rPr>
                        <a:t> otettava kantaa </a:t>
                      </a:r>
                      <a:r>
                        <a:rPr lang="fi-FI" sz="1200" b="0" i="0" u="none" strike="noStrike" dirty="0" err="1">
                          <a:solidFill>
                            <a:srgbClr val="000000"/>
                          </a:solidFill>
                          <a:effectLst/>
                          <a:latin typeface="Verdana" panose="020B0604030504040204" pitchFamily="34" charset="0"/>
                        </a:rPr>
                        <a:t>konsolidoitavan</a:t>
                      </a:r>
                      <a:r>
                        <a:rPr lang="fi-FI" sz="1200" b="0" i="0" u="none" strike="noStrike" dirty="0">
                          <a:solidFill>
                            <a:srgbClr val="000000"/>
                          </a:solidFill>
                          <a:effectLst/>
                          <a:latin typeface="Verdana" panose="020B0604030504040204" pitchFamily="34" charset="0"/>
                        </a:rPr>
                        <a:t> tiedon aikajänteeseen: yhdistelläänkö uuteen järjestelmään vuoden tai esim. viiden vuoden tiedot. Joissain tapauksissa voi olla selkeä tarve tai vaatimus, että tietoja tulisi pystyä tarkastelemaan päivittäisellä tasolla, ja jos käyttäjä joutuu hakemaan tietoja arkistoidusta kannasta, voi se hankaloittaa päivittäistä työtä huomattavasti.</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Tavoitetilan järjestelmäkartta ja tietovirtakuvaukset auttavat jäsentämään kokonaisuutta ja helpottavat järjestelmien datojen yhdistelyn suunnittelua. Kun tavoitetila on kuvattu, pystytään tekemään suunnitelma sitä kohti.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572503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Teknisten ympäristöjen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16993416"/>
              </p:ext>
            </p:extLst>
          </p:nvPr>
        </p:nvGraphicFramePr>
        <p:xfrm>
          <a:off x="467544" y="1201739"/>
          <a:ext cx="8280920" cy="31618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Teknisten ympäristöjen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Suunnitellaan projektin vaatimien teknisten ympäristöjen pystytys, mahdolliset testitasoisten järjestelmien virkistykset, tarkistetaan päivitysaikataulut ja tehdään suunnitelma joka varmistaa projektityön tarvitsemien järjestelmäympäristöjen valmiuden. AD-verkko, tietoliikenne, palomuurit ja muut tekniset tehtävät.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kohde on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järjestelmistä joille tehdään tai joilla on kehitys- tai testitasoinen järjestelmäympäristö projektin käyttöön. Suunnitelma ottaa kantaa kustannuksiin, aikatauluun ja ratkaisuun. Suunnitelman teon aikana muodostuu kuva järjestelmistä, joista ei ole / joihin ei ole saatavilla testitasoista ympäristöä. Jäjestelmille, joiden osalta testauksen tekeminen testiympäristössä ei ole mahdollista, on tehtävä erillinen testauksen 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777374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Teknisten ympäristöjen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1773692"/>
              </p:ext>
            </p:extLst>
          </p:nvPr>
        </p:nvGraphicFramePr>
        <p:xfrm>
          <a:off x="467544" y="1201739"/>
          <a:ext cx="8280920" cy="262210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Tietohallintojohtaja: vastaa järjestelmistä,</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tekniset asiantuntijat: tekninen ympäristö, tietoliikenne, palomuurit, liittymät,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tekninen arkkitehti.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ja ymmärrys teknisistä vaatimuksista ja järjestelmistä. ICT-järjestelmien testauksen ymmärrys ja osaaminen, kyky hahmottaa testauksen työmäärää ja aikataulutusta järjestelmien näkökulmasta.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Niiden järjestelmien osalta, joissa ei ole / joihin ei voi rakentaa kehitys- tai testitasoista ympäristöä, tulee projektin päättää testauksen suorittamisesta erillisellä suunnitelmalla. On tutkittava mahdollisuus käyttää tuotantotasoista järjestelmää testauksessa, mutta tämä aiheuttaa tyypillisesti erityisjärjestelyitä ja erityisen tarkkaa aikataulullista suunnittelua.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319328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AD-suunnittelu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37097361"/>
              </p:ext>
            </p:extLst>
          </p:nvPr>
        </p:nvGraphicFramePr>
        <p:xfrm>
          <a:off x="467544" y="1201739"/>
          <a:ext cx="8280920" cy="311724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29</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AD-suunnittelu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AD-verkon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Ymmärrys tahtotilasta AD:n osalta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9635">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Tietohallintojohto, tietoliikenne ja verkkoasiantuntijat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a:t>
                      </a:r>
                      <a:r>
                        <a:rPr lang="fi-FI" sz="1200" b="0" i="0" u="none" strike="noStrike" dirty="0" err="1">
                          <a:solidFill>
                            <a:srgbClr val="000000"/>
                          </a:solidFill>
                          <a:effectLst/>
                          <a:latin typeface="Verdana" panose="020B0604030504040204" pitchFamily="34" charset="0"/>
                        </a:rPr>
                        <a:t>AD:sta</a:t>
                      </a:r>
                      <a:r>
                        <a:rPr lang="fi-FI" sz="1200" b="0" i="0" u="none" strike="noStrike" dirty="0">
                          <a:solidFill>
                            <a:srgbClr val="000000"/>
                          </a:solidFill>
                          <a:effectLst/>
                          <a:latin typeface="Verdana" panose="020B0604030504040204" pitchFamily="34" charset="0"/>
                        </a:rPr>
                        <a:t>, ymmärrys tiekartasta maakunnassa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54748">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797401162"/>
                  </a:ext>
                </a:extLst>
              </a:tr>
              <a:tr h="35474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108592983"/>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1847527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Kehitysaihioiden ja vaatimusten kerääminen ja analysointi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796738298"/>
              </p:ext>
            </p:extLst>
          </p:nvPr>
        </p:nvGraphicFramePr>
        <p:xfrm>
          <a:off x="467544" y="1201739"/>
          <a:ext cx="8280920" cy="31618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30</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Kehitysaihioiden ja vaatimusten kerääminen ja analysointi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Kerätään ja analysoidaan kehitysaihiot ja vaatimukset ja päätetään niiden toteuttamisaikataulusta (projektin aikana vai myöhäisemmässä ajankohdassa)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Vaatimusmäärittelyprosessi selvä, ymmärrys vaatimusten toteuttamisen työmäärästä ja mahdollisesti aikataulutuksesta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Vaatimuslistaus projektin käyttöön ja projektin jälkeiseen aikaan. Suunnitelma, joka ottaa kantaa kehitysaihioiden ja vaatimusten toteutukseen. Vaatimuslistaus sisältää projektin sisältä ja projektin ulkopuolelta tulevat vaatimukset (ml. kunta, Kela, maakunta, verottaja, tietosuojaviranomainen, kansallinen taso).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 vaatimusmäärittelystä vastaava, kehityspäällikkö, asiantuntijat vaadituilta osin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kehitysaihioista, tulevista prosesseista ja toimintamalleista, järjestelmistä ja resursoinnista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754176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Kehitysaihioiden ja vaatimusten kerääminen ja analysointi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34426153"/>
              </p:ext>
            </p:extLst>
          </p:nvPr>
        </p:nvGraphicFramePr>
        <p:xfrm>
          <a:off x="467544" y="1201739"/>
          <a:ext cx="8280920" cy="13419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Projektin aikana tehtävä lisäkehitys ja muutokset on analysoitava niin, että päätöksenteko noudattaa ohjausryhmän määrittämää tärkeysjärjestystä. Jos kaikkein tärkein projektia ohjaava tekijä on käyttöönottoaikataulu (esimerkiksi 1.1.2019), tehdään projektin päätökset vastaavasti.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7330761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Koulutussuunnitelman tekeminen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46274351"/>
              </p:ext>
            </p:extLst>
          </p:nvPr>
        </p:nvGraphicFramePr>
        <p:xfrm>
          <a:off x="467544" y="1201739"/>
          <a:ext cx="8280920" cy="325711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Koulutussuunnitelman tekeminen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tulevan järjestelmän käyttäjien koulutuksesta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Järjestelmäosaaminen, prosessiosaaminen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Koulutussuunnitelma (ottaa kantaa koulutuksen laajuuteen, aikatauluun, koulutettaviin,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Koulutuksesta vastaava, muutosjohtamisesta vastaava, prosessinomistajat,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tulevan järjestelmän käyttäjärooleista, toimintaprosessista, vastuista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25628">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 Osa tehtävistä voi olla ulkoistettu järjestelmätoimittajalle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949208"/>
                  </a:ext>
                </a:extLst>
              </a:tr>
              <a:tr h="30292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156996909"/>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2601130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Toteutusvaiheen resursointi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22995219"/>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Toteutusvaiheen resursointi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(ja varaukset) toteutusvaiheen resursoinnista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vaiheiden aikataulutus, resurssivaatimukset (määrälliset ja laadulliset).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resursointisuunnitelma.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 kohdeorganisaation esimiehet, henkilöstöjohto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Kyky arvioida projektisuunnitelman toteutuksen vaatimaa osaamista ja resursointia, kyky aikatauluttaa tekeminen.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21533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Esiselvityksen tuloksen analysointi ja päätös projektin aloittamisesta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85876565"/>
              </p:ext>
            </p:extLst>
          </p:nvPr>
        </p:nvGraphicFramePr>
        <p:xfrm>
          <a:off x="467544" y="1201739"/>
          <a:ext cx="8280920" cy="328082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Esiselvityksen tuloksen analysointi ja päätös projektin aloittamisesta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Analysoida ja arvioida esiselvityksen tulos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Esiselvityksen tulee olla valmis ja riittävällä tasolla, jotta sen pohjalta voi vetää johtopäätöksiä ja tehdä päätöksiä. Esiselvitys ja sen tulokset / suositukset  esiteltävä ja käsiteltävä organisaatiossa riittävän laajasti, jotta varmistetaan yhteinen käsitys nykytilasta ja tavoitetilan muodostamisesta.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Analyysi ja arvio esiselvityksen tuloksesta ja päätös jatkotoimenpisteistä (mm. aikataulu, laajuus, vaiheistus, toimijat). Toimeenpantava toimepide-ehdotus esiselvityksen pohjalta.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PÄÄTÖS PROJEKTIN ALOITTAMISESTA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Esiselvityksen tekijä ja tuotosta (=esiselvitys) arvioivat henkilöt: keskisuuri. Henkilöt, joille esiselvitys viestitään: 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Esiselvityksen tekijä, tietohallintojohtaja, talousjohtaja, henkilöstöjohtaja + riittävät sidosryhmät organisaatiosta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287607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Toteutusvaiheen resursointi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09722112"/>
              </p:ext>
            </p:extLst>
          </p:nvPr>
        </p:nvGraphicFramePr>
        <p:xfrm>
          <a:off x="467544" y="1201739"/>
          <a:ext cx="8280920" cy="15248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 Resursointivarausten tekeminen hyvissä ajoin ennen toteutuksen käynnistymistä on keskeistä: projektin vaatiman osaamisen kerääminen koko järjestelmän ekosysteemistä sisältää organisaation sisäiset resurssit, alihankkijoiden resurssit (järjestelmäosaaminen sekä lähde- että kohdejärjestelmien osalta), tietoliikenne, integraatiot, muutoksen johtaminen, viestintä, koulutus,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6076507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Tuki- ja palvelumallin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70813773"/>
              </p:ext>
            </p:extLst>
          </p:nvPr>
        </p:nvGraphicFramePr>
        <p:xfrm>
          <a:off x="467544" y="1201739"/>
          <a:ext cx="8280920" cy="324221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Tuki- ja palvelumallin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Tuki- ja jatkuvan käytön palvelumallin suunnitelman tehtävien täydentäminen ja suunnitelman käynnistäminen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Tuki- ja jatkuvan palvelun palveluiden suunnitelma valmis ja hyväksytty, strategiset linjaukset palveluiden tasosta ja tuottajasta/ tuottajista on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Tuki- ja jatkuvan palvelun mallin mukaisten tehtävien tehtäväkohtainen listaus toteutusvaihetta varten, keskusteluiden käynnistäminen toimittajien/ palveluntarjoajien kanssa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2665">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Palvelun tuottaja, Tietohallintojohto, palveluntarjoaja / tukipalvelun tarjoaja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ymmärrys tuki- ja jatkuvan palvelun suunnittelusta, palveluiden tuottamisesta ja palveluketjuista.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40703343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52138113"/>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3632413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Muutosjohtamisen suunnitelman tarkennus tehtävätasolle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22394911"/>
              </p:ext>
            </p:extLst>
          </p:nvPr>
        </p:nvGraphicFramePr>
        <p:xfrm>
          <a:off x="467544" y="1201739"/>
          <a:ext cx="8280920" cy="297898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Muutosjohtamisen suunnitelman tarkennus tehtävätasolle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Kuvataan transformaation tehtävät tarkalla tasolla ja tehdään suunnitelma,  jonka mukaan muutosta voidaan johtaa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Muutosjohtamisen tavoitetila ja strategia selvillä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Muutosjohtamisen suunnitelma, joka ottaa kantaa siihen, miten toimintaprosessien ja toimintojen harmonisointi tehdään, miten viestitään, missä viestitään, mitä / miten / ketä / milloin koulutetaan, millä keinoin varmistetaan organisaation sitoutuminen muutokseen, miten poistetaan muutoksen esteitä.</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Ymmärrys tehtävistä ja asioista, joita on tehtävä lyhyellä tähtäimellä ja tehtävistä, joita voidaan tehdä pitkällä tähtäimellä.</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Henkilöstöstrategia maakunnan strategisen linjauksen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927949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Muutosjohtamisen suunnitelman tarkennus tehtävätasolle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35161462"/>
              </p:ext>
            </p:extLst>
          </p:nvPr>
        </p:nvGraphicFramePr>
        <p:xfrm>
          <a:off x="467544" y="1201739"/>
          <a:ext cx="8280920" cy="20393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Maakunta. Muutosjohtaja (maakunnan) ja toimijoiden johto (kuntien osallistuminen, tietohallinnon / taloushallinnon / henkilöstöhallinnon johdon osallistuminen)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ja ymmärrys transformaation vaatimasta tuesta, ymmärrys tavoitetilasta ja käytettävissä olevista resursseista (aika, raha, välineet, </a:t>
                      </a:r>
                      <a:r>
                        <a:rPr lang="fi-FI" sz="1200" b="0" i="0" u="none" strike="noStrike" dirty="0" err="1">
                          <a:solidFill>
                            <a:srgbClr val="000000"/>
                          </a:solidFill>
                          <a:effectLst/>
                          <a:latin typeface="Verdana" panose="020B0604030504040204" pitchFamily="34" charset="0"/>
                        </a:rPr>
                        <a:t>jne</a:t>
                      </a:r>
                      <a:r>
                        <a:rPr lang="fi-FI" sz="1200" b="0" i="0" u="none" strike="noStrike" dirty="0">
                          <a:solidFill>
                            <a:srgbClr val="000000"/>
                          </a:solidFill>
                          <a:effectLst/>
                          <a:latin typeface="Verdana" panose="020B0604030504040204" pitchFamily="34" charset="0"/>
                        </a:rPr>
                        <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994136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Päätös projektin käynnistämisestä</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92474840"/>
              </p:ext>
            </p:extLst>
          </p:nvPr>
        </p:nvGraphicFramePr>
        <p:xfrm>
          <a:off x="467544" y="1201739"/>
          <a:ext cx="8280920" cy="324221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Päätös projektin käynnistämisestä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Päätetään toteutusvaiheen aloittamisesta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Edllisen vaiheen tehtävät valmistuneet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toteutuksen käynnistämisestä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 projekti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Kyky arvioida projektin etenemistä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1166">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82778116"/>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29009041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14520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75</a:t>
            </a:fld>
            <a:endParaRPr lang="fi-FI"/>
          </a:p>
        </p:txBody>
      </p:sp>
      <p:sp>
        <p:nvSpPr>
          <p:cNvPr id="5" name="Otsikko 4"/>
          <p:cNvSpPr>
            <a:spLocks noGrp="1"/>
          </p:cNvSpPr>
          <p:nvPr>
            <p:ph type="title"/>
          </p:nvPr>
        </p:nvSpPr>
        <p:spPr/>
        <p:txBody>
          <a:bodyPr/>
          <a:lstStyle/>
          <a:p>
            <a:r>
              <a:rPr lang="fi-FI" dirty="0" smtClean="0"/>
              <a:t>Toteutusvaihe</a:t>
            </a:r>
            <a:endParaRPr lang="fi-FI" dirty="0"/>
          </a:p>
        </p:txBody>
      </p:sp>
    </p:spTree>
    <p:extLst>
      <p:ext uri="{BB962C8B-B14F-4D97-AF65-F5344CB8AC3E}">
        <p14:creationId xmlns:p14="http://schemas.microsoft.com/office/powerpoint/2010/main" val="20858529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toteutuksen käynnistys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55233315"/>
              </p:ext>
            </p:extLst>
          </p:nvPr>
        </p:nvGraphicFramePr>
        <p:xfrm>
          <a:off x="467544" y="1201739"/>
          <a:ext cx="8280920" cy="305497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toteutuksen käynnistys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Käynnistetään projektin toteutustyöt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käynnistyspäätös tehty, työn kohde selvä, resursointi olemassa, määrittelyt hyväksytty, ohjausryhmä antanut toteutuksen käynnistyksen luvan (edellinen vaihe hyväksytty ja lupa edetä suunnitelman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Projektisuunnitelman mukainen projektityön toteutus alkaa. Projekti järjestäytyy toteutuksen vaatimalla tavalla: projektikokoukset, päätöksenteko, vaatimusten käsittely, toteutustyön tekeminen, testaukset, koulutukset, sopmukset.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 kohdeorganisaatio, projektin jäsenet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Asiantunteva projektipäällikkö ja projektitiimi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994617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toteutuksen käynnistys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69060167"/>
              </p:ext>
            </p:extLst>
          </p:nvPr>
        </p:nvGraphicFramePr>
        <p:xfrm>
          <a:off x="467544" y="1201739"/>
          <a:ext cx="8280920" cy="31707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Koko projektin aikana projektiin osallistuu tekijöitä projektin vaiheen mukaisesti. On tärkeää huomioida eri vaiheiden väliset eroavaisuudet: määrittelyvaiheessa asiakas on runsaasti mukana, toteutusvaiheessa asiakkaan tehtävät vaihtelevat esimerkiksi uusien vaatimusten esittämisestä hyväksymistestauksen tekemiseen. Asiakasorganisaatio tulee pitää jatkuvasti tiedotettuna (osa projektin käytänteistä kuten projektikokoukset palvelevat tässä) heihin kohdistuvista tehtävistä. Oletuksena on, että toimittajaorganisaatio on asiantuntija ja pystyy toimimaan  omassa ohjauksessaan.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Projekti saattaa haluta pitää vaihe-</a:t>
                      </a:r>
                      <a:r>
                        <a:rPr lang="fi-FI" sz="1200" b="0" i="0" u="none" strike="noStrike" dirty="0" err="1">
                          <a:solidFill>
                            <a:srgbClr val="000000"/>
                          </a:solidFill>
                          <a:effectLst/>
                          <a:latin typeface="Verdana" panose="020B0604030504040204" pitchFamily="34" charset="0"/>
                        </a:rPr>
                        <a:t>kick</a:t>
                      </a:r>
                      <a:r>
                        <a:rPr lang="fi-FI" sz="1200" b="0" i="0" u="none" strike="noStrike" dirty="0">
                          <a:solidFill>
                            <a:srgbClr val="000000"/>
                          </a:solidFill>
                          <a:effectLst/>
                          <a:latin typeface="Verdana" panose="020B0604030504040204" pitchFamily="34" charset="0"/>
                        </a:rPr>
                        <a:t>-</a:t>
                      </a:r>
                      <a:r>
                        <a:rPr lang="fi-FI" sz="1200" b="0" i="0" u="none" strike="noStrike" dirty="0" err="1">
                          <a:solidFill>
                            <a:srgbClr val="000000"/>
                          </a:solidFill>
                          <a:effectLst/>
                          <a:latin typeface="Verdana" panose="020B0604030504040204" pitchFamily="34" charset="0"/>
                        </a:rPr>
                        <a:t>offin</a:t>
                      </a:r>
                      <a:r>
                        <a:rPr lang="fi-FI" sz="1200" b="0" i="0" u="none" strike="noStrike" dirty="0">
                          <a:solidFill>
                            <a:srgbClr val="000000"/>
                          </a:solidFill>
                          <a:effectLst/>
                          <a:latin typeface="Verdana" panose="020B0604030504040204" pitchFamily="34" charset="0"/>
                        </a:rPr>
                        <a:t>, jossa vielä erityisesti varmistetaan että koko projekti tietää, mikä vaihe projektissa käynnistyy, mitä vaiheen aikana tehdään, mitä vastuita kullakin projektin osapuolella on (vastaus kysymykseen 'mitä tämä merkitsee minulle?' tulee vastattua), aikataulutus, vaiheen tehtävien esittely jne. Tyypillisesti </a:t>
                      </a:r>
                      <a:r>
                        <a:rPr lang="fi-FI" sz="1200" b="0" i="0" u="none" strike="noStrike" dirty="0" err="1">
                          <a:solidFill>
                            <a:srgbClr val="000000"/>
                          </a:solidFill>
                          <a:effectLst/>
                          <a:latin typeface="Verdana" panose="020B0604030504040204" pitchFamily="34" charset="0"/>
                        </a:rPr>
                        <a:t>kick-offit</a:t>
                      </a:r>
                      <a:r>
                        <a:rPr lang="fi-FI" sz="1200" b="0" i="0" u="none" strike="noStrike" dirty="0">
                          <a:solidFill>
                            <a:srgbClr val="000000"/>
                          </a:solidFill>
                          <a:effectLst/>
                          <a:latin typeface="Verdana" panose="020B0604030504040204" pitchFamily="34" charset="0"/>
                        </a:rPr>
                        <a:t> ovat tilaisuuksia, joissa on mukana myös osapuolia, jotka eivät päivittäisesti ole mukana projektissa.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2301898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30889513"/>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suunnittelu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projektisuunnitelman ja työsuunnitelmien päivittäminen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kohde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edellisen vaiheen suunnitelmien tarkentaminen toteutuksen edellyttämällä tavalla ja tarkkuudella.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 asiantuntijat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projektin toteutustyön vaatimista tehtävistä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9910154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06576729"/>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Projektin dokumentaation tulisi tarkentua projektin aikana, tehtävät täsmentyvät ja tarkentuvat.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91363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Esiselvityksen tuloksen analysointi ja päätös projektin aloittamisesta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85009894"/>
              </p:ext>
            </p:extLst>
          </p:nvPr>
        </p:nvGraphicFramePr>
        <p:xfrm>
          <a:off x="467544" y="1201739"/>
          <a:ext cx="8280920" cy="22563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Kyky arvioida esiselvityksen laatua ja mahdollisia suosituksia eri näkökohdista katsoen: oikeellisuus, laajuus, sisältö, sopivuus organisaatiolle sen tilassa / tilanteessa, realistisuus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Esiselvityksen tulosten ja sen pohjalta tehtävien suositusten (tai päätösten) tekemisessä on tärkeä arvioida vaikutuksia organisaation muutoksen johtamiseen sekä tietojärjestelmämuutosten vaikutusta prosesseihin, työn tekemiseen ja tavoitetilan mukaisen organisaatioon. Huomattavaa on, että tietojärjestelmävaihdokset työllistävät järjestelmien loppukäyttäjiä useassa eri projektin vaiheessa.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584053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Käyttökatkojen ja päivitysten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59437191"/>
              </p:ext>
            </p:extLst>
          </p:nvPr>
        </p:nvGraphicFramePr>
        <p:xfrm>
          <a:off x="467544" y="1201739"/>
          <a:ext cx="8280920" cy="279610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Käyttökatkojen ja päivitysten suunnittelu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kohteena olevien järjestelmien käyttökatkojen ja ennakoitavien päivitysten aikataulujen kokoaminen ja näiden vaikutusten analysointi projektin kannalta. Sovellustoimittajan kanssa tehty analyysi vaikutuksista.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 järjestelmien vaatimista muutoksista (esijärjestelmät, sovellukset, ja muut ekosysteemin yhdistelyn kohteena olevat järjestelmät).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päivitysten tai muiden muutosten vaatimista toimenpiteistä, projektin aikataulutus ja tehtävälistauksen syötteeksi (ja päätöksenteon tueksi) listaus projektiin vaikuttavista käyttökatkoista ja järjestelmä- ym. päivityksistä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sovellustoimittajat, järjestelmätoimittajat, järjestelmän pääkäyttäjät, projektipäällikkö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256919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Käyttökatkojen ja päivitysten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86439406"/>
              </p:ext>
            </p:extLst>
          </p:nvPr>
        </p:nvGraphicFramePr>
        <p:xfrm>
          <a:off x="467544" y="1201739"/>
          <a:ext cx="8280920" cy="170770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sovelluksista ja järjestelmistä, kokemus vastaavista muutoksista, jotta pystyy arvioimaan vaikutuksia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voi varautua ennalta tiedettyihin käyttökatkoihin ja päivityksiin. Järjestelmien, tietoliikenteen,  verkon tai muut  ennakoimattomat päivitykset ja muut tuotannon ongelmat, jotka heijastuvat myös kehitys-, testi-, koulutus- ym. ympäristöihin, voivat aiheuttaa hankaluuksia.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7190565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Vaatimusten toteutus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43528080"/>
              </p:ext>
            </p:extLst>
          </p:nvPr>
        </p:nvGraphicFramePr>
        <p:xfrm>
          <a:off x="467544" y="1201739"/>
          <a:ext cx="8280920" cy="283800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39</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Vaatimusten 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kohteeseen hyväksyttyjen vaatimusten toteutus ja testaus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Vaatimusmäärittelyt tehty, ohjausryhmä hyväksynyt projektin kohteeseen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Vaatimukset toteutettuina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vaatimusmäärittelystä / vaatimusprosessista vastaava, sovellusasiantuntijat, ratkaisuasiantuntijat,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Vaatimuksen kohteen ymmärrys (sovellus, ratkaisu ja operatiivisella tasolla).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903244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Vaatimusten toteutus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92029338"/>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Työmäärän ja keston arviointi haastavaa, sillä muutospyyntöjen määrä ja koko vaihtelee merkittävästi. Jos projektin ohjaustekijöistä tärkein on aikataulu ja toisena kustannukset, todennäköisesti muutospyyntöjä ei hyväksytä helposti.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4399772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Rahoitustilanteen tarkistus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14279571"/>
              </p:ext>
            </p:extLst>
          </p:nvPr>
        </p:nvGraphicFramePr>
        <p:xfrm>
          <a:off x="467544" y="1201739"/>
          <a:ext cx="8280920" cy="284901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40</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Rahoitustilanteen tarkistus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Tarkistetaan projektin rahoitustilanne ja tehdään korjaavat toimenpiteet tarvittaessa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Työn kohde ja rahoituksellinen tilanne selvillä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Tarkennettu rahoitussuunnitelma ja hakemukset suunniteltu tehtäväksi ja tehty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Maakunnan päättäjien valtuuttamat vastuuhenkilöt. Talousjohto, tietohallintojohto.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Hankeosaaminen ja rahoitushakemusten teon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0434521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Rahoitustilanteen tarkistus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82803084"/>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Hankerahoitusten aikataulut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Ks. STM ym. rahoitus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9915145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Muutosjohtamisen suunnitelman tarkennus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79033828"/>
              </p:ext>
            </p:extLst>
          </p:nvPr>
        </p:nvGraphicFramePr>
        <p:xfrm>
          <a:off x="467544" y="1201739"/>
          <a:ext cx="8280920" cy="31618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41</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Muutosjohtamisen suunnitelman tarkennus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Kuvataan transformaation tehtävät tarkalla tasolla ja tehdään suunnitelma, jonka mukaan muutosta voidaan johtaa. Päivitetään suunnitelma toteutusvaiheen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Muutosjohtamisen tavoitetila ja strategia selvillä, toteutuksen vaatimukset ja tarkennettu projektin kohde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Muutosjohtamisen suunnitelma, joka ottaa kantaa siihen, miten toimintaprosessien ja toimintojen harmonisointi tehdään, miten viestitään, missä viestitään, mitä / miten / ketä / milloin koulutetaan, millä keinoin varmistetaan organisaation sitoutuminen muutokseen, miten poistetaan muutoksen esteitä.</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Ymmärrys tehtävistä ja asioista, joita on tehtävä lyhyellä tähtäimellä ja tehtävistä, joita voidaan tehdä pitkällä tähtäimellä.</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Henkilöstöstrategia maakunnan strategisen linjauksen mukaisesti ja selkeä tiedotussuunnitelma uusien tehtävien mukaisista rooleista järjestelmän tuleville käyttäjille.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6349108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Muutosjohtamisen suunnitelman tarkennus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75946170"/>
              </p:ext>
            </p:extLst>
          </p:nvPr>
        </p:nvGraphicFramePr>
        <p:xfrm>
          <a:off x="467544" y="1201739"/>
          <a:ext cx="8280920" cy="24392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Muutosjohtaja (maakunnan) ja toimijoiden johto (kuntien osallistuminen, tietojärjestelmä/ taloushallinto/ henkilöstöhallinnon johdon osallistuminen).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Syvä osaaminen ja ymmärrys transformaation vaatimasta tuesta, ymmärrys tavoitetilasta ja käytettävissä olevista resursseista (aika, raha, välineet,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Merkittävä tekijä muutoksen tekemisessä ja onnistumisessa.  Toteutusvaiheen tarkennetut tehtävät ja mahdolliset uudet vaatimukset otettava suunnitelmassa huomioon ja heijastettava koulutukseen, viestintään jne.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9522309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Toimintaprosessien tavoitetilan kuvaus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34036259"/>
              </p:ext>
            </p:extLst>
          </p:nvPr>
        </p:nvGraphicFramePr>
        <p:xfrm>
          <a:off x="467544" y="1201739"/>
          <a:ext cx="8280920" cy="29250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42</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Toimintaprosessien tavoitetilan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Toimintoalueittain kuvatut toimintaprosessit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Prosessituntemus, uuden järjestelmän vaatimusten tunteminen, mahdollisten muiden vaatimusten ymmärtäminen (viranomaisvaatimukset, tmv,). Prosessinomistajat tunnistettu ja nimetty.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TAHE-järjestelmien harmoisointisuunnitelman mukaiset dokumentit. Prosessikuvaukset ja suunnitelma prosessien käyttöönotosta.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Prosessinomistajat, järjestelmän pääkäyttäjä, järjestelmätoimittaja.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uuden järjestelmän vaatimuksista, prosessityöstä ja prosessien kuvaamisesta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589259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Toimintaprosessien tavoitetilan kuvaus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458063259"/>
              </p:ext>
            </p:extLst>
          </p:nvPr>
        </p:nvGraphicFramePr>
        <p:xfrm>
          <a:off x="467544" y="1201739"/>
          <a:ext cx="8280920" cy="152482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Järjestelmä asettaa vaatimuksia ja tekninen ratkaisu kuvaa järjestelmän sisäistä rakennetta ja prosessia, jolla tapahtumat liikkuvat järjestelmän sisällä. Tekninen ratkaisu ei kuitenkaan ota kantaa alusta-loppuun-prosessiin ko. prosessin osalta. On tärkeä kuvata koko ''putki' kaikkine toimijoineen ja selkeine vastuineen ja tuotoksineen. Prosessikuvaukset ovat hyvää koulutusmateriaalia.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49842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Muut samanaikaiset hankkeet/ projektit listattava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49986337"/>
              </p:ext>
            </p:extLst>
          </p:nvPr>
        </p:nvGraphicFramePr>
        <p:xfrm>
          <a:off x="467544" y="1201739"/>
          <a:ext cx="8280920" cy="296797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Muut samanaikaiset hankkeet/ projektit listattava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Listataan muut samanaikaiset hankkeet/ projektit/ muutokset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Pääsy organisaatiokohtaisiin tiekarttohin järjestelmä/ projekti/ hanke/ muiden muutosten osalta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kaikista käynnissä olevista tai käynnistyvistä TAHE-konsolidaatioprojektin kanssa samanaikaisista projekteista.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Listaus toimijoittain eri projekteista (kuten esim. maakunnan projektit)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Maakunta. Kehityspäällikkö /- johtaja, henkilöstöpäällikkö / -johtaja, tietohallintopäällikkö / -johtaja, maakuntajohto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ja osaaminen tiekartasta ja kyky tunnistaa TAHE-</a:t>
                      </a:r>
                      <a:r>
                        <a:rPr lang="fi-FI" sz="1200" b="0" i="0" u="none" strike="noStrike" dirty="0" err="1">
                          <a:solidFill>
                            <a:srgbClr val="000000"/>
                          </a:solidFill>
                          <a:effectLst/>
                          <a:latin typeface="Verdana" panose="020B0604030504040204" pitchFamily="34" charset="0"/>
                        </a:rPr>
                        <a:t>konsolidaatioprojektiin</a:t>
                      </a:r>
                      <a:r>
                        <a:rPr lang="fi-FI" sz="1200" b="0" i="0" u="none" strike="noStrike" dirty="0">
                          <a:solidFill>
                            <a:srgbClr val="000000"/>
                          </a:solidFill>
                          <a:effectLst/>
                          <a:latin typeface="Verdana" panose="020B0604030504040204" pitchFamily="34" charset="0"/>
                        </a:rPr>
                        <a:t> vaikuttavat projektit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7731535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Hyväksymistestauksen valmistelu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76353443"/>
              </p:ext>
            </p:extLst>
          </p:nvPr>
        </p:nvGraphicFramePr>
        <p:xfrm>
          <a:off x="467544" y="1201739"/>
          <a:ext cx="8280920" cy="325164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43</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Hyväksymistestauksen valmistelu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Hyväksymistestisuunnitelma jossa testitapaukset, testiaineiston luominen, testauksen aikataulutus, testaajat tunnistettu, käyttötapaukset kuvattu.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Testauksen kohde määritelty, ymmärrys käyttötapauksista ja ratkaisusta.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Hyväksymistestaussuunnitelma, joka kuvaa testauksen koko kaaren testauksen suunnittelusta testauksen valmistumiseen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asiakkaan hyväksymistestauksesta vastaava, järjestelmien pääkäyttäjät.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ratkaisusta, ymmärrys järjestelmien käyttötapauksista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2015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664278883"/>
                  </a:ext>
                </a:extLst>
              </a:tr>
              <a:tr h="225446">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689366734"/>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6961635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tehtävien päivittäminen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54718768"/>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44</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tehtävien päivittäminen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Päivitetään ajantasaisesti projektin tehtävälistausta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Tehtävälistaus olemassa ja projektin kohde selvä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Ajantasainen projektin tehtävälistaus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 ja vastuulliset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 mitä projektin vaihetta ja mitä tehtävää tehdään tai tulisi tehdä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7950499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tehtävien päivittäminen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67236579"/>
              </p:ext>
            </p:extLst>
          </p:nvPr>
        </p:nvGraphicFramePr>
        <p:xfrm>
          <a:off x="467544" y="1201739"/>
          <a:ext cx="8280920" cy="112496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Projektin tehtävälistaus ohjaa projektin tekemistä kaikilla projektin eri alueilla, tehtävälistaus toimii muistilistana tehtävistä ja tehtävien vastuullisista.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156997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Dokumenttikansion käyttöoikeudet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364494072"/>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45</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Dokumenttikansion käyttöoikeudet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Myönnetään ja päivitetään projektin dokumenttikansion käyttöoikeuksia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henkilösitä, joilla tarve päästä dokumenttikansioon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Kaikilla projektin dokumentaatiota tarvitsevilla riittävät oikeudet dokumentteihin yhteisessä kansiossa (ekstranetti, tms vastaava ratkaisu)</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projektipäällikkö tai käyttöoikeuksista vastaava henkilö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Pystyy ja osaa myöntää oikeuksia kansioon ja dokumentteihin sovitun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6587670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Dokumenttikansion käyttöoikeudet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183854318"/>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Projektin dokumentit säilytettävä yhdessä paikassa, versionhallinta yhteisesti sovittu, dokumenttien päivittäminen tehtävänä tehtävälistauksessa. Vastuut dokumentaation tekemisestä selvät.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6460723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Sovellusten toteutustyö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08601335"/>
              </p:ext>
            </p:extLst>
          </p:nvPr>
        </p:nvGraphicFramePr>
        <p:xfrm>
          <a:off x="467544" y="1201739"/>
          <a:ext cx="8280920" cy="27950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46</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Sovellusten toteutustyö</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Sovellusten vaatimat konfiguraatio- ja toteutustyöt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kohde ja vaatimukset selvät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kohteena olevien sovellusten toteutuksen eteneminen projektin vaatimusten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sovellusasiantuntijat, ratkaisuasiantuntijat, koodarit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Syvä osaaminen sovelluksista ja ratkaisusta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1592874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Sovellusten toteutustyö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801249555"/>
              </p:ext>
            </p:extLst>
          </p:nvPr>
        </p:nvGraphicFramePr>
        <p:xfrm>
          <a:off x="467544" y="1201739"/>
          <a:ext cx="8280920" cy="115906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Tyypillisesti toimittajien tekemää työtä, edellyttää sopimuksia ja selkeää projektin kohdetta, yhteisesti sovittua aikataulua ja vaatimusmäärittelyiden lukkoon lyömistä.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37984137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Käyttäjäroolit ja käyttöoikeuksien määrittely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29427103"/>
              </p:ext>
            </p:extLst>
          </p:nvPr>
        </p:nvGraphicFramePr>
        <p:xfrm>
          <a:off x="467544" y="1201739"/>
          <a:ext cx="8280920" cy="280604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47</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103302">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Käyttäjäroolit ja käyttöoikeuksien määrittely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Listataan järjestelmien käyttäjät, tunnistetaan käyttäjäroolit ja käyttöoikeudet määriteltyinä ja valmiina testaukseen ja dokumentoidaan toteutusta varten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kohde selvä, käyttöoikeudet analysoitu, käyttäjälistaukset käytössä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Järjestelmäkohtainen kuvaus projektin kohteena olevien järjestelmien käyttön vaatimista käyttöoikeuksista ja -rooleista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käyttöoikeuksista vastaava henkilö, toimintokohtaisesti esimiehet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Järjestelmätuntemus ja tuntemus käyttöoikeuksista ja vaadituista rooleista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4397217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Käyttäjäroolit ja käyttöoikeuksien määrittely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626912770"/>
              </p:ext>
            </p:extLst>
          </p:nvPr>
        </p:nvGraphicFramePr>
        <p:xfrm>
          <a:off x="467544" y="1201739"/>
          <a:ext cx="8280920" cy="134194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Käyttöoikeuksia tarvitsevien henkilöiden nimilistauksen kerääminen, tarvittavien henkilökohtaisten määritysten (</a:t>
                      </a:r>
                      <a:r>
                        <a:rPr lang="fi-FI" sz="1200" b="0" i="0" u="none" strike="noStrike" dirty="0" err="1">
                          <a:solidFill>
                            <a:srgbClr val="000000"/>
                          </a:solidFill>
                          <a:effectLst/>
                          <a:latin typeface="Verdana" panose="020B0604030504040204" pitchFamily="34" charset="0"/>
                        </a:rPr>
                        <a:t>autorisaatioiden</a:t>
                      </a:r>
                      <a:r>
                        <a:rPr lang="fi-FI" sz="1200" b="0" i="0" u="none" strike="noStrike" dirty="0">
                          <a:solidFill>
                            <a:srgbClr val="000000"/>
                          </a:solidFill>
                          <a:effectLst/>
                          <a:latin typeface="Verdana" panose="020B0604030504040204" pitchFamily="34" charset="0"/>
                        </a:rPr>
                        <a:t>) tekeminen, tunnusten luominen, tunnusten toimittaminen, salasanojen toimittaminen ja </a:t>
                      </a:r>
                      <a:r>
                        <a:rPr lang="fi-FI" sz="1200" b="0" i="0" u="none" strike="noStrike" dirty="0" err="1">
                          <a:solidFill>
                            <a:srgbClr val="000000"/>
                          </a:solidFill>
                          <a:effectLst/>
                          <a:latin typeface="Verdana" panose="020B0604030504040204" pitchFamily="34" charset="0"/>
                        </a:rPr>
                        <a:t>autorisaation</a:t>
                      </a:r>
                      <a:r>
                        <a:rPr lang="fi-FI" sz="1200" b="0" i="0" u="none" strike="noStrike" dirty="0">
                          <a:solidFill>
                            <a:srgbClr val="000000"/>
                          </a:solidFill>
                          <a:effectLst/>
                          <a:latin typeface="Verdana" panose="020B0604030504040204" pitchFamily="34" charset="0"/>
                        </a:rPr>
                        <a:t> ajantasaisen statuksen ylläpitäminen jatkuvat projektin tuotantovaiheessa.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23295084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13.12.2017</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AD-tunnukset</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35825344"/>
              </p:ext>
            </p:extLst>
          </p:nvPr>
        </p:nvGraphicFramePr>
        <p:xfrm>
          <a:off x="467544" y="1201739"/>
          <a:ext cx="8280920" cy="324039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48</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AD-tunnukset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45307">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AD-tunnusten tilanteen tarkistus suunnitelman mukaisesti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AD-suunnitelma tehty</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63981">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Käyttäjillä AD-tunnukset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Kansallinen toimija (Vimana)  - rooli tarkistettava.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Ymmärrys AD-suunnitelmasta, AD-verkosta ja asiakaskohtaisista vaatimuksista.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Tarkistettava </a:t>
                      </a:r>
                      <a:r>
                        <a:rPr lang="fi-FI" sz="1200" b="0" i="0" u="none" strike="noStrike" dirty="0" err="1">
                          <a:solidFill>
                            <a:srgbClr val="000000"/>
                          </a:solidFill>
                          <a:effectLst/>
                          <a:latin typeface="Verdana" panose="020B0604030504040204" pitchFamily="34" charset="0"/>
                        </a:rPr>
                        <a:t>Vimanan</a:t>
                      </a:r>
                      <a:r>
                        <a:rPr lang="fi-FI" sz="1200" b="0" i="0" u="none" strike="noStrike" dirty="0">
                          <a:solidFill>
                            <a:srgbClr val="000000"/>
                          </a:solidFill>
                          <a:effectLst/>
                          <a:latin typeface="Verdana" panose="020B0604030504040204" pitchFamily="34" charset="0"/>
                        </a:rPr>
                        <a:t> rooli.</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54748">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18419970"/>
                  </a:ext>
                </a:extLst>
              </a:tr>
              <a:tr h="35474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endParaRPr lang="fi-FI" sz="1200" b="0" i="0" u="none" strike="noStrike" dirty="0">
                        <a:solidFill>
                          <a:srgbClr val="000000"/>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76008005"/>
                  </a:ext>
                </a:extLst>
              </a:tr>
            </a:tbl>
          </a:graphicData>
        </a:graphic>
      </p:graphicFrame>
      <p:sp>
        <p:nvSpPr>
          <p:cNvPr id="6" name="Suorakulmio 5"/>
          <p:cNvSpPr/>
          <p:nvPr/>
        </p:nvSpPr>
        <p:spPr>
          <a:xfrm>
            <a:off x="3563888" y="4726103"/>
            <a:ext cx="4572000" cy="338554"/>
          </a:xfrm>
          <a:prstGeom prst="rect">
            <a:avLst/>
          </a:prstGeom>
        </p:spPr>
        <p:txBody>
          <a:bodyPr>
            <a:spAutoFit/>
          </a:bodyPr>
          <a:lstStyle/>
          <a:p>
            <a:r>
              <a:rPr lang="fi-FI" sz="1600" dirty="0"/>
              <a:t>Talous- ja henkilöstöhallinnon </a:t>
            </a:r>
            <a:r>
              <a:rPr lang="fi-FI" sz="1600" dirty="0" smtClean="0"/>
              <a:t>järjestelmät</a:t>
            </a:r>
            <a:endParaRPr lang="fi-FI" sz="1600" dirty="0"/>
          </a:p>
        </p:txBody>
      </p:sp>
    </p:spTree>
    <p:extLst>
      <p:ext uri="{BB962C8B-B14F-4D97-AF65-F5344CB8AC3E}">
        <p14:creationId xmlns:p14="http://schemas.microsoft.com/office/powerpoint/2010/main" val="583908251"/>
      </p:ext>
    </p:extLst>
  </p:cSld>
  <p:clrMapOvr>
    <a:masterClrMapping/>
  </p:clrMapOvr>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_suomiruotsi2017.potx" id="{13E821BA-D3ED-4889-9C49-636FBF760B63}" vid="{3356D7EC-DB7F-4093-AE8F-B732685FBEF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Kuntaliitto Onnistuva Suomi Suomi-Ruotsi 2017</Template>
  <TotalTime>458</TotalTime>
  <Words>9964</Words>
  <Application>Microsoft Office PowerPoint</Application>
  <PresentationFormat>Näytössä katseltava esitys (16:9)</PresentationFormat>
  <Paragraphs>2419</Paragraphs>
  <Slides>143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143</vt:i4>
      </vt:variant>
    </vt:vector>
  </HeadingPairs>
  <TitlesOfParts>
    <vt:vector size="147" baseType="lpstr">
      <vt:lpstr>Arial</vt:lpstr>
      <vt:lpstr>Calibri</vt:lpstr>
      <vt:lpstr>Verdana</vt:lpstr>
      <vt:lpstr>Kuntaliitto suomenkielinen</vt:lpstr>
      <vt:lpstr>Maakuntien ICT-muutokset ja muutosten tukitoimet - projekti</vt:lpstr>
      <vt:lpstr>Valmistelu- ja esiselvitysvaihe</vt:lpstr>
      <vt:lpstr>Projektiin osallistujien kartoitus 1/2</vt:lpstr>
      <vt:lpstr>Projektiin osallistujien kartoitus 2/2</vt:lpstr>
      <vt:lpstr>Esiselvitys 1/2</vt:lpstr>
      <vt:lpstr>Esiselvitys 2/2</vt:lpstr>
      <vt:lpstr>Esiselvityksen tuloksen analysointi ja päätös projektin aloittamisesta 1/2</vt:lpstr>
      <vt:lpstr>Esiselvityksen tuloksen analysointi ja päätös projektin aloittamisesta 2/2</vt:lpstr>
      <vt:lpstr>Muut samanaikaiset hankkeet/ projektit listattava 1/2</vt:lpstr>
      <vt:lpstr>Muut samanaikaiset hankkeet/ projektit listattava 2/2</vt:lpstr>
      <vt:lpstr>Rahoituksen suunnittelu ja mahdollisten rahoitushakemusten tekeminen 1/2</vt:lpstr>
      <vt:lpstr>Rahoituksen suunnittelu ja mahdollisten rahoitushakemusten tekeminen 2/2</vt:lpstr>
      <vt:lpstr>Nykyisten järjestelmien sopimusten kartoitus 1/2</vt:lpstr>
      <vt:lpstr>Nykyisten järjestelmien sopimusten kartoitus 2/2</vt:lpstr>
      <vt:lpstr>Kustannusselvitys 1/2</vt:lpstr>
      <vt:lpstr>Kustannusselvitys 2/2</vt:lpstr>
      <vt:lpstr>Tietohallintostrategia 1/2</vt:lpstr>
      <vt:lpstr>Tietohallintostrategia 2/2</vt:lpstr>
      <vt:lpstr>Tuki- ja palvelumallin kuvaus 1/2</vt:lpstr>
      <vt:lpstr>Tuki- ja palvelumallin kuvaus 2/2</vt:lpstr>
      <vt:lpstr>Muutosjohtamisen suunnitelma 1/2</vt:lpstr>
      <vt:lpstr>Muutosjohtamisen suunnitelma 2/2</vt:lpstr>
      <vt:lpstr>Projektin dokumenttikansion perustaminen 1/2</vt:lpstr>
      <vt:lpstr>Projektin dokumenttikansion perustaminen 2/2</vt:lpstr>
      <vt:lpstr>Suunnittelu- ja määrittelyvaihe</vt:lpstr>
      <vt:lpstr>Projektin suunnittelu 1/3</vt:lpstr>
      <vt:lpstr>Projektin suunnittelu 2/3</vt:lpstr>
      <vt:lpstr>Projektin suunnittelu 3/3</vt:lpstr>
      <vt:lpstr>Tavoitetilan tietoarkkitehtuuri 1/2</vt:lpstr>
      <vt:lpstr>Tavoitetilan tietoarkkitehtuuri 2/2</vt:lpstr>
      <vt:lpstr>Konsolidoinnin vaatimusten määrittely 1/3</vt:lpstr>
      <vt:lpstr>Konsolidoinnin vaatimusten määrittely 2/3</vt:lpstr>
      <vt:lpstr>Konsolidoinnin vaatimusten määrittely 3/3</vt:lpstr>
      <vt:lpstr>Toimintaprosessien tavoitetilan määritys ja harmonisointityön aloitus 1/3</vt:lpstr>
      <vt:lpstr>Toimintaprosessien tavoitetilan määritys ja harmonisointityön aloitus 2/3</vt:lpstr>
      <vt:lpstr>Toimintaprosessien tavoitetilan määritys ja harmonisointityön aloitus 3/3</vt:lpstr>
      <vt:lpstr>Perustietojen määrittely 1/3</vt:lpstr>
      <vt:lpstr>Perustietojen määrittely 2/3</vt:lpstr>
      <vt:lpstr>Perustietojen määrittely 3/3</vt:lpstr>
      <vt:lpstr>Laskentatunnisterakenteen määrittely 1/3</vt:lpstr>
      <vt:lpstr>Laskentatunnisterakenteen määrittely 2/3</vt:lpstr>
      <vt:lpstr>Laskentatunnisterakenteen määrittely 3/3</vt:lpstr>
      <vt:lpstr>Perustietojen hallinnointimallin määrittely 1/2</vt:lpstr>
      <vt:lpstr>Perustietojen hallinnointimallin määrittely 2/2</vt:lpstr>
      <vt:lpstr>Vanhojen TAHE-järjestelmien käytön suunnittelu 1/2</vt:lpstr>
      <vt:lpstr>Vanhojen TAHE-järjestelmien käytön suunnittelu 2/2</vt:lpstr>
      <vt:lpstr>Vanhojen TAHE- järjestelmien tietokantojen siirron suunnittelu 1/2</vt:lpstr>
      <vt:lpstr>Vanhojen TAHE- järjestelmien tietokantojen siirron suunnittelu 2/2</vt:lpstr>
      <vt:lpstr>Liittymien kartoitus ja tietovirtojen kuvaus</vt:lpstr>
      <vt:lpstr>Ratkaisun esittely</vt:lpstr>
      <vt:lpstr>Integraatiotyön suunnittelu 1/2</vt:lpstr>
      <vt:lpstr>Integraatiotyön suunnittelu 2/2</vt:lpstr>
      <vt:lpstr>Kohdejärjestelmän analyysi 1/2</vt:lpstr>
      <vt:lpstr>Kohdejärjestelmän analyysi 2/2</vt:lpstr>
      <vt:lpstr>Lähdejärjestelmäanalyysi 1/2</vt:lpstr>
      <vt:lpstr>Lähdejärjestelmäanalyysi 2/2</vt:lpstr>
      <vt:lpstr>Järjestelmien datan laadun analysointi 1/3</vt:lpstr>
      <vt:lpstr>Järjestelmien datan laadun analysointi 2/3</vt:lpstr>
      <vt:lpstr>Järjestelmien datan laadun analysointi 3/3</vt:lpstr>
      <vt:lpstr>Konsolidoinnin suunnittelu 1/3</vt:lpstr>
      <vt:lpstr>Konsolidoinnin suunnittelu 2/3</vt:lpstr>
      <vt:lpstr>Konsolidoinnin suunnittelu 3/3</vt:lpstr>
      <vt:lpstr>Teknisten ympäristöjen suunnittelu 1/2</vt:lpstr>
      <vt:lpstr>Teknisten ympäristöjen suunnittelu 2/2</vt:lpstr>
      <vt:lpstr>AD-suunnittelu</vt:lpstr>
      <vt:lpstr>Kehitysaihioiden ja vaatimusten kerääminen ja analysointi 1/2</vt:lpstr>
      <vt:lpstr>Kehitysaihioiden ja vaatimusten kerääminen ja analysointi 2/2</vt:lpstr>
      <vt:lpstr>Koulutussuunnitelman tekeminen</vt:lpstr>
      <vt:lpstr>Toteutusvaiheen resursointi 1/2</vt:lpstr>
      <vt:lpstr>Toteutusvaiheen resursointi 2/2</vt:lpstr>
      <vt:lpstr>Tuki- ja palvelumallin suunnittelu</vt:lpstr>
      <vt:lpstr>Muutosjohtamisen suunnitelman tarkennus tehtävätasolle 1/2</vt:lpstr>
      <vt:lpstr>Muutosjohtamisen suunnitelman tarkennus tehtävätasolle 2/2</vt:lpstr>
      <vt:lpstr>Päätös projektin käynnistämisestä</vt:lpstr>
      <vt:lpstr>Toteutusvaihe</vt:lpstr>
      <vt:lpstr>Projektin toteutuksen käynnistys 1/2</vt:lpstr>
      <vt:lpstr>Projektin toteutuksen käynnistys 2/2</vt:lpstr>
      <vt:lpstr>Projektin suunnittelu 1/2</vt:lpstr>
      <vt:lpstr>Projektin suunnittelu 2/2</vt:lpstr>
      <vt:lpstr>Käyttökatkojen ja päivitysten suunnittelu 1/2</vt:lpstr>
      <vt:lpstr>Käyttökatkojen ja päivitysten suunnittelu 2/2</vt:lpstr>
      <vt:lpstr>Vaatimusten toteutus 1/2</vt:lpstr>
      <vt:lpstr>Vaatimusten toteutus 2/2</vt:lpstr>
      <vt:lpstr>Rahoitustilanteen tarkistus 1/2</vt:lpstr>
      <vt:lpstr>Rahoitustilanteen tarkistus 2/2</vt:lpstr>
      <vt:lpstr>Muutosjohtamisen suunnitelman tarkennus 1/2</vt:lpstr>
      <vt:lpstr>Muutosjohtamisen suunnitelman tarkennus 2/2</vt:lpstr>
      <vt:lpstr>Toimintaprosessien tavoitetilan kuvaus 1/2</vt:lpstr>
      <vt:lpstr>Toimintaprosessien tavoitetilan kuvaus 1/2</vt:lpstr>
      <vt:lpstr>Hyväksymistestauksen valmistelu</vt:lpstr>
      <vt:lpstr>Projektin tehtävien päivittäminen 1/2</vt:lpstr>
      <vt:lpstr>Projektin tehtävien päivittäminen 2/2</vt:lpstr>
      <vt:lpstr>Dokumenttikansion käyttöoikeudet 1/2</vt:lpstr>
      <vt:lpstr>Dokumenttikansion käyttöoikeudet 2/2</vt:lpstr>
      <vt:lpstr>Sovellusten toteutustyö 1/2</vt:lpstr>
      <vt:lpstr>Sovellusten toteutustyö 2/2</vt:lpstr>
      <vt:lpstr>Käyttäjäroolit ja käyttöoikeuksien määrittely 1/2</vt:lpstr>
      <vt:lpstr>Käyttäjäroolit ja käyttöoikeuksien määrittely 2/2</vt:lpstr>
      <vt:lpstr>AD-tunnukset</vt:lpstr>
      <vt:lpstr>Projektin teknisen ympäristön pysyttäminen 1/2</vt:lpstr>
      <vt:lpstr>Projektin teknisen ympäristön pysyttäminen 1/2</vt:lpstr>
      <vt:lpstr>Koulutussuunnitelman tarkennus</vt:lpstr>
      <vt:lpstr>Prosessi- ja järjestelmäkoulutus pääkäyttäjille (testaajille) 1/2</vt:lpstr>
      <vt:lpstr>Prosessi- ja järjestelmäkoulutus pääkäyttäjille (testaajille) 2/2</vt:lpstr>
      <vt:lpstr>Asiakkaan suorittama hyväksymistestaus  </vt:lpstr>
      <vt:lpstr>Testikonsolidointi 1/2</vt:lpstr>
      <vt:lpstr>Testikonsolidointi 2/2</vt:lpstr>
      <vt:lpstr>Päätös toteutuksen hyväksymisestä</vt:lpstr>
      <vt:lpstr>Alueellinen ICT-infra</vt:lpstr>
      <vt:lpstr>Tuotantoympäristön rakentaminen ja testaus 1/2</vt:lpstr>
      <vt:lpstr>Tuotantoympäristön rakentaminen ja testaus 2/2</vt:lpstr>
      <vt:lpstr>Tuotantoympäristön testaus 1/2</vt:lpstr>
      <vt:lpstr>Tuotantoympäristön testaus 2/2</vt:lpstr>
      <vt:lpstr>Tuotantoympäristön käyttöönoton  suunnitelma</vt:lpstr>
      <vt:lpstr>Yliheittosuunnitelman tekeminen 1/2</vt:lpstr>
      <vt:lpstr>Yliheittosuunnitelman tekeminen 2/2</vt:lpstr>
      <vt:lpstr>Konsolidointi 1/2</vt:lpstr>
      <vt:lpstr>Konsolidointi 2/2</vt:lpstr>
      <vt:lpstr>Manuaaliset tietojen siirrot 1/2</vt:lpstr>
      <vt:lpstr>Manuaaliset tietojen siirrot 2/2</vt:lpstr>
      <vt:lpstr>Käyttöönotto-/ yliheittotiedote 1/2</vt:lpstr>
      <vt:lpstr>Käyttöönotto-/ yliheittotiedote 2/2</vt:lpstr>
      <vt:lpstr>Mahdollinen käyttökatko</vt:lpstr>
      <vt:lpstr>Yliheiton tehtävät</vt:lpstr>
      <vt:lpstr>Manuaaliset asiakkaan tehtävät tuotantojärjestelmään</vt:lpstr>
      <vt:lpstr>Tuotantoympäristön valmistelu tuotannon aloittamiseen</vt:lpstr>
      <vt:lpstr>Loppukäyttäjäkoulutusten valmistelu 1/2</vt:lpstr>
      <vt:lpstr>Loppukäyttäjäkoulutusten valmistelu 2/2</vt:lpstr>
      <vt:lpstr>Loppukäyttäjäkoulutukset ja prosessikoulutukset tarvittavin osin 1/3</vt:lpstr>
      <vt:lpstr>Loppukäyttäjäkoulutukset ja prosessikoulutukset tarvittavin osin 2/2</vt:lpstr>
      <vt:lpstr>Päätös tuotantokäytön aloittamisesta</vt:lpstr>
      <vt:lpstr>Tiedote käyttöönotosta ja  tuotantokäytön aloittamisesta</vt:lpstr>
      <vt:lpstr>Tuotannon käynnistäminen</vt:lpstr>
      <vt:lpstr>Jälkiseuranta- ja ylläpitovaihe</vt:lpstr>
      <vt:lpstr>Tehostettu tuki</vt:lpstr>
      <vt:lpstr>Vaatimusten aikataulutus 1/2</vt:lpstr>
      <vt:lpstr>Vaatimusten aikataulutus 2/2</vt:lpstr>
      <vt:lpstr>Palvelutuotannon aikainen tuki 1/2</vt:lpstr>
      <vt:lpstr>Palvelutuotannon aikainen tuki 2/2</vt:lpstr>
      <vt:lpstr>Tuotosten status 1/2</vt:lpstr>
      <vt:lpstr>Projektin kokemukset</vt:lpstr>
      <vt:lpstr>Loppuraportti</vt:lpstr>
      <vt:lpstr>Projektin päättäminen</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Menna Hanna</dc:creator>
  <cp:lastModifiedBy>Menna Hanna</cp:lastModifiedBy>
  <cp:revision>45</cp:revision>
  <dcterms:created xsi:type="dcterms:W3CDTF">2017-12-07T07:46:26Z</dcterms:created>
  <dcterms:modified xsi:type="dcterms:W3CDTF">2017-12-13T12:34:29Z</dcterms:modified>
</cp:coreProperties>
</file>