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16"/>
  </p:notesMasterIdLst>
  <p:sldIdLst>
    <p:sldId id="277" r:id="rId2"/>
    <p:sldId id="279" r:id="rId3"/>
    <p:sldId id="266" r:id="rId4"/>
    <p:sldId id="267" r:id="rId5"/>
    <p:sldId id="268" r:id="rId6"/>
    <p:sldId id="270" r:id="rId7"/>
    <p:sldId id="271" r:id="rId8"/>
    <p:sldId id="269" r:id="rId9"/>
    <p:sldId id="275" r:id="rId10"/>
    <p:sldId id="273" r:id="rId11"/>
    <p:sldId id="274" r:id="rId12"/>
    <p:sldId id="272" r:id="rId13"/>
    <p:sldId id="276" r:id="rId14"/>
    <p:sldId id="278" r:id="rId15"/>
  </p:sldIdLst>
  <p:sldSz cx="9144000" cy="5143500" type="screen16x9"/>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userDrawn="1">
          <p15:clr>
            <a:srgbClr val="A4A3A4"/>
          </p15:clr>
        </p15:guide>
        <p15:guide id="2" pos="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Normaali tyyli 4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Tumma tyyli 1 - Korostu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Tumma tyyli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73" autoAdjust="0"/>
  </p:normalViewPr>
  <p:slideViewPr>
    <p:cSldViewPr>
      <p:cViewPr varScale="1">
        <p:scale>
          <a:sx n="116" d="100"/>
          <a:sy n="116" d="100"/>
        </p:scale>
        <p:origin x="470" y="77"/>
      </p:cViewPr>
      <p:guideLst>
        <p:guide orient="horz" pos="758"/>
        <p:guide pos="8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'Maksaako kotihoidon tuen lisää'!$A$1</c:f>
          <c:strCache>
            <c:ptCount val="1"/>
            <c:pt idx="0">
              <c:v>Maksaako kuntanne kotihoidon tuen lisää?</c:v>
            </c:pt>
          </c:strCache>
        </c:strRef>
      </c:tx>
      <c:layout>
        <c:manualLayout>
          <c:xMode val="edge"/>
          <c:yMode val="edge"/>
          <c:x val="0.14051606351730897"/>
          <c:y val="2.1890777567924548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4747679107779446"/>
          <c:y val="0.35212507252280612"/>
          <c:w val="0.49305900708888095"/>
          <c:h val="0.6245414089792492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95-4039-A5E1-30A9C6A6AD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95-4039-A5E1-30A9C6A6AD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95-4039-A5E1-30A9C6A6AD83}"/>
              </c:ext>
            </c:extLst>
          </c:dPt>
          <c:dLbls>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i-FI"/>
                </a:p>
              </c:txPr>
              <c:showLegendKey val="0"/>
              <c:showVal val="0"/>
              <c:showCatName val="0"/>
              <c:showSerName val="0"/>
              <c:showPercent val="1"/>
              <c:showBubbleSize val="0"/>
              <c:extLst>
                <c:ext xmlns:c16="http://schemas.microsoft.com/office/drawing/2014/chart" uri="{C3380CC4-5D6E-409C-BE32-E72D297353CC}">
                  <c16:uniqueId val="{00000005-6695-4039-A5E1-30A9C6A6AD8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'Maksaako kotihoidon tuen lisää'!$D$4:$D$6</c:f>
              <c:strCache>
                <c:ptCount val="3"/>
                <c:pt idx="0">
                  <c:v>Kyllä</c:v>
                </c:pt>
                <c:pt idx="1">
                  <c:v>Ei</c:v>
                </c:pt>
                <c:pt idx="2">
                  <c:v>Suunnitteilla</c:v>
                </c:pt>
              </c:strCache>
            </c:strRef>
          </c:cat>
          <c:val>
            <c:numRef>
              <c:f>'Maksaako kotihoidon tuen lisää'!$F$4:$F$6</c:f>
              <c:numCache>
                <c:formatCode>0.0</c:formatCode>
                <c:ptCount val="3"/>
                <c:pt idx="0">
                  <c:v>18.972332015810274</c:v>
                </c:pt>
                <c:pt idx="1">
                  <c:v>79.841897233201593</c:v>
                </c:pt>
                <c:pt idx="2">
                  <c:v>1.1857707509881421</c:v>
                </c:pt>
              </c:numCache>
            </c:numRef>
          </c:val>
          <c:extLst>
            <c:ext xmlns:c16="http://schemas.microsoft.com/office/drawing/2014/chart" uri="{C3380CC4-5D6E-409C-BE32-E72D297353CC}">
              <c16:uniqueId val="{00000006-6695-4039-A5E1-30A9C6A6AD8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756343837039548"/>
          <c:y val="0.57801447987260679"/>
          <c:w val="0.22436420319769537"/>
          <c:h val="0.217199443964220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'kotihoidontuenlisän vaikutus'!$A$1</c:f>
          <c:strCache>
            <c:ptCount val="1"/>
            <c:pt idx="0">
              <c:v>Onko kuntalisällä ollut vaikutusta kunnallisen varhaiskasvatuksen kysyntään?</c:v>
            </c:pt>
          </c:strCache>
        </c:strRef>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1458401394951566"/>
          <c:y val="0.30589204558666611"/>
          <c:w val="0.41410282650880309"/>
          <c:h val="0.6777015086179054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0F-4468-8E6B-3D3F03E6EC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90F-4468-8E6B-3D3F03E6EC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0F-4468-8E6B-3D3F03E6EC26}"/>
              </c:ext>
            </c:extLst>
          </c:dPt>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'kotihoidontuenlisän vaikutus'!$D$5:$D$7</c:f>
              <c:strCache>
                <c:ptCount val="3"/>
                <c:pt idx="0">
                  <c:v>Kyllä</c:v>
                </c:pt>
                <c:pt idx="1">
                  <c:v>Ei</c:v>
                </c:pt>
                <c:pt idx="2">
                  <c:v>En osaa sanoa</c:v>
                </c:pt>
              </c:strCache>
            </c:strRef>
          </c:cat>
          <c:val>
            <c:numRef>
              <c:f>'kotihoidontuenlisän vaikutus'!$F$5:$F$7</c:f>
              <c:numCache>
                <c:formatCode>0.0\ %</c:formatCode>
                <c:ptCount val="3"/>
                <c:pt idx="0">
                  <c:v>0.27083333333333331</c:v>
                </c:pt>
                <c:pt idx="1">
                  <c:v>0.45833333333333331</c:v>
                </c:pt>
                <c:pt idx="2">
                  <c:v>0.27083333333333331</c:v>
                </c:pt>
              </c:numCache>
            </c:numRef>
          </c:val>
          <c:extLst>
            <c:ext xmlns:c16="http://schemas.microsoft.com/office/drawing/2014/chart" uri="{C3380CC4-5D6E-409C-BE32-E72D297353CC}">
              <c16:uniqueId val="{00000006-290F-4468-8E6B-3D3F03E6EC26}"/>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290F-4468-8E6B-3D3F03E6EC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290F-4468-8E6B-3D3F03E6EC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290F-4468-8E6B-3D3F03E6EC26}"/>
              </c:ext>
            </c:extLst>
          </c:dPt>
          <c:cat>
            <c:strRef>
              <c:f>'kotihoidontuenlisän vaikutus'!$D$5:$D$7</c:f>
              <c:strCache>
                <c:ptCount val="3"/>
                <c:pt idx="0">
                  <c:v>Kyllä</c:v>
                </c:pt>
                <c:pt idx="1">
                  <c:v>Ei</c:v>
                </c:pt>
                <c:pt idx="2">
                  <c:v>En osaa sanoa</c:v>
                </c:pt>
              </c:strCache>
            </c:strRef>
          </c:cat>
          <c:val>
            <c:numRef>
              <c:f>'kotihoidontuenlisän vaikutus'!$F$5:$F$7</c:f>
              <c:numCache>
                <c:formatCode>0.0\ %</c:formatCode>
                <c:ptCount val="3"/>
                <c:pt idx="0">
                  <c:v>0.27083333333333331</c:v>
                </c:pt>
                <c:pt idx="1">
                  <c:v>0.45833333333333331</c:v>
                </c:pt>
                <c:pt idx="2">
                  <c:v>0.27083333333333331</c:v>
                </c:pt>
              </c:numCache>
            </c:numRef>
          </c:val>
          <c:extLst>
            <c:ext xmlns:c16="http://schemas.microsoft.com/office/drawing/2014/chart" uri="{C3380CC4-5D6E-409C-BE32-E72D297353CC}">
              <c16:uniqueId val="{0000000D-290F-4468-8E6B-3D3F03E6EC2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965689072223381"/>
          <c:y val="0.56262805424720252"/>
          <c:w val="0.20289361919869006"/>
          <c:h val="0.207097144244954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412656518047859"/>
          <c:y val="2.5269700998418489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3226305522137177"/>
          <c:y val="0.3681964563389642"/>
          <c:w val="0.42341905941955493"/>
          <c:h val="0.64653321995561752"/>
        </c:manualLayout>
      </c:layout>
      <c:pieChart>
        <c:varyColors val="1"/>
        <c:ser>
          <c:idx val="0"/>
          <c:order val="0"/>
          <c:tx>
            <c:strRef>
              <c:f>'YHTlisä_kyllä-ei'!$A$1</c:f>
              <c:strCache>
                <c:ptCount val="1"/>
                <c:pt idx="0">
                  <c:v>Maksaako kuntanne yksityisen hoidon tuen kuntalisää?</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7E-4DCC-AF05-D09E3E315D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7E-4DCC-AF05-D09E3E315DB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'YHTlisä_kyllä-ei'!$D$5:$D$6</c:f>
              <c:strCache>
                <c:ptCount val="2"/>
                <c:pt idx="0">
                  <c:v>Kyllä</c:v>
                </c:pt>
                <c:pt idx="1">
                  <c:v>Ei</c:v>
                </c:pt>
              </c:strCache>
            </c:strRef>
          </c:cat>
          <c:val>
            <c:numRef>
              <c:f>'YHTlisä_kyllä-ei'!$F$5:$F$6</c:f>
              <c:numCache>
                <c:formatCode>0.0</c:formatCode>
                <c:ptCount val="2"/>
                <c:pt idx="0">
                  <c:v>41.630901287553648</c:v>
                </c:pt>
                <c:pt idx="1">
                  <c:v>58.369098712446352</c:v>
                </c:pt>
              </c:numCache>
            </c:numRef>
          </c:val>
          <c:extLst>
            <c:ext xmlns:c16="http://schemas.microsoft.com/office/drawing/2014/chart" uri="{C3380CC4-5D6E-409C-BE32-E72D297353CC}">
              <c16:uniqueId val="{00000004-327E-4DCC-AF05-D09E3E315DB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392308255316853"/>
          <c:y val="0.61584151586370151"/>
          <c:w val="0.1038186746677488"/>
          <c:h val="0.15222525132535131"/>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1356338597857248"/>
          <c:y val="0.31498383890251425"/>
          <c:w val="0.39979602775975936"/>
          <c:h val="0.63722275196277767"/>
        </c:manualLayout>
      </c:layout>
      <c:pieChart>
        <c:varyColors val="1"/>
        <c:ser>
          <c:idx val="0"/>
          <c:order val="0"/>
          <c:tx>
            <c:strRef>
              <c:f>YTHlisä_vaikutuskysyntään!$A$1</c:f>
              <c:strCache>
                <c:ptCount val="1"/>
                <c:pt idx="0">
                  <c:v>Onko kuntalisällä ollut vaikutusta kunnallisen varhaiskasvatuksen kysyntään?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36-4683-A4C2-DB56596B2F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36-4683-A4C2-DB56596B2F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36-4683-A4C2-DB56596B2FD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YTHlisä_vaikutuskysyntään!$D$4:$D$6</c:f>
              <c:strCache>
                <c:ptCount val="3"/>
                <c:pt idx="0">
                  <c:v>Kyllä</c:v>
                </c:pt>
                <c:pt idx="1">
                  <c:v>Ei</c:v>
                </c:pt>
                <c:pt idx="2">
                  <c:v>En osaa sanoa</c:v>
                </c:pt>
              </c:strCache>
            </c:strRef>
          </c:cat>
          <c:val>
            <c:numRef>
              <c:f>YTHlisä_vaikutuskysyntään!$F$4:$F$6</c:f>
              <c:numCache>
                <c:formatCode>0.0</c:formatCode>
                <c:ptCount val="3"/>
                <c:pt idx="0">
                  <c:v>46.875</c:v>
                </c:pt>
                <c:pt idx="1">
                  <c:v>32.291666666666671</c:v>
                </c:pt>
                <c:pt idx="2">
                  <c:v>20.833333333333336</c:v>
                </c:pt>
              </c:numCache>
            </c:numRef>
          </c:val>
          <c:extLst>
            <c:ext xmlns:c16="http://schemas.microsoft.com/office/drawing/2014/chart" uri="{C3380CC4-5D6E-409C-BE32-E72D297353CC}">
              <c16:uniqueId val="{00000006-1436-4683-A4C2-DB56596B2FD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442188501227414"/>
          <c:y val="0.54492025538865418"/>
          <c:w val="0.20301500036824491"/>
          <c:h val="0.20126639728365503"/>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Palveluseteli_käytössä!$A$1</c:f>
          <c:strCache>
            <c:ptCount val="1"/>
            <c:pt idx="0">
              <c:v>Onko kunnassanne käytössä varhaiskasvatuksen palveluseteli?</c:v>
            </c:pt>
          </c:strCache>
        </c:strRef>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8161399918741783"/>
          <c:y val="0.30748766010125861"/>
          <c:w val="0.41129907859210196"/>
          <c:h val="0.649704596314695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AC-45DB-AD8E-0BA921AB37AC}"/>
              </c:ext>
            </c:extLst>
          </c:dPt>
          <c:dPt>
            <c:idx val="1"/>
            <c:bubble3D val="0"/>
            <c:explosion val="1"/>
            <c:spPr>
              <a:solidFill>
                <a:schemeClr val="accent2"/>
              </a:solidFill>
              <a:ln w="19050">
                <a:solidFill>
                  <a:schemeClr val="lt1"/>
                </a:solidFill>
              </a:ln>
              <a:effectLst/>
            </c:spPr>
            <c:extLst>
              <c:ext xmlns:c16="http://schemas.microsoft.com/office/drawing/2014/chart" uri="{C3380CC4-5D6E-409C-BE32-E72D297353CC}">
                <c16:uniqueId val="{00000003-D5AC-45DB-AD8E-0BA921AB37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AC-45DB-AD8E-0BA921AB37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AC-45DB-AD8E-0BA921AB37A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Palveluseteli_käytössä!$B$3:$B$5</c:f>
              <c:strCache>
                <c:ptCount val="3"/>
                <c:pt idx="0">
                  <c:v>Kyllä</c:v>
                </c:pt>
                <c:pt idx="1">
                  <c:v>Ei</c:v>
                </c:pt>
                <c:pt idx="2">
                  <c:v>Sunnitteilla</c:v>
                </c:pt>
              </c:strCache>
            </c:strRef>
          </c:cat>
          <c:val>
            <c:numRef>
              <c:f>Palveluseteli_käytössä!$E$3:$E$5</c:f>
              <c:numCache>
                <c:formatCode>0.0</c:formatCode>
                <c:ptCount val="3"/>
                <c:pt idx="0">
                  <c:v>29.761904761904763</c:v>
                </c:pt>
                <c:pt idx="1">
                  <c:v>59.523809523809526</c:v>
                </c:pt>
                <c:pt idx="2">
                  <c:v>10.714285714285714</c:v>
                </c:pt>
              </c:numCache>
            </c:numRef>
          </c:val>
          <c:extLst>
            <c:ext xmlns:c16="http://schemas.microsoft.com/office/drawing/2014/chart" uri="{C3380CC4-5D6E-409C-BE32-E72D297353CC}">
              <c16:uniqueId val="{00000008-D5AC-45DB-AD8E-0BA921AB37A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148411581870583"/>
          <c:y val="0.54732212293872107"/>
          <c:w val="0.17762225729968603"/>
          <c:h val="0.21202802863173933"/>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Palveluseteli_käytössä!$A$21</c:f>
          <c:strCache>
            <c:ptCount val="1"/>
            <c:pt idx="0">
              <c:v>Onko palveluseteli tulosidonnainen vai kiinteähintainen kaikille?</c:v>
            </c:pt>
          </c:strCache>
        </c:strRef>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13676748427775731"/>
          <c:y val="0.30748766010125861"/>
          <c:w val="0.40899933670970301"/>
          <c:h val="0.6455053274503891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BC-431A-B77F-89CA981BF8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BC-431A-B77F-89CA981BF84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Palveluseteli_käytössä!$B$23:$B$24</c:f>
              <c:strCache>
                <c:ptCount val="2"/>
                <c:pt idx="0">
                  <c:v>Tulosidonnainen</c:v>
                </c:pt>
                <c:pt idx="1">
                  <c:v>Saman arvoinen (kiinteähintainen) kaikille</c:v>
                </c:pt>
              </c:strCache>
            </c:strRef>
          </c:cat>
          <c:val>
            <c:numRef>
              <c:f>Palveluseteli_käytössä!$E$23:$E$24</c:f>
              <c:numCache>
                <c:formatCode>0.0</c:formatCode>
                <c:ptCount val="2"/>
                <c:pt idx="0">
                  <c:v>82.666666666666671</c:v>
                </c:pt>
                <c:pt idx="1">
                  <c:v>16</c:v>
                </c:pt>
              </c:numCache>
            </c:numRef>
          </c:val>
          <c:extLst>
            <c:ext xmlns:c16="http://schemas.microsoft.com/office/drawing/2014/chart" uri="{C3380CC4-5D6E-409C-BE32-E72D297353CC}">
              <c16:uniqueId val="{00000004-25BC-431A-B77F-89CA981BF84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271320509162252"/>
          <c:y val="0.50009787272313655"/>
          <c:w val="0.25626951793502606"/>
          <c:h val="0.32327360452013271"/>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0.09921</cdr:x>
      <cdr:y>0.1884</cdr:y>
    </cdr:from>
    <cdr:to>
      <cdr:x>0.95681</cdr:x>
      <cdr:y>0.2596</cdr:y>
    </cdr:to>
    <cdr:sp macro="" textlink="">
      <cdr:nvSpPr>
        <cdr:cNvPr id="2" name="Tekstiruutu 6"/>
        <cdr:cNvSpPr txBox="1"/>
      </cdr:nvSpPr>
      <cdr:spPr>
        <a:xfrm xmlns:a="http://schemas.openxmlformats.org/drawingml/2006/main">
          <a:off x="435990" y="610839"/>
          <a:ext cx="3768827"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900" dirty="0" smtClean="0"/>
            <a:t>Prosenttiosuus kyselyyn vastanneista kunnista (n=233)</a:t>
          </a:r>
          <a:endParaRPr lang="fi-FI"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0.09442</cdr:x>
      <cdr:y>0.18171</cdr:y>
    </cdr:from>
    <cdr:to>
      <cdr:x>0.87432</cdr:x>
      <cdr:y>0.29763</cdr:y>
    </cdr:to>
    <cdr:sp macro="" textlink="">
      <cdr:nvSpPr>
        <cdr:cNvPr id="2" name="Tekstiruutu 6"/>
        <cdr:cNvSpPr txBox="1"/>
      </cdr:nvSpPr>
      <cdr:spPr>
        <a:xfrm xmlns:a="http://schemas.openxmlformats.org/drawingml/2006/main">
          <a:off x="479478" y="578936"/>
          <a:ext cx="396044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900" dirty="0" smtClean="0"/>
            <a:t>Prosenttiosuus yksityisen hoidon kuntalisää maksavista kunnista (n=96)</a:t>
          </a:r>
          <a:endParaRPr lang="fi-FI"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0.12069</cdr:x>
      <cdr:y>0.18558</cdr:y>
    </cdr:from>
    <cdr:to>
      <cdr:x>0.95042</cdr:x>
      <cdr:y>0.2619</cdr:y>
    </cdr:to>
    <cdr:sp macro="" textlink="">
      <cdr:nvSpPr>
        <cdr:cNvPr id="2" name="Tekstiruutu 6"/>
        <cdr:cNvSpPr txBox="1"/>
      </cdr:nvSpPr>
      <cdr:spPr>
        <a:xfrm xmlns:a="http://schemas.openxmlformats.org/drawingml/2006/main">
          <a:off x="576074" y="561256"/>
          <a:ext cx="396044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900" dirty="0" smtClean="0"/>
            <a:t>Prosenttiosuus palveluseteliä käyttävistä kunnista (n=74)</a:t>
          </a:r>
          <a:endParaRPr lang="fi-FI"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6DFA15B-FE45-45FE-A5C1-2286D62DBEA0}" type="datetimeFigureOut">
              <a:rPr lang="fi-FI" smtClean="0"/>
              <a:t>18.6.2018</a:t>
            </a:fld>
            <a:endParaRPr lang="fi-FI"/>
          </a:p>
        </p:txBody>
      </p:sp>
      <p:sp>
        <p:nvSpPr>
          <p:cNvPr id="4" name="Dian kuvan paikkamerkki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2"/>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10239"/>
            <a:ext cx="9144000" cy="2663182"/>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2"/>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2"/>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r>
              <a:rPr lang="fi-FI" smtClean="0"/>
              <a:t>19.6.2018</a:t>
            </a:r>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r>
              <a:rPr lang="fi-FI" smtClean="0"/>
              <a:t>19.6.2018</a:t>
            </a:r>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80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2"/>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2"/>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2"/>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2"/>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19.6.2018</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2"/>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r>
              <a:rPr lang="fi-FI" smtClean="0"/>
              <a:t>19.6.2018</a:t>
            </a:r>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10" r:id="rId4"/>
    <p:sldLayoutId id="2147483800"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797" r:id="rId14"/>
    <p:sldLayoutId id="2147483801" r:id="rId15"/>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0400" y="1491630"/>
            <a:ext cx="7297200" cy="2016224"/>
          </a:xfrm>
        </p:spPr>
        <p:txBody>
          <a:bodyPr>
            <a:normAutofit/>
          </a:bodyPr>
          <a:lstStyle/>
          <a:p>
            <a:r>
              <a:rPr lang="fi-FI" sz="1600" dirty="0" smtClean="0"/>
              <a:t>Kuntaliiton varhaiskasvatuskysely 2018</a:t>
            </a:r>
            <a:r>
              <a:rPr lang="fi-FI" sz="1800" dirty="0" smtClean="0"/>
              <a:t/>
            </a:r>
            <a:br>
              <a:rPr lang="fi-FI" sz="1800" dirty="0" smtClean="0"/>
            </a:br>
            <a:r>
              <a:rPr lang="fi-FI" sz="2000" dirty="0" smtClean="0"/>
              <a:t>Selvitys kotihoidon tuen ja </a:t>
            </a:r>
            <a:br>
              <a:rPr lang="fi-FI" sz="2000" dirty="0" smtClean="0"/>
            </a:br>
            <a:r>
              <a:rPr lang="fi-FI" sz="2000" dirty="0" smtClean="0"/>
              <a:t>yksityisen hoidon tuen kuntalisistä </a:t>
            </a:r>
            <a:br>
              <a:rPr lang="fi-FI" sz="2000" dirty="0" smtClean="0"/>
            </a:br>
            <a:r>
              <a:rPr lang="fi-FI" sz="2000" dirty="0" smtClean="0"/>
              <a:t>ja niiden maksatusperusteista sekä palvelusetelistä</a:t>
            </a:r>
            <a:br>
              <a:rPr lang="fi-FI" sz="2000" dirty="0" smtClean="0"/>
            </a:br>
            <a:endParaRPr lang="fi-FI" sz="2000" dirty="0"/>
          </a:p>
        </p:txBody>
      </p:sp>
      <p:sp>
        <p:nvSpPr>
          <p:cNvPr id="3" name="Alaotsikko 2"/>
          <p:cNvSpPr>
            <a:spLocks noGrp="1"/>
          </p:cNvSpPr>
          <p:nvPr>
            <p:ph type="subTitle" idx="1"/>
          </p:nvPr>
        </p:nvSpPr>
        <p:spPr>
          <a:xfrm>
            <a:off x="680400" y="3867894"/>
            <a:ext cx="6102000" cy="792088"/>
          </a:xfrm>
        </p:spPr>
        <p:txBody>
          <a:bodyPr>
            <a:normAutofit fontScale="62500" lnSpcReduction="20000"/>
          </a:bodyPr>
          <a:lstStyle/>
          <a:p>
            <a:r>
              <a:rPr lang="fi-FI" dirty="0"/>
              <a:t>Jarkko Lahtinen, kehittämispäällikkö, varhaiskasvatus</a:t>
            </a:r>
          </a:p>
          <a:p>
            <a:r>
              <a:rPr lang="fi-FI" dirty="0"/>
              <a:t>Jarkko.lahtinen@kuntaliitto.fi, p. 09 771 2714</a:t>
            </a:r>
          </a:p>
          <a:p>
            <a:r>
              <a:rPr lang="fi-FI" dirty="0"/>
              <a:t>@</a:t>
            </a:r>
            <a:r>
              <a:rPr lang="fi-FI" dirty="0" err="1"/>
              <a:t>JLtwiitti</a:t>
            </a:r>
            <a:endParaRPr lang="fi-FI" dirty="0"/>
          </a:p>
          <a:p>
            <a:endParaRPr lang="fi-FI" dirty="0"/>
          </a:p>
        </p:txBody>
      </p:sp>
    </p:spTree>
    <p:extLst>
      <p:ext uri="{BB962C8B-B14F-4D97-AF65-F5344CB8AC3E}">
        <p14:creationId xmlns:p14="http://schemas.microsoft.com/office/powerpoint/2010/main" val="16780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10</a:t>
            </a:fld>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4024203083"/>
              </p:ext>
            </p:extLst>
          </p:nvPr>
        </p:nvGraphicFramePr>
        <p:xfrm>
          <a:off x="467544" y="1059582"/>
          <a:ext cx="4777363"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1259632" y="1620838"/>
            <a:ext cx="3960440" cy="230832"/>
          </a:xfrm>
          <a:prstGeom prst="rect">
            <a:avLst/>
          </a:prstGeom>
          <a:noFill/>
        </p:spPr>
        <p:txBody>
          <a:bodyPr wrap="square" rtlCol="0">
            <a:spAutoFit/>
          </a:bodyPr>
          <a:lstStyle/>
          <a:p>
            <a:r>
              <a:rPr lang="fi-FI" sz="900" dirty="0" smtClean="0"/>
              <a:t>Prosenttiosuus kyselyyn vastanneista kunnista (n=252)</a:t>
            </a:r>
            <a:endParaRPr lang="fi-FI" sz="900" dirty="0"/>
          </a:p>
        </p:txBody>
      </p:sp>
      <p:sp>
        <p:nvSpPr>
          <p:cNvPr id="11" name="Suorakulmio 10"/>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
        <p:nvSpPr>
          <p:cNvPr id="12" name="Otsikko 1"/>
          <p:cNvSpPr txBox="1">
            <a:spLocks/>
          </p:cNvSpPr>
          <p:nvPr/>
        </p:nvSpPr>
        <p:spPr>
          <a:xfrm>
            <a:off x="680400" y="349994"/>
            <a:ext cx="7779600" cy="493564"/>
          </a:xfrm>
          <a:prstGeom prst="rect">
            <a:avLst/>
          </a:prstGeom>
        </p:spPr>
        <p:txBody>
          <a:bodyPr vert="horz" lIns="0" tIns="45720" rIns="0" bIns="45720" rtlCol="0" anchor="b" anchorCtr="0">
            <a:normAutofit fontScale="97500" lnSpcReduction="10000"/>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a:t>Palvelusetelin käyttö varhaiskasvatuksessa</a:t>
            </a:r>
          </a:p>
        </p:txBody>
      </p:sp>
      <p:pic>
        <p:nvPicPr>
          <p:cNvPr id="13" name="Kuva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131590"/>
            <a:ext cx="1804067" cy="1512168"/>
          </a:xfrm>
          <a:prstGeom prst="rect">
            <a:avLst/>
          </a:prstGeom>
        </p:spPr>
      </p:pic>
    </p:spTree>
    <p:extLst>
      <p:ext uri="{BB962C8B-B14F-4D97-AF65-F5344CB8AC3E}">
        <p14:creationId xmlns:p14="http://schemas.microsoft.com/office/powerpoint/2010/main" val="67013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11</a:t>
            </a:fld>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1131853046"/>
              </p:ext>
            </p:extLst>
          </p:nvPr>
        </p:nvGraphicFramePr>
        <p:xfrm>
          <a:off x="680400" y="1059582"/>
          <a:ext cx="4773174" cy="302433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131590"/>
            <a:ext cx="1804067" cy="1512168"/>
          </a:xfrm>
          <a:prstGeom prst="rect">
            <a:avLst/>
          </a:prstGeom>
        </p:spPr>
      </p:pic>
      <p:sp>
        <p:nvSpPr>
          <p:cNvPr id="11" name="Suorakulmio 10"/>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
        <p:nvSpPr>
          <p:cNvPr id="12" name="Otsikko 1"/>
          <p:cNvSpPr txBox="1">
            <a:spLocks/>
          </p:cNvSpPr>
          <p:nvPr/>
        </p:nvSpPr>
        <p:spPr>
          <a:xfrm>
            <a:off x="680400" y="349994"/>
            <a:ext cx="7779600" cy="493564"/>
          </a:xfrm>
          <a:prstGeom prst="rect">
            <a:avLst/>
          </a:prstGeom>
        </p:spPr>
        <p:txBody>
          <a:bodyPr vert="horz" lIns="0" tIns="45720" rIns="0" bIns="45720" rtlCol="0" anchor="b" anchorCtr="0">
            <a:normAutofit fontScale="97500" lnSpcReduction="10000"/>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a:t>Palvelusetelin käyttö varhaiskasvatuksessa</a:t>
            </a:r>
          </a:p>
        </p:txBody>
      </p:sp>
    </p:spTree>
    <p:extLst>
      <p:ext uri="{BB962C8B-B14F-4D97-AF65-F5344CB8AC3E}">
        <p14:creationId xmlns:p14="http://schemas.microsoft.com/office/powerpoint/2010/main" val="3256916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31640" y="1087781"/>
            <a:ext cx="4781064" cy="368218"/>
          </a:xfrm>
        </p:spPr>
        <p:txBody>
          <a:bodyPr>
            <a:normAutofit/>
          </a:bodyPr>
          <a:lstStyle/>
          <a:p>
            <a:r>
              <a:rPr lang="fi-FI" sz="1400" dirty="0" smtClean="0"/>
              <a:t>Kuntien tarjoamien palvelusetelien arvo</a:t>
            </a:r>
            <a:endParaRPr lang="fi-FI" sz="1400" dirty="0"/>
          </a:p>
        </p:txBody>
      </p:sp>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12</a:t>
            </a:fld>
            <a:endParaRPr lang="fi-FI" dirty="0"/>
          </a:p>
        </p:txBody>
      </p:sp>
      <p:sp>
        <p:nvSpPr>
          <p:cNvPr id="12" name="Otsikko 1"/>
          <p:cNvSpPr txBox="1">
            <a:spLocks/>
          </p:cNvSpPr>
          <p:nvPr/>
        </p:nvSpPr>
        <p:spPr>
          <a:xfrm>
            <a:off x="680400" y="349994"/>
            <a:ext cx="7779600" cy="493564"/>
          </a:xfrm>
          <a:prstGeom prst="rect">
            <a:avLst/>
          </a:prstGeom>
        </p:spPr>
        <p:txBody>
          <a:bodyPr vert="horz" lIns="0" tIns="45720" rIns="0" bIns="45720" rtlCol="0" anchor="b" anchorCtr="0">
            <a:normAutofit fontScale="97500" lnSpcReduction="10000"/>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a:t>Palvelusetelin käyttö varhaiskasvatuksessa</a:t>
            </a:r>
          </a:p>
        </p:txBody>
      </p:sp>
      <p:sp>
        <p:nvSpPr>
          <p:cNvPr id="13" name="Suorakulmio 12"/>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pic>
        <p:nvPicPr>
          <p:cNvPr id="14" name="Kuva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131590"/>
            <a:ext cx="1804067" cy="1512168"/>
          </a:xfrm>
          <a:prstGeom prst="rect">
            <a:avLst/>
          </a:prstGeom>
        </p:spPr>
      </p:pic>
      <p:graphicFrame>
        <p:nvGraphicFramePr>
          <p:cNvPr id="3" name="Taulukko 2"/>
          <p:cNvGraphicFramePr>
            <a:graphicFrameLocks noGrp="1"/>
          </p:cNvGraphicFramePr>
          <p:nvPr>
            <p:extLst>
              <p:ext uri="{D42A27DB-BD31-4B8C-83A1-F6EECF244321}">
                <p14:modId xmlns:p14="http://schemas.microsoft.com/office/powerpoint/2010/main" val="3869159165"/>
              </p:ext>
            </p:extLst>
          </p:nvPr>
        </p:nvGraphicFramePr>
        <p:xfrm>
          <a:off x="1334808" y="1486024"/>
          <a:ext cx="4533336" cy="1301750"/>
        </p:xfrm>
        <a:graphic>
          <a:graphicData uri="http://schemas.openxmlformats.org/drawingml/2006/table">
            <a:tbl>
              <a:tblPr>
                <a:tableStyleId>{21E4AEA4-8DFA-4A89-87EB-49C32662AFE0}</a:tableStyleId>
              </a:tblPr>
              <a:tblGrid>
                <a:gridCol w="697724">
                  <a:extLst>
                    <a:ext uri="{9D8B030D-6E8A-4147-A177-3AD203B41FA5}">
                      <a16:colId xmlns:a16="http://schemas.microsoft.com/office/drawing/2014/main" val="2530214707"/>
                    </a:ext>
                  </a:extLst>
                </a:gridCol>
                <a:gridCol w="1099308">
                  <a:extLst>
                    <a:ext uri="{9D8B030D-6E8A-4147-A177-3AD203B41FA5}">
                      <a16:colId xmlns:a16="http://schemas.microsoft.com/office/drawing/2014/main" val="3469112291"/>
                    </a:ext>
                  </a:extLst>
                </a:gridCol>
                <a:gridCol w="1368152">
                  <a:extLst>
                    <a:ext uri="{9D8B030D-6E8A-4147-A177-3AD203B41FA5}">
                      <a16:colId xmlns:a16="http://schemas.microsoft.com/office/drawing/2014/main" val="4266787283"/>
                    </a:ext>
                  </a:extLst>
                </a:gridCol>
                <a:gridCol w="1368152">
                  <a:extLst>
                    <a:ext uri="{9D8B030D-6E8A-4147-A177-3AD203B41FA5}">
                      <a16:colId xmlns:a16="http://schemas.microsoft.com/office/drawing/2014/main" val="1485015153"/>
                    </a:ext>
                  </a:extLst>
                </a:gridCol>
              </a:tblGrid>
              <a:tr h="501650">
                <a:tc>
                  <a:txBody>
                    <a:bodyPr/>
                    <a:lstStyle/>
                    <a:p>
                      <a:pPr algn="l" fontAlgn="b"/>
                      <a:r>
                        <a:rPr lang="fi-FI" sz="1000" u="none" strike="noStrike" dirty="0">
                          <a:effectLst/>
                        </a:rPr>
                        <a:t> </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smtClean="0">
                          <a:effectLst/>
                        </a:rPr>
                        <a:t>Kiinteä-</a:t>
                      </a:r>
                      <a:br>
                        <a:rPr lang="fi-FI" sz="1000" b="1" u="none" strike="noStrike" dirty="0" smtClean="0">
                          <a:effectLst/>
                        </a:rPr>
                      </a:br>
                      <a:r>
                        <a:rPr lang="fi-FI" sz="1000" b="1" u="none" strike="noStrike" dirty="0" smtClean="0">
                          <a:effectLst/>
                        </a:rPr>
                        <a:t>hintainen</a:t>
                      </a:r>
                      <a:r>
                        <a:rPr lang="fi-FI" sz="1000" b="1" u="none" strike="noStrike" dirty="0">
                          <a:effectLst/>
                        </a:rPr>
                        <a:t>, </a:t>
                      </a:r>
                      <a:r>
                        <a:rPr lang="fi-FI" sz="1000" b="1" u="none" strike="noStrike" dirty="0" smtClean="0">
                          <a:effectLst/>
                        </a:rPr>
                        <a:t/>
                      </a:r>
                      <a:br>
                        <a:rPr lang="fi-FI" sz="1000" b="1" u="none" strike="noStrike" dirty="0" smtClean="0">
                          <a:effectLst/>
                        </a:rPr>
                      </a:br>
                      <a:r>
                        <a:rPr lang="fi-FI" sz="1000" b="1" u="none" strike="noStrike" dirty="0" smtClean="0">
                          <a:effectLst/>
                        </a:rPr>
                        <a:t>euroa</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a:effectLst/>
                        </a:rPr>
                        <a:t>Tulosidonnainen, arvo vähintään euroa</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a:effectLst/>
                        </a:rPr>
                        <a:t>Tulosidonnainen, arvo enintään euroa</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75028705"/>
                  </a:ext>
                </a:extLst>
              </a:tr>
              <a:tr h="165100">
                <a:tc>
                  <a:txBody>
                    <a:bodyPr/>
                    <a:lstStyle/>
                    <a:p>
                      <a:pPr algn="l" fontAlgn="b"/>
                      <a:r>
                        <a:rPr lang="fi-FI" sz="1000" u="none" strike="noStrike">
                          <a:effectLst/>
                        </a:rPr>
                        <a:t>Keskiarvo</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818</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408</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smtClean="0">
                          <a:effectLst/>
                        </a:rPr>
                        <a:t>1 115</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38924831"/>
                  </a:ext>
                </a:extLst>
              </a:tr>
              <a:tr h="158750">
                <a:tc>
                  <a:txBody>
                    <a:bodyPr/>
                    <a:lstStyle/>
                    <a:p>
                      <a:pPr algn="l" fontAlgn="b"/>
                      <a:r>
                        <a:rPr lang="fi-FI" sz="1000" u="none" strike="noStrike">
                          <a:effectLst/>
                        </a:rPr>
                        <a:t>Mediaani</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a:effectLst/>
                        </a:rPr>
                        <a:t>792</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a:effectLst/>
                        </a:rPr>
                        <a:t>434</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smtClean="0">
                          <a:effectLst/>
                        </a:rPr>
                        <a:t>1 078</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718095459"/>
                  </a:ext>
                </a:extLst>
              </a:tr>
              <a:tr h="158750">
                <a:tc>
                  <a:txBody>
                    <a:bodyPr/>
                    <a:lstStyle/>
                    <a:p>
                      <a:pPr algn="l" fontAlgn="b"/>
                      <a:r>
                        <a:rPr lang="fi-FI" sz="1000" u="none" strike="noStrike">
                          <a:effectLst/>
                        </a:rPr>
                        <a:t>Minimi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731</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69</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728</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51104291"/>
                  </a:ext>
                </a:extLst>
              </a:tr>
              <a:tr h="158750">
                <a:tc>
                  <a:txBody>
                    <a:bodyPr/>
                    <a:lstStyle/>
                    <a:p>
                      <a:pPr algn="l" fontAlgn="b"/>
                      <a:r>
                        <a:rPr lang="fi-FI" sz="1000" u="none" strike="noStrike">
                          <a:effectLst/>
                        </a:rPr>
                        <a:t>Maksimi</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smtClean="0">
                          <a:effectLst/>
                        </a:rPr>
                        <a:t>1 347</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a:effectLst/>
                        </a:rPr>
                        <a:t>736</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smtClean="0">
                          <a:effectLst/>
                        </a:rPr>
                        <a:t>3 630</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1062750704"/>
                  </a:ext>
                </a:extLst>
              </a:tr>
              <a:tr h="158750">
                <a:tc>
                  <a:txBody>
                    <a:bodyPr/>
                    <a:lstStyle/>
                    <a:p>
                      <a:pPr algn="l" fontAlgn="b"/>
                      <a:r>
                        <a:rPr lang="fi-FI" sz="1000" u="none" strike="noStrike">
                          <a:effectLst/>
                        </a:rPr>
                        <a:t>N</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19</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55</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61</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21295254"/>
                  </a:ext>
                </a:extLst>
              </a:tr>
            </a:tbl>
          </a:graphicData>
        </a:graphic>
      </p:graphicFrame>
    </p:spTree>
    <p:extLst>
      <p:ext uri="{BB962C8B-B14F-4D97-AF65-F5344CB8AC3E}">
        <p14:creationId xmlns:p14="http://schemas.microsoft.com/office/powerpoint/2010/main" val="1681843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131590"/>
            <a:ext cx="5760640" cy="504056"/>
          </a:xfrm>
        </p:spPr>
        <p:txBody>
          <a:bodyPr>
            <a:normAutofit fontScale="90000"/>
          </a:bodyPr>
          <a:lstStyle/>
          <a:p>
            <a:r>
              <a:rPr lang="fi-FI" sz="1600" dirty="0" smtClean="0"/>
              <a:t>Kyselyn mukaan palvelusetelien piirissä olevien lasten määrä Suomessa 2018</a:t>
            </a:r>
            <a:endParaRPr lang="fi-FI" sz="1600" dirty="0"/>
          </a:p>
        </p:txBody>
      </p:sp>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13</a:t>
            </a:fld>
            <a:endParaRPr lang="fi-FI" dirty="0"/>
          </a:p>
        </p:txBody>
      </p:sp>
      <p:graphicFrame>
        <p:nvGraphicFramePr>
          <p:cNvPr id="6" name="Taulukko 5"/>
          <p:cNvGraphicFramePr>
            <a:graphicFrameLocks noGrp="1"/>
          </p:cNvGraphicFramePr>
          <p:nvPr>
            <p:extLst>
              <p:ext uri="{D42A27DB-BD31-4B8C-83A1-F6EECF244321}">
                <p14:modId xmlns:p14="http://schemas.microsoft.com/office/powerpoint/2010/main" val="485874788"/>
              </p:ext>
            </p:extLst>
          </p:nvPr>
        </p:nvGraphicFramePr>
        <p:xfrm>
          <a:off x="539552" y="1635646"/>
          <a:ext cx="6624736" cy="2376276"/>
        </p:xfrm>
        <a:graphic>
          <a:graphicData uri="http://schemas.openxmlformats.org/drawingml/2006/table">
            <a:tbl>
              <a:tblPr>
                <a:tableStyleId>{21E4AEA4-8DFA-4A89-87EB-49C32662AFE0}</a:tableStyleId>
              </a:tblPr>
              <a:tblGrid>
                <a:gridCol w="5688632">
                  <a:extLst>
                    <a:ext uri="{9D8B030D-6E8A-4147-A177-3AD203B41FA5}">
                      <a16:colId xmlns:a16="http://schemas.microsoft.com/office/drawing/2014/main" val="1765999499"/>
                    </a:ext>
                  </a:extLst>
                </a:gridCol>
                <a:gridCol w="936104">
                  <a:extLst>
                    <a:ext uri="{9D8B030D-6E8A-4147-A177-3AD203B41FA5}">
                      <a16:colId xmlns:a16="http://schemas.microsoft.com/office/drawing/2014/main" val="2871612588"/>
                    </a:ext>
                  </a:extLst>
                </a:gridCol>
              </a:tblGrid>
              <a:tr h="198023">
                <a:tc>
                  <a:txBody>
                    <a:bodyPr/>
                    <a:lstStyle/>
                    <a:p>
                      <a:pPr algn="l" fontAlgn="b"/>
                      <a:r>
                        <a:rPr lang="fi-FI" sz="1000" b="1" u="none" strike="noStrike" dirty="0">
                          <a:effectLst/>
                        </a:rPr>
                        <a:t>Palveluseteli, lasten määrä</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b="1" u="none" strike="noStrike" dirty="0">
                          <a:effectLst/>
                        </a:rPr>
                        <a:t>lkm/osuus</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67741115"/>
                  </a:ext>
                </a:extLst>
              </a:tr>
              <a:tr h="198023">
                <a:tc>
                  <a:txBody>
                    <a:bodyPr/>
                    <a:lstStyle/>
                    <a:p>
                      <a:pPr algn="l" fontAlgn="b"/>
                      <a:r>
                        <a:rPr lang="fi-FI" sz="1000" u="none" strike="noStrike" dirty="0">
                          <a:effectLst/>
                        </a:rPr>
                        <a:t>Vastaajakunnissa lapsia palvelusetelitoiminnan piirissä (lkm)</a:t>
                      </a:r>
                      <a:endParaRPr lang="fi-FI" sz="1000" b="1"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smtClean="0">
                          <a:effectLst/>
                        </a:rPr>
                        <a:t>23 901</a:t>
                      </a:r>
                      <a:endParaRPr lang="fi-FI" sz="1000" b="1"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734781151"/>
                  </a:ext>
                </a:extLst>
              </a:tr>
              <a:tr h="198023">
                <a:tc>
                  <a:txBody>
                    <a:bodyPr/>
                    <a:lstStyle/>
                    <a:p>
                      <a:pPr algn="l" fontAlgn="b"/>
                      <a:r>
                        <a:rPr lang="fi-FI" sz="1000" u="none" strike="noStrike" dirty="0" smtClean="0">
                          <a:effectLst/>
                        </a:rPr>
                        <a:t>josta </a:t>
                      </a:r>
                      <a:r>
                        <a:rPr lang="fi-FI" sz="1000" u="none" strike="noStrike" dirty="0">
                          <a:effectLst/>
                        </a:rPr>
                        <a:t>päiväkodeissa olevien osuus (%)</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91,2</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377105874"/>
                  </a:ext>
                </a:extLst>
              </a:tr>
              <a:tr h="198023">
                <a:tc>
                  <a:txBody>
                    <a:bodyPr/>
                    <a:lstStyle/>
                    <a:p>
                      <a:pPr algn="l" fontAlgn="b"/>
                      <a:r>
                        <a:rPr lang="fi-FI" sz="1000" u="none" strike="noStrike" dirty="0" smtClean="0">
                          <a:effectLst/>
                        </a:rPr>
                        <a:t>josta </a:t>
                      </a:r>
                      <a:r>
                        <a:rPr lang="fi-FI" sz="1000" u="none" strike="noStrike" dirty="0">
                          <a:effectLst/>
                        </a:rPr>
                        <a:t>perhe- ja ryhmäperhepäivähoidossa olevien osuus (%)</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a:effectLst/>
                        </a:rPr>
                        <a:t>7,3</a:t>
                      </a:r>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509319811"/>
                  </a:ext>
                </a:extLst>
              </a:tr>
              <a:tr h="198023">
                <a:tc>
                  <a:txBody>
                    <a:bodyPr/>
                    <a:lstStyle/>
                    <a:p>
                      <a:pPr algn="l" fontAlgn="b"/>
                      <a:r>
                        <a:rPr lang="fi-FI" sz="1000" u="none" strike="noStrike" dirty="0" smtClean="0">
                          <a:effectLst/>
                        </a:rPr>
                        <a:t>josta </a:t>
                      </a:r>
                      <a:r>
                        <a:rPr lang="fi-FI" sz="1000" u="none" strike="noStrike" dirty="0">
                          <a:effectLst/>
                        </a:rPr>
                        <a:t>kerhotoiminnassa olevien osuus (%)</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1,6</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251740011"/>
                  </a:ext>
                </a:extLst>
              </a:tr>
              <a:tr h="198023">
                <a:tc>
                  <a:txBody>
                    <a:bodyPr/>
                    <a:lstStyle/>
                    <a:p>
                      <a:pPr algn="l" fontAlgn="b"/>
                      <a:endParaRPr lang="fi-FI" sz="1000" b="0" i="0" u="none" strike="noStrike">
                        <a:solidFill>
                          <a:schemeClr val="bg1"/>
                        </a:solidFill>
                        <a:effectLst/>
                        <a:latin typeface="Arial" panose="020B0604020202020204" pitchFamily="34" charset="0"/>
                      </a:endParaRPr>
                    </a:p>
                  </a:txBody>
                  <a:tcPr marL="7620" marR="7620" marT="7620" marB="0" anchor="b"/>
                </a:tc>
                <a:tc>
                  <a:txBody>
                    <a:bodyPr/>
                    <a:lstStyle/>
                    <a:p>
                      <a:pPr algn="ctr" fontAlgn="b"/>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52073421"/>
                  </a:ext>
                </a:extLst>
              </a:tr>
              <a:tr h="198023">
                <a:tc>
                  <a:txBody>
                    <a:bodyPr/>
                    <a:lstStyle/>
                    <a:p>
                      <a:pPr algn="l" fontAlgn="b"/>
                      <a:r>
                        <a:rPr lang="fi-FI" sz="1000" u="none" strike="noStrike">
                          <a:effectLst/>
                        </a:rPr>
                        <a:t>Alle 3-v. lasten määrä palvelusetelitoimininnan piirissä olevista lapsista yhteensä (lkm)</a:t>
                      </a:r>
                      <a:endParaRPr lang="fi-FI" sz="1000" b="1" i="0" u="none" strike="noStrike">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smtClean="0">
                          <a:effectLst/>
                        </a:rPr>
                        <a:t>6 865</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382030682"/>
                  </a:ext>
                </a:extLst>
              </a:tr>
              <a:tr h="198023">
                <a:tc>
                  <a:txBody>
                    <a:bodyPr/>
                    <a:lstStyle/>
                    <a:p>
                      <a:pPr algn="l" fontAlgn="b"/>
                      <a:r>
                        <a:rPr lang="fi-FI" sz="1000" u="none" strike="noStrike" dirty="0">
                          <a:effectLst/>
                        </a:rPr>
                        <a:t>Alle 3-vuotiaiden osuus </a:t>
                      </a:r>
                      <a:r>
                        <a:rPr lang="fi-FI" sz="1000" u="none" strike="noStrike" dirty="0" smtClean="0">
                          <a:effectLst/>
                        </a:rPr>
                        <a:t>palvelusetelitoiminnan </a:t>
                      </a:r>
                      <a:r>
                        <a:rPr lang="fi-FI" sz="1000" u="none" strike="noStrike" dirty="0">
                          <a:effectLst/>
                        </a:rPr>
                        <a:t>piirissä olevista lapsista (%)</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a:effectLst/>
                        </a:rPr>
                        <a:t>28,7</a:t>
                      </a:r>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97758641"/>
                  </a:ext>
                </a:extLst>
              </a:tr>
              <a:tr h="198023">
                <a:tc>
                  <a:txBody>
                    <a:bodyPr/>
                    <a:lstStyle/>
                    <a:p>
                      <a:pPr algn="l" fontAlgn="b"/>
                      <a:r>
                        <a:rPr lang="fi-FI" sz="1000" u="none" strike="noStrike">
                          <a:effectLst/>
                        </a:rPr>
                        <a:t>Alle 3-vuotiaista palvelusetelitoiminnan piirissä olevista lapsista on:</a:t>
                      </a:r>
                      <a:endParaRPr lang="fi-FI" sz="1000" b="1" i="0" u="none" strike="noStrike">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517309227"/>
                  </a:ext>
                </a:extLst>
              </a:tr>
              <a:tr h="198023">
                <a:tc>
                  <a:txBody>
                    <a:bodyPr/>
                    <a:lstStyle/>
                    <a:p>
                      <a:pPr algn="l" fontAlgn="b"/>
                      <a:r>
                        <a:rPr lang="fi-FI" sz="1000" u="none" strike="noStrike">
                          <a:effectLst/>
                        </a:rPr>
                        <a:t>Päiväkodeissa (%)</a:t>
                      </a:r>
                      <a:endParaRPr lang="fi-FI" sz="1000" b="0" i="0" u="none" strike="noStrike">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a:effectLst/>
                        </a:rPr>
                        <a:t>89,9</a:t>
                      </a:r>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762894331"/>
                  </a:ext>
                </a:extLst>
              </a:tr>
              <a:tr h="198023">
                <a:tc>
                  <a:txBody>
                    <a:bodyPr/>
                    <a:lstStyle/>
                    <a:p>
                      <a:pPr algn="l" fontAlgn="b"/>
                      <a:r>
                        <a:rPr lang="fi-FI" sz="1000" u="none" strike="noStrike">
                          <a:effectLst/>
                        </a:rPr>
                        <a:t>Perhe- ja ryhmäperhepäivähoidossa (%)</a:t>
                      </a:r>
                      <a:endParaRPr lang="fi-FI" sz="1000" b="0" i="0" u="none" strike="noStrike">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9,4</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693812524"/>
                  </a:ext>
                </a:extLst>
              </a:tr>
              <a:tr h="198023">
                <a:tc>
                  <a:txBody>
                    <a:bodyPr/>
                    <a:lstStyle/>
                    <a:p>
                      <a:pPr algn="l" fontAlgn="b"/>
                      <a:r>
                        <a:rPr lang="fi-FI" sz="1000" u="none" strike="noStrike" dirty="0">
                          <a:effectLst/>
                        </a:rPr>
                        <a:t>Kerhotoiminnassa (%)</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a:effectLst/>
                        </a:rPr>
                        <a:t>0,7</a:t>
                      </a:r>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76177943"/>
                  </a:ext>
                </a:extLst>
              </a:tr>
            </a:tbl>
          </a:graphicData>
        </a:graphic>
      </p:graphicFrame>
      <p:sp>
        <p:nvSpPr>
          <p:cNvPr id="10" name="Otsikko 1"/>
          <p:cNvSpPr txBox="1">
            <a:spLocks/>
          </p:cNvSpPr>
          <p:nvPr/>
        </p:nvSpPr>
        <p:spPr>
          <a:xfrm>
            <a:off x="539552" y="349994"/>
            <a:ext cx="7779600" cy="493564"/>
          </a:xfrm>
          <a:prstGeom prst="rect">
            <a:avLst/>
          </a:prstGeom>
        </p:spPr>
        <p:txBody>
          <a:bodyPr vert="horz" lIns="0" tIns="45720" rIns="0" bIns="45720" rtlCol="0" anchor="b" anchorCtr="0">
            <a:normAutofit fontScale="97500" lnSpcReduction="10000"/>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a:t>Palvelusetelin käyttö varhaiskasvatuksessa</a:t>
            </a:r>
          </a:p>
        </p:txBody>
      </p:sp>
      <p:pic>
        <p:nvPicPr>
          <p:cNvPr id="11" name="Kuv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131590"/>
            <a:ext cx="1804067" cy="1512168"/>
          </a:xfrm>
          <a:prstGeom prst="rect">
            <a:avLst/>
          </a:prstGeom>
        </p:spPr>
      </p:pic>
      <p:sp>
        <p:nvSpPr>
          <p:cNvPr id="12" name="Suorakulmio 11"/>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Tree>
    <p:extLst>
      <p:ext uri="{BB962C8B-B14F-4D97-AF65-F5344CB8AC3E}">
        <p14:creationId xmlns:p14="http://schemas.microsoft.com/office/powerpoint/2010/main" val="406956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2"/>
          <a:stretch>
            <a:fillRect/>
          </a:stretch>
        </p:blipFill>
        <p:spPr>
          <a:xfrm>
            <a:off x="2987824" y="161784"/>
            <a:ext cx="5757168" cy="4366377"/>
          </a:xfrm>
          <a:prstGeom prst="rect">
            <a:avLst/>
          </a:prstGeom>
        </p:spPr>
      </p:pic>
      <p:sp>
        <p:nvSpPr>
          <p:cNvPr id="2" name="Päivämäärän paikkamerkki 1"/>
          <p:cNvSpPr>
            <a:spLocks noGrp="1"/>
          </p:cNvSpPr>
          <p:nvPr>
            <p:ph type="dt" sz="half" idx="10"/>
          </p:nvPr>
        </p:nvSpPr>
        <p:spPr/>
        <p:txBody>
          <a:bodyPr/>
          <a:lstStyle/>
          <a:p>
            <a:pPr algn="r"/>
            <a:r>
              <a:rPr lang="fi-FI" smtClean="0"/>
              <a:t>19.6.2018</a:t>
            </a:r>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14</a:t>
            </a:fld>
            <a:endParaRPr lang="fi-FI"/>
          </a:p>
        </p:txBody>
      </p:sp>
      <p:sp>
        <p:nvSpPr>
          <p:cNvPr id="4" name="Otsikko 3"/>
          <p:cNvSpPr>
            <a:spLocks noGrp="1"/>
          </p:cNvSpPr>
          <p:nvPr>
            <p:ph type="title"/>
          </p:nvPr>
        </p:nvSpPr>
        <p:spPr>
          <a:xfrm>
            <a:off x="683568" y="267494"/>
            <a:ext cx="3171520" cy="1645692"/>
          </a:xfrm>
        </p:spPr>
        <p:txBody>
          <a:bodyPr>
            <a:noAutofit/>
          </a:bodyPr>
          <a:lstStyle/>
          <a:p>
            <a:r>
              <a:rPr lang="fi-FI" sz="2400" dirty="0" smtClean="0"/>
              <a:t>Kuntalisät ja palvelusetelien käyttö Suomessa 2018</a:t>
            </a:r>
            <a:endParaRPr lang="fi-FI" sz="2400" dirty="0"/>
          </a:p>
        </p:txBody>
      </p:sp>
      <p:sp>
        <p:nvSpPr>
          <p:cNvPr id="8" name="Suorakulmio 7"/>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Tree>
    <p:extLst>
      <p:ext uri="{BB962C8B-B14F-4D97-AF65-F5344CB8AC3E}">
        <p14:creationId xmlns:p14="http://schemas.microsoft.com/office/powerpoint/2010/main" val="38669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Tietoa kyselystä</a:t>
            </a:r>
            <a:endParaRPr lang="fi-FI" dirty="0"/>
          </a:p>
        </p:txBody>
      </p:sp>
      <p:sp>
        <p:nvSpPr>
          <p:cNvPr id="3" name="Sisällön paikkamerkki 2"/>
          <p:cNvSpPr>
            <a:spLocks noGrp="1"/>
          </p:cNvSpPr>
          <p:nvPr>
            <p:ph idx="1"/>
          </p:nvPr>
        </p:nvSpPr>
        <p:spPr/>
        <p:txBody>
          <a:bodyPr>
            <a:normAutofit fontScale="62500" lnSpcReduction="20000"/>
          </a:bodyPr>
          <a:lstStyle/>
          <a:p>
            <a:endParaRPr lang="fi-FI" dirty="0" smtClean="0"/>
          </a:p>
          <a:p>
            <a:r>
              <a:rPr lang="fi-FI" dirty="0" smtClean="0"/>
              <a:t>Kuntaliiton varhaiskasvatuskysely </a:t>
            </a:r>
            <a:r>
              <a:rPr lang="fi-FI" dirty="0"/>
              <a:t>lähetettiin varhaiskasvatuksesta vastaaville johtaville viranhaltijoille kaikkiin Manner-Suomen kuntiin. </a:t>
            </a:r>
            <a:endParaRPr lang="fi-FI" dirty="0" smtClean="0"/>
          </a:p>
          <a:p>
            <a:endParaRPr lang="fi-FI" dirty="0"/>
          </a:p>
          <a:p>
            <a:r>
              <a:rPr lang="fi-FI" dirty="0" smtClean="0"/>
              <a:t>Kyselyllä </a:t>
            </a:r>
            <a:r>
              <a:rPr lang="fi-FI" dirty="0"/>
              <a:t>kartoitettiin kotihoidon ja yksityisen hoidon tuen kuntalisiä ja perusteita niiden maksamiseen sekä palvelusetelin käyttöä varhaiskasvatuksessa. Vastausprosentti oli 86, eli kyselyyn vastasi 255 kuntaa.</a:t>
            </a:r>
          </a:p>
          <a:p>
            <a:endParaRPr lang="fi-FI" dirty="0" smtClean="0"/>
          </a:p>
          <a:p>
            <a:r>
              <a:rPr lang="fi-FI" dirty="0" smtClean="0"/>
              <a:t>Kuntaliitto </a:t>
            </a:r>
            <a:r>
              <a:rPr lang="fi-FI" dirty="0"/>
              <a:t>on selvittänyt vuodesta 2008 alkaen joka toinen vuosi lasten kotihoidon tuen ja yksityisen hoidon tuen kuntalisiin liittyviä summia ja laajuutta kunnissa. Palveluseteli otettiin kyselyyn mukaan vuonna 2012 alkaen. Nyt toteutettu vuoden 2018 kysely on näin ollen kuudes kysely aihepiiristä.</a:t>
            </a:r>
          </a:p>
          <a:p>
            <a:endParaRPr lang="fi-FI" dirty="0"/>
          </a:p>
        </p:txBody>
      </p:sp>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
        <p:nvSpPr>
          <p:cNvPr id="6" name="Suorakulmio 5"/>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Tree>
    <p:extLst>
      <p:ext uri="{BB962C8B-B14F-4D97-AF65-F5344CB8AC3E}">
        <p14:creationId xmlns:p14="http://schemas.microsoft.com/office/powerpoint/2010/main" val="106432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3</a:t>
            </a:fld>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572131937"/>
              </p:ext>
            </p:extLst>
          </p:nvPr>
        </p:nvGraphicFramePr>
        <p:xfrm>
          <a:off x="726473" y="1059582"/>
          <a:ext cx="4104456"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1259632" y="1635646"/>
            <a:ext cx="3960440" cy="230832"/>
          </a:xfrm>
          <a:prstGeom prst="rect">
            <a:avLst/>
          </a:prstGeom>
          <a:noFill/>
        </p:spPr>
        <p:txBody>
          <a:bodyPr wrap="square" rtlCol="0">
            <a:spAutoFit/>
          </a:bodyPr>
          <a:lstStyle/>
          <a:p>
            <a:r>
              <a:rPr lang="fi-FI" sz="900" dirty="0" smtClean="0"/>
              <a:t>Prosenttiosuus kyselyyn vastanneista kunnista (n=253)</a:t>
            </a:r>
            <a:endParaRPr lang="fi-FI" sz="900" dirty="0"/>
          </a:p>
        </p:txBody>
      </p:sp>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038278"/>
            <a:ext cx="1188119" cy="1677488"/>
          </a:xfrm>
          <a:prstGeom prst="rect">
            <a:avLst/>
          </a:prstGeom>
        </p:spPr>
      </p:pic>
      <p:sp>
        <p:nvSpPr>
          <p:cNvPr id="10" name="Otsikko 1"/>
          <p:cNvSpPr txBox="1">
            <a:spLocks/>
          </p:cNvSpPr>
          <p:nvPr/>
        </p:nvSpPr>
        <p:spPr>
          <a:xfrm>
            <a:off x="680400" y="349994"/>
            <a:ext cx="7779600" cy="49356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smtClean="0"/>
              <a:t>Kotihoidon tuen kuntalisän käyttö</a:t>
            </a:r>
            <a:endParaRPr lang="fi-FI" sz="2800" dirty="0"/>
          </a:p>
        </p:txBody>
      </p:sp>
      <p:sp>
        <p:nvSpPr>
          <p:cNvPr id="11" name="Suorakulmio 10"/>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Tree>
    <p:extLst>
      <p:ext uri="{BB962C8B-B14F-4D97-AF65-F5344CB8AC3E}">
        <p14:creationId xmlns:p14="http://schemas.microsoft.com/office/powerpoint/2010/main" val="2395471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4</a:t>
            </a:fld>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1104041158"/>
              </p:ext>
            </p:extLst>
          </p:nvPr>
        </p:nvGraphicFramePr>
        <p:xfrm>
          <a:off x="755576" y="1059582"/>
          <a:ext cx="5081180"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8" name="Otsikko 1"/>
          <p:cNvSpPr>
            <a:spLocks noGrp="1"/>
          </p:cNvSpPr>
          <p:nvPr>
            <p:ph type="title"/>
          </p:nvPr>
        </p:nvSpPr>
        <p:spPr>
          <a:xfrm>
            <a:off x="680400" y="349994"/>
            <a:ext cx="7779600" cy="493564"/>
          </a:xfrm>
        </p:spPr>
        <p:txBody>
          <a:bodyPr>
            <a:noAutofit/>
          </a:bodyPr>
          <a:lstStyle/>
          <a:p>
            <a:r>
              <a:rPr lang="fi-FI" sz="2800" dirty="0" smtClean="0"/>
              <a:t>Kotihoidon tuen </a:t>
            </a:r>
            <a:r>
              <a:rPr lang="fi-FI" sz="2800" dirty="0"/>
              <a:t>kuntalisän </a:t>
            </a:r>
            <a:r>
              <a:rPr lang="fi-FI" sz="2800" dirty="0" smtClean="0"/>
              <a:t>käyttö</a:t>
            </a:r>
            <a:endParaRPr lang="fi-FI" sz="2800" dirty="0"/>
          </a:p>
        </p:txBody>
      </p:sp>
      <p:sp>
        <p:nvSpPr>
          <p:cNvPr id="10" name="Tekstiruutu 9"/>
          <p:cNvSpPr txBox="1"/>
          <p:nvPr/>
        </p:nvSpPr>
        <p:spPr>
          <a:xfrm>
            <a:off x="1259632" y="1635646"/>
            <a:ext cx="4104456" cy="230832"/>
          </a:xfrm>
          <a:prstGeom prst="rect">
            <a:avLst/>
          </a:prstGeom>
          <a:noFill/>
        </p:spPr>
        <p:txBody>
          <a:bodyPr wrap="square" rtlCol="0">
            <a:spAutoFit/>
          </a:bodyPr>
          <a:lstStyle/>
          <a:p>
            <a:r>
              <a:rPr lang="fi-FI" sz="900" dirty="0" smtClean="0"/>
              <a:t>Prosenttiosuus kuntalisää maksavista kunnista (n=48)</a:t>
            </a:r>
            <a:endParaRPr lang="fi-FI" sz="900" dirty="0"/>
          </a:p>
        </p:txBody>
      </p:sp>
      <p:sp>
        <p:nvSpPr>
          <p:cNvPr id="11" name="Suorakulmio 10"/>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pic>
        <p:nvPicPr>
          <p:cNvPr id="12" name="Kuv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038278"/>
            <a:ext cx="1188119" cy="1677488"/>
          </a:xfrm>
          <a:prstGeom prst="rect">
            <a:avLst/>
          </a:prstGeom>
        </p:spPr>
      </p:pic>
    </p:spTree>
    <p:extLst>
      <p:ext uri="{BB962C8B-B14F-4D97-AF65-F5344CB8AC3E}">
        <p14:creationId xmlns:p14="http://schemas.microsoft.com/office/powerpoint/2010/main" val="3488604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5</a:t>
            </a:fld>
            <a:endParaRPr lang="fi-FI" dirty="0"/>
          </a:p>
        </p:txBody>
      </p:sp>
      <p:sp>
        <p:nvSpPr>
          <p:cNvPr id="6" name="Tekstiruutu 5"/>
          <p:cNvSpPr txBox="1"/>
          <p:nvPr/>
        </p:nvSpPr>
        <p:spPr>
          <a:xfrm>
            <a:off x="680400" y="3003798"/>
            <a:ext cx="7135936" cy="830997"/>
          </a:xfrm>
          <a:prstGeom prst="rect">
            <a:avLst/>
          </a:prstGeom>
          <a:noFill/>
        </p:spPr>
        <p:txBody>
          <a:bodyPr wrap="square" rtlCol="0">
            <a:spAutoFit/>
          </a:bodyPr>
          <a:lstStyle/>
          <a:p>
            <a:r>
              <a:rPr lang="fi-FI" sz="1600" dirty="0" smtClean="0"/>
              <a:t>Kuntalisää maksetaan merkittäviä summia.</a:t>
            </a:r>
            <a:r>
              <a:rPr lang="fi-FI" sz="1600" dirty="0"/>
              <a:t> </a:t>
            </a:r>
            <a:r>
              <a:rPr lang="fi-FI" sz="1600" dirty="0" smtClean="0"/>
              <a:t>Kuntien kustantamaan kotihoidon tukeen käytettiin noin 309 miljoonaa euroa ja kuntalisään lisäksi 40 miljoonaa euroa vuonna 2016.</a:t>
            </a:r>
            <a:endParaRPr lang="fi-FI" sz="1600" dirty="0"/>
          </a:p>
        </p:txBody>
      </p:sp>
      <p:graphicFrame>
        <p:nvGraphicFramePr>
          <p:cNvPr id="8" name="Taulukko 7"/>
          <p:cNvGraphicFramePr>
            <a:graphicFrameLocks noGrp="1"/>
          </p:cNvGraphicFramePr>
          <p:nvPr>
            <p:extLst>
              <p:ext uri="{D42A27DB-BD31-4B8C-83A1-F6EECF244321}">
                <p14:modId xmlns:p14="http://schemas.microsoft.com/office/powerpoint/2010/main" val="3976150528"/>
              </p:ext>
            </p:extLst>
          </p:nvPr>
        </p:nvGraphicFramePr>
        <p:xfrm>
          <a:off x="700117" y="1203324"/>
          <a:ext cx="5672083" cy="1368426"/>
        </p:xfrm>
        <a:graphic>
          <a:graphicData uri="http://schemas.openxmlformats.org/drawingml/2006/table">
            <a:tbl>
              <a:tblPr>
                <a:tableStyleId>{21E4AEA4-8DFA-4A89-87EB-49C32662AFE0}</a:tableStyleId>
              </a:tblPr>
              <a:tblGrid>
                <a:gridCol w="3456384">
                  <a:extLst>
                    <a:ext uri="{9D8B030D-6E8A-4147-A177-3AD203B41FA5}">
                      <a16:colId xmlns:a16="http://schemas.microsoft.com/office/drawing/2014/main" val="1264136500"/>
                    </a:ext>
                  </a:extLst>
                </a:gridCol>
                <a:gridCol w="559515">
                  <a:extLst>
                    <a:ext uri="{9D8B030D-6E8A-4147-A177-3AD203B41FA5}">
                      <a16:colId xmlns:a16="http://schemas.microsoft.com/office/drawing/2014/main" val="2841425566"/>
                    </a:ext>
                  </a:extLst>
                </a:gridCol>
                <a:gridCol w="792088">
                  <a:extLst>
                    <a:ext uri="{9D8B030D-6E8A-4147-A177-3AD203B41FA5}">
                      <a16:colId xmlns:a16="http://schemas.microsoft.com/office/drawing/2014/main" val="2313548976"/>
                    </a:ext>
                  </a:extLst>
                </a:gridCol>
                <a:gridCol w="864096">
                  <a:extLst>
                    <a:ext uri="{9D8B030D-6E8A-4147-A177-3AD203B41FA5}">
                      <a16:colId xmlns:a16="http://schemas.microsoft.com/office/drawing/2014/main" val="13107904"/>
                    </a:ext>
                  </a:extLst>
                </a:gridCol>
              </a:tblGrid>
              <a:tr h="276076">
                <a:tc>
                  <a:txBody>
                    <a:bodyPr/>
                    <a:lstStyle/>
                    <a:p>
                      <a:pPr marL="72000" algn="l" fontAlgn="b"/>
                      <a:r>
                        <a:rPr lang="fi-FI" sz="1000" b="1" u="none" strike="noStrike" dirty="0">
                          <a:effectLst/>
                        </a:rPr>
                        <a:t>Kuntalisä suuruus euroa/lapsen ikä</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b="1" u="none" strike="noStrike" dirty="0">
                          <a:effectLst/>
                        </a:rPr>
                        <a:t>ka. €</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b="1" u="none" strike="noStrike" dirty="0">
                          <a:effectLst/>
                        </a:rPr>
                        <a:t>Minimi €</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b="1" u="none" strike="noStrike" dirty="0">
                          <a:effectLst/>
                        </a:rPr>
                        <a:t>Maksimi €</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618460633"/>
                  </a:ext>
                </a:extLst>
              </a:tr>
              <a:tr h="372270">
                <a:tc>
                  <a:txBody>
                    <a:bodyPr/>
                    <a:lstStyle/>
                    <a:p>
                      <a:pPr marL="72000" algn="l" fontAlgn="b"/>
                      <a:r>
                        <a:rPr lang="fi-FI" sz="1000" u="none" strike="noStrike" dirty="0">
                          <a:effectLst/>
                        </a:rPr>
                        <a:t>Alle 3-vuotiaiden keskimääräinen kuntalisän määrä</a:t>
                      </a:r>
                      <a:endParaRPr lang="fi-FI" sz="1000" b="0" i="0" u="none" strike="noStrike" dirty="0">
                        <a:solidFill>
                          <a:schemeClr val="bg1"/>
                        </a:solidFill>
                        <a:effectLst/>
                        <a:latin typeface="Arial" panose="020B0604020202020204" pitchFamily="34" charset="0"/>
                      </a:endParaRPr>
                    </a:p>
                  </a:txBody>
                  <a:tcPr marL="7620" marR="7620" marT="7620" marB="0" anchor="ctr"/>
                </a:tc>
                <a:tc>
                  <a:txBody>
                    <a:bodyPr/>
                    <a:lstStyle/>
                    <a:p>
                      <a:pPr algn="ctr" fontAlgn="ctr"/>
                      <a:r>
                        <a:rPr lang="fi-FI" sz="1000" u="none" strike="noStrike" dirty="0">
                          <a:effectLst/>
                        </a:rPr>
                        <a:t>154</a:t>
                      </a:r>
                      <a:endParaRPr lang="fi-FI" sz="1000" b="0" i="0" u="none" strike="noStrike" dirty="0">
                        <a:solidFill>
                          <a:schemeClr val="bg1"/>
                        </a:solidFill>
                        <a:effectLst/>
                        <a:latin typeface="Arial" panose="020B0604020202020204" pitchFamily="34" charset="0"/>
                      </a:endParaRPr>
                    </a:p>
                  </a:txBody>
                  <a:tcPr marL="7620" marR="7620" marT="7620" marB="0" anchor="ctr"/>
                </a:tc>
                <a:tc>
                  <a:txBody>
                    <a:bodyPr/>
                    <a:lstStyle/>
                    <a:p>
                      <a:pPr algn="ctr" fontAlgn="ctr"/>
                      <a:r>
                        <a:rPr lang="fi-FI" sz="1000" u="none" strike="noStrike">
                          <a:effectLst/>
                        </a:rPr>
                        <a:t>50</a:t>
                      </a:r>
                      <a:endParaRPr lang="fi-FI" sz="1000" b="0" i="0" u="none" strike="noStrike">
                        <a:solidFill>
                          <a:schemeClr val="bg1"/>
                        </a:solidFill>
                        <a:effectLst/>
                        <a:latin typeface="Arial" panose="020B0604020202020204" pitchFamily="34" charset="0"/>
                      </a:endParaRPr>
                    </a:p>
                  </a:txBody>
                  <a:tcPr marL="7620" marR="7620" marT="7620" marB="0" anchor="ctr"/>
                </a:tc>
                <a:tc>
                  <a:txBody>
                    <a:bodyPr/>
                    <a:lstStyle/>
                    <a:p>
                      <a:pPr algn="ctr" fontAlgn="ctr"/>
                      <a:r>
                        <a:rPr lang="fi-FI" sz="1000" u="none" strike="noStrike" dirty="0">
                          <a:effectLst/>
                        </a:rPr>
                        <a:t>300</a:t>
                      </a:r>
                      <a:endParaRPr lang="fi-FI" sz="1000" b="0" i="0" u="none" strike="noStrike" dirty="0">
                        <a:solidFill>
                          <a:schemeClr val="bg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18068414"/>
                  </a:ext>
                </a:extLst>
              </a:tr>
              <a:tr h="360040">
                <a:tc>
                  <a:txBody>
                    <a:bodyPr/>
                    <a:lstStyle/>
                    <a:p>
                      <a:pPr marL="72000" algn="l" fontAlgn="b"/>
                      <a:r>
                        <a:rPr lang="fi-FI" sz="1000" u="none" strike="noStrike" dirty="0">
                          <a:effectLst/>
                        </a:rPr>
                        <a:t>Yli 3-vuotiaiden keskimääräinen kuntalisän määrä</a:t>
                      </a:r>
                      <a:endParaRPr lang="fi-FI" sz="1000" b="0" i="0" u="none" strike="noStrike" dirty="0">
                        <a:solidFill>
                          <a:schemeClr val="bg1"/>
                        </a:solidFill>
                        <a:effectLst/>
                        <a:latin typeface="Arial" panose="020B0604020202020204" pitchFamily="34" charset="0"/>
                      </a:endParaRPr>
                    </a:p>
                  </a:txBody>
                  <a:tcPr marL="7620" marR="7620" marT="7620" marB="0" anchor="ctr">
                    <a:solidFill>
                      <a:schemeClr val="accent2">
                        <a:lumMod val="20000"/>
                        <a:lumOff val="80000"/>
                      </a:schemeClr>
                    </a:solidFill>
                  </a:tcPr>
                </a:tc>
                <a:tc>
                  <a:txBody>
                    <a:bodyPr/>
                    <a:lstStyle/>
                    <a:p>
                      <a:pPr algn="ctr" fontAlgn="ctr"/>
                      <a:r>
                        <a:rPr lang="fi-FI" sz="1000" u="none" strike="noStrike" dirty="0">
                          <a:effectLst/>
                        </a:rPr>
                        <a:t>86</a:t>
                      </a:r>
                      <a:endParaRPr lang="fi-FI" sz="1000" b="0" i="0" u="none" strike="noStrike" dirty="0">
                        <a:solidFill>
                          <a:schemeClr val="bg1"/>
                        </a:solidFill>
                        <a:effectLst/>
                        <a:latin typeface="Arial" panose="020B0604020202020204" pitchFamily="34" charset="0"/>
                      </a:endParaRPr>
                    </a:p>
                  </a:txBody>
                  <a:tcPr marL="7620" marR="7620" marT="7620" marB="0" anchor="ctr">
                    <a:solidFill>
                      <a:schemeClr val="accent2">
                        <a:lumMod val="20000"/>
                        <a:lumOff val="80000"/>
                      </a:schemeClr>
                    </a:solidFill>
                  </a:tcPr>
                </a:tc>
                <a:tc>
                  <a:txBody>
                    <a:bodyPr/>
                    <a:lstStyle/>
                    <a:p>
                      <a:pPr algn="ctr" fontAlgn="ctr"/>
                      <a:r>
                        <a:rPr lang="fi-FI" sz="1000" u="none" strike="noStrike">
                          <a:effectLst/>
                        </a:rPr>
                        <a:t>36</a:t>
                      </a:r>
                      <a:endParaRPr lang="fi-FI" sz="1000" b="0" i="0" u="none" strike="noStrike">
                        <a:solidFill>
                          <a:schemeClr val="bg1"/>
                        </a:solidFill>
                        <a:effectLst/>
                        <a:latin typeface="Arial" panose="020B0604020202020204" pitchFamily="34" charset="0"/>
                      </a:endParaRPr>
                    </a:p>
                  </a:txBody>
                  <a:tcPr marL="7620" marR="7620" marT="7620" marB="0" anchor="ctr">
                    <a:solidFill>
                      <a:schemeClr val="accent2">
                        <a:lumMod val="20000"/>
                        <a:lumOff val="80000"/>
                      </a:schemeClr>
                    </a:solidFill>
                  </a:tcPr>
                </a:tc>
                <a:tc>
                  <a:txBody>
                    <a:bodyPr/>
                    <a:lstStyle/>
                    <a:p>
                      <a:pPr algn="ctr" fontAlgn="ctr"/>
                      <a:r>
                        <a:rPr lang="fi-FI" sz="1000" u="none" strike="noStrike" dirty="0">
                          <a:effectLst/>
                        </a:rPr>
                        <a:t>250</a:t>
                      </a:r>
                      <a:endParaRPr lang="fi-FI" sz="1000" b="0" i="0" u="none" strike="noStrike" dirty="0">
                        <a:solidFill>
                          <a:schemeClr val="bg1"/>
                        </a:solidFill>
                        <a:effectLst/>
                        <a:latin typeface="Arial" panose="020B0604020202020204" pitchFamily="34"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3190965617"/>
                  </a:ext>
                </a:extLst>
              </a:tr>
              <a:tr h="360040">
                <a:tc>
                  <a:txBody>
                    <a:bodyPr/>
                    <a:lstStyle/>
                    <a:p>
                      <a:pPr marL="72000" algn="l" fontAlgn="b"/>
                      <a:r>
                        <a:rPr lang="fi-FI" sz="1000" u="none" strike="noStrike" dirty="0">
                          <a:effectLst/>
                        </a:rPr>
                        <a:t>Yhteensä kaikki kuntalisää saavat</a:t>
                      </a:r>
                      <a:endParaRPr lang="fi-FI" sz="1000" b="0" i="0" u="none" strike="noStrike" dirty="0">
                        <a:solidFill>
                          <a:schemeClr val="bg1"/>
                        </a:solidFill>
                        <a:effectLst/>
                        <a:latin typeface="Arial" panose="020B0604020202020204" pitchFamily="34" charset="0"/>
                      </a:endParaRPr>
                    </a:p>
                  </a:txBody>
                  <a:tcPr marL="7620" marR="7620" marT="7620" marB="0" anchor="ctr"/>
                </a:tc>
                <a:tc>
                  <a:txBody>
                    <a:bodyPr/>
                    <a:lstStyle/>
                    <a:p>
                      <a:pPr algn="ctr" fontAlgn="ctr"/>
                      <a:r>
                        <a:rPr lang="fi-FI" sz="1000" u="none" strike="noStrike" dirty="0">
                          <a:effectLst/>
                        </a:rPr>
                        <a:t>147</a:t>
                      </a:r>
                      <a:endParaRPr lang="fi-FI" sz="1000" b="0" i="0" u="none" strike="noStrike" dirty="0">
                        <a:solidFill>
                          <a:schemeClr val="bg1"/>
                        </a:solidFill>
                        <a:effectLst/>
                        <a:latin typeface="Arial" panose="020B0604020202020204" pitchFamily="34" charset="0"/>
                      </a:endParaRPr>
                    </a:p>
                  </a:txBody>
                  <a:tcPr marL="7620" marR="7620" marT="7620" marB="0" anchor="ctr"/>
                </a:tc>
                <a:tc>
                  <a:txBody>
                    <a:bodyPr/>
                    <a:lstStyle/>
                    <a:p>
                      <a:pPr algn="ctr" fontAlgn="ctr"/>
                      <a:r>
                        <a:rPr lang="fi-FI" sz="1000" u="none" strike="noStrike">
                          <a:effectLst/>
                        </a:rPr>
                        <a:t>36</a:t>
                      </a:r>
                      <a:endParaRPr lang="fi-FI" sz="1000" b="0" i="0" u="none" strike="noStrike">
                        <a:solidFill>
                          <a:schemeClr val="bg1"/>
                        </a:solidFill>
                        <a:effectLst/>
                        <a:latin typeface="Arial" panose="020B0604020202020204" pitchFamily="34" charset="0"/>
                      </a:endParaRPr>
                    </a:p>
                  </a:txBody>
                  <a:tcPr marL="7620" marR="7620" marT="7620" marB="0" anchor="ctr"/>
                </a:tc>
                <a:tc>
                  <a:txBody>
                    <a:bodyPr/>
                    <a:lstStyle/>
                    <a:p>
                      <a:pPr algn="ctr" fontAlgn="ctr"/>
                      <a:r>
                        <a:rPr lang="fi-FI" sz="1000" u="none" strike="noStrike" dirty="0">
                          <a:effectLst/>
                        </a:rPr>
                        <a:t>300</a:t>
                      </a:r>
                      <a:endParaRPr lang="fi-FI" sz="1000" b="0" i="0" u="none" strike="noStrike" dirty="0">
                        <a:solidFill>
                          <a:schemeClr val="bg1"/>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93433992"/>
                  </a:ext>
                </a:extLst>
              </a:tr>
            </a:tbl>
          </a:graphicData>
        </a:graphic>
      </p:graphicFrame>
      <p:sp>
        <p:nvSpPr>
          <p:cNvPr id="7" name="Otsikko 1"/>
          <p:cNvSpPr>
            <a:spLocks noGrp="1"/>
          </p:cNvSpPr>
          <p:nvPr>
            <p:ph type="title"/>
          </p:nvPr>
        </p:nvSpPr>
        <p:spPr>
          <a:xfrm>
            <a:off x="680400" y="349994"/>
            <a:ext cx="7779600" cy="493564"/>
          </a:xfrm>
        </p:spPr>
        <p:txBody>
          <a:bodyPr>
            <a:noAutofit/>
          </a:bodyPr>
          <a:lstStyle/>
          <a:p>
            <a:r>
              <a:rPr lang="fi-FI" sz="2800" dirty="0" smtClean="0"/>
              <a:t>Kotihoidon tuen kuntalisän </a:t>
            </a:r>
            <a:r>
              <a:rPr lang="fi-FI" sz="2800" dirty="0"/>
              <a:t>käyttö</a:t>
            </a:r>
          </a:p>
        </p:txBody>
      </p:sp>
      <p:sp>
        <p:nvSpPr>
          <p:cNvPr id="11" name="Suorakulmio 10"/>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pic>
        <p:nvPicPr>
          <p:cNvPr id="12" name="Kuva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038278"/>
            <a:ext cx="1188119" cy="1677488"/>
          </a:xfrm>
          <a:prstGeom prst="rect">
            <a:avLst/>
          </a:prstGeom>
        </p:spPr>
      </p:pic>
    </p:spTree>
    <p:extLst>
      <p:ext uri="{BB962C8B-B14F-4D97-AF65-F5344CB8AC3E}">
        <p14:creationId xmlns:p14="http://schemas.microsoft.com/office/powerpoint/2010/main" val="145000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6</a:t>
            </a:fld>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3753411873"/>
              </p:ext>
            </p:extLst>
          </p:nvPr>
        </p:nvGraphicFramePr>
        <p:xfrm>
          <a:off x="177379" y="1057698"/>
          <a:ext cx="4394621" cy="3242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ulukko 6"/>
          <p:cNvGraphicFramePr>
            <a:graphicFrameLocks noGrp="1"/>
          </p:cNvGraphicFramePr>
          <p:nvPr>
            <p:extLst>
              <p:ext uri="{D42A27DB-BD31-4B8C-83A1-F6EECF244321}">
                <p14:modId xmlns:p14="http://schemas.microsoft.com/office/powerpoint/2010/main" val="3699433200"/>
              </p:ext>
            </p:extLst>
          </p:nvPr>
        </p:nvGraphicFramePr>
        <p:xfrm>
          <a:off x="3851920" y="2283718"/>
          <a:ext cx="4136563" cy="1836420"/>
        </p:xfrm>
        <a:graphic>
          <a:graphicData uri="http://schemas.openxmlformats.org/drawingml/2006/table">
            <a:tbl>
              <a:tblPr>
                <a:tableStyleId>{21E4AEA4-8DFA-4A89-87EB-49C32662AFE0}</a:tableStyleId>
              </a:tblPr>
              <a:tblGrid>
                <a:gridCol w="1440984">
                  <a:extLst>
                    <a:ext uri="{9D8B030D-6E8A-4147-A177-3AD203B41FA5}">
                      <a16:colId xmlns:a16="http://schemas.microsoft.com/office/drawing/2014/main" val="498681730"/>
                    </a:ext>
                  </a:extLst>
                </a:gridCol>
                <a:gridCol w="1295320">
                  <a:extLst>
                    <a:ext uri="{9D8B030D-6E8A-4147-A177-3AD203B41FA5}">
                      <a16:colId xmlns:a16="http://schemas.microsoft.com/office/drawing/2014/main" val="3812789563"/>
                    </a:ext>
                  </a:extLst>
                </a:gridCol>
                <a:gridCol w="1400259">
                  <a:extLst>
                    <a:ext uri="{9D8B030D-6E8A-4147-A177-3AD203B41FA5}">
                      <a16:colId xmlns:a16="http://schemas.microsoft.com/office/drawing/2014/main" val="1810338072"/>
                    </a:ext>
                  </a:extLst>
                </a:gridCol>
              </a:tblGrid>
              <a:tr h="502920">
                <a:tc>
                  <a:txBody>
                    <a:bodyPr/>
                    <a:lstStyle/>
                    <a:p>
                      <a:pPr marL="72000" algn="l" fontAlgn="ctr"/>
                      <a:r>
                        <a:rPr lang="fi-FI" sz="1000" b="1" u="none" strike="noStrike" dirty="0">
                          <a:effectLst/>
                        </a:rPr>
                        <a:t>Kuntakoko</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b="1" u="none" strike="noStrike" dirty="0">
                          <a:effectLst/>
                        </a:rPr>
                        <a:t>Kyllä, osuus Manner-Suomen kunnista (%)</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b="1" u="none" strike="noStrike" dirty="0">
                          <a:effectLst/>
                        </a:rPr>
                        <a:t>Kyllä, </a:t>
                      </a:r>
                      <a:r>
                        <a:rPr lang="fi-FI" sz="1000" b="1" u="none" strike="noStrike" dirty="0" smtClean="0">
                          <a:effectLst/>
                        </a:rPr>
                        <a:t/>
                      </a:r>
                      <a:br>
                        <a:rPr lang="fi-FI" sz="1000" b="1" u="none" strike="noStrike" dirty="0" smtClean="0">
                          <a:effectLst/>
                        </a:rPr>
                      </a:br>
                      <a:r>
                        <a:rPr lang="fi-FI" sz="1000" b="1" u="none" strike="noStrike" dirty="0" smtClean="0">
                          <a:effectLst/>
                        </a:rPr>
                        <a:t>osuus </a:t>
                      </a:r>
                      <a:br>
                        <a:rPr lang="fi-FI" sz="1000" b="1" u="none" strike="noStrike" dirty="0" smtClean="0">
                          <a:effectLst/>
                        </a:rPr>
                      </a:br>
                      <a:r>
                        <a:rPr lang="fi-FI" sz="1000" b="1" u="none" strike="noStrike" dirty="0" smtClean="0">
                          <a:effectLst/>
                        </a:rPr>
                        <a:t>vastanneista </a:t>
                      </a:r>
                      <a:r>
                        <a:rPr lang="fi-FI" sz="1000" b="1" u="none" strike="noStrike" dirty="0">
                          <a:effectLst/>
                        </a:rPr>
                        <a:t>(%)</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882652668"/>
                  </a:ext>
                </a:extLst>
              </a:tr>
              <a:tr h="167640">
                <a:tc>
                  <a:txBody>
                    <a:bodyPr/>
                    <a:lstStyle/>
                    <a:p>
                      <a:pPr marL="72000" algn="l" fontAlgn="b"/>
                      <a:r>
                        <a:rPr lang="fi-FI" sz="1000" u="none" strike="noStrike" dirty="0">
                          <a:effectLst/>
                        </a:rPr>
                        <a:t>Yli 100 000 as.</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a:effectLst/>
                        </a:rPr>
                        <a:t>77,8</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dirty="0">
                          <a:effectLst/>
                        </a:rPr>
                        <a:t>87,5</a:t>
                      </a:r>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18410007"/>
                  </a:ext>
                </a:extLst>
              </a:tr>
              <a:tr h="167640">
                <a:tc>
                  <a:txBody>
                    <a:bodyPr/>
                    <a:lstStyle/>
                    <a:p>
                      <a:pPr marL="72000" algn="l" fontAlgn="b"/>
                      <a:r>
                        <a:rPr lang="fi-FI" sz="1000" u="none" strike="noStrike" dirty="0">
                          <a:effectLst/>
                        </a:rPr>
                        <a:t>50 001-100 000 as.</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66,7</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88,9</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4179773811"/>
                  </a:ext>
                </a:extLst>
              </a:tr>
              <a:tr h="167640">
                <a:tc>
                  <a:txBody>
                    <a:bodyPr/>
                    <a:lstStyle/>
                    <a:p>
                      <a:pPr marL="72000" algn="l" fontAlgn="b"/>
                      <a:r>
                        <a:rPr lang="fi-FI" sz="1000" u="none" strike="noStrike" dirty="0">
                          <a:effectLst/>
                        </a:rPr>
                        <a:t>20 001-50 000 as.</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a:effectLst/>
                        </a:rPr>
                        <a:t>85,7</a:t>
                      </a:r>
                      <a:endParaRPr lang="fi-FI" sz="1000" b="0" i="0" u="none" strike="noStrike">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a:effectLst/>
                        </a:rPr>
                        <a:t>85,7</a:t>
                      </a:r>
                      <a:endParaRPr lang="fi-FI" sz="1000" b="0" i="0" u="none" strike="noStrike">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938468488"/>
                  </a:ext>
                </a:extLst>
              </a:tr>
              <a:tr h="167640">
                <a:tc>
                  <a:txBody>
                    <a:bodyPr/>
                    <a:lstStyle/>
                    <a:p>
                      <a:pPr marL="72000" algn="l" fontAlgn="b"/>
                      <a:r>
                        <a:rPr lang="fi-FI" sz="1000" u="none" strike="noStrike" dirty="0">
                          <a:effectLst/>
                        </a:rPr>
                        <a:t>10 001-20 000 as.</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42,9</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52,9</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505938276"/>
                  </a:ext>
                </a:extLst>
              </a:tr>
              <a:tr h="167640">
                <a:tc>
                  <a:txBody>
                    <a:bodyPr/>
                    <a:lstStyle/>
                    <a:p>
                      <a:pPr marL="72000" algn="l" fontAlgn="b"/>
                      <a:r>
                        <a:rPr lang="fi-FI" sz="1000" u="none" strike="noStrike" dirty="0">
                          <a:effectLst/>
                        </a:rPr>
                        <a:t>5 000-10 000 as.</a:t>
                      </a:r>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a:effectLst/>
                        </a:rPr>
                        <a:t>30,3</a:t>
                      </a:r>
                      <a:endParaRPr lang="fi-FI" sz="1000" b="0" i="0" u="none" strike="noStrike">
                        <a:solidFill>
                          <a:schemeClr val="bg1"/>
                        </a:solidFill>
                        <a:effectLst/>
                        <a:latin typeface="Arial" panose="020B0604020202020204" pitchFamily="34" charset="0"/>
                      </a:endParaRPr>
                    </a:p>
                  </a:txBody>
                  <a:tcPr marL="7620" marR="7620" marT="7620" marB="0" anchor="b"/>
                </a:tc>
                <a:tc>
                  <a:txBody>
                    <a:bodyPr/>
                    <a:lstStyle/>
                    <a:p>
                      <a:pPr algn="ctr" fontAlgn="b"/>
                      <a:r>
                        <a:rPr lang="fi-FI" sz="1000" u="none" strike="noStrike">
                          <a:effectLst/>
                        </a:rPr>
                        <a:t>41,8</a:t>
                      </a:r>
                      <a:endParaRPr lang="fi-FI" sz="1000" b="0" i="0" u="none" strike="noStrike">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47605886"/>
                  </a:ext>
                </a:extLst>
              </a:tr>
              <a:tr h="167640">
                <a:tc>
                  <a:txBody>
                    <a:bodyPr/>
                    <a:lstStyle/>
                    <a:p>
                      <a:pPr marL="72000" algn="l" fontAlgn="b"/>
                      <a:r>
                        <a:rPr lang="fi-FI" sz="1000" u="none" strike="noStrike" dirty="0">
                          <a:effectLst/>
                        </a:rPr>
                        <a:t>Alle 5 000 as.</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a:effectLst/>
                        </a:rPr>
                        <a:t>9,1</a:t>
                      </a:r>
                      <a:endParaRPr lang="fi-FI" sz="1000" b="0" i="0" u="none" strike="noStrike">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12,0</a:t>
                      </a:r>
                      <a:endParaRPr lang="fi-FI" sz="1000" b="0"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962199347"/>
                  </a:ext>
                </a:extLst>
              </a:tr>
              <a:tr h="51546">
                <a:tc>
                  <a:txBody>
                    <a:bodyPr/>
                    <a:lstStyle/>
                    <a:p>
                      <a:pPr marL="72000" algn="l" fontAlgn="b"/>
                      <a:endParaRPr lang="fi-FI" sz="1000" b="0" i="0" u="none" strike="noStrike" dirty="0">
                        <a:solidFill>
                          <a:schemeClr val="bg1"/>
                        </a:solidFill>
                        <a:effectLst/>
                        <a:latin typeface="Arial" panose="020B0604020202020204" pitchFamily="34" charset="0"/>
                      </a:endParaRPr>
                    </a:p>
                  </a:txBody>
                  <a:tcPr marL="7620" marR="7620" marT="7620" marB="0" anchor="b"/>
                </a:tc>
                <a:tc>
                  <a:txBody>
                    <a:bodyPr/>
                    <a:lstStyle/>
                    <a:p>
                      <a:pPr algn="ctr" fontAlgn="b"/>
                      <a:endParaRPr lang="fi-FI" sz="1000" b="0" i="0" u="none" strike="noStrike">
                        <a:solidFill>
                          <a:schemeClr val="bg1"/>
                        </a:solidFill>
                        <a:effectLst/>
                        <a:latin typeface="Arial" panose="020B0604020202020204" pitchFamily="34" charset="0"/>
                      </a:endParaRPr>
                    </a:p>
                  </a:txBody>
                  <a:tcPr marL="7620" marR="7620" marT="7620" marB="0" anchor="b"/>
                </a:tc>
                <a:tc>
                  <a:txBody>
                    <a:bodyPr/>
                    <a:lstStyle/>
                    <a:p>
                      <a:pPr algn="ctr" fontAlgn="b"/>
                      <a:endParaRPr lang="fi-FI" sz="1000" b="0" i="0" u="none" strike="noStrike" dirty="0">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02172020"/>
                  </a:ext>
                </a:extLst>
              </a:tr>
              <a:tr h="167640">
                <a:tc>
                  <a:txBody>
                    <a:bodyPr/>
                    <a:lstStyle/>
                    <a:p>
                      <a:pPr marL="72000" algn="l" fontAlgn="b"/>
                      <a:r>
                        <a:rPr lang="fi-FI" sz="1000" u="none" strike="noStrike" dirty="0">
                          <a:effectLst/>
                        </a:rPr>
                        <a:t>Yhteensä</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a:effectLst/>
                        </a:rPr>
                        <a:t>32,9</a:t>
                      </a:r>
                      <a:endParaRPr lang="fi-FI" sz="1000" b="1" i="0" u="none" strike="noStrike">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tc>
                  <a:txBody>
                    <a:bodyPr/>
                    <a:lstStyle/>
                    <a:p>
                      <a:pPr algn="ctr" fontAlgn="b"/>
                      <a:r>
                        <a:rPr lang="fi-FI" sz="1000" u="none" strike="noStrike" dirty="0">
                          <a:effectLst/>
                        </a:rPr>
                        <a:t>41,6</a:t>
                      </a:r>
                      <a:endParaRPr lang="fi-FI" sz="1000" b="1" i="0" u="none" strike="noStrike" dirty="0">
                        <a:solidFill>
                          <a:schemeClr val="bg1"/>
                        </a:solidFill>
                        <a:effectLst/>
                        <a:latin typeface="Arial" panose="020B060402020202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1453732973"/>
                  </a:ext>
                </a:extLst>
              </a:tr>
            </a:tbl>
          </a:graphicData>
        </a:graphic>
      </p:graphicFrame>
      <p:sp>
        <p:nvSpPr>
          <p:cNvPr id="8" name="Otsikko 1"/>
          <p:cNvSpPr txBox="1">
            <a:spLocks/>
          </p:cNvSpPr>
          <p:nvPr/>
        </p:nvSpPr>
        <p:spPr>
          <a:xfrm>
            <a:off x="680400" y="349994"/>
            <a:ext cx="7779600" cy="49356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smtClean="0"/>
              <a:t>Yksityisen hoidon tuen </a:t>
            </a:r>
            <a:r>
              <a:rPr lang="fi-FI" sz="2800" dirty="0"/>
              <a:t>kuntalisän käyttö</a:t>
            </a:r>
          </a:p>
        </p:txBody>
      </p:sp>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177379"/>
            <a:ext cx="1349766" cy="1034331"/>
          </a:xfrm>
          <a:prstGeom prst="rect">
            <a:avLst/>
          </a:prstGeom>
        </p:spPr>
      </p:pic>
      <p:sp>
        <p:nvSpPr>
          <p:cNvPr id="12" name="Suorakulmio 11"/>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spTree>
    <p:extLst>
      <p:ext uri="{BB962C8B-B14F-4D97-AF65-F5344CB8AC3E}">
        <p14:creationId xmlns:p14="http://schemas.microsoft.com/office/powerpoint/2010/main" val="374371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7</a:t>
            </a:fld>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1110422610"/>
              </p:ext>
            </p:extLst>
          </p:nvPr>
        </p:nvGraphicFramePr>
        <p:xfrm>
          <a:off x="755576" y="1059582"/>
          <a:ext cx="5078142" cy="3186046"/>
        </p:xfrm>
        <a:graphic>
          <a:graphicData uri="http://schemas.openxmlformats.org/drawingml/2006/chart">
            <c:chart xmlns:c="http://schemas.openxmlformats.org/drawingml/2006/chart" xmlns:r="http://schemas.openxmlformats.org/officeDocument/2006/relationships" r:id="rId2"/>
          </a:graphicData>
        </a:graphic>
      </p:graphicFrame>
      <p:sp>
        <p:nvSpPr>
          <p:cNvPr id="7" name="Otsikko 1"/>
          <p:cNvSpPr txBox="1">
            <a:spLocks/>
          </p:cNvSpPr>
          <p:nvPr/>
        </p:nvSpPr>
        <p:spPr>
          <a:xfrm>
            <a:off x="680400" y="349994"/>
            <a:ext cx="7779600" cy="49356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smtClean="0"/>
              <a:t>Yksityisen hoidon tuen </a:t>
            </a:r>
            <a:r>
              <a:rPr lang="fi-FI" sz="2800" dirty="0"/>
              <a:t>kuntalisän </a:t>
            </a:r>
            <a:r>
              <a:rPr lang="fi-FI" sz="2800" dirty="0" smtClean="0"/>
              <a:t>käyttö</a:t>
            </a:r>
            <a:endParaRPr lang="fi-FI" sz="2800" dirty="0"/>
          </a:p>
        </p:txBody>
      </p:sp>
      <p:sp>
        <p:nvSpPr>
          <p:cNvPr id="12" name="Suorakulmio 11"/>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pic>
        <p:nvPicPr>
          <p:cNvPr id="13" name="Kuva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602" y="1203598"/>
            <a:ext cx="1349766" cy="1034331"/>
          </a:xfrm>
          <a:prstGeom prst="rect">
            <a:avLst/>
          </a:prstGeom>
        </p:spPr>
      </p:pic>
    </p:spTree>
    <p:extLst>
      <p:ext uri="{BB962C8B-B14F-4D97-AF65-F5344CB8AC3E}">
        <p14:creationId xmlns:p14="http://schemas.microsoft.com/office/powerpoint/2010/main" val="1970688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8</a:t>
            </a:fld>
            <a:endParaRPr lang="fi-FI" dirty="0"/>
          </a:p>
        </p:txBody>
      </p:sp>
      <p:sp>
        <p:nvSpPr>
          <p:cNvPr id="17" name="Tekstiruutu 16"/>
          <p:cNvSpPr txBox="1"/>
          <p:nvPr/>
        </p:nvSpPr>
        <p:spPr>
          <a:xfrm>
            <a:off x="467544" y="1118044"/>
            <a:ext cx="3052759" cy="307777"/>
          </a:xfrm>
          <a:prstGeom prst="rect">
            <a:avLst/>
          </a:prstGeom>
          <a:noFill/>
        </p:spPr>
        <p:txBody>
          <a:bodyPr wrap="none" rtlCol="0">
            <a:spAutoFit/>
          </a:bodyPr>
          <a:lstStyle/>
          <a:p>
            <a:r>
              <a:rPr lang="fi-FI" sz="1400" dirty="0" smtClean="0"/>
              <a:t>Kuntalisä päiväkotitoiminnassa:</a:t>
            </a:r>
            <a:endParaRPr lang="fi-FI" sz="1400" dirty="0"/>
          </a:p>
        </p:txBody>
      </p:sp>
      <p:sp>
        <p:nvSpPr>
          <p:cNvPr id="18" name="Tekstiruutu 17"/>
          <p:cNvSpPr txBox="1"/>
          <p:nvPr/>
        </p:nvSpPr>
        <p:spPr>
          <a:xfrm>
            <a:off x="467544" y="2401008"/>
            <a:ext cx="2942280" cy="307777"/>
          </a:xfrm>
          <a:prstGeom prst="rect">
            <a:avLst/>
          </a:prstGeom>
          <a:noFill/>
        </p:spPr>
        <p:txBody>
          <a:bodyPr wrap="none" rtlCol="0">
            <a:spAutoFit/>
          </a:bodyPr>
          <a:lstStyle/>
          <a:p>
            <a:r>
              <a:rPr lang="fi-FI" sz="1400" dirty="0" smtClean="0"/>
              <a:t>Kuntalisä perhepäivähoidossa:</a:t>
            </a:r>
            <a:endParaRPr lang="fi-FI" sz="1400" dirty="0"/>
          </a:p>
        </p:txBody>
      </p:sp>
      <p:sp>
        <p:nvSpPr>
          <p:cNvPr id="19" name="Tekstiruutu 18"/>
          <p:cNvSpPr txBox="1"/>
          <p:nvPr/>
        </p:nvSpPr>
        <p:spPr>
          <a:xfrm>
            <a:off x="4676098" y="1129573"/>
            <a:ext cx="3520964" cy="307777"/>
          </a:xfrm>
          <a:prstGeom prst="rect">
            <a:avLst/>
          </a:prstGeom>
          <a:noFill/>
        </p:spPr>
        <p:txBody>
          <a:bodyPr wrap="none" rtlCol="0">
            <a:spAutoFit/>
          </a:bodyPr>
          <a:lstStyle/>
          <a:p>
            <a:r>
              <a:rPr lang="fi-FI" sz="1400" dirty="0" smtClean="0"/>
              <a:t>Kuntalisä ryhmäperhepäivähoidossa:</a:t>
            </a:r>
            <a:endParaRPr lang="fi-FI" sz="1400" dirty="0"/>
          </a:p>
        </p:txBody>
      </p:sp>
      <p:sp>
        <p:nvSpPr>
          <p:cNvPr id="20" name="Suorakulmio 19"/>
          <p:cNvSpPr/>
          <p:nvPr/>
        </p:nvSpPr>
        <p:spPr>
          <a:xfrm>
            <a:off x="478624" y="3579862"/>
            <a:ext cx="7693776" cy="830997"/>
          </a:xfrm>
          <a:prstGeom prst="rect">
            <a:avLst/>
          </a:prstGeom>
        </p:spPr>
        <p:txBody>
          <a:bodyPr wrap="square">
            <a:spAutoFit/>
          </a:bodyPr>
          <a:lstStyle/>
          <a:p>
            <a:r>
              <a:rPr lang="fi-FI" sz="1600" dirty="0"/>
              <a:t>Y</a:t>
            </a:r>
            <a:r>
              <a:rPr lang="fi-FI" sz="1600" dirty="0" smtClean="0"/>
              <a:t>ksityisen hoidon tuen kuntalisän lakisääteiset kulut olivat noin </a:t>
            </a:r>
            <a:br>
              <a:rPr lang="fi-FI" sz="1600" dirty="0" smtClean="0"/>
            </a:br>
            <a:r>
              <a:rPr lang="fi-FI" sz="1600" dirty="0" smtClean="0"/>
              <a:t>34 miljoonaa ja lisäksi kuntalisien kautta maksettiin lähes </a:t>
            </a:r>
            <a:br>
              <a:rPr lang="fi-FI" sz="1600" dirty="0" smtClean="0"/>
            </a:br>
            <a:r>
              <a:rPr lang="fi-FI" sz="1600" dirty="0" smtClean="0"/>
              <a:t>67 miljoonaa euroa (Tilastokeskuksen 2016 tilinpäätöstiedot).</a:t>
            </a:r>
            <a:endParaRPr lang="fi-FI" sz="1600" dirty="0"/>
          </a:p>
        </p:txBody>
      </p:sp>
      <p:sp>
        <p:nvSpPr>
          <p:cNvPr id="12" name="Otsikko 1"/>
          <p:cNvSpPr txBox="1">
            <a:spLocks/>
          </p:cNvSpPr>
          <p:nvPr/>
        </p:nvSpPr>
        <p:spPr>
          <a:xfrm>
            <a:off x="539552" y="360717"/>
            <a:ext cx="7779600" cy="49356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smtClean="0"/>
              <a:t>Yksityisen hoidon tuen kuntalisä</a:t>
            </a:r>
            <a:endParaRPr lang="fi-FI" sz="2800" dirty="0"/>
          </a:p>
        </p:txBody>
      </p:sp>
      <p:pic>
        <p:nvPicPr>
          <p:cNvPr id="22" name="Kuva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0746" y="123478"/>
            <a:ext cx="1133742" cy="868791"/>
          </a:xfrm>
          <a:prstGeom prst="rect">
            <a:avLst/>
          </a:prstGeom>
        </p:spPr>
      </p:pic>
      <p:sp>
        <p:nvSpPr>
          <p:cNvPr id="23" name="Suorakulmio 22"/>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graphicFrame>
        <p:nvGraphicFramePr>
          <p:cNvPr id="2" name="Taulukko 1"/>
          <p:cNvGraphicFramePr>
            <a:graphicFrameLocks noGrp="1"/>
          </p:cNvGraphicFramePr>
          <p:nvPr>
            <p:extLst>
              <p:ext uri="{D42A27DB-BD31-4B8C-83A1-F6EECF244321}">
                <p14:modId xmlns:p14="http://schemas.microsoft.com/office/powerpoint/2010/main" val="3043960333"/>
              </p:ext>
            </p:extLst>
          </p:nvPr>
        </p:nvGraphicFramePr>
        <p:xfrm>
          <a:off x="558293" y="1483103"/>
          <a:ext cx="4114800" cy="654050"/>
        </p:xfrm>
        <a:graphic>
          <a:graphicData uri="http://schemas.openxmlformats.org/drawingml/2006/table">
            <a:tbl>
              <a:tblPr>
                <a:tableStyleId>{21E4AEA4-8DFA-4A89-87EB-49C32662AFE0}</a:tableStyleId>
              </a:tblPr>
              <a:tblGrid>
                <a:gridCol w="2108200">
                  <a:extLst>
                    <a:ext uri="{9D8B030D-6E8A-4147-A177-3AD203B41FA5}">
                      <a16:colId xmlns:a16="http://schemas.microsoft.com/office/drawing/2014/main" val="1299243763"/>
                    </a:ext>
                  </a:extLst>
                </a:gridCol>
                <a:gridCol w="1003300">
                  <a:extLst>
                    <a:ext uri="{9D8B030D-6E8A-4147-A177-3AD203B41FA5}">
                      <a16:colId xmlns:a16="http://schemas.microsoft.com/office/drawing/2014/main" val="3472906824"/>
                    </a:ext>
                  </a:extLst>
                </a:gridCol>
                <a:gridCol w="1003300">
                  <a:extLst>
                    <a:ext uri="{9D8B030D-6E8A-4147-A177-3AD203B41FA5}">
                      <a16:colId xmlns:a16="http://schemas.microsoft.com/office/drawing/2014/main" val="1984694987"/>
                    </a:ext>
                  </a:extLst>
                </a:gridCol>
              </a:tblGrid>
              <a:tr h="171450">
                <a:tc>
                  <a:txBody>
                    <a:bodyPr/>
                    <a:lstStyle/>
                    <a:p>
                      <a:pPr algn="l" fontAlgn="b"/>
                      <a:r>
                        <a:rPr lang="fi-FI" sz="1000" b="1" u="none" strike="noStrike" dirty="0">
                          <a:effectLst/>
                        </a:rPr>
                        <a:t>Kokopäivähoito</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a:effectLst/>
                        </a:rPr>
                        <a:t>Alle 3-vuotias</a:t>
                      </a:r>
                      <a:endParaRPr lang="fi-FI" sz="1000" b="1" i="0" u="none" strike="noStrike">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a:effectLst/>
                        </a:rPr>
                        <a:t>Yli 3-vuotias</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758529797"/>
                  </a:ext>
                </a:extLst>
              </a:tr>
              <a:tr h="165100">
                <a:tc>
                  <a:txBody>
                    <a:bodyPr/>
                    <a:lstStyle/>
                    <a:p>
                      <a:pPr algn="l" fontAlgn="b"/>
                      <a:r>
                        <a:rPr lang="fi-FI" sz="1000" u="none" strike="noStrike" dirty="0">
                          <a:effectLst/>
                        </a:rPr>
                        <a:t>Kuntalisän keskiarvo euroa/lapsi</a:t>
                      </a:r>
                      <a:endParaRPr lang="fi-FI"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464</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323</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924491"/>
                  </a:ext>
                </a:extLst>
              </a:tr>
              <a:tr h="158750">
                <a:tc>
                  <a:txBody>
                    <a:bodyPr/>
                    <a:lstStyle/>
                    <a:p>
                      <a:pPr algn="l" fontAlgn="b"/>
                      <a:r>
                        <a:rPr lang="fi-FI" sz="1000" u="none" strike="noStrike" dirty="0">
                          <a:effectLst/>
                        </a:rPr>
                        <a:t>Kuntalisä vähintään euroa/lapsi</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a:effectLst/>
                        </a:rPr>
                        <a:t>90</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a:effectLst/>
                        </a:rPr>
                        <a:t>84</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666264037"/>
                  </a:ext>
                </a:extLst>
              </a:tr>
              <a:tr h="158750">
                <a:tc>
                  <a:txBody>
                    <a:bodyPr/>
                    <a:lstStyle/>
                    <a:p>
                      <a:pPr algn="l" fontAlgn="b"/>
                      <a:r>
                        <a:rPr lang="fi-FI" sz="1000" u="none" strike="noStrike">
                          <a:effectLst/>
                        </a:rPr>
                        <a:t>Kuntalisä enintään euroa/lapsi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1210</a:t>
                      </a:r>
                      <a:endParaRPr lang="fi-FI"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800</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882349854"/>
                  </a:ext>
                </a:extLst>
              </a:tr>
            </a:tbl>
          </a:graphicData>
        </a:graphic>
      </p:graphicFrame>
      <p:sp>
        <p:nvSpPr>
          <p:cNvPr id="24" name="Tekstiruutu 23"/>
          <p:cNvSpPr txBox="1"/>
          <p:nvPr/>
        </p:nvSpPr>
        <p:spPr>
          <a:xfrm>
            <a:off x="4674080" y="2401008"/>
            <a:ext cx="3200235" cy="307777"/>
          </a:xfrm>
          <a:prstGeom prst="rect">
            <a:avLst/>
          </a:prstGeom>
          <a:noFill/>
        </p:spPr>
        <p:txBody>
          <a:bodyPr wrap="none" rtlCol="0">
            <a:spAutoFit/>
          </a:bodyPr>
          <a:lstStyle/>
          <a:p>
            <a:r>
              <a:rPr lang="fi-FI" sz="1400" dirty="0" smtClean="0"/>
              <a:t>Kuntalisä, kotiin palkattu hoitaja:</a:t>
            </a:r>
            <a:endParaRPr lang="fi-FI" sz="1400" dirty="0"/>
          </a:p>
        </p:txBody>
      </p:sp>
      <p:graphicFrame>
        <p:nvGraphicFramePr>
          <p:cNvPr id="6" name="Taulukko 5"/>
          <p:cNvGraphicFramePr>
            <a:graphicFrameLocks noGrp="1"/>
          </p:cNvGraphicFramePr>
          <p:nvPr>
            <p:extLst>
              <p:ext uri="{D42A27DB-BD31-4B8C-83A1-F6EECF244321}">
                <p14:modId xmlns:p14="http://schemas.microsoft.com/office/powerpoint/2010/main" val="1802067745"/>
              </p:ext>
            </p:extLst>
          </p:nvPr>
        </p:nvGraphicFramePr>
        <p:xfrm>
          <a:off x="558293" y="2754538"/>
          <a:ext cx="4114800" cy="654050"/>
        </p:xfrm>
        <a:graphic>
          <a:graphicData uri="http://schemas.openxmlformats.org/drawingml/2006/table">
            <a:tbl>
              <a:tblPr>
                <a:tableStyleId>{21E4AEA4-8DFA-4A89-87EB-49C32662AFE0}</a:tableStyleId>
              </a:tblPr>
              <a:tblGrid>
                <a:gridCol w="2108200">
                  <a:extLst>
                    <a:ext uri="{9D8B030D-6E8A-4147-A177-3AD203B41FA5}">
                      <a16:colId xmlns:a16="http://schemas.microsoft.com/office/drawing/2014/main" val="66010600"/>
                    </a:ext>
                  </a:extLst>
                </a:gridCol>
                <a:gridCol w="1003300">
                  <a:extLst>
                    <a:ext uri="{9D8B030D-6E8A-4147-A177-3AD203B41FA5}">
                      <a16:colId xmlns:a16="http://schemas.microsoft.com/office/drawing/2014/main" val="2778919209"/>
                    </a:ext>
                  </a:extLst>
                </a:gridCol>
                <a:gridCol w="1003300">
                  <a:extLst>
                    <a:ext uri="{9D8B030D-6E8A-4147-A177-3AD203B41FA5}">
                      <a16:colId xmlns:a16="http://schemas.microsoft.com/office/drawing/2014/main" val="3354789038"/>
                    </a:ext>
                  </a:extLst>
                </a:gridCol>
              </a:tblGrid>
              <a:tr h="171450">
                <a:tc>
                  <a:txBody>
                    <a:bodyPr/>
                    <a:lstStyle/>
                    <a:p>
                      <a:pPr algn="l" fontAlgn="b"/>
                      <a:r>
                        <a:rPr lang="fi-FI" sz="1000" b="1" u="none" strike="noStrike" dirty="0">
                          <a:effectLst/>
                        </a:rPr>
                        <a:t>Kokopäivähoito</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a:effectLst/>
                        </a:rPr>
                        <a:t>Alle 3-vuotias</a:t>
                      </a:r>
                      <a:endParaRPr lang="fi-FI" sz="1000" b="1" i="0" u="none" strike="noStrike">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a:effectLst/>
                        </a:rPr>
                        <a:t>Yli 3-vuotias</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53510023"/>
                  </a:ext>
                </a:extLst>
              </a:tr>
              <a:tr h="165100">
                <a:tc>
                  <a:txBody>
                    <a:bodyPr/>
                    <a:lstStyle/>
                    <a:p>
                      <a:pPr algn="l" fontAlgn="b"/>
                      <a:r>
                        <a:rPr lang="fi-FI" sz="1000" u="none" strike="noStrike">
                          <a:effectLst/>
                        </a:rPr>
                        <a:t>Kuntalisän keskiarvo euroa/lapsi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252</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218</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38595470"/>
                  </a:ext>
                </a:extLst>
              </a:tr>
              <a:tr h="158750">
                <a:tc>
                  <a:txBody>
                    <a:bodyPr/>
                    <a:lstStyle/>
                    <a:p>
                      <a:pPr algn="l" fontAlgn="b"/>
                      <a:r>
                        <a:rPr lang="fi-FI" sz="1000" u="none" strike="noStrike">
                          <a:effectLst/>
                        </a:rPr>
                        <a:t>Kuntalisä vähintään euroa/lapsi</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a:effectLst/>
                        </a:rPr>
                        <a:t>90</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a:effectLst/>
                        </a:rPr>
                        <a:t>50</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165194726"/>
                  </a:ext>
                </a:extLst>
              </a:tr>
              <a:tr h="158750">
                <a:tc>
                  <a:txBody>
                    <a:bodyPr/>
                    <a:lstStyle/>
                    <a:p>
                      <a:pPr algn="l" fontAlgn="b"/>
                      <a:r>
                        <a:rPr lang="fi-FI" sz="1000" u="none" strike="noStrike">
                          <a:effectLst/>
                        </a:rPr>
                        <a:t>Kuntalisä enintään euroa/lapsi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650</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600</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58951370"/>
                  </a:ext>
                </a:extLst>
              </a:tr>
            </a:tbl>
          </a:graphicData>
        </a:graphic>
      </p:graphicFrame>
      <p:graphicFrame>
        <p:nvGraphicFramePr>
          <p:cNvPr id="7" name="Taulukko 6"/>
          <p:cNvGraphicFramePr>
            <a:graphicFrameLocks noGrp="1"/>
          </p:cNvGraphicFramePr>
          <p:nvPr>
            <p:extLst>
              <p:ext uri="{D42A27DB-BD31-4B8C-83A1-F6EECF244321}">
                <p14:modId xmlns:p14="http://schemas.microsoft.com/office/powerpoint/2010/main" val="2329571236"/>
              </p:ext>
            </p:extLst>
          </p:nvPr>
        </p:nvGraphicFramePr>
        <p:xfrm>
          <a:off x="4777680" y="1483103"/>
          <a:ext cx="4114800" cy="654050"/>
        </p:xfrm>
        <a:graphic>
          <a:graphicData uri="http://schemas.openxmlformats.org/drawingml/2006/table">
            <a:tbl>
              <a:tblPr>
                <a:tableStyleId>{21E4AEA4-8DFA-4A89-87EB-49C32662AFE0}</a:tableStyleId>
              </a:tblPr>
              <a:tblGrid>
                <a:gridCol w="2108200">
                  <a:extLst>
                    <a:ext uri="{9D8B030D-6E8A-4147-A177-3AD203B41FA5}">
                      <a16:colId xmlns:a16="http://schemas.microsoft.com/office/drawing/2014/main" val="2766022861"/>
                    </a:ext>
                  </a:extLst>
                </a:gridCol>
                <a:gridCol w="1003300">
                  <a:extLst>
                    <a:ext uri="{9D8B030D-6E8A-4147-A177-3AD203B41FA5}">
                      <a16:colId xmlns:a16="http://schemas.microsoft.com/office/drawing/2014/main" val="836547606"/>
                    </a:ext>
                  </a:extLst>
                </a:gridCol>
                <a:gridCol w="1003300">
                  <a:extLst>
                    <a:ext uri="{9D8B030D-6E8A-4147-A177-3AD203B41FA5}">
                      <a16:colId xmlns:a16="http://schemas.microsoft.com/office/drawing/2014/main" val="3599871242"/>
                    </a:ext>
                  </a:extLst>
                </a:gridCol>
              </a:tblGrid>
              <a:tr h="171450">
                <a:tc>
                  <a:txBody>
                    <a:bodyPr/>
                    <a:lstStyle/>
                    <a:p>
                      <a:pPr algn="l" fontAlgn="b"/>
                      <a:r>
                        <a:rPr lang="fi-FI" sz="1000" b="1" u="none" strike="noStrike" dirty="0">
                          <a:effectLst/>
                        </a:rPr>
                        <a:t>Kokopäivähoito</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a:effectLst/>
                        </a:rPr>
                        <a:t>Alle 3-vuotias</a:t>
                      </a:r>
                      <a:endParaRPr lang="fi-FI" sz="1000" b="1" i="0" u="none" strike="noStrike">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a:effectLst/>
                        </a:rPr>
                        <a:t>Yli 3-vuotias</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4236546790"/>
                  </a:ext>
                </a:extLst>
              </a:tr>
              <a:tr h="165100">
                <a:tc>
                  <a:txBody>
                    <a:bodyPr/>
                    <a:lstStyle/>
                    <a:p>
                      <a:pPr algn="l" fontAlgn="b"/>
                      <a:r>
                        <a:rPr lang="fi-FI" sz="1000" u="none" strike="noStrike">
                          <a:effectLst/>
                        </a:rPr>
                        <a:t>Kuntalisän keskiarvo euroa/lapsi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330</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267</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5472912"/>
                  </a:ext>
                </a:extLst>
              </a:tr>
              <a:tr h="158750">
                <a:tc>
                  <a:txBody>
                    <a:bodyPr/>
                    <a:lstStyle/>
                    <a:p>
                      <a:pPr algn="l" fontAlgn="b"/>
                      <a:r>
                        <a:rPr lang="fi-FI" sz="1000" u="none" strike="noStrike">
                          <a:effectLst/>
                        </a:rPr>
                        <a:t>Kuntalisä vähintään euroa/lapsi</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a:effectLst/>
                        </a:rPr>
                        <a:t>90</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a:effectLst/>
                        </a:rPr>
                        <a:t>50</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677533254"/>
                  </a:ext>
                </a:extLst>
              </a:tr>
              <a:tr h="158750">
                <a:tc>
                  <a:txBody>
                    <a:bodyPr/>
                    <a:lstStyle/>
                    <a:p>
                      <a:pPr algn="l" fontAlgn="b"/>
                      <a:r>
                        <a:rPr lang="fi-FI" sz="1000" u="none" strike="noStrike">
                          <a:effectLst/>
                        </a:rPr>
                        <a:t>Kuntalisä enintään euroa/lapsi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650</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600</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085766642"/>
                  </a:ext>
                </a:extLst>
              </a:tr>
            </a:tbl>
          </a:graphicData>
        </a:graphic>
      </p:graphicFrame>
      <p:graphicFrame>
        <p:nvGraphicFramePr>
          <p:cNvPr id="8" name="Taulukko 7"/>
          <p:cNvGraphicFramePr>
            <a:graphicFrameLocks noGrp="1"/>
          </p:cNvGraphicFramePr>
          <p:nvPr>
            <p:extLst>
              <p:ext uri="{D42A27DB-BD31-4B8C-83A1-F6EECF244321}">
                <p14:modId xmlns:p14="http://schemas.microsoft.com/office/powerpoint/2010/main" val="2762786940"/>
              </p:ext>
            </p:extLst>
          </p:nvPr>
        </p:nvGraphicFramePr>
        <p:xfrm>
          <a:off x="4777680" y="2754538"/>
          <a:ext cx="4114800" cy="654050"/>
        </p:xfrm>
        <a:graphic>
          <a:graphicData uri="http://schemas.openxmlformats.org/drawingml/2006/table">
            <a:tbl>
              <a:tblPr>
                <a:tableStyleId>{21E4AEA4-8DFA-4A89-87EB-49C32662AFE0}</a:tableStyleId>
              </a:tblPr>
              <a:tblGrid>
                <a:gridCol w="2108200">
                  <a:extLst>
                    <a:ext uri="{9D8B030D-6E8A-4147-A177-3AD203B41FA5}">
                      <a16:colId xmlns:a16="http://schemas.microsoft.com/office/drawing/2014/main" val="3311828727"/>
                    </a:ext>
                  </a:extLst>
                </a:gridCol>
                <a:gridCol w="1003300">
                  <a:extLst>
                    <a:ext uri="{9D8B030D-6E8A-4147-A177-3AD203B41FA5}">
                      <a16:colId xmlns:a16="http://schemas.microsoft.com/office/drawing/2014/main" val="2791290619"/>
                    </a:ext>
                  </a:extLst>
                </a:gridCol>
                <a:gridCol w="1003300">
                  <a:extLst>
                    <a:ext uri="{9D8B030D-6E8A-4147-A177-3AD203B41FA5}">
                      <a16:colId xmlns:a16="http://schemas.microsoft.com/office/drawing/2014/main" val="582809822"/>
                    </a:ext>
                  </a:extLst>
                </a:gridCol>
              </a:tblGrid>
              <a:tr h="171450">
                <a:tc>
                  <a:txBody>
                    <a:bodyPr/>
                    <a:lstStyle/>
                    <a:p>
                      <a:pPr algn="l" fontAlgn="b"/>
                      <a:r>
                        <a:rPr lang="fi-FI" sz="1000" b="1" u="none" strike="noStrike">
                          <a:effectLst/>
                        </a:rPr>
                        <a:t>Kokopäivähoito</a:t>
                      </a:r>
                      <a:endParaRPr lang="fi-FI" sz="1000" b="1" i="0" u="none" strike="noStrike">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a:effectLst/>
                        </a:rPr>
                        <a:t>Alle 3-vuotias</a:t>
                      </a:r>
                      <a:endParaRPr lang="fi-FI" sz="1000" b="1" i="0" u="none" strike="noStrike">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b="1" u="none" strike="noStrike" dirty="0">
                          <a:effectLst/>
                        </a:rPr>
                        <a:t>Yli 3-vuotias</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366644139"/>
                  </a:ext>
                </a:extLst>
              </a:tr>
              <a:tr h="165100">
                <a:tc>
                  <a:txBody>
                    <a:bodyPr/>
                    <a:lstStyle/>
                    <a:p>
                      <a:pPr algn="l" fontAlgn="b"/>
                      <a:r>
                        <a:rPr lang="fi-FI" sz="1000" u="none" strike="noStrike" dirty="0">
                          <a:effectLst/>
                        </a:rPr>
                        <a:t>Kuntalisän keskiarvo euroa/lapsi</a:t>
                      </a:r>
                      <a:endParaRPr lang="fi-FI"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267</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222</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08162587"/>
                  </a:ext>
                </a:extLst>
              </a:tr>
              <a:tr h="158750">
                <a:tc>
                  <a:txBody>
                    <a:bodyPr/>
                    <a:lstStyle/>
                    <a:p>
                      <a:pPr algn="l" fontAlgn="b"/>
                      <a:r>
                        <a:rPr lang="fi-FI" sz="1000" u="none" strike="noStrike">
                          <a:effectLst/>
                        </a:rPr>
                        <a:t>Kuntalisä vähintään euroa/lapsi</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a:effectLst/>
                        </a:rPr>
                        <a:t>90</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ctr" fontAlgn="b"/>
                      <a:r>
                        <a:rPr lang="fi-FI" sz="1000" u="none" strike="noStrike" dirty="0">
                          <a:effectLst/>
                        </a:rPr>
                        <a:t>50</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674036898"/>
                  </a:ext>
                </a:extLst>
              </a:tr>
              <a:tr h="158750">
                <a:tc>
                  <a:txBody>
                    <a:bodyPr/>
                    <a:lstStyle/>
                    <a:p>
                      <a:pPr algn="l" fontAlgn="b"/>
                      <a:r>
                        <a:rPr lang="fi-FI" sz="1000" u="none" strike="noStrike">
                          <a:effectLst/>
                        </a:rPr>
                        <a:t>Kuntalisä enintään euroa/lapsi</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a:effectLst/>
                        </a:rPr>
                        <a:t>650</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fi-FI" sz="1000" u="none" strike="noStrike" dirty="0">
                          <a:effectLst/>
                        </a:rPr>
                        <a:t>600</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35913550"/>
                  </a:ext>
                </a:extLst>
              </a:tr>
            </a:tbl>
          </a:graphicData>
        </a:graphic>
      </p:graphicFrame>
    </p:spTree>
    <p:extLst>
      <p:ext uri="{BB962C8B-B14F-4D97-AF65-F5344CB8AC3E}">
        <p14:creationId xmlns:p14="http://schemas.microsoft.com/office/powerpoint/2010/main" val="51871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25736" y="987574"/>
            <a:ext cx="7710760" cy="453318"/>
          </a:xfrm>
        </p:spPr>
        <p:txBody>
          <a:bodyPr>
            <a:normAutofit/>
          </a:bodyPr>
          <a:lstStyle/>
          <a:p>
            <a:r>
              <a:rPr lang="fi-FI" sz="1400" dirty="0" smtClean="0"/>
              <a:t>Yksityisen hoidon tuen piirissä olevien lasten määrä</a:t>
            </a:r>
            <a:endParaRPr lang="fi-FI" sz="1400" dirty="0"/>
          </a:p>
        </p:txBody>
      </p:sp>
      <p:sp>
        <p:nvSpPr>
          <p:cNvPr id="4" name="Päivämäärän paikkamerkki 3"/>
          <p:cNvSpPr>
            <a:spLocks noGrp="1"/>
          </p:cNvSpPr>
          <p:nvPr>
            <p:ph type="dt" sz="half" idx="10"/>
          </p:nvPr>
        </p:nvSpPr>
        <p:spPr/>
        <p:txBody>
          <a:bodyPr/>
          <a:lstStyle/>
          <a:p>
            <a:pPr algn="r"/>
            <a:r>
              <a:rPr lang="fi-FI" smtClean="0"/>
              <a:t>19.6.2018</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9</a:t>
            </a:fld>
            <a:endParaRPr lang="fi-FI" dirty="0"/>
          </a:p>
        </p:txBody>
      </p:sp>
      <p:sp>
        <p:nvSpPr>
          <p:cNvPr id="7" name="Otsikko 1"/>
          <p:cNvSpPr txBox="1">
            <a:spLocks/>
          </p:cNvSpPr>
          <p:nvPr/>
        </p:nvSpPr>
        <p:spPr>
          <a:xfrm>
            <a:off x="680400" y="349994"/>
            <a:ext cx="7779600" cy="493564"/>
          </a:xfrm>
          <a:prstGeom prst="rect">
            <a:avLst/>
          </a:prstGeom>
        </p:spPr>
        <p:txBody>
          <a:bodyPr vert="horz" lIns="0" tIns="45720" rIns="0" bIns="45720" rtlCol="0" anchor="b" anchorCtr="0">
            <a:noAutofit/>
          </a:bodyPr>
          <a:lstStyle>
            <a:lvl1pPr algn="l" defTabSz="914400" rtl="0" eaLnBrk="1" latinLnBrk="0" hangingPunct="1">
              <a:spcBef>
                <a:spcPct val="0"/>
              </a:spcBef>
              <a:buNone/>
              <a:defRPr sz="3200" b="0" kern="1200">
                <a:solidFill>
                  <a:srgbClr val="002E63"/>
                </a:solidFill>
                <a:latin typeface="+mj-lt"/>
                <a:ea typeface="+mj-ea"/>
                <a:cs typeface="+mj-cs"/>
              </a:defRPr>
            </a:lvl1pPr>
          </a:lstStyle>
          <a:p>
            <a:r>
              <a:rPr lang="fi-FI" sz="2800" dirty="0" smtClean="0"/>
              <a:t>Yksityisen hoidon tuen kuntalisän </a:t>
            </a:r>
            <a:r>
              <a:rPr lang="fi-FI" sz="2800" dirty="0"/>
              <a:t>käyttö</a:t>
            </a:r>
          </a:p>
        </p:txBody>
      </p:sp>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177379"/>
            <a:ext cx="1349766" cy="1034331"/>
          </a:xfrm>
          <a:prstGeom prst="rect">
            <a:avLst/>
          </a:prstGeom>
        </p:spPr>
      </p:pic>
      <p:sp>
        <p:nvSpPr>
          <p:cNvPr id="11" name="Suorakulmio 10"/>
          <p:cNvSpPr/>
          <p:nvPr/>
        </p:nvSpPr>
        <p:spPr>
          <a:xfrm>
            <a:off x="4464496" y="4861198"/>
            <a:ext cx="3347864" cy="230832"/>
          </a:xfrm>
          <a:prstGeom prst="rect">
            <a:avLst/>
          </a:prstGeom>
        </p:spPr>
        <p:txBody>
          <a:bodyPr wrap="square">
            <a:spAutoFit/>
          </a:bodyPr>
          <a:lstStyle/>
          <a:p>
            <a:r>
              <a:rPr lang="fi-FI" sz="900" dirty="0"/>
              <a:t>Kuntaliiton varhaiskasvatuskysely 2018</a:t>
            </a:r>
          </a:p>
        </p:txBody>
      </p:sp>
      <p:graphicFrame>
        <p:nvGraphicFramePr>
          <p:cNvPr id="12" name="Taulukko 11"/>
          <p:cNvGraphicFramePr>
            <a:graphicFrameLocks noGrp="1"/>
          </p:cNvGraphicFramePr>
          <p:nvPr>
            <p:extLst>
              <p:ext uri="{D42A27DB-BD31-4B8C-83A1-F6EECF244321}">
                <p14:modId xmlns:p14="http://schemas.microsoft.com/office/powerpoint/2010/main" val="3625191867"/>
              </p:ext>
            </p:extLst>
          </p:nvPr>
        </p:nvGraphicFramePr>
        <p:xfrm>
          <a:off x="1339539" y="1508294"/>
          <a:ext cx="5032661" cy="1936750"/>
        </p:xfrm>
        <a:graphic>
          <a:graphicData uri="http://schemas.openxmlformats.org/drawingml/2006/table">
            <a:tbl>
              <a:tblPr>
                <a:tableStyleId>{21E4AEA4-8DFA-4A89-87EB-49C32662AFE0}</a:tableStyleId>
              </a:tblPr>
              <a:tblGrid>
                <a:gridCol w="4528605">
                  <a:extLst>
                    <a:ext uri="{9D8B030D-6E8A-4147-A177-3AD203B41FA5}">
                      <a16:colId xmlns:a16="http://schemas.microsoft.com/office/drawing/2014/main" val="2271974076"/>
                    </a:ext>
                  </a:extLst>
                </a:gridCol>
                <a:gridCol w="504056">
                  <a:extLst>
                    <a:ext uri="{9D8B030D-6E8A-4147-A177-3AD203B41FA5}">
                      <a16:colId xmlns:a16="http://schemas.microsoft.com/office/drawing/2014/main" val="2743101786"/>
                    </a:ext>
                  </a:extLst>
                </a:gridCol>
              </a:tblGrid>
              <a:tr h="171450">
                <a:tc>
                  <a:txBody>
                    <a:bodyPr/>
                    <a:lstStyle/>
                    <a:p>
                      <a:pPr algn="l" fontAlgn="b"/>
                      <a:r>
                        <a:rPr lang="fi-FI" sz="1000" b="1" u="none" strike="noStrike" dirty="0">
                          <a:effectLst/>
                        </a:rPr>
                        <a:t>Vastaajakunnissa lapsia yksityisen hoidon tuen piirissä</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l" fontAlgn="b"/>
                      <a:r>
                        <a:rPr lang="fi-FI" sz="1000" b="1" u="none" strike="noStrike" dirty="0">
                          <a:effectLst/>
                        </a:rPr>
                        <a:t> </a:t>
                      </a:r>
                      <a:endParaRPr lang="fi-FI" sz="1000" b="1" i="0" u="none" strike="noStrike" dirty="0">
                        <a:solidFill>
                          <a:srgbClr val="FFFFFF"/>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1333383946"/>
                  </a:ext>
                </a:extLst>
              </a:tr>
              <a:tr h="171450">
                <a:tc>
                  <a:txBody>
                    <a:bodyPr/>
                    <a:lstStyle/>
                    <a:p>
                      <a:pPr algn="l" fontAlgn="b"/>
                      <a:r>
                        <a:rPr lang="fi-FI" sz="1000" u="none" strike="noStrike" dirty="0">
                          <a:effectLst/>
                        </a:rPr>
                        <a:t>Vastaajakunnissa lapsia yksityisen hoidon tuen piirissä (lkm)</a:t>
                      </a:r>
                      <a:endParaRPr lang="fi-FI"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fi-FI" sz="1000" u="none" strike="noStrike" dirty="0" smtClean="0">
                          <a:effectLst/>
                        </a:rPr>
                        <a:t>14 938</a:t>
                      </a:r>
                      <a:endParaRPr lang="fi-FI" sz="10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047668315"/>
                  </a:ext>
                </a:extLst>
              </a:tr>
              <a:tr h="158750">
                <a:tc>
                  <a:txBody>
                    <a:bodyPr/>
                    <a:lstStyle/>
                    <a:p>
                      <a:pPr algn="l" fontAlgn="b"/>
                      <a:r>
                        <a:rPr lang="fi-FI" sz="1000" u="none" strike="noStrike" dirty="0">
                          <a:effectLst/>
                        </a:rPr>
                        <a:t>josta päiväkodeissa olevien osuus (%)</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r" fontAlgn="b"/>
                      <a:r>
                        <a:rPr lang="fi-FI" sz="1000" u="none" strike="noStrike" dirty="0">
                          <a:effectLst/>
                        </a:rPr>
                        <a:t>65,7</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642984256"/>
                  </a:ext>
                </a:extLst>
              </a:tr>
              <a:tr h="158750">
                <a:tc>
                  <a:txBody>
                    <a:bodyPr/>
                    <a:lstStyle/>
                    <a:p>
                      <a:pPr algn="l" fontAlgn="b"/>
                      <a:r>
                        <a:rPr lang="fi-FI" sz="1000" u="none" strike="noStrike" dirty="0">
                          <a:effectLst/>
                        </a:rPr>
                        <a:t>josta perhe- ja ryhmäperhepäivähoidossa olevien osuus (%)</a:t>
                      </a:r>
                      <a:endParaRPr lang="fi-FI"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fi-FI" sz="1000" u="none" strike="noStrike">
                          <a:effectLst/>
                        </a:rPr>
                        <a:t>25,6</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71892347"/>
                  </a:ext>
                </a:extLst>
              </a:tr>
              <a:tr h="158750">
                <a:tc>
                  <a:txBody>
                    <a:bodyPr/>
                    <a:lstStyle/>
                    <a:p>
                      <a:pPr algn="l" fontAlgn="b"/>
                      <a:r>
                        <a:rPr lang="fi-FI" sz="1000" u="none" strike="noStrike">
                          <a:effectLst/>
                        </a:rPr>
                        <a:t>josta kotona hoitajan kanssa olevien osuus (%)</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r" fontAlgn="b"/>
                      <a:r>
                        <a:rPr lang="fi-FI" sz="1000" u="none" strike="noStrike" dirty="0">
                          <a:effectLst/>
                        </a:rPr>
                        <a:t>8,7</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182263960"/>
                  </a:ext>
                </a:extLst>
              </a:tr>
              <a:tr h="158750">
                <a:tc>
                  <a:txBody>
                    <a:bodyPr/>
                    <a:lstStyle/>
                    <a:p>
                      <a:pPr algn="l" fontAlgn="b"/>
                      <a:r>
                        <a:rPr lang="fi-FI" sz="1000" u="none" strike="noStrike">
                          <a:effectLst/>
                        </a:rPr>
                        <a:t> </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fi-FI" sz="1000" u="none" strike="noStrike">
                          <a:effectLst/>
                        </a:rPr>
                        <a:t> </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4303926"/>
                  </a:ext>
                </a:extLst>
              </a:tr>
              <a:tr h="165100">
                <a:tc>
                  <a:txBody>
                    <a:bodyPr/>
                    <a:lstStyle/>
                    <a:p>
                      <a:pPr algn="l" fontAlgn="b"/>
                      <a:r>
                        <a:rPr lang="fi-FI" sz="1000" u="none" strike="noStrike">
                          <a:effectLst/>
                        </a:rPr>
                        <a:t>Alle 3-v. lasten määrä yksityisen hoidon tuen piirissä (lkm)</a:t>
                      </a:r>
                      <a:endParaRPr lang="fi-FI" sz="1000" b="1"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r" fontAlgn="b"/>
                      <a:r>
                        <a:rPr lang="fi-FI" sz="1000" u="none" strike="noStrike" dirty="0" smtClean="0">
                          <a:effectLst/>
                        </a:rPr>
                        <a:t>3 648</a:t>
                      </a:r>
                      <a:endParaRPr lang="fi-FI" sz="1000" b="1"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607718909"/>
                  </a:ext>
                </a:extLst>
              </a:tr>
              <a:tr h="158750">
                <a:tc>
                  <a:txBody>
                    <a:bodyPr/>
                    <a:lstStyle/>
                    <a:p>
                      <a:pPr algn="l" fontAlgn="b"/>
                      <a:r>
                        <a:rPr lang="fi-FI" sz="1000" u="none" strike="noStrike">
                          <a:effectLst/>
                        </a:rPr>
                        <a:t>Alle 3-vuotiaiden osuus yksityisen hoidon piirissä olevista lapsista (%)</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fi-FI" sz="1000" u="none" strike="noStrike">
                          <a:effectLst/>
                        </a:rPr>
                        <a:t>24,4</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04506316"/>
                  </a:ext>
                </a:extLst>
              </a:tr>
              <a:tr h="158750">
                <a:tc>
                  <a:txBody>
                    <a:bodyPr/>
                    <a:lstStyle/>
                    <a:p>
                      <a:pPr algn="l" fontAlgn="b"/>
                      <a:r>
                        <a:rPr lang="fi-FI" sz="1000" u="none" strike="noStrike">
                          <a:effectLst/>
                        </a:rPr>
                        <a:t>Alle 3-vuotiaista tuen piirissä olevista lapsista on:</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l" fontAlgn="b"/>
                      <a:r>
                        <a:rPr lang="fi-FI" sz="1000" u="none" strike="noStrike" dirty="0">
                          <a:effectLst/>
                        </a:rPr>
                        <a:t> </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1881038715"/>
                  </a:ext>
                </a:extLst>
              </a:tr>
              <a:tr h="158750">
                <a:tc>
                  <a:txBody>
                    <a:bodyPr/>
                    <a:lstStyle/>
                    <a:p>
                      <a:pPr algn="l" fontAlgn="b"/>
                      <a:r>
                        <a:rPr lang="fi-FI" sz="1000" u="none" strike="noStrike">
                          <a:effectLst/>
                        </a:rPr>
                        <a:t>Päiväkodeissa (%)</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fi-FI" sz="1000" u="none" strike="noStrike">
                          <a:effectLst/>
                        </a:rPr>
                        <a:t>57,1</a:t>
                      </a:r>
                      <a:endParaRPr lang="fi-FI"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68297923"/>
                  </a:ext>
                </a:extLst>
              </a:tr>
              <a:tr h="158750">
                <a:tc>
                  <a:txBody>
                    <a:bodyPr/>
                    <a:lstStyle/>
                    <a:p>
                      <a:pPr algn="l" fontAlgn="b"/>
                      <a:r>
                        <a:rPr lang="fi-FI" sz="1000" u="none" strike="noStrike">
                          <a:effectLst/>
                        </a:rPr>
                        <a:t>Perhe- ja ryhmäperhepäivähoidossa (%)</a:t>
                      </a:r>
                      <a:endParaRPr lang="fi-FI" sz="1000" b="0" i="0" u="none" strike="noStrike">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tc>
                  <a:txBody>
                    <a:bodyPr/>
                    <a:lstStyle/>
                    <a:p>
                      <a:pPr algn="r" fontAlgn="b"/>
                      <a:r>
                        <a:rPr lang="fi-FI" sz="1000" u="none" strike="noStrike" dirty="0">
                          <a:effectLst/>
                        </a:rPr>
                        <a:t>34,2</a:t>
                      </a:r>
                      <a:endParaRPr lang="fi-FI" sz="1000" b="0" i="0" u="none" strike="noStrike" dirty="0">
                        <a:solidFill>
                          <a:srgbClr val="000000"/>
                        </a:solidFill>
                        <a:effectLst/>
                        <a:latin typeface="Arial" panose="020B060402020202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750691914"/>
                  </a:ext>
                </a:extLst>
              </a:tr>
              <a:tr h="158750">
                <a:tc>
                  <a:txBody>
                    <a:bodyPr/>
                    <a:lstStyle/>
                    <a:p>
                      <a:pPr algn="l" fontAlgn="b"/>
                      <a:r>
                        <a:rPr lang="fi-FI" sz="1000" u="none" strike="noStrike">
                          <a:effectLst/>
                        </a:rPr>
                        <a:t>Hoidetaan kotona (%)</a:t>
                      </a:r>
                      <a:endParaRPr lang="fi-FI" sz="10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fi-FI" sz="1000" u="none" strike="noStrike" dirty="0">
                          <a:effectLst/>
                        </a:rPr>
                        <a:t>8,7</a:t>
                      </a:r>
                      <a:endParaRPr lang="fi-FI"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15288165"/>
                  </a:ext>
                </a:extLst>
              </a:tr>
            </a:tbl>
          </a:graphicData>
        </a:graphic>
      </p:graphicFrame>
    </p:spTree>
    <p:extLst>
      <p:ext uri="{BB962C8B-B14F-4D97-AF65-F5344CB8AC3E}">
        <p14:creationId xmlns:p14="http://schemas.microsoft.com/office/powerpoint/2010/main" val="2274266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OnnistuvaSuomi_suomiruotsi2018.potx" id="{69278285-79B7-4ED1-9B08-E75CD127BCC9}" vid="{1D5B8906-D3E4-4DD0-B7B4-3E928E23EB1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Onnistuva Suomi Suomi-Ruotsi 2018</Template>
  <TotalTime>193</TotalTime>
  <Words>694</Words>
  <Application>Microsoft Office PowerPoint</Application>
  <PresentationFormat>Näytössä katseltava esitys (16:9)</PresentationFormat>
  <Paragraphs>236</Paragraphs>
  <Slides>14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Verdana</vt:lpstr>
      <vt:lpstr>Kuntaliitto suomenkielinen</vt:lpstr>
      <vt:lpstr>Kuntaliiton varhaiskasvatuskysely 2018 Selvitys kotihoidon tuen ja  yksityisen hoidon tuen kuntalisistä  ja niiden maksatusperusteista sekä palvelusetelistä </vt:lpstr>
      <vt:lpstr>Tietoa kyselystä</vt:lpstr>
      <vt:lpstr>PowerPoint-esitys</vt:lpstr>
      <vt:lpstr>Kotihoidon tuen kuntalisän käyttö</vt:lpstr>
      <vt:lpstr>Kotihoidon tuen kuntalisän käyttö</vt:lpstr>
      <vt:lpstr>PowerPoint-esitys</vt:lpstr>
      <vt:lpstr>PowerPoint-esitys</vt:lpstr>
      <vt:lpstr>PowerPoint-esitys</vt:lpstr>
      <vt:lpstr>Yksityisen hoidon tuen piirissä olevien lasten määrä</vt:lpstr>
      <vt:lpstr>PowerPoint-esitys</vt:lpstr>
      <vt:lpstr>PowerPoint-esitys</vt:lpstr>
      <vt:lpstr>Kuntien tarjoamien palvelusetelien arvo</vt:lpstr>
      <vt:lpstr>Kyselyn mukaan palvelusetelien piirissä olevien lasten määrä Suomessa 2018</vt:lpstr>
      <vt:lpstr>Kuntalisät ja palvelusetelien käyttö Suomessa 2018</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Lahtinen Jarkko</dc:creator>
  <cp:lastModifiedBy>Krogell-Magni Pi</cp:lastModifiedBy>
  <cp:revision>49</cp:revision>
  <cp:lastPrinted>2018-06-15T08:30:07Z</cp:lastPrinted>
  <dcterms:created xsi:type="dcterms:W3CDTF">2018-06-14T12:11:46Z</dcterms:created>
  <dcterms:modified xsi:type="dcterms:W3CDTF">2018-06-18T10:33:02Z</dcterms:modified>
</cp:coreProperties>
</file>