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414" r:id="rId5"/>
    <p:sldId id="415" r:id="rId6"/>
    <p:sldId id="416" r:id="rId7"/>
  </p:sldIdLst>
  <p:sldSz cx="12192000" cy="6858000"/>
  <p:notesSz cx="6858000" cy="9144000"/>
  <p:embeddedFontLst>
    <p:embeddedFont>
      <p:font typeface="Work Sans" panose="00000500000000000000" pitchFamily="2" charset="0"/>
      <p:regular r:id="rId10"/>
      <p:bold r:id="rId11"/>
      <p:italic r:id="rId12"/>
      <p:boldItalic r:id="rId13"/>
    </p:embeddedFont>
    <p:embeddedFont>
      <p:font typeface="Work Sans ExtraBold" panose="00000900000000000000" pitchFamily="2" charset="0"/>
      <p:bold r:id="rId14"/>
      <p:boldItalic r:id="rId15"/>
    </p:embeddedFont>
    <p:embeddedFont>
      <p:font typeface="Work Sans Medium" panose="00000600000000000000" pitchFamily="2" charset="0"/>
      <p:regular r:id="rId16"/>
      <p:italic r:id="rId17"/>
    </p:embeddedFont>
    <p:embeddedFont>
      <p:font typeface="Work Sans SemiBold" panose="00000700000000000000" pitchFamily="2" charset="0"/>
      <p:regular r:id="rId18"/>
      <p:bold r:id="rId19"/>
      <p:boldItalic r:id="rId20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2C"/>
    <a:srgbClr val="923468"/>
    <a:srgbClr val="FF3E60"/>
    <a:srgbClr val="C4A5A5"/>
    <a:srgbClr val="DF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474" y="108"/>
      </p:cViewPr>
      <p:guideLst>
        <p:guide orient="horz" pos="1253"/>
        <p:guide orient="horz" pos="2160"/>
        <p:guide orient="horz" pos="527"/>
        <p:guide orient="horz" pos="3657"/>
        <p:guide pos="483"/>
        <p:guide pos="7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22.4.2021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22.4.2021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8F23DE5-36BE-4800-BABA-48E6685583E5}" type="datetime1">
              <a:rPr lang="fi-FI" noProof="0" smtClean="0"/>
              <a:t>22.4.2021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5B3AF69-CA9F-46D0-B9A2-264DDDAA2C51}" type="datetime1">
              <a:rPr lang="fi-FI" smtClean="0"/>
              <a:t>22.4.2021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5B3AF69-CA9F-46D0-B9A2-264DDDAA2C51}" type="datetime1">
              <a:rPr lang="fi-FI" smtClean="0"/>
              <a:t>22.4.2021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08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A95CE7-2C50-4592-8E0E-A182363EFF32}" type="datetime1">
              <a:rPr lang="fi-FI" smtClean="0"/>
              <a:t>22.4.2021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 tyhj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A95CE7-2C50-4592-8E0E-A182363EFF32}" type="datetime1">
              <a:rPr lang="fi-FI" smtClean="0"/>
              <a:t>22.4.2021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8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137F-88C5-42CE-98F0-A0AC7CA1541B}" type="datetime1">
              <a:rPr lang="fi-FI" noProof="0" smtClean="0"/>
              <a:t>22.4.2021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7A57-4F48-4BE3-A99C-562C71BFB6DA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877E-5D96-4DCE-B854-4C5BEEB1194B}" type="datetime1">
              <a:rPr lang="fi-FI" smtClean="0"/>
              <a:t>22.4.2021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5421-A8AC-4B35-8E15-8D66A72CC876}" type="datetime1">
              <a:rPr lang="fi-FI" smtClean="0"/>
              <a:t>22.4.2021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EA5-411D-4FA3-9D65-5921CFE15E8D}" type="datetime1">
              <a:rPr lang="fi-FI" smtClean="0"/>
              <a:t>22.4.2021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ä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E9BD-CD2F-414D-8E87-D675DD52EEA1}" type="datetime1">
              <a:rPr lang="fi-FI" smtClean="0"/>
              <a:t>22.4.2021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326A86-16B6-4D32-A721-AF076E0B76B4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ä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EA85-CBD6-4767-A80E-CA36B3CCBB6E}" type="datetime1">
              <a:rPr lang="fi-FI" smtClean="0"/>
              <a:t>22.4.2021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EC4B-0206-4F2F-99AB-396D76ACE792}" type="datetime1">
              <a:rPr lang="fi-FI" smtClean="0"/>
              <a:t>22.4.2021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E163-E9F1-4DA4-992C-2617B4F49A44}" type="datetime1">
              <a:rPr lang="fi-FI" smtClean="0"/>
              <a:t>22.4.2021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474D-873C-45DB-AB86-D253C1DE9E19}" type="datetime1">
              <a:rPr lang="fi-FI" smtClean="0"/>
              <a:t>22.4.2021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D5D-0F54-4018-BAD7-D79E52A859A5}" type="datetime1">
              <a:rPr lang="fi-FI" smtClean="0"/>
              <a:t>22.4.2021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04C-5CB8-4F99-A03B-C137CA9D8D07}" type="datetime1">
              <a:rPr lang="fi-FI" smtClean="0"/>
              <a:t>22.4.2021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ACB1-46A9-4419-BDEB-DBEEA70B2929}" type="datetime1">
              <a:rPr lang="fi-FI" smtClean="0"/>
              <a:t>22.4.2021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6566-8CB5-436A-98EE-9ACC67A78C34}" type="datetime1">
              <a:rPr lang="fi-FI" smtClean="0"/>
              <a:t>22.4.2021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C6C-F2B5-41C7-861C-D419AC0D40B4}" type="datetime1">
              <a:rPr lang="fi-FI" smtClean="0"/>
              <a:t>22.4.2021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9643-08AF-4A85-AB86-15E55A1819DF}" type="datetime1">
              <a:rPr lang="fi-FI" smtClean="0"/>
              <a:t>22.4.2021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 tyhj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326A86-16B6-4D32-A721-AF076E0B76B4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899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1734-E32F-4E4C-9379-4594C2AA1411}" type="datetime1">
              <a:rPr lang="fi-FI" smtClean="0"/>
              <a:t>22.4.2021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D070-ECEB-4094-BF96-68F325617F06}" type="datetime1">
              <a:rPr lang="fi-FI" smtClean="0"/>
              <a:t>22.4.2021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5421-A8AC-4B35-8E15-8D66A72CC876}" type="datetime1">
              <a:rPr lang="fi-FI" smtClean="0"/>
              <a:t>22.4.2021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5421-A8AC-4B35-8E15-8D66A72CC876}" type="datetime1">
              <a:rPr lang="fi-FI" smtClean="0"/>
              <a:t>22.4.2021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roos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8778E9-8347-4B08-81F3-63AFEA02D0AA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F120B37-9709-4739-AC4E-31516F6B7B18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DB3948-E30B-4F5D-90BC-DFBECFCEDE6C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2A18EF-C156-486B-8BFE-431E2559EAB0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90F7-C55D-46E5-97AF-524FB86384F2}" type="datetime1">
              <a:rPr lang="fi-FI" smtClean="0"/>
              <a:t>22.4.2021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7CC9D6F-F4E1-4EAB-9BFF-AE73AF8DCC83}" type="datetime1">
              <a:rPr lang="fi-FI" smtClean="0"/>
              <a:t>22.4.2021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326A86-16B6-4D32-A721-AF076E0B76B4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33A582F-09CD-4107-BC84-4517406A4164}" type="datetime1">
              <a:rPr lang="fi-FI" smtClean="0"/>
              <a:t>22.4.2021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2B43865-7329-437F-8D23-2B3D383F29FC}" type="datetime1">
              <a:rPr lang="fi-FI" smtClean="0"/>
              <a:t>22.4.2021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39468C-38DD-4831-809B-A221ADF9E7EA}" type="datetime1">
              <a:rPr lang="fi-FI" smtClean="0"/>
              <a:t>22.4.2021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C28353-3D1C-4D78-8A6B-E0B088BBBC96}" type="datetime1">
              <a:rPr lang="fi-FI" smtClean="0"/>
              <a:t>22.4.2021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63C837E-3A08-4C08-BD75-10BC360D1143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4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7EDD519-88FB-4105-AD7E-36C1C8F92FEF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480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65D3-17AE-4D4F-9A6E-AF22153EAF0F}" type="datetime1">
              <a:rPr lang="fi-FI" smtClean="0"/>
              <a:t>22.4.2021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grafiikk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1BC81B0-F4F9-454D-9BD3-0D6020A4CE3B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703114-1F99-4100-A9B7-4B41AC48F999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FD6B140-205A-4E06-BB0A-544052415651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 tyhj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326A86-16B6-4D32-A721-AF076E0B76B4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241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CB88B73-1782-44BF-95D8-A1F1EC0E600C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7F8275-7202-4074-81F1-72EC49A30EBC}" type="datetime1">
              <a:rPr lang="fi-FI" smtClean="0"/>
              <a:t>22.4.2021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5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68AF62D-6EF0-4CFA-BD15-D439A30297A1}" type="datetime1">
              <a:rPr lang="fi-FI" smtClean="0"/>
              <a:t>22.4.2021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2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32347FF-7B1D-4BB3-BC77-91C6B63A4525}" type="datetime1">
              <a:rPr lang="fi-FI" smtClean="0"/>
              <a:t>22.4.2021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7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6EA59A-8635-454B-ACE7-8DEC77ED57AE}" type="datetime1">
              <a:rPr lang="fi-FI" smtClean="0"/>
              <a:t>22.4.2021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3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FC89854-850E-4450-A474-5C4565C9C63C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9BDE42F-385F-4029-A12C-5186421E66A3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AB45F65-F7F0-4723-83AE-E12F7072BFEC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6050" y="1628750"/>
            <a:ext cx="4969188" cy="259236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21733A-5FC3-43BB-AE04-F2C26B4517BE}" type="datetime1">
              <a:rPr lang="fi-FI" smtClean="0"/>
              <a:t>22.4.2021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6050" y="4365130"/>
            <a:ext cx="4969188" cy="14403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31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05662FBB-4AF2-4DD2-95AA-3119F99B2B35}" type="datetime1">
              <a:rPr lang="fi-FI" noProof="0" smtClean="0"/>
              <a:t>22.4.2021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705" r:id="rId3"/>
    <p:sldLayoutId id="2147483660" r:id="rId4"/>
    <p:sldLayoutId id="2147483706" r:id="rId5"/>
    <p:sldLayoutId id="2147483662" r:id="rId6"/>
    <p:sldLayoutId id="2147483663" r:id="rId7"/>
    <p:sldLayoutId id="2147483661" r:id="rId8"/>
    <p:sldLayoutId id="2147483696" r:id="rId9"/>
    <p:sldLayoutId id="2147483699" r:id="rId10"/>
    <p:sldLayoutId id="2147483703" r:id="rId11"/>
    <p:sldLayoutId id="2147483682" r:id="rId12"/>
    <p:sldLayoutId id="2147483704" r:id="rId13"/>
    <p:sldLayoutId id="2147483668" r:id="rId14"/>
    <p:sldLayoutId id="2147483650" r:id="rId15"/>
    <p:sldLayoutId id="2147483653" r:id="rId16"/>
    <p:sldLayoutId id="2147483652" r:id="rId17"/>
    <p:sldLayoutId id="2147483667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702" r:id="rId32"/>
    <p:sldLayoutId id="2147483701" r:id="rId33"/>
    <p:sldLayoutId id="2147483651" r:id="rId34"/>
    <p:sldLayoutId id="2147483664" r:id="rId35"/>
    <p:sldLayoutId id="2147483665" r:id="rId36"/>
    <p:sldLayoutId id="2147483666" r:id="rId37"/>
    <p:sldLayoutId id="2147483654" r:id="rId38"/>
    <p:sldLayoutId id="2147483684" r:id="rId39"/>
    <p:sldLayoutId id="2147483685" r:id="rId40"/>
    <p:sldLayoutId id="2147483686" r:id="rId41"/>
    <p:sldLayoutId id="2147483683" r:id="rId42"/>
    <p:sldLayoutId id="2147483687" r:id="rId43"/>
    <p:sldLayoutId id="2147483698" r:id="rId44"/>
    <p:sldLayoutId id="2147483697" r:id="rId45"/>
    <p:sldLayoutId id="2147483655" r:id="rId46"/>
    <p:sldLayoutId id="2147483692" r:id="rId47"/>
    <p:sldLayoutId id="2147483693" r:id="rId48"/>
    <p:sldLayoutId id="2147483694" r:id="rId49"/>
    <p:sldLayoutId id="2147483695" r:id="rId50"/>
    <p:sldLayoutId id="2147483689" r:id="rId51"/>
    <p:sldLayoutId id="2147483688" r:id="rId52"/>
    <p:sldLayoutId id="2147483690" r:id="rId53"/>
    <p:sldLayoutId id="2147483691" r:id="rId5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2DAD5-A506-984A-A871-86FC1F05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</a:t>
            </a:fld>
            <a:endParaRPr lang="fi-FI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D60D51-7DEE-CC4B-9FC2-385DB5732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3472" y="376995"/>
            <a:ext cx="9292582" cy="69215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377">
              <a:spcBef>
                <a:spcPts val="0"/>
              </a:spcBef>
              <a:defRPr/>
            </a:pPr>
            <a:r>
              <a:rPr lang="fi-FI" sz="2800" b="1" kern="0" dirty="0">
                <a:latin typeface="+mj-lt"/>
              </a:rPr>
              <a:t>Kansantalouden ennustelukuja vuodelle 2021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9B51440-831A-B64A-B189-E64453DB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165" y="1556792"/>
            <a:ext cx="535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Laitos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F484546-84F6-A142-99D9-84FDF706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870" y="1052736"/>
            <a:ext cx="814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Julkaisu-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2A4F253-BFBB-5543-99D5-961158E5C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371" y="1128736"/>
            <a:ext cx="3911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BKT,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0F44E80-8D5B-0344-BD41-CCF7F3AC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400" y="1225590"/>
            <a:ext cx="7710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Inflaatio,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668AF17-7FD8-6440-A6C7-ADB27A04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143" y="1063259"/>
            <a:ext cx="6652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Työttö-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C3D8ACD-90DB-504B-BC97-0EE9C2137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5743" y="1056728"/>
            <a:ext cx="9521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Ansiotaso-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61AF9C5-795B-D941-9452-61839C11A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866" y="1323012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ajankohta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47818D1-88F6-C644-B5E1-34E126F5A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169" y="1344760"/>
            <a:ext cx="8842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muutos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8525E18-2196-2C4F-8476-F6A19403B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5323" y="1301325"/>
            <a:ext cx="5498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myys-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362B3D8-C3D3-794C-90E0-E5691349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328" y="1326280"/>
            <a:ext cx="7325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indeksin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4DB8869A-3E14-C446-BF29-63DA97FF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952" y="1556792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F6C7E4F3-30C9-1345-884C-A8F772D7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376" y="1502589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940F1BE7-F9DE-5E45-AE76-BAAD6113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149" y="1573846"/>
            <a:ext cx="6379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aste, %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751AB74-BE72-0C46-97F4-8076C888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753" y="1573846"/>
            <a:ext cx="9345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muutos, %</a:t>
            </a: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D41516CA-1D4A-7648-A592-E4BA6B5F8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15480" y="1811964"/>
            <a:ext cx="8784976" cy="5564"/>
          </a:xfrm>
          <a:prstGeom prst="line">
            <a:avLst/>
          </a:prstGeom>
          <a:noFill/>
          <a:ln w="12700">
            <a:solidFill>
              <a:srgbClr val="002E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23" name="Text Box 277">
            <a:extLst>
              <a:ext uri="{FF2B5EF4-FFF2-40B4-BE49-F238E27FC236}">
                <a16:creationId xmlns:a16="http://schemas.microsoft.com/office/drawing/2014/main" id="{1A86C2A1-9199-5443-B8BE-F4F23C4F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5295567"/>
            <a:ext cx="10791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maaliskuu</a:t>
            </a:r>
          </a:p>
        </p:txBody>
      </p:sp>
      <p:sp>
        <p:nvSpPr>
          <p:cNvPr id="24" name="Text Box 278">
            <a:extLst>
              <a:ext uri="{FF2B5EF4-FFF2-40B4-BE49-F238E27FC236}">
                <a16:creationId xmlns:a16="http://schemas.microsoft.com/office/drawing/2014/main" id="{4A742BA6-0F8A-CD4B-9D20-510DBF83C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062" y="5299927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2,6</a:t>
            </a:r>
          </a:p>
        </p:txBody>
      </p:sp>
      <p:sp>
        <p:nvSpPr>
          <p:cNvPr id="25" name="Text Box 279">
            <a:extLst>
              <a:ext uri="{FF2B5EF4-FFF2-40B4-BE49-F238E27FC236}">
                <a16:creationId xmlns:a16="http://schemas.microsoft.com/office/drawing/2014/main" id="{20853177-08DE-EB4D-A5B7-DD1763E7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1686" y="5304552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26" name="Text Box 280">
            <a:extLst>
              <a:ext uri="{FF2B5EF4-FFF2-40B4-BE49-F238E27FC236}">
                <a16:creationId xmlns:a16="http://schemas.microsoft.com/office/drawing/2014/main" id="{5D33D6E4-9928-8548-8876-F8859873B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72" y="5319351"/>
            <a:ext cx="5501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8,3*</a:t>
            </a:r>
          </a:p>
        </p:txBody>
      </p:sp>
      <p:sp>
        <p:nvSpPr>
          <p:cNvPr id="27" name="Text Box 281">
            <a:extLst>
              <a:ext uri="{FF2B5EF4-FFF2-40B4-BE49-F238E27FC236}">
                <a16:creationId xmlns:a16="http://schemas.microsoft.com/office/drawing/2014/main" id="{60A5A054-2BA5-2F47-B974-AE68D496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216" y="5302427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2,2*</a:t>
            </a:r>
          </a:p>
        </p:txBody>
      </p:sp>
      <p:sp>
        <p:nvSpPr>
          <p:cNvPr id="28" name="Text Box 282">
            <a:extLst>
              <a:ext uri="{FF2B5EF4-FFF2-40B4-BE49-F238E27FC236}">
                <a16:creationId xmlns:a16="http://schemas.microsoft.com/office/drawing/2014/main" id="{2A1B0F8D-BC47-1E46-A016-BFDA6945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5298377"/>
            <a:ext cx="15408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Suomen Pankki</a:t>
            </a:r>
          </a:p>
        </p:txBody>
      </p:sp>
      <p:sp>
        <p:nvSpPr>
          <p:cNvPr id="29" name="Suorakulmio 2">
            <a:extLst>
              <a:ext uri="{FF2B5EF4-FFF2-40B4-BE49-F238E27FC236}">
                <a16:creationId xmlns:a16="http://schemas.microsoft.com/office/drawing/2014/main" id="{F43E8F78-8E29-2A4A-B730-7AAFD0895878}"/>
              </a:ext>
            </a:extLst>
          </p:cNvPr>
          <p:cNvSpPr/>
          <p:nvPr/>
        </p:nvSpPr>
        <p:spPr>
          <a:xfrm>
            <a:off x="3867760" y="1539039"/>
            <a:ext cx="1090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2020/2021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30" name="Text Box 282">
            <a:extLst>
              <a:ext uri="{FF2B5EF4-FFF2-40B4-BE49-F238E27FC236}">
                <a16:creationId xmlns:a16="http://schemas.microsoft.com/office/drawing/2014/main" id="{72E9E807-3C9A-0C4C-9272-30FBB832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2220726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VM</a:t>
            </a:r>
          </a:p>
        </p:txBody>
      </p:sp>
      <p:sp>
        <p:nvSpPr>
          <p:cNvPr id="31" name="Text Box 277">
            <a:extLst>
              <a:ext uri="{FF2B5EF4-FFF2-40B4-BE49-F238E27FC236}">
                <a16:creationId xmlns:a16="http://schemas.microsoft.com/office/drawing/2014/main" id="{CF6623A9-3D9A-1C4A-B612-86446FE49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2216284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32" name="Text Box 278">
            <a:extLst>
              <a:ext uri="{FF2B5EF4-FFF2-40B4-BE49-F238E27FC236}">
                <a16:creationId xmlns:a16="http://schemas.microsoft.com/office/drawing/2014/main" id="{211EA1A4-68CF-D24D-9D6E-78A3CE274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650" y="2220726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33" name="Text Box 280">
            <a:extLst>
              <a:ext uri="{FF2B5EF4-FFF2-40B4-BE49-F238E27FC236}">
                <a16:creationId xmlns:a16="http://schemas.microsoft.com/office/drawing/2014/main" id="{9818FDE6-4AF4-C649-AC50-828D92A6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082" y="2219435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8,0</a:t>
            </a:r>
          </a:p>
        </p:txBody>
      </p:sp>
      <p:sp>
        <p:nvSpPr>
          <p:cNvPr id="34" name="Text Box 279">
            <a:extLst>
              <a:ext uri="{FF2B5EF4-FFF2-40B4-BE49-F238E27FC236}">
                <a16:creationId xmlns:a16="http://schemas.microsoft.com/office/drawing/2014/main" id="{EAF9C923-8EF9-E746-AD40-47E0C875D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6878" y="2215456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35" name="Text Box 282">
            <a:extLst>
              <a:ext uri="{FF2B5EF4-FFF2-40B4-BE49-F238E27FC236}">
                <a16:creationId xmlns:a16="http://schemas.microsoft.com/office/drawing/2014/main" id="{D1999BF7-553E-F54B-BC21-31A660206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4702624"/>
            <a:ext cx="6335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ETLA</a:t>
            </a:r>
          </a:p>
        </p:txBody>
      </p:sp>
      <p:sp>
        <p:nvSpPr>
          <p:cNvPr id="36" name="Text Box 277">
            <a:extLst>
              <a:ext uri="{FF2B5EF4-FFF2-40B4-BE49-F238E27FC236}">
                <a16:creationId xmlns:a16="http://schemas.microsoft.com/office/drawing/2014/main" id="{1807A1F0-5FD9-BC41-A57E-B9D93F96B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4696527"/>
            <a:ext cx="10791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maaliskuu</a:t>
            </a:r>
          </a:p>
        </p:txBody>
      </p:sp>
      <p:sp>
        <p:nvSpPr>
          <p:cNvPr id="37" name="Text Box 278">
            <a:extLst>
              <a:ext uri="{FF2B5EF4-FFF2-40B4-BE49-F238E27FC236}">
                <a16:creationId xmlns:a16="http://schemas.microsoft.com/office/drawing/2014/main" id="{A3DE406A-FA4D-EF47-9CFE-16AA97DCA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062" y="4689474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3,0</a:t>
            </a:r>
          </a:p>
        </p:txBody>
      </p:sp>
      <p:sp>
        <p:nvSpPr>
          <p:cNvPr id="38" name="Text Box 280">
            <a:extLst>
              <a:ext uri="{FF2B5EF4-FFF2-40B4-BE49-F238E27FC236}">
                <a16:creationId xmlns:a16="http://schemas.microsoft.com/office/drawing/2014/main" id="{307A059F-1F51-714E-B18D-712CE5B4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4688138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7,5</a:t>
            </a:r>
          </a:p>
        </p:txBody>
      </p:sp>
      <p:sp>
        <p:nvSpPr>
          <p:cNvPr id="39" name="Text Box 281">
            <a:extLst>
              <a:ext uri="{FF2B5EF4-FFF2-40B4-BE49-F238E27FC236}">
                <a16:creationId xmlns:a16="http://schemas.microsoft.com/office/drawing/2014/main" id="{95C9F01E-0FE6-374C-852F-33DECF4A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4693020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2,2</a:t>
            </a:r>
          </a:p>
        </p:txBody>
      </p:sp>
      <p:sp>
        <p:nvSpPr>
          <p:cNvPr id="40" name="Text Box 279">
            <a:extLst>
              <a:ext uri="{FF2B5EF4-FFF2-40B4-BE49-F238E27FC236}">
                <a16:creationId xmlns:a16="http://schemas.microsoft.com/office/drawing/2014/main" id="{967A11E4-775F-9C49-ACA1-5B88B5297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1686" y="4691683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41" name="Text Box 281">
            <a:extLst>
              <a:ext uri="{FF2B5EF4-FFF2-40B4-BE49-F238E27FC236}">
                <a16:creationId xmlns:a16="http://schemas.microsoft.com/office/drawing/2014/main" id="{7371AB24-5D0E-0740-B9EB-59D91B8C3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82" y="2217900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42" name="Text Box 282">
            <a:extLst>
              <a:ext uri="{FF2B5EF4-FFF2-40B4-BE49-F238E27FC236}">
                <a16:creationId xmlns:a16="http://schemas.microsoft.com/office/drawing/2014/main" id="{72A1CE9F-C198-2D47-AAE3-2DAC93D5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2828235"/>
            <a:ext cx="153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Handelsbanken</a:t>
            </a:r>
          </a:p>
        </p:txBody>
      </p:sp>
      <p:sp>
        <p:nvSpPr>
          <p:cNvPr id="43" name="Text Box 277">
            <a:extLst>
              <a:ext uri="{FF2B5EF4-FFF2-40B4-BE49-F238E27FC236}">
                <a16:creationId xmlns:a16="http://schemas.microsoft.com/office/drawing/2014/main" id="{198175D4-337B-9447-9FD9-3737C6A7B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2835896"/>
            <a:ext cx="1075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tammikuu</a:t>
            </a:r>
          </a:p>
        </p:txBody>
      </p:sp>
      <p:sp>
        <p:nvSpPr>
          <p:cNvPr id="44" name="Text Box 278">
            <a:extLst>
              <a:ext uri="{FF2B5EF4-FFF2-40B4-BE49-F238E27FC236}">
                <a16:creationId xmlns:a16="http://schemas.microsoft.com/office/drawing/2014/main" id="{2F16B8A9-F619-B745-99E9-013790360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062" y="2828235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3"/>
                </a:solidFill>
                <a:latin typeface="+mn-lt"/>
                <a:ea typeface="Roboto" panose="02000000000000000000" pitchFamily="2" charset="0"/>
              </a:rPr>
              <a:t>2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,5</a:t>
            </a:r>
          </a:p>
        </p:txBody>
      </p:sp>
      <p:sp>
        <p:nvSpPr>
          <p:cNvPr id="45" name="Text Box 280">
            <a:extLst>
              <a:ext uri="{FF2B5EF4-FFF2-40B4-BE49-F238E27FC236}">
                <a16:creationId xmlns:a16="http://schemas.microsoft.com/office/drawing/2014/main" id="{00B29579-0471-694B-BFEF-3CDABD33B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082" y="2828235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7,5</a:t>
            </a:r>
          </a:p>
        </p:txBody>
      </p:sp>
      <p:sp>
        <p:nvSpPr>
          <p:cNvPr id="46" name="Text Box 281">
            <a:extLst>
              <a:ext uri="{FF2B5EF4-FFF2-40B4-BE49-F238E27FC236}">
                <a16:creationId xmlns:a16="http://schemas.microsoft.com/office/drawing/2014/main" id="{8F48431A-E45F-CB4D-AC37-F0344BCE8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82" y="2828235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2,3</a:t>
            </a:r>
          </a:p>
        </p:txBody>
      </p:sp>
      <p:sp>
        <p:nvSpPr>
          <p:cNvPr id="47" name="Text Box 279">
            <a:extLst>
              <a:ext uri="{FF2B5EF4-FFF2-40B4-BE49-F238E27FC236}">
                <a16:creationId xmlns:a16="http://schemas.microsoft.com/office/drawing/2014/main" id="{85ED49BB-3F40-A44B-9CFE-9F81043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8406" y="2828235"/>
            <a:ext cx="457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0,9</a:t>
            </a:r>
          </a:p>
        </p:txBody>
      </p:sp>
      <p:sp>
        <p:nvSpPr>
          <p:cNvPr id="48" name="Text Box 282">
            <a:extLst>
              <a:ext uri="{FF2B5EF4-FFF2-40B4-BE49-F238E27FC236}">
                <a16:creationId xmlns:a16="http://schemas.microsoft.com/office/drawing/2014/main" id="{5EC60F9A-7031-C748-88E5-73252C71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475305"/>
            <a:ext cx="8178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Nordea</a:t>
            </a:r>
          </a:p>
        </p:txBody>
      </p:sp>
      <p:sp>
        <p:nvSpPr>
          <p:cNvPr id="49" name="Text Box 277">
            <a:extLst>
              <a:ext uri="{FF2B5EF4-FFF2-40B4-BE49-F238E27FC236}">
                <a16:creationId xmlns:a16="http://schemas.microsoft.com/office/drawing/2014/main" id="{990532E6-6C63-6C4C-8354-61344F88C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3465197"/>
            <a:ext cx="1075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tammikuu</a:t>
            </a:r>
          </a:p>
        </p:txBody>
      </p:sp>
      <p:sp>
        <p:nvSpPr>
          <p:cNvPr id="50" name="Text Box 278">
            <a:extLst>
              <a:ext uri="{FF2B5EF4-FFF2-40B4-BE49-F238E27FC236}">
                <a16:creationId xmlns:a16="http://schemas.microsoft.com/office/drawing/2014/main" id="{21B28761-FD18-1140-AFA5-1F336846A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046" y="3469728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3"/>
                </a:solidFill>
                <a:latin typeface="+mn-lt"/>
                <a:ea typeface="Roboto" panose="02000000000000000000" pitchFamily="2" charset="0"/>
              </a:rPr>
              <a:t>3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,0</a:t>
            </a:r>
          </a:p>
        </p:txBody>
      </p:sp>
      <p:sp>
        <p:nvSpPr>
          <p:cNvPr id="51" name="Text Box 280">
            <a:extLst>
              <a:ext uri="{FF2B5EF4-FFF2-40B4-BE49-F238E27FC236}">
                <a16:creationId xmlns:a16="http://schemas.microsoft.com/office/drawing/2014/main" id="{E8B1F539-4C62-2842-B821-61B5FB208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258" y="3478253"/>
            <a:ext cx="4443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7,6</a:t>
            </a:r>
          </a:p>
        </p:txBody>
      </p:sp>
      <p:sp>
        <p:nvSpPr>
          <p:cNvPr id="52" name="Text Box 281">
            <a:extLst>
              <a:ext uri="{FF2B5EF4-FFF2-40B4-BE49-F238E27FC236}">
                <a16:creationId xmlns:a16="http://schemas.microsoft.com/office/drawing/2014/main" id="{4CDF660D-B8A6-604E-9D0E-D5BE41AD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3465553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53" name="Text Box 279">
            <a:extLst>
              <a:ext uri="{FF2B5EF4-FFF2-40B4-BE49-F238E27FC236}">
                <a16:creationId xmlns:a16="http://schemas.microsoft.com/office/drawing/2014/main" id="{AB335B0B-91FD-0048-B782-226CD990F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008" y="3465197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0,8</a:t>
            </a:r>
          </a:p>
        </p:txBody>
      </p:sp>
      <p:sp>
        <p:nvSpPr>
          <p:cNvPr id="55" name="Päivämäärän paikkamerkki 3">
            <a:extLst>
              <a:ext uri="{FF2B5EF4-FFF2-40B4-BE49-F238E27FC236}">
                <a16:creationId xmlns:a16="http://schemas.microsoft.com/office/drawing/2014/main" id="{27624951-3050-9F4C-B491-B0157115394E}"/>
              </a:ext>
            </a:extLst>
          </p:cNvPr>
          <p:cNvSpPr txBox="1">
            <a:spLocks/>
          </p:cNvSpPr>
          <p:nvPr/>
        </p:nvSpPr>
        <p:spPr>
          <a:xfrm>
            <a:off x="983109" y="6307169"/>
            <a:ext cx="1770569" cy="290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14.4.2021/</a:t>
            </a:r>
            <a:r>
              <a:rPr lang="fi-FI" sz="900" dirty="0" err="1">
                <a:solidFill>
                  <a:schemeClr val="bg1">
                    <a:lumMod val="50000"/>
                  </a:schemeClr>
                </a:solidFill>
              </a:rPr>
              <a:t>Mpunakallio</a:t>
            </a:r>
            <a:endParaRPr lang="fi-FI" sz="900" dirty="0">
              <a:solidFill>
                <a:schemeClr val="bg1">
                  <a:lumMod val="50000"/>
                </a:schemeClr>
              </a:solidFill>
            </a:endParaRPr>
          </a:p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* Joulukuun ennuste</a:t>
            </a:r>
          </a:p>
        </p:txBody>
      </p:sp>
      <p:sp>
        <p:nvSpPr>
          <p:cNvPr id="54" name="Text Box 282">
            <a:extLst>
              <a:ext uri="{FF2B5EF4-FFF2-40B4-BE49-F238E27FC236}">
                <a16:creationId xmlns:a16="http://schemas.microsoft.com/office/drawing/2014/main" id="{B305B78E-BBA7-47EB-8524-2927B0DA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4088437"/>
            <a:ext cx="1864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Euroopan komissio</a:t>
            </a:r>
          </a:p>
        </p:txBody>
      </p:sp>
      <p:sp>
        <p:nvSpPr>
          <p:cNvPr id="56" name="Text Box 277">
            <a:extLst>
              <a:ext uri="{FF2B5EF4-FFF2-40B4-BE49-F238E27FC236}">
                <a16:creationId xmlns:a16="http://schemas.microsoft.com/office/drawing/2014/main" id="{E00CE1F4-4E20-4B25-B949-EDACEBC5E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4085981"/>
            <a:ext cx="9973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helmikuu</a:t>
            </a:r>
          </a:p>
        </p:txBody>
      </p:sp>
      <p:sp>
        <p:nvSpPr>
          <p:cNvPr id="57" name="Text Box 278">
            <a:extLst>
              <a:ext uri="{FF2B5EF4-FFF2-40B4-BE49-F238E27FC236}">
                <a16:creationId xmlns:a16="http://schemas.microsoft.com/office/drawing/2014/main" id="{BFBDBD04-AEFF-47A2-A100-0B0AC2349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046" y="4075997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2,8</a:t>
            </a:r>
          </a:p>
        </p:txBody>
      </p:sp>
      <p:sp>
        <p:nvSpPr>
          <p:cNvPr id="58" name="Text Box 280">
            <a:extLst>
              <a:ext uri="{FF2B5EF4-FFF2-40B4-BE49-F238E27FC236}">
                <a16:creationId xmlns:a16="http://schemas.microsoft.com/office/drawing/2014/main" id="{2C61FB76-BF28-44E3-AAC2-114EB9A84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082" y="4087498"/>
            <a:ext cx="4347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7,7</a:t>
            </a:r>
          </a:p>
        </p:txBody>
      </p:sp>
      <p:sp>
        <p:nvSpPr>
          <p:cNvPr id="59" name="Text Box 281">
            <a:extLst>
              <a:ext uri="{FF2B5EF4-FFF2-40B4-BE49-F238E27FC236}">
                <a16:creationId xmlns:a16="http://schemas.microsoft.com/office/drawing/2014/main" id="{21C69F97-5316-4D1F-A381-7066BC46E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9486" y="4027897"/>
            <a:ext cx="3417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 ..</a:t>
            </a:r>
          </a:p>
        </p:txBody>
      </p:sp>
      <p:sp>
        <p:nvSpPr>
          <p:cNvPr id="60" name="Text Box 279">
            <a:extLst>
              <a:ext uri="{FF2B5EF4-FFF2-40B4-BE49-F238E27FC236}">
                <a16:creationId xmlns:a16="http://schemas.microsoft.com/office/drawing/2014/main" id="{63152DD0-EB0E-407C-90D3-412533EE7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675" y="4034717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61" name="Text Box 282">
            <a:extLst>
              <a:ext uri="{FF2B5EF4-FFF2-40B4-BE49-F238E27FC236}">
                <a16:creationId xmlns:a16="http://schemas.microsoft.com/office/drawing/2014/main" id="{0DFBBA72-D45E-462A-8F34-C3E2643E1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1912180"/>
            <a:ext cx="6864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OECD</a:t>
            </a:r>
          </a:p>
        </p:txBody>
      </p:sp>
      <p:sp>
        <p:nvSpPr>
          <p:cNvPr id="62" name="Text Box 277">
            <a:extLst>
              <a:ext uri="{FF2B5EF4-FFF2-40B4-BE49-F238E27FC236}">
                <a16:creationId xmlns:a16="http://schemas.microsoft.com/office/drawing/2014/main" id="{D174C36B-26E2-4A02-9C45-CD97E755F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1910138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63" name="Text Box 280">
            <a:extLst>
              <a:ext uri="{FF2B5EF4-FFF2-40B4-BE49-F238E27FC236}">
                <a16:creationId xmlns:a16="http://schemas.microsoft.com/office/drawing/2014/main" id="{83434BD9-7A4F-4ABE-BB6A-490D1B36C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082" y="1901749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8,3</a:t>
            </a:r>
          </a:p>
        </p:txBody>
      </p:sp>
      <p:sp>
        <p:nvSpPr>
          <p:cNvPr id="64" name="Text Box 278">
            <a:extLst>
              <a:ext uri="{FF2B5EF4-FFF2-40B4-BE49-F238E27FC236}">
                <a16:creationId xmlns:a16="http://schemas.microsoft.com/office/drawing/2014/main" id="{8AD0A67B-1324-48D8-93F1-03865AF9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518" y="1892434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1,5</a:t>
            </a:r>
          </a:p>
        </p:txBody>
      </p:sp>
      <p:sp>
        <p:nvSpPr>
          <p:cNvPr id="65" name="Text Box 281">
            <a:extLst>
              <a:ext uri="{FF2B5EF4-FFF2-40B4-BE49-F238E27FC236}">
                <a16:creationId xmlns:a16="http://schemas.microsoft.com/office/drawing/2014/main" id="{9061BF6F-DE1B-401C-974C-8EDC3983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251" y="1844824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66" name="Text Box 281">
            <a:extLst>
              <a:ext uri="{FF2B5EF4-FFF2-40B4-BE49-F238E27FC236}">
                <a16:creationId xmlns:a16="http://schemas.microsoft.com/office/drawing/2014/main" id="{0B144A83-350F-47CA-B2AD-A9C4A54F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851" y="1852732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67" name="Text Box 282">
            <a:extLst>
              <a:ext uri="{FF2B5EF4-FFF2-40B4-BE49-F238E27FC236}">
                <a16:creationId xmlns:a16="http://schemas.microsoft.com/office/drawing/2014/main" id="{9ED66B8C-3184-409B-8797-F0ED16FF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4987489"/>
            <a:ext cx="13195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Danske Bank</a:t>
            </a:r>
          </a:p>
        </p:txBody>
      </p:sp>
      <p:sp>
        <p:nvSpPr>
          <p:cNvPr id="68" name="Text Box 277">
            <a:extLst>
              <a:ext uri="{FF2B5EF4-FFF2-40B4-BE49-F238E27FC236}">
                <a16:creationId xmlns:a16="http://schemas.microsoft.com/office/drawing/2014/main" id="{B249A415-01FC-4F31-9B27-072314389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4986407"/>
            <a:ext cx="10791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maaliskuu</a:t>
            </a:r>
          </a:p>
        </p:txBody>
      </p:sp>
      <p:sp>
        <p:nvSpPr>
          <p:cNvPr id="69" name="Text Box 278">
            <a:extLst>
              <a:ext uri="{FF2B5EF4-FFF2-40B4-BE49-F238E27FC236}">
                <a16:creationId xmlns:a16="http://schemas.microsoft.com/office/drawing/2014/main" id="{326A48D0-F26C-4DB7-8D69-34A40600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062" y="4987489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2,3</a:t>
            </a:r>
          </a:p>
        </p:txBody>
      </p:sp>
      <p:sp>
        <p:nvSpPr>
          <p:cNvPr id="70" name="Text Box 280">
            <a:extLst>
              <a:ext uri="{FF2B5EF4-FFF2-40B4-BE49-F238E27FC236}">
                <a16:creationId xmlns:a16="http://schemas.microsoft.com/office/drawing/2014/main" id="{48B92EF0-69EF-4F69-B5DA-3BED98122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274" y="4987489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8,0</a:t>
            </a:r>
          </a:p>
        </p:txBody>
      </p:sp>
      <p:sp>
        <p:nvSpPr>
          <p:cNvPr id="71" name="Text Box 281">
            <a:extLst>
              <a:ext uri="{FF2B5EF4-FFF2-40B4-BE49-F238E27FC236}">
                <a16:creationId xmlns:a16="http://schemas.microsoft.com/office/drawing/2014/main" id="{0444423A-98ED-425B-9679-DB172644C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4987489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72" name="Text Box 279">
            <a:extLst>
              <a:ext uri="{FF2B5EF4-FFF2-40B4-BE49-F238E27FC236}">
                <a16:creationId xmlns:a16="http://schemas.microsoft.com/office/drawing/2014/main" id="{23AA427F-9578-422F-85F7-895A710F5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6878" y="4985368"/>
            <a:ext cx="4154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1,4</a:t>
            </a:r>
          </a:p>
        </p:txBody>
      </p:sp>
      <p:sp>
        <p:nvSpPr>
          <p:cNvPr id="73" name="Text Box 282">
            <a:extLst>
              <a:ext uri="{FF2B5EF4-FFF2-40B4-BE49-F238E27FC236}">
                <a16:creationId xmlns:a16="http://schemas.microsoft.com/office/drawing/2014/main" id="{FE9DD828-E9B1-470F-9999-953256659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2511078"/>
            <a:ext cx="6351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Hypo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74" name="Text Box 277">
            <a:extLst>
              <a:ext uri="{FF2B5EF4-FFF2-40B4-BE49-F238E27FC236}">
                <a16:creationId xmlns:a16="http://schemas.microsoft.com/office/drawing/2014/main" id="{C870E582-38E6-42DC-9E87-0063183E7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2511921"/>
            <a:ext cx="1075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tammi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kuu</a:t>
            </a:r>
          </a:p>
        </p:txBody>
      </p:sp>
      <p:sp>
        <p:nvSpPr>
          <p:cNvPr id="75" name="Text Box 278">
            <a:extLst>
              <a:ext uri="{FF2B5EF4-FFF2-40B4-BE49-F238E27FC236}">
                <a16:creationId xmlns:a16="http://schemas.microsoft.com/office/drawing/2014/main" id="{B797DAFA-97C3-4F7B-A232-29F5326F7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238" y="2514472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3,2</a:t>
            </a:r>
          </a:p>
        </p:txBody>
      </p:sp>
      <p:sp>
        <p:nvSpPr>
          <p:cNvPr id="76" name="Text Box 280">
            <a:extLst>
              <a:ext uri="{FF2B5EF4-FFF2-40B4-BE49-F238E27FC236}">
                <a16:creationId xmlns:a16="http://schemas.microsoft.com/office/drawing/2014/main" id="{0E27BA74-2B16-4020-B80C-27FD05B9A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274" y="2523269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8,0</a:t>
            </a:r>
          </a:p>
        </p:txBody>
      </p:sp>
      <p:sp>
        <p:nvSpPr>
          <p:cNvPr id="77" name="Text Box 281">
            <a:extLst>
              <a:ext uri="{FF2B5EF4-FFF2-40B4-BE49-F238E27FC236}">
                <a16:creationId xmlns:a16="http://schemas.microsoft.com/office/drawing/2014/main" id="{BD503DF0-450F-4B23-AE75-9ECDC27C2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2506083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78" name="Text Box 279">
            <a:extLst>
              <a:ext uri="{FF2B5EF4-FFF2-40B4-BE49-F238E27FC236}">
                <a16:creationId xmlns:a16="http://schemas.microsoft.com/office/drawing/2014/main" id="{34708968-C953-40D8-86FD-09F521E8E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6878" y="2508419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79" name="Text Box 282">
            <a:extLst>
              <a:ext uri="{FF2B5EF4-FFF2-40B4-BE49-F238E27FC236}">
                <a16:creationId xmlns:a16="http://schemas.microsoft.com/office/drawing/2014/main" id="{088EFEC8-8A32-4F8B-AE1F-642D8DD2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800405"/>
            <a:ext cx="4283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OP</a:t>
            </a:r>
          </a:p>
        </p:txBody>
      </p:sp>
      <p:sp>
        <p:nvSpPr>
          <p:cNvPr id="80" name="Text Box 277">
            <a:extLst>
              <a:ext uri="{FF2B5EF4-FFF2-40B4-BE49-F238E27FC236}">
                <a16:creationId xmlns:a16="http://schemas.microsoft.com/office/drawing/2014/main" id="{94DDC21E-85B8-4EA0-9E76-C4C8CD5C2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3789130"/>
            <a:ext cx="1075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tammikuu</a:t>
            </a:r>
          </a:p>
        </p:txBody>
      </p:sp>
      <p:sp>
        <p:nvSpPr>
          <p:cNvPr id="81" name="Text Box 278">
            <a:extLst>
              <a:ext uri="{FF2B5EF4-FFF2-40B4-BE49-F238E27FC236}">
                <a16:creationId xmlns:a16="http://schemas.microsoft.com/office/drawing/2014/main" id="{E36D19D7-4AE2-49CD-A3C4-0273A1B68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046" y="3794185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3,0</a:t>
            </a:r>
          </a:p>
        </p:txBody>
      </p:sp>
      <p:sp>
        <p:nvSpPr>
          <p:cNvPr id="82" name="Text Box 280">
            <a:extLst>
              <a:ext uri="{FF2B5EF4-FFF2-40B4-BE49-F238E27FC236}">
                <a16:creationId xmlns:a16="http://schemas.microsoft.com/office/drawing/2014/main" id="{8ACE4C8F-9B44-4143-BAE1-D8670F961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082" y="3797519"/>
            <a:ext cx="4347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7,7</a:t>
            </a:r>
          </a:p>
        </p:txBody>
      </p:sp>
      <p:sp>
        <p:nvSpPr>
          <p:cNvPr id="83" name="Text Box 281">
            <a:extLst>
              <a:ext uri="{FF2B5EF4-FFF2-40B4-BE49-F238E27FC236}">
                <a16:creationId xmlns:a16="http://schemas.microsoft.com/office/drawing/2014/main" id="{D4385B94-0056-4A5F-9627-2CFD72AA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602" y="3798008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84" name="Text Box 279">
            <a:extLst>
              <a:ext uri="{FF2B5EF4-FFF2-40B4-BE49-F238E27FC236}">
                <a16:creationId xmlns:a16="http://schemas.microsoft.com/office/drawing/2014/main" id="{C08DD9CD-64D7-438B-BBCF-34E2AAD5D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008" y="3780252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0,8</a:t>
            </a:r>
          </a:p>
        </p:txBody>
      </p:sp>
      <p:sp>
        <p:nvSpPr>
          <p:cNvPr id="86" name="Text Box 282">
            <a:extLst>
              <a:ext uri="{FF2B5EF4-FFF2-40B4-BE49-F238E27FC236}">
                <a16:creationId xmlns:a16="http://schemas.microsoft.com/office/drawing/2014/main" id="{E03388BF-A6FA-4FCD-BE6C-81BBB531E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5595139"/>
            <a:ext cx="5116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PTT</a:t>
            </a:r>
          </a:p>
        </p:txBody>
      </p:sp>
      <p:sp>
        <p:nvSpPr>
          <p:cNvPr id="87" name="Text Box 277">
            <a:extLst>
              <a:ext uri="{FF2B5EF4-FFF2-40B4-BE49-F238E27FC236}">
                <a16:creationId xmlns:a16="http://schemas.microsoft.com/office/drawing/2014/main" id="{07E77D99-A5FA-41DC-92A1-DC630CF47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5602107"/>
            <a:ext cx="10791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maaliskuu</a:t>
            </a:r>
          </a:p>
        </p:txBody>
      </p:sp>
      <p:sp>
        <p:nvSpPr>
          <p:cNvPr id="88" name="Text Box 278">
            <a:extLst>
              <a:ext uri="{FF2B5EF4-FFF2-40B4-BE49-F238E27FC236}">
                <a16:creationId xmlns:a16="http://schemas.microsoft.com/office/drawing/2014/main" id="{03317198-BB32-48CA-A2F9-C126093DD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046" y="5599959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89" name="Text Box 282">
            <a:extLst>
              <a:ext uri="{FF2B5EF4-FFF2-40B4-BE49-F238E27FC236}">
                <a16:creationId xmlns:a16="http://schemas.microsoft.com/office/drawing/2014/main" id="{37C499DA-B523-4B81-A452-FF77AD6AC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5895843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PT</a:t>
            </a:r>
          </a:p>
        </p:txBody>
      </p:sp>
      <p:sp>
        <p:nvSpPr>
          <p:cNvPr id="90" name="Text Box 277">
            <a:extLst>
              <a:ext uri="{FF2B5EF4-FFF2-40B4-BE49-F238E27FC236}">
                <a16:creationId xmlns:a16="http://schemas.microsoft.com/office/drawing/2014/main" id="{CA19D2DD-0412-44CC-8193-AE7070D02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5894955"/>
            <a:ext cx="9637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huhtikuu</a:t>
            </a:r>
          </a:p>
        </p:txBody>
      </p:sp>
      <p:sp>
        <p:nvSpPr>
          <p:cNvPr id="91" name="Text Box 278">
            <a:extLst>
              <a:ext uri="{FF2B5EF4-FFF2-40B4-BE49-F238E27FC236}">
                <a16:creationId xmlns:a16="http://schemas.microsoft.com/office/drawing/2014/main" id="{C6A6F8E2-8E57-4DD6-B8C5-A671054DF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046" y="5895843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92" name="Text Box 280">
            <a:extLst>
              <a:ext uri="{FF2B5EF4-FFF2-40B4-BE49-F238E27FC236}">
                <a16:creationId xmlns:a16="http://schemas.microsoft.com/office/drawing/2014/main" id="{9C5C530E-FBF9-4001-B59D-E343E1A93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082" y="5900214"/>
            <a:ext cx="4427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7,4</a:t>
            </a:r>
          </a:p>
        </p:txBody>
      </p:sp>
      <p:sp>
        <p:nvSpPr>
          <p:cNvPr id="93" name="Text Box 281">
            <a:extLst>
              <a:ext uri="{FF2B5EF4-FFF2-40B4-BE49-F238E27FC236}">
                <a16:creationId xmlns:a16="http://schemas.microsoft.com/office/drawing/2014/main" id="{D4771AF7-3005-4970-8FB2-25430F23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5898511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2,3</a:t>
            </a:r>
          </a:p>
        </p:txBody>
      </p:sp>
      <p:sp>
        <p:nvSpPr>
          <p:cNvPr id="94" name="Text Box 279">
            <a:extLst>
              <a:ext uri="{FF2B5EF4-FFF2-40B4-BE49-F238E27FC236}">
                <a16:creationId xmlns:a16="http://schemas.microsoft.com/office/drawing/2014/main" id="{4A73E515-00CA-4CDF-AFE3-9CFD063C9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184" y="5891825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95" name="Text Box 282">
            <a:extLst>
              <a:ext uri="{FF2B5EF4-FFF2-40B4-BE49-F238E27FC236}">
                <a16:creationId xmlns:a16="http://schemas.microsoft.com/office/drawing/2014/main" id="{B760F980-D8F3-41E5-958C-56A3CE5A7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672" y="4403827"/>
            <a:ext cx="14221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Kuntarahoitus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96" name="Text Box 277">
            <a:extLst>
              <a:ext uri="{FF2B5EF4-FFF2-40B4-BE49-F238E27FC236}">
                <a16:creationId xmlns:a16="http://schemas.microsoft.com/office/drawing/2014/main" id="{7BB142E9-7DDA-4710-BDC4-6B683F8E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4371974"/>
            <a:ext cx="10791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maaliskuu</a:t>
            </a:r>
          </a:p>
        </p:txBody>
      </p:sp>
      <p:sp>
        <p:nvSpPr>
          <p:cNvPr id="97" name="Text Box 278">
            <a:extLst>
              <a:ext uri="{FF2B5EF4-FFF2-40B4-BE49-F238E27FC236}">
                <a16:creationId xmlns:a16="http://schemas.microsoft.com/office/drawing/2014/main" id="{5F5C9A5F-BCA6-4099-9027-C1351E1BE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046" y="4376531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2,3</a:t>
            </a:r>
          </a:p>
        </p:txBody>
      </p:sp>
      <p:sp>
        <p:nvSpPr>
          <p:cNvPr id="98" name="Text Box 280">
            <a:extLst>
              <a:ext uri="{FF2B5EF4-FFF2-40B4-BE49-F238E27FC236}">
                <a16:creationId xmlns:a16="http://schemas.microsoft.com/office/drawing/2014/main" id="{AA01F279-BE86-414C-9137-F2B627F28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082" y="4392433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latin typeface="+mn-lt"/>
                <a:ea typeface="Roboto" panose="02000000000000000000" pitchFamily="2" charset="0"/>
              </a:rPr>
              <a:t>8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,2</a:t>
            </a:r>
          </a:p>
        </p:txBody>
      </p:sp>
      <p:sp>
        <p:nvSpPr>
          <p:cNvPr id="99" name="Text Box 281">
            <a:extLst>
              <a:ext uri="{FF2B5EF4-FFF2-40B4-BE49-F238E27FC236}">
                <a16:creationId xmlns:a16="http://schemas.microsoft.com/office/drawing/2014/main" id="{9E78813F-4380-4812-BDFF-CB77EF5E6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122" y="4376531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100" name="Text Box 279">
            <a:extLst>
              <a:ext uri="{FF2B5EF4-FFF2-40B4-BE49-F238E27FC236}">
                <a16:creationId xmlns:a16="http://schemas.microsoft.com/office/drawing/2014/main" id="{1B9F44B3-09DA-4B98-A862-9713CFB2E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1686" y="4400833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1,5</a:t>
            </a:r>
          </a:p>
        </p:txBody>
      </p:sp>
      <p:sp>
        <p:nvSpPr>
          <p:cNvPr id="101" name="Text Box 280">
            <a:extLst>
              <a:ext uri="{FF2B5EF4-FFF2-40B4-BE49-F238E27FC236}">
                <a16:creationId xmlns:a16="http://schemas.microsoft.com/office/drawing/2014/main" id="{E2829C90-A51E-487F-B0CF-5F1350E8D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082" y="5607230"/>
            <a:ext cx="4347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7,7</a:t>
            </a:r>
          </a:p>
        </p:txBody>
      </p:sp>
      <p:sp>
        <p:nvSpPr>
          <p:cNvPr id="102" name="Text Box 281">
            <a:extLst>
              <a:ext uri="{FF2B5EF4-FFF2-40B4-BE49-F238E27FC236}">
                <a16:creationId xmlns:a16="http://schemas.microsoft.com/office/drawing/2014/main" id="{84ABB855-85AA-4877-8E70-11D4541AC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5607383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2,2</a:t>
            </a:r>
          </a:p>
        </p:txBody>
      </p:sp>
      <p:sp>
        <p:nvSpPr>
          <p:cNvPr id="103" name="Text Box 279">
            <a:extLst>
              <a:ext uri="{FF2B5EF4-FFF2-40B4-BE49-F238E27FC236}">
                <a16:creationId xmlns:a16="http://schemas.microsoft.com/office/drawing/2014/main" id="{DA52AD3A-7BFB-4DF8-BEDE-EF03FAF2B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300" y="5607383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104" name="Text Box 282">
            <a:extLst>
              <a:ext uri="{FF2B5EF4-FFF2-40B4-BE49-F238E27FC236}">
                <a16:creationId xmlns:a16="http://schemas.microsoft.com/office/drawing/2014/main" id="{3A969995-BB06-4282-A7C8-19E886BF7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158430"/>
            <a:ext cx="10999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Swedbank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05" name="Text Box 277">
            <a:extLst>
              <a:ext uri="{FF2B5EF4-FFF2-40B4-BE49-F238E27FC236}">
                <a16:creationId xmlns:a16="http://schemas.microsoft.com/office/drawing/2014/main" id="{80D4CB24-1FB6-4B1A-83EE-81260FEFF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3152333"/>
            <a:ext cx="1075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tammikuu</a:t>
            </a:r>
          </a:p>
        </p:txBody>
      </p:sp>
      <p:sp>
        <p:nvSpPr>
          <p:cNvPr id="106" name="Text Box 278">
            <a:extLst>
              <a:ext uri="{FF2B5EF4-FFF2-40B4-BE49-F238E27FC236}">
                <a16:creationId xmlns:a16="http://schemas.microsoft.com/office/drawing/2014/main" id="{F0698ED6-28E2-4F02-9F90-5821DE4E4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254" y="3152333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3"/>
                </a:solidFill>
                <a:latin typeface="+mn-lt"/>
                <a:ea typeface="Roboto" panose="02000000000000000000" pitchFamily="2" charset="0"/>
              </a:rPr>
              <a:t>2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,8</a:t>
            </a:r>
          </a:p>
        </p:txBody>
      </p:sp>
      <p:sp>
        <p:nvSpPr>
          <p:cNvPr id="107" name="Text Box 280">
            <a:extLst>
              <a:ext uri="{FF2B5EF4-FFF2-40B4-BE49-F238E27FC236}">
                <a16:creationId xmlns:a16="http://schemas.microsoft.com/office/drawing/2014/main" id="{FC59F7F2-F6BE-49C2-8459-36175A6DE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1368" y="3145509"/>
            <a:ext cx="4427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7,4</a:t>
            </a:r>
          </a:p>
        </p:txBody>
      </p:sp>
      <p:sp>
        <p:nvSpPr>
          <p:cNvPr id="108" name="Text Box 281">
            <a:extLst>
              <a:ext uri="{FF2B5EF4-FFF2-40B4-BE49-F238E27FC236}">
                <a16:creationId xmlns:a16="http://schemas.microsoft.com/office/drawing/2014/main" id="{54D52DAE-6443-4297-A72E-9510B90C9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946" y="3096302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109" name="Text Box 279">
            <a:extLst>
              <a:ext uri="{FF2B5EF4-FFF2-40B4-BE49-F238E27FC236}">
                <a16:creationId xmlns:a16="http://schemas.microsoft.com/office/drawing/2014/main" id="{A8E037BC-717B-4285-9780-BAFC4AC94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008" y="3138685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0,8</a:t>
            </a:r>
          </a:p>
        </p:txBody>
      </p:sp>
    </p:spTree>
    <p:extLst>
      <p:ext uri="{BB962C8B-B14F-4D97-AF65-F5344CB8AC3E}">
        <p14:creationId xmlns:p14="http://schemas.microsoft.com/office/powerpoint/2010/main" val="36342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2DAD5-A506-984A-A871-86FC1F05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</a:t>
            </a:fld>
            <a:endParaRPr lang="fi-FI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D60D51-7DEE-CC4B-9FC2-385DB5732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3898" y="403889"/>
            <a:ext cx="9292582" cy="69215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377">
              <a:spcBef>
                <a:spcPts val="0"/>
              </a:spcBef>
              <a:defRPr/>
            </a:pPr>
            <a:r>
              <a:rPr lang="fi-FI" sz="2800" b="1" kern="0" dirty="0">
                <a:latin typeface="+mj-lt"/>
              </a:rPr>
              <a:t>Kansantalouden ennustelukuja vuodelle 2022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9B51440-831A-B64A-B189-E64453DB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128" y="1632792"/>
            <a:ext cx="535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Laitos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F484546-84F6-A142-99D9-84FDF706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630" y="1167818"/>
            <a:ext cx="814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Julkaisu-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2A4F253-BFBB-5543-99D5-961158E5C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981" y="1214392"/>
            <a:ext cx="3911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BKT,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0F44E80-8D5B-0344-BD41-CCF7F3AC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400" y="1341348"/>
            <a:ext cx="7710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Inflaatio,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668AF17-7FD8-6440-A6C7-ADB27A04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50" y="1142091"/>
            <a:ext cx="6652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Työttö-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C3D8ACD-90DB-504B-BC97-0EE9C2137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184" y="1210980"/>
            <a:ext cx="9521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Ansiotaso-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61AF9C5-795B-D941-9452-61839C11A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626" y="1455850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ajankohta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47818D1-88F6-C644-B5E1-34E126F5A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779" y="1471716"/>
            <a:ext cx="8842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muutos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8525E18-2196-2C4F-8476-F6A19403B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230" y="1393805"/>
            <a:ext cx="5498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myys-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362B3D8-C3D3-794C-90E0-E5691349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769" y="1454300"/>
            <a:ext cx="7325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indeksin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4DB8869A-3E14-C446-BF29-63DA97FF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900" y="1684527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F6C7E4F3-30C9-1345-884C-A8F772D7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376" y="1629380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940F1BE7-F9DE-5E45-AE76-BAAD6113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1645854"/>
            <a:ext cx="6379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aste, %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751AB74-BE72-0C46-97F4-8076C888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194" y="1701388"/>
            <a:ext cx="9345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muutos, %</a:t>
            </a: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D41516CA-1D4A-7648-A592-E4BA6B5F8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3472" y="1911985"/>
            <a:ext cx="8852089" cy="4847"/>
          </a:xfrm>
          <a:prstGeom prst="line">
            <a:avLst/>
          </a:prstGeom>
          <a:noFill/>
          <a:ln w="9525">
            <a:solidFill>
              <a:srgbClr val="002E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23" name="Text Box 277">
            <a:extLst>
              <a:ext uri="{FF2B5EF4-FFF2-40B4-BE49-F238E27FC236}">
                <a16:creationId xmlns:a16="http://schemas.microsoft.com/office/drawing/2014/main" id="{1A86C2A1-9199-5443-B8BE-F4F23C4F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13" y="5353648"/>
            <a:ext cx="10791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maaliskuu</a:t>
            </a:r>
          </a:p>
        </p:txBody>
      </p:sp>
      <p:sp>
        <p:nvSpPr>
          <p:cNvPr id="24" name="Text Box 278">
            <a:extLst>
              <a:ext uri="{FF2B5EF4-FFF2-40B4-BE49-F238E27FC236}">
                <a16:creationId xmlns:a16="http://schemas.microsoft.com/office/drawing/2014/main" id="{4A742BA6-0F8A-CD4B-9D20-510DBF83C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24" y="5349130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2,7</a:t>
            </a:r>
          </a:p>
        </p:txBody>
      </p:sp>
      <p:sp>
        <p:nvSpPr>
          <p:cNvPr id="25" name="Text Box 279">
            <a:extLst>
              <a:ext uri="{FF2B5EF4-FFF2-40B4-BE49-F238E27FC236}">
                <a16:creationId xmlns:a16="http://schemas.microsoft.com/office/drawing/2014/main" id="{20853177-08DE-EB4D-A5B7-DD1763E7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154" y="5346998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26" name="Text Box 280">
            <a:extLst>
              <a:ext uri="{FF2B5EF4-FFF2-40B4-BE49-F238E27FC236}">
                <a16:creationId xmlns:a16="http://schemas.microsoft.com/office/drawing/2014/main" id="{5D33D6E4-9928-8548-8876-F8859873B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785" y="5350798"/>
            <a:ext cx="5373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7,7*</a:t>
            </a:r>
          </a:p>
        </p:txBody>
      </p:sp>
      <p:sp>
        <p:nvSpPr>
          <p:cNvPr id="27" name="Text Box 281">
            <a:extLst>
              <a:ext uri="{FF2B5EF4-FFF2-40B4-BE49-F238E27FC236}">
                <a16:creationId xmlns:a16="http://schemas.microsoft.com/office/drawing/2014/main" id="{60A5A054-2BA5-2F47-B974-AE68D496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208" y="5351630"/>
            <a:ext cx="5100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1,7*</a:t>
            </a:r>
          </a:p>
        </p:txBody>
      </p:sp>
      <p:sp>
        <p:nvSpPr>
          <p:cNvPr id="28" name="Text Box 282">
            <a:extLst>
              <a:ext uri="{FF2B5EF4-FFF2-40B4-BE49-F238E27FC236}">
                <a16:creationId xmlns:a16="http://schemas.microsoft.com/office/drawing/2014/main" id="{2A1B0F8D-BC47-1E46-A016-BFDA6945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5356458"/>
            <a:ext cx="15408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Suomen Pankki</a:t>
            </a:r>
          </a:p>
        </p:txBody>
      </p:sp>
      <p:sp>
        <p:nvSpPr>
          <p:cNvPr id="29" name="Suorakulmio 2">
            <a:extLst>
              <a:ext uri="{FF2B5EF4-FFF2-40B4-BE49-F238E27FC236}">
                <a16:creationId xmlns:a16="http://schemas.microsoft.com/office/drawing/2014/main" id="{F43E8F78-8E29-2A4A-B730-7AAFD0895878}"/>
              </a:ext>
            </a:extLst>
          </p:cNvPr>
          <p:cNvSpPr/>
          <p:nvPr/>
        </p:nvSpPr>
        <p:spPr>
          <a:xfrm>
            <a:off x="3741476" y="1671877"/>
            <a:ext cx="1090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2020/2021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30" name="Text Box 282">
            <a:extLst>
              <a:ext uri="{FF2B5EF4-FFF2-40B4-BE49-F238E27FC236}">
                <a16:creationId xmlns:a16="http://schemas.microsoft.com/office/drawing/2014/main" id="{72E9E807-3C9A-0C4C-9272-30FBB832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267371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VM</a:t>
            </a:r>
          </a:p>
        </p:txBody>
      </p:sp>
      <p:sp>
        <p:nvSpPr>
          <p:cNvPr id="31" name="Text Box 277">
            <a:extLst>
              <a:ext uri="{FF2B5EF4-FFF2-40B4-BE49-F238E27FC236}">
                <a16:creationId xmlns:a16="http://schemas.microsoft.com/office/drawing/2014/main" id="{CF6623A9-3D9A-1C4A-B612-86446FE49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13" y="2262929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32" name="Text Box 278">
            <a:extLst>
              <a:ext uri="{FF2B5EF4-FFF2-40B4-BE49-F238E27FC236}">
                <a16:creationId xmlns:a16="http://schemas.microsoft.com/office/drawing/2014/main" id="{211EA1A4-68CF-D24D-9D6E-78A3CE274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24" y="2267371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33" name="Text Box 280">
            <a:extLst>
              <a:ext uri="{FF2B5EF4-FFF2-40B4-BE49-F238E27FC236}">
                <a16:creationId xmlns:a16="http://schemas.microsoft.com/office/drawing/2014/main" id="{9818FDE6-4AF4-C649-AC50-828D92A6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760" y="2266080"/>
            <a:ext cx="4443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7,6</a:t>
            </a:r>
          </a:p>
        </p:txBody>
      </p:sp>
      <p:sp>
        <p:nvSpPr>
          <p:cNvPr id="34" name="Text Box 279">
            <a:extLst>
              <a:ext uri="{FF2B5EF4-FFF2-40B4-BE49-F238E27FC236}">
                <a16:creationId xmlns:a16="http://schemas.microsoft.com/office/drawing/2014/main" id="{EAF9C923-8EF9-E746-AD40-47E0C875D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6346" y="2264222"/>
            <a:ext cx="4154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1,4</a:t>
            </a:r>
          </a:p>
        </p:txBody>
      </p:sp>
      <p:sp>
        <p:nvSpPr>
          <p:cNvPr id="41" name="Text Box 281">
            <a:extLst>
              <a:ext uri="{FF2B5EF4-FFF2-40B4-BE49-F238E27FC236}">
                <a16:creationId xmlns:a16="http://schemas.microsoft.com/office/drawing/2014/main" id="{7371AB24-5D0E-0740-B9EB-59D91B8C3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094" y="2264545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55" name="Päivämäärän paikkamerkki 3">
            <a:extLst>
              <a:ext uri="{FF2B5EF4-FFF2-40B4-BE49-F238E27FC236}">
                <a16:creationId xmlns:a16="http://schemas.microsoft.com/office/drawing/2014/main" id="{27624951-3050-9F4C-B491-B0157115394E}"/>
              </a:ext>
            </a:extLst>
          </p:cNvPr>
          <p:cNvSpPr txBox="1">
            <a:spLocks/>
          </p:cNvSpPr>
          <p:nvPr/>
        </p:nvSpPr>
        <p:spPr>
          <a:xfrm>
            <a:off x="983109" y="6307169"/>
            <a:ext cx="1770569" cy="290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14.4.2021/</a:t>
            </a:r>
            <a:r>
              <a:rPr lang="fi-FI" sz="900" dirty="0" err="1">
                <a:solidFill>
                  <a:schemeClr val="bg1">
                    <a:lumMod val="50000"/>
                  </a:schemeClr>
                </a:solidFill>
              </a:rPr>
              <a:t>Mpunakallio</a:t>
            </a:r>
            <a:endParaRPr lang="fi-FI" sz="900" dirty="0">
              <a:solidFill>
                <a:schemeClr val="bg1">
                  <a:lumMod val="50000"/>
                </a:schemeClr>
              </a:solidFill>
            </a:endParaRPr>
          </a:p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* Joulukuun ennuste</a:t>
            </a:r>
          </a:p>
        </p:txBody>
      </p:sp>
      <p:sp>
        <p:nvSpPr>
          <p:cNvPr id="36" name="Text Box 282">
            <a:extLst>
              <a:ext uri="{FF2B5EF4-FFF2-40B4-BE49-F238E27FC236}">
                <a16:creationId xmlns:a16="http://schemas.microsoft.com/office/drawing/2014/main" id="{D0CB6F6F-C293-4D22-8962-E41FEA26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884254"/>
            <a:ext cx="153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Handelsbanken</a:t>
            </a:r>
          </a:p>
        </p:txBody>
      </p:sp>
      <p:sp>
        <p:nvSpPr>
          <p:cNvPr id="37" name="Text Box 277">
            <a:extLst>
              <a:ext uri="{FF2B5EF4-FFF2-40B4-BE49-F238E27FC236}">
                <a16:creationId xmlns:a16="http://schemas.microsoft.com/office/drawing/2014/main" id="{FEBD6701-F145-4DFE-B56C-0B75EB85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13" y="2891915"/>
            <a:ext cx="1075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tammikuu</a:t>
            </a:r>
          </a:p>
        </p:txBody>
      </p:sp>
      <p:sp>
        <p:nvSpPr>
          <p:cNvPr id="38" name="Text Box 278">
            <a:extLst>
              <a:ext uri="{FF2B5EF4-FFF2-40B4-BE49-F238E27FC236}">
                <a16:creationId xmlns:a16="http://schemas.microsoft.com/office/drawing/2014/main" id="{85CB2423-A39B-4CD2-B16B-AB2BFF759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24" y="2884254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2,3</a:t>
            </a:r>
          </a:p>
        </p:txBody>
      </p:sp>
      <p:sp>
        <p:nvSpPr>
          <p:cNvPr id="39" name="Text Box 280">
            <a:extLst>
              <a:ext uri="{FF2B5EF4-FFF2-40B4-BE49-F238E27FC236}">
                <a16:creationId xmlns:a16="http://schemas.microsoft.com/office/drawing/2014/main" id="{B665DED0-F7BC-4F98-97CD-A601EC5E4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172" y="2884254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7,2</a:t>
            </a:r>
          </a:p>
        </p:txBody>
      </p:sp>
      <p:sp>
        <p:nvSpPr>
          <p:cNvPr id="40" name="Text Box 281">
            <a:extLst>
              <a:ext uri="{FF2B5EF4-FFF2-40B4-BE49-F238E27FC236}">
                <a16:creationId xmlns:a16="http://schemas.microsoft.com/office/drawing/2014/main" id="{C3D1DD8A-ABE2-4F2B-BFEA-BF0A31D26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094" y="2884254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42" name="Text Box 279">
            <a:extLst>
              <a:ext uri="{FF2B5EF4-FFF2-40B4-BE49-F238E27FC236}">
                <a16:creationId xmlns:a16="http://schemas.microsoft.com/office/drawing/2014/main" id="{76D26559-2DAA-4115-A55B-8E2982E83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154" y="2884254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43" name="Text Box 282">
            <a:extLst>
              <a:ext uri="{FF2B5EF4-FFF2-40B4-BE49-F238E27FC236}">
                <a16:creationId xmlns:a16="http://schemas.microsoft.com/office/drawing/2014/main" id="{2BEF4B4C-1036-45F6-8F4F-E3AB8F7DE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3511116"/>
            <a:ext cx="8178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Nordea</a:t>
            </a:r>
          </a:p>
        </p:txBody>
      </p:sp>
      <p:sp>
        <p:nvSpPr>
          <p:cNvPr id="44" name="Text Box 277">
            <a:extLst>
              <a:ext uri="{FF2B5EF4-FFF2-40B4-BE49-F238E27FC236}">
                <a16:creationId xmlns:a16="http://schemas.microsoft.com/office/drawing/2014/main" id="{FFA5125B-05F5-4233-8996-850EC2003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13" y="3501008"/>
            <a:ext cx="1075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tammikuu</a:t>
            </a:r>
          </a:p>
        </p:txBody>
      </p:sp>
      <p:sp>
        <p:nvSpPr>
          <p:cNvPr id="45" name="Text Box 278">
            <a:extLst>
              <a:ext uri="{FF2B5EF4-FFF2-40B4-BE49-F238E27FC236}">
                <a16:creationId xmlns:a16="http://schemas.microsoft.com/office/drawing/2014/main" id="{7751409D-0262-4B1C-A29C-A7A7F22E2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24" y="3505539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46" name="Text Box 280">
            <a:extLst>
              <a:ext uri="{FF2B5EF4-FFF2-40B4-BE49-F238E27FC236}">
                <a16:creationId xmlns:a16="http://schemas.microsoft.com/office/drawing/2014/main" id="{5CD67134-3EF6-4682-BC1C-FDD87DC6B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538" y="3514064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6,9</a:t>
            </a:r>
          </a:p>
        </p:txBody>
      </p:sp>
      <p:sp>
        <p:nvSpPr>
          <p:cNvPr id="47" name="Text Box 281">
            <a:extLst>
              <a:ext uri="{FF2B5EF4-FFF2-40B4-BE49-F238E27FC236}">
                <a16:creationId xmlns:a16="http://schemas.microsoft.com/office/drawing/2014/main" id="{B9876B86-FFCE-4FF3-B965-71240C53E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208" y="3501364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48" name="Text Box 279">
            <a:extLst>
              <a:ext uri="{FF2B5EF4-FFF2-40B4-BE49-F238E27FC236}">
                <a16:creationId xmlns:a16="http://schemas.microsoft.com/office/drawing/2014/main" id="{B14E353F-E55D-4E72-8A55-9E751DD28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154" y="3501008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49" name="Text Box 282">
            <a:extLst>
              <a:ext uri="{FF2B5EF4-FFF2-40B4-BE49-F238E27FC236}">
                <a16:creationId xmlns:a16="http://schemas.microsoft.com/office/drawing/2014/main" id="{2732A682-01E3-4C24-BB3C-36D4B6362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4734137"/>
            <a:ext cx="6335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ETLA</a:t>
            </a:r>
          </a:p>
        </p:txBody>
      </p:sp>
      <p:sp>
        <p:nvSpPr>
          <p:cNvPr id="50" name="Text Box 277">
            <a:extLst>
              <a:ext uri="{FF2B5EF4-FFF2-40B4-BE49-F238E27FC236}">
                <a16:creationId xmlns:a16="http://schemas.microsoft.com/office/drawing/2014/main" id="{03E81EA5-A05C-4B6C-AD56-2B9C520D5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13" y="4728040"/>
            <a:ext cx="10791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maaliskuu</a:t>
            </a:r>
          </a:p>
        </p:txBody>
      </p:sp>
      <p:sp>
        <p:nvSpPr>
          <p:cNvPr id="51" name="Text Box 278">
            <a:extLst>
              <a:ext uri="{FF2B5EF4-FFF2-40B4-BE49-F238E27FC236}">
                <a16:creationId xmlns:a16="http://schemas.microsoft.com/office/drawing/2014/main" id="{15E4CB23-FD60-46B3-9D6B-E04F116A3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24" y="4734635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2,4</a:t>
            </a:r>
          </a:p>
        </p:txBody>
      </p:sp>
      <p:sp>
        <p:nvSpPr>
          <p:cNvPr id="52" name="Text Box 280">
            <a:extLst>
              <a:ext uri="{FF2B5EF4-FFF2-40B4-BE49-F238E27FC236}">
                <a16:creationId xmlns:a16="http://schemas.microsoft.com/office/drawing/2014/main" id="{703387A0-C8A8-458C-9C83-55841B72E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172" y="4719651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7,2</a:t>
            </a:r>
          </a:p>
        </p:txBody>
      </p:sp>
      <p:sp>
        <p:nvSpPr>
          <p:cNvPr id="53" name="Text Box 281">
            <a:extLst>
              <a:ext uri="{FF2B5EF4-FFF2-40B4-BE49-F238E27FC236}">
                <a16:creationId xmlns:a16="http://schemas.microsoft.com/office/drawing/2014/main" id="{55103075-18A2-46D6-B5D1-B414555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566" y="4724533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2,1</a:t>
            </a:r>
          </a:p>
        </p:txBody>
      </p:sp>
      <p:sp>
        <p:nvSpPr>
          <p:cNvPr id="54" name="Text Box 279">
            <a:extLst>
              <a:ext uri="{FF2B5EF4-FFF2-40B4-BE49-F238E27FC236}">
                <a16:creationId xmlns:a16="http://schemas.microsoft.com/office/drawing/2014/main" id="{A4ADCED0-CB20-4827-B711-5941BA758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742" y="4723196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57" name="Text Box 282">
            <a:extLst>
              <a:ext uri="{FF2B5EF4-FFF2-40B4-BE49-F238E27FC236}">
                <a16:creationId xmlns:a16="http://schemas.microsoft.com/office/drawing/2014/main" id="{6C9D8C52-C775-4DEB-B509-CF8FD1CBA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5965263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PT</a:t>
            </a:r>
          </a:p>
        </p:txBody>
      </p:sp>
      <p:sp>
        <p:nvSpPr>
          <p:cNvPr id="58" name="Text Box 277">
            <a:extLst>
              <a:ext uri="{FF2B5EF4-FFF2-40B4-BE49-F238E27FC236}">
                <a16:creationId xmlns:a16="http://schemas.microsoft.com/office/drawing/2014/main" id="{9355D45A-0E2B-41A5-8A4C-B327E7108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13" y="5969634"/>
            <a:ext cx="9637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huhtikuu</a:t>
            </a:r>
          </a:p>
        </p:txBody>
      </p:sp>
      <p:sp>
        <p:nvSpPr>
          <p:cNvPr id="59" name="Text Box 278">
            <a:extLst>
              <a:ext uri="{FF2B5EF4-FFF2-40B4-BE49-F238E27FC236}">
                <a16:creationId xmlns:a16="http://schemas.microsoft.com/office/drawing/2014/main" id="{803DCFBB-5A6F-4114-8863-82E2BE209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872" y="5965263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3,1</a:t>
            </a:r>
          </a:p>
        </p:txBody>
      </p:sp>
      <p:sp>
        <p:nvSpPr>
          <p:cNvPr id="60" name="Text Box 280">
            <a:extLst>
              <a:ext uri="{FF2B5EF4-FFF2-40B4-BE49-F238E27FC236}">
                <a16:creationId xmlns:a16="http://schemas.microsoft.com/office/drawing/2014/main" id="{152B80C7-FF12-460C-B384-C2E415DDA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634" y="5969634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6,9</a:t>
            </a:r>
          </a:p>
        </p:txBody>
      </p:sp>
      <p:sp>
        <p:nvSpPr>
          <p:cNvPr id="61" name="Text Box 281">
            <a:extLst>
              <a:ext uri="{FF2B5EF4-FFF2-40B4-BE49-F238E27FC236}">
                <a16:creationId xmlns:a16="http://schemas.microsoft.com/office/drawing/2014/main" id="{4E57399D-3A1C-45FB-8B5B-DE21AABF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154" y="5961245"/>
            <a:ext cx="4171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1,8</a:t>
            </a:r>
          </a:p>
        </p:txBody>
      </p:sp>
      <p:sp>
        <p:nvSpPr>
          <p:cNvPr id="62" name="Text Box 279">
            <a:extLst>
              <a:ext uri="{FF2B5EF4-FFF2-40B4-BE49-F238E27FC236}">
                <a16:creationId xmlns:a16="http://schemas.microsoft.com/office/drawing/2014/main" id="{109A2656-ECA6-434F-BF72-37F28AB40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154" y="5961245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63" name="Text Box 282">
            <a:extLst>
              <a:ext uri="{FF2B5EF4-FFF2-40B4-BE49-F238E27FC236}">
                <a16:creationId xmlns:a16="http://schemas.microsoft.com/office/drawing/2014/main" id="{C2E17745-5CF7-40A2-AD69-2371385E9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4131072"/>
            <a:ext cx="1864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Euroopan komissio</a:t>
            </a:r>
          </a:p>
        </p:txBody>
      </p:sp>
      <p:sp>
        <p:nvSpPr>
          <p:cNvPr id="64" name="Text Box 277">
            <a:extLst>
              <a:ext uri="{FF2B5EF4-FFF2-40B4-BE49-F238E27FC236}">
                <a16:creationId xmlns:a16="http://schemas.microsoft.com/office/drawing/2014/main" id="{2D42A7C4-E1D4-4B65-82ED-E030A459E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13" y="4128616"/>
            <a:ext cx="9973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helmikuu</a:t>
            </a:r>
          </a:p>
        </p:txBody>
      </p:sp>
      <p:sp>
        <p:nvSpPr>
          <p:cNvPr id="65" name="Text Box 278">
            <a:extLst>
              <a:ext uri="{FF2B5EF4-FFF2-40B4-BE49-F238E27FC236}">
                <a16:creationId xmlns:a16="http://schemas.microsoft.com/office/drawing/2014/main" id="{9BA51F12-1521-4785-8322-165E830D8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24" y="4118632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66" name="Text Box 280">
            <a:extLst>
              <a:ext uri="{FF2B5EF4-FFF2-40B4-BE49-F238E27FC236}">
                <a16:creationId xmlns:a16="http://schemas.microsoft.com/office/drawing/2014/main" id="{FC65511E-F910-4E3C-A39A-882F87EE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362" y="4130133"/>
            <a:ext cx="4427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7,4</a:t>
            </a:r>
          </a:p>
        </p:txBody>
      </p:sp>
      <p:sp>
        <p:nvSpPr>
          <p:cNvPr id="67" name="Text Box 281">
            <a:extLst>
              <a:ext uri="{FF2B5EF4-FFF2-40B4-BE49-F238E27FC236}">
                <a16:creationId xmlns:a16="http://schemas.microsoft.com/office/drawing/2014/main" id="{69DF8E0A-2767-404E-BF94-ACFDEACD3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856" y="4070532"/>
            <a:ext cx="3417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 ..</a:t>
            </a:r>
          </a:p>
        </p:txBody>
      </p:sp>
      <p:sp>
        <p:nvSpPr>
          <p:cNvPr id="68" name="Text Box 279">
            <a:extLst>
              <a:ext uri="{FF2B5EF4-FFF2-40B4-BE49-F238E27FC236}">
                <a16:creationId xmlns:a16="http://schemas.microsoft.com/office/drawing/2014/main" id="{760A628D-0726-4F43-A579-41AA84000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8368" y="4077352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69" name="Text Box 282">
            <a:extLst>
              <a:ext uri="{FF2B5EF4-FFF2-40B4-BE49-F238E27FC236}">
                <a16:creationId xmlns:a16="http://schemas.microsoft.com/office/drawing/2014/main" id="{68C2B623-96E8-4C1B-B073-385DB6249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1984188"/>
            <a:ext cx="6864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OECD</a:t>
            </a:r>
          </a:p>
        </p:txBody>
      </p:sp>
      <p:sp>
        <p:nvSpPr>
          <p:cNvPr id="70" name="Text Box 277">
            <a:extLst>
              <a:ext uri="{FF2B5EF4-FFF2-40B4-BE49-F238E27FC236}">
                <a16:creationId xmlns:a16="http://schemas.microsoft.com/office/drawing/2014/main" id="{927CDFE6-52C2-4C17-A49D-46AB46CA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13" y="1982146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71" name="Text Box 278">
            <a:extLst>
              <a:ext uri="{FF2B5EF4-FFF2-40B4-BE49-F238E27FC236}">
                <a16:creationId xmlns:a16="http://schemas.microsoft.com/office/drawing/2014/main" id="{FB9DFA75-6919-4318-AB95-7D57ECB74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24" y="1964442"/>
            <a:ext cx="4171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1,8</a:t>
            </a:r>
          </a:p>
        </p:txBody>
      </p:sp>
      <p:sp>
        <p:nvSpPr>
          <p:cNvPr id="72" name="Text Box 280">
            <a:extLst>
              <a:ext uri="{FF2B5EF4-FFF2-40B4-BE49-F238E27FC236}">
                <a16:creationId xmlns:a16="http://schemas.microsoft.com/office/drawing/2014/main" id="{19F974FD-559E-4130-9DDB-96407D8BE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378" y="1973757"/>
            <a:ext cx="4347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7,7</a:t>
            </a:r>
          </a:p>
        </p:txBody>
      </p:sp>
      <p:sp>
        <p:nvSpPr>
          <p:cNvPr id="73" name="Text Box 281">
            <a:extLst>
              <a:ext uri="{FF2B5EF4-FFF2-40B4-BE49-F238E27FC236}">
                <a16:creationId xmlns:a16="http://schemas.microsoft.com/office/drawing/2014/main" id="{BBE51B72-675E-4E1D-8055-19E813BA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688" y="1916832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74" name="Text Box 281">
            <a:extLst>
              <a:ext uri="{FF2B5EF4-FFF2-40B4-BE49-F238E27FC236}">
                <a16:creationId xmlns:a16="http://schemas.microsoft.com/office/drawing/2014/main" id="{578D9A35-A4C5-4537-80EA-3B1A65B43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8368" y="1924740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75" name="Text Box 282">
            <a:extLst>
              <a:ext uri="{FF2B5EF4-FFF2-40B4-BE49-F238E27FC236}">
                <a16:creationId xmlns:a16="http://schemas.microsoft.com/office/drawing/2014/main" id="{17F6A032-8806-43B2-97AB-3FD15465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4425990"/>
            <a:ext cx="14221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Kuntarahoitus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76" name="Text Box 277">
            <a:extLst>
              <a:ext uri="{FF2B5EF4-FFF2-40B4-BE49-F238E27FC236}">
                <a16:creationId xmlns:a16="http://schemas.microsoft.com/office/drawing/2014/main" id="{00D8183D-B4A1-42CE-9262-91E071AF4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13" y="4421433"/>
            <a:ext cx="10791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maaliskuu</a:t>
            </a:r>
          </a:p>
        </p:txBody>
      </p:sp>
      <p:sp>
        <p:nvSpPr>
          <p:cNvPr id="77" name="Text Box 278">
            <a:extLst>
              <a:ext uri="{FF2B5EF4-FFF2-40B4-BE49-F238E27FC236}">
                <a16:creationId xmlns:a16="http://schemas.microsoft.com/office/drawing/2014/main" id="{768E4C3C-711B-4C50-A7BB-4829C198A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24" y="4425990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3,0</a:t>
            </a:r>
          </a:p>
        </p:txBody>
      </p:sp>
      <p:sp>
        <p:nvSpPr>
          <p:cNvPr id="78" name="Text Box 280">
            <a:extLst>
              <a:ext uri="{FF2B5EF4-FFF2-40B4-BE49-F238E27FC236}">
                <a16:creationId xmlns:a16="http://schemas.microsoft.com/office/drawing/2014/main" id="{D16B3FA8-057D-4804-A223-C236DFE78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760" y="4441892"/>
            <a:ext cx="4443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7,8</a:t>
            </a:r>
          </a:p>
        </p:txBody>
      </p:sp>
      <p:sp>
        <p:nvSpPr>
          <p:cNvPr id="79" name="Text Box 281">
            <a:extLst>
              <a:ext uri="{FF2B5EF4-FFF2-40B4-BE49-F238E27FC236}">
                <a16:creationId xmlns:a16="http://schemas.microsoft.com/office/drawing/2014/main" id="{0FC99AEA-7827-4688-8953-9087F4F5D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688" y="4425990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80" name="Text Box 279">
            <a:extLst>
              <a:ext uri="{FF2B5EF4-FFF2-40B4-BE49-F238E27FC236}">
                <a16:creationId xmlns:a16="http://schemas.microsoft.com/office/drawing/2014/main" id="{C4D64834-9C3C-4515-B6C9-892DAB93A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948" y="4450292"/>
            <a:ext cx="4074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1,7</a:t>
            </a:r>
          </a:p>
        </p:txBody>
      </p:sp>
      <p:sp>
        <p:nvSpPr>
          <p:cNvPr id="81" name="Text Box 282">
            <a:extLst>
              <a:ext uri="{FF2B5EF4-FFF2-40B4-BE49-F238E27FC236}">
                <a16:creationId xmlns:a16="http://schemas.microsoft.com/office/drawing/2014/main" id="{2EFB71DC-D858-42E1-ACC9-D7189785A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5033116"/>
            <a:ext cx="13195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Danske Bank</a:t>
            </a:r>
          </a:p>
        </p:txBody>
      </p:sp>
      <p:sp>
        <p:nvSpPr>
          <p:cNvPr id="82" name="Text Box 277">
            <a:extLst>
              <a:ext uri="{FF2B5EF4-FFF2-40B4-BE49-F238E27FC236}">
                <a16:creationId xmlns:a16="http://schemas.microsoft.com/office/drawing/2014/main" id="{8F390FC4-57CC-4675-AE07-9815A5E2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13" y="5032034"/>
            <a:ext cx="10791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maaliskuu</a:t>
            </a:r>
          </a:p>
        </p:txBody>
      </p:sp>
      <p:sp>
        <p:nvSpPr>
          <p:cNvPr id="83" name="Text Box 278">
            <a:extLst>
              <a:ext uri="{FF2B5EF4-FFF2-40B4-BE49-F238E27FC236}">
                <a16:creationId xmlns:a16="http://schemas.microsoft.com/office/drawing/2014/main" id="{A98BC627-E776-44D1-927C-966670790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24" y="5033116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3,0</a:t>
            </a:r>
          </a:p>
        </p:txBody>
      </p:sp>
      <p:sp>
        <p:nvSpPr>
          <p:cNvPr id="84" name="Text Box 280">
            <a:extLst>
              <a:ext uri="{FF2B5EF4-FFF2-40B4-BE49-F238E27FC236}">
                <a16:creationId xmlns:a16="http://schemas.microsoft.com/office/drawing/2014/main" id="{E33B5EC3-80EC-4461-B7FD-8B6981428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172" y="5033116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7,2</a:t>
            </a:r>
          </a:p>
        </p:txBody>
      </p:sp>
      <p:sp>
        <p:nvSpPr>
          <p:cNvPr id="85" name="Text Box 281">
            <a:extLst>
              <a:ext uri="{FF2B5EF4-FFF2-40B4-BE49-F238E27FC236}">
                <a16:creationId xmlns:a16="http://schemas.microsoft.com/office/drawing/2014/main" id="{4A23479A-3CB0-4A29-A49D-2F3F73793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758" y="5018386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86" name="Text Box 279">
            <a:extLst>
              <a:ext uri="{FF2B5EF4-FFF2-40B4-BE49-F238E27FC236}">
                <a16:creationId xmlns:a16="http://schemas.microsoft.com/office/drawing/2014/main" id="{8B908319-EB2C-4C16-8404-C41370D38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154" y="5033116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1,5</a:t>
            </a:r>
          </a:p>
        </p:txBody>
      </p:sp>
      <p:sp>
        <p:nvSpPr>
          <p:cNvPr id="87" name="Text Box 282">
            <a:extLst>
              <a:ext uri="{FF2B5EF4-FFF2-40B4-BE49-F238E27FC236}">
                <a16:creationId xmlns:a16="http://schemas.microsoft.com/office/drawing/2014/main" id="{EE062F07-93FA-41AD-8380-9CF36E9A0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559671"/>
            <a:ext cx="6351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Hypo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88" name="Text Box 277">
            <a:extLst>
              <a:ext uri="{FF2B5EF4-FFF2-40B4-BE49-F238E27FC236}">
                <a16:creationId xmlns:a16="http://schemas.microsoft.com/office/drawing/2014/main" id="{D9BA6394-45F3-44F0-869C-F7D521F8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13" y="2567338"/>
            <a:ext cx="1075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tammi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kuu</a:t>
            </a:r>
          </a:p>
        </p:txBody>
      </p:sp>
      <p:sp>
        <p:nvSpPr>
          <p:cNvPr id="89" name="Text Box 278">
            <a:extLst>
              <a:ext uri="{FF2B5EF4-FFF2-40B4-BE49-F238E27FC236}">
                <a16:creationId xmlns:a16="http://schemas.microsoft.com/office/drawing/2014/main" id="{293F23C5-855A-4D8C-9687-A652F0108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24" y="2563065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90" name="Text Box 280">
            <a:extLst>
              <a:ext uri="{FF2B5EF4-FFF2-40B4-BE49-F238E27FC236}">
                <a16:creationId xmlns:a16="http://schemas.microsoft.com/office/drawing/2014/main" id="{64E0C373-47C6-4181-A670-5E035F151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172" y="2578686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7,5</a:t>
            </a:r>
          </a:p>
        </p:txBody>
      </p:sp>
      <p:sp>
        <p:nvSpPr>
          <p:cNvPr id="91" name="Text Box 281">
            <a:extLst>
              <a:ext uri="{FF2B5EF4-FFF2-40B4-BE49-F238E27FC236}">
                <a16:creationId xmlns:a16="http://schemas.microsoft.com/office/drawing/2014/main" id="{B56572DF-BE9C-4332-8FDD-C5B6D388A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094" y="2554676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92" name="Text Box 279">
            <a:extLst>
              <a:ext uri="{FF2B5EF4-FFF2-40B4-BE49-F238E27FC236}">
                <a16:creationId xmlns:a16="http://schemas.microsoft.com/office/drawing/2014/main" id="{81D1C49A-AC3A-4EC7-9945-3BB50CE6E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140" y="2557012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93" name="Text Box 282">
            <a:extLst>
              <a:ext uri="{FF2B5EF4-FFF2-40B4-BE49-F238E27FC236}">
                <a16:creationId xmlns:a16="http://schemas.microsoft.com/office/drawing/2014/main" id="{F074A47C-A902-47B1-904C-600D2F0C3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3192141"/>
            <a:ext cx="10999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Swedbank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94" name="Text Box 277">
            <a:extLst>
              <a:ext uri="{FF2B5EF4-FFF2-40B4-BE49-F238E27FC236}">
                <a16:creationId xmlns:a16="http://schemas.microsoft.com/office/drawing/2014/main" id="{5035C436-0053-4926-9C3D-64CD04A50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13" y="3186044"/>
            <a:ext cx="1075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tammikuu</a:t>
            </a:r>
          </a:p>
        </p:txBody>
      </p:sp>
      <p:sp>
        <p:nvSpPr>
          <p:cNvPr id="95" name="Text Box 278">
            <a:extLst>
              <a:ext uri="{FF2B5EF4-FFF2-40B4-BE49-F238E27FC236}">
                <a16:creationId xmlns:a16="http://schemas.microsoft.com/office/drawing/2014/main" id="{5BBC2C5E-3340-44BC-9520-E5F03536D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24" y="3186044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3"/>
                </a:solidFill>
                <a:latin typeface="+mn-lt"/>
                <a:ea typeface="Roboto" panose="02000000000000000000" pitchFamily="2" charset="0"/>
              </a:rPr>
              <a:t>2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,8</a:t>
            </a:r>
          </a:p>
        </p:txBody>
      </p:sp>
      <p:sp>
        <p:nvSpPr>
          <p:cNvPr id="96" name="Text Box 280">
            <a:extLst>
              <a:ext uri="{FF2B5EF4-FFF2-40B4-BE49-F238E27FC236}">
                <a16:creationId xmlns:a16="http://schemas.microsoft.com/office/drawing/2014/main" id="{97B1CDEE-1A37-4BFB-9944-998F8107E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156" y="3179220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7,0</a:t>
            </a:r>
          </a:p>
        </p:txBody>
      </p:sp>
      <p:sp>
        <p:nvSpPr>
          <p:cNvPr id="97" name="Text Box 281">
            <a:extLst>
              <a:ext uri="{FF2B5EF4-FFF2-40B4-BE49-F238E27FC236}">
                <a16:creationId xmlns:a16="http://schemas.microsoft.com/office/drawing/2014/main" id="{D96A2618-FC05-4B9C-8991-623E99E2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216" y="3172396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98" name="Text Box 279">
            <a:extLst>
              <a:ext uri="{FF2B5EF4-FFF2-40B4-BE49-F238E27FC236}">
                <a16:creationId xmlns:a16="http://schemas.microsoft.com/office/drawing/2014/main" id="{4EE9F171-3C13-4596-A474-443C1A880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6346" y="3172396"/>
            <a:ext cx="4154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latin typeface="+mn-lt"/>
                <a:ea typeface="Roboto" panose="02000000000000000000" pitchFamily="2" charset="0"/>
              </a:rPr>
              <a:t>1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,4</a:t>
            </a:r>
          </a:p>
        </p:txBody>
      </p:sp>
      <p:sp>
        <p:nvSpPr>
          <p:cNvPr id="99" name="Text Box 282">
            <a:extLst>
              <a:ext uri="{FF2B5EF4-FFF2-40B4-BE49-F238E27FC236}">
                <a16:creationId xmlns:a16="http://schemas.microsoft.com/office/drawing/2014/main" id="{04CFD9C7-BEB0-4DF8-B917-DA07277AC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3829392"/>
            <a:ext cx="4283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OP</a:t>
            </a:r>
          </a:p>
        </p:txBody>
      </p:sp>
      <p:sp>
        <p:nvSpPr>
          <p:cNvPr id="100" name="Text Box 277">
            <a:extLst>
              <a:ext uri="{FF2B5EF4-FFF2-40B4-BE49-F238E27FC236}">
                <a16:creationId xmlns:a16="http://schemas.microsoft.com/office/drawing/2014/main" id="{F5EA605E-ABF6-49E1-A683-2CE26A72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13" y="3818117"/>
            <a:ext cx="1075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tammikuu</a:t>
            </a:r>
          </a:p>
        </p:txBody>
      </p:sp>
      <p:sp>
        <p:nvSpPr>
          <p:cNvPr id="101" name="Text Box 278">
            <a:extLst>
              <a:ext uri="{FF2B5EF4-FFF2-40B4-BE49-F238E27FC236}">
                <a16:creationId xmlns:a16="http://schemas.microsoft.com/office/drawing/2014/main" id="{DFADD3BC-86DE-43ED-91F7-A8466CB69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24" y="3823172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2,6</a:t>
            </a:r>
          </a:p>
        </p:txBody>
      </p:sp>
      <p:sp>
        <p:nvSpPr>
          <p:cNvPr id="102" name="Text Box 280">
            <a:extLst>
              <a:ext uri="{FF2B5EF4-FFF2-40B4-BE49-F238E27FC236}">
                <a16:creationId xmlns:a16="http://schemas.microsoft.com/office/drawing/2014/main" id="{A7C7D130-4F1E-43E6-9F8E-2B20B4627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172" y="3826506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7,2</a:t>
            </a:r>
          </a:p>
        </p:txBody>
      </p:sp>
      <p:sp>
        <p:nvSpPr>
          <p:cNvPr id="103" name="Text Box 281">
            <a:extLst>
              <a:ext uri="{FF2B5EF4-FFF2-40B4-BE49-F238E27FC236}">
                <a16:creationId xmlns:a16="http://schemas.microsoft.com/office/drawing/2014/main" id="{938D4C13-6425-436B-A31C-39D345FAA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6224" y="3826995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104" name="Text Box 279">
            <a:extLst>
              <a:ext uri="{FF2B5EF4-FFF2-40B4-BE49-F238E27FC236}">
                <a16:creationId xmlns:a16="http://schemas.microsoft.com/office/drawing/2014/main" id="{6AAB771C-E745-48AD-8805-5B3BF242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140" y="3809239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105" name="Text Box 282">
            <a:extLst>
              <a:ext uri="{FF2B5EF4-FFF2-40B4-BE49-F238E27FC236}">
                <a16:creationId xmlns:a16="http://schemas.microsoft.com/office/drawing/2014/main" id="{BD3135F7-B907-454D-B914-6523F9CA9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5654195"/>
            <a:ext cx="5116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PTT</a:t>
            </a:r>
          </a:p>
        </p:txBody>
      </p:sp>
      <p:sp>
        <p:nvSpPr>
          <p:cNvPr id="106" name="Text Box 277">
            <a:extLst>
              <a:ext uri="{FF2B5EF4-FFF2-40B4-BE49-F238E27FC236}">
                <a16:creationId xmlns:a16="http://schemas.microsoft.com/office/drawing/2014/main" id="{DA4EA1DC-8788-4B81-898F-9B9448324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13" y="5654195"/>
            <a:ext cx="10791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maaliskuu</a:t>
            </a:r>
          </a:p>
        </p:txBody>
      </p:sp>
      <p:sp>
        <p:nvSpPr>
          <p:cNvPr id="107" name="Text Box 278">
            <a:extLst>
              <a:ext uri="{FF2B5EF4-FFF2-40B4-BE49-F238E27FC236}">
                <a16:creationId xmlns:a16="http://schemas.microsoft.com/office/drawing/2014/main" id="{842D39D6-E46F-4147-BCBB-0F1F220FD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24" y="5654195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3,5</a:t>
            </a:r>
          </a:p>
        </p:txBody>
      </p:sp>
      <p:sp>
        <p:nvSpPr>
          <p:cNvPr id="108" name="Text Box 280">
            <a:extLst>
              <a:ext uri="{FF2B5EF4-FFF2-40B4-BE49-F238E27FC236}">
                <a16:creationId xmlns:a16="http://schemas.microsoft.com/office/drawing/2014/main" id="{8F54B63D-8A5E-4775-A765-A8AA9E85C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172" y="5654195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7,3</a:t>
            </a:r>
          </a:p>
        </p:txBody>
      </p:sp>
      <p:sp>
        <p:nvSpPr>
          <p:cNvPr id="109" name="Text Box 281">
            <a:extLst>
              <a:ext uri="{FF2B5EF4-FFF2-40B4-BE49-F238E27FC236}">
                <a16:creationId xmlns:a16="http://schemas.microsoft.com/office/drawing/2014/main" id="{1E8E91A1-818F-43BF-B35D-D646D61E0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630" y="5673940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3,0</a:t>
            </a:r>
          </a:p>
        </p:txBody>
      </p:sp>
      <p:sp>
        <p:nvSpPr>
          <p:cNvPr id="110" name="Text Box 279">
            <a:extLst>
              <a:ext uri="{FF2B5EF4-FFF2-40B4-BE49-F238E27FC236}">
                <a16:creationId xmlns:a16="http://schemas.microsoft.com/office/drawing/2014/main" id="{B68A9F40-0A86-493F-90F0-5BFD52AFD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184" y="5654195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10597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2DAD5-A506-984A-A871-86FC1F05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3</a:t>
            </a:fld>
            <a:endParaRPr lang="fi-FI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D60D51-7DEE-CC4B-9FC2-385DB5732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3898" y="403889"/>
            <a:ext cx="9292582" cy="69215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377">
              <a:spcBef>
                <a:spcPts val="0"/>
              </a:spcBef>
              <a:defRPr/>
            </a:pPr>
            <a:r>
              <a:rPr lang="fi-FI" sz="2800" b="1" kern="0" dirty="0">
                <a:latin typeface="+mj-lt"/>
              </a:rPr>
              <a:t>Kansantalouden ennustelukuja vuodelle 2023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9B51440-831A-B64A-B189-E64453DB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333" y="1632792"/>
            <a:ext cx="535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Laitos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F484546-84F6-A142-99D9-84FDF706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870" y="1167818"/>
            <a:ext cx="814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Julkaisu-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2A4F253-BFBB-5543-99D5-961158E5C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981" y="1200744"/>
            <a:ext cx="3911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BKT,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0F44E80-8D5B-0344-BD41-CCF7F3AC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387" y="1297598"/>
            <a:ext cx="7710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Inflaatio,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668AF17-7FD8-6440-A6C7-ADB27A04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50" y="1135267"/>
            <a:ext cx="6652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Työttö-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C3D8ACD-90DB-504B-BC97-0EE9C2137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184" y="1128736"/>
            <a:ext cx="9521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Ansiotaso-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61AF9C5-795B-D941-9452-61839C11A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866" y="1455850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ajankohta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47818D1-88F6-C644-B5E1-34E126F5A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779" y="1416768"/>
            <a:ext cx="8842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muutos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8525E18-2196-2C4F-8476-F6A19403B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230" y="1373333"/>
            <a:ext cx="5498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myys-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362B3D8-C3D3-794C-90E0-E5691349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769" y="1398288"/>
            <a:ext cx="7325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indeksin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4DB8869A-3E14-C446-BF29-63DA97FF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900" y="1684527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F6C7E4F3-30C9-1345-884C-A8F772D7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2363" y="1574597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940F1BE7-F9DE-5E45-AE76-BAAD6113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1645854"/>
            <a:ext cx="6379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aste, %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751AB74-BE72-0C46-97F4-8076C888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194" y="1645854"/>
            <a:ext cx="9345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muutos, %</a:t>
            </a: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D41516CA-1D4A-7648-A592-E4BA6B5F8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3472" y="1988840"/>
            <a:ext cx="8852089" cy="26562"/>
          </a:xfrm>
          <a:prstGeom prst="line">
            <a:avLst/>
          </a:prstGeom>
          <a:noFill/>
          <a:ln w="9525">
            <a:solidFill>
              <a:srgbClr val="002E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23" name="Text Box 277">
            <a:extLst>
              <a:ext uri="{FF2B5EF4-FFF2-40B4-BE49-F238E27FC236}">
                <a16:creationId xmlns:a16="http://schemas.microsoft.com/office/drawing/2014/main" id="{1A86C2A1-9199-5443-B8BE-F4F23C4F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7" y="3075610"/>
            <a:ext cx="10791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maaliskuu</a:t>
            </a:r>
          </a:p>
        </p:txBody>
      </p:sp>
      <p:sp>
        <p:nvSpPr>
          <p:cNvPr id="24" name="Text Box 278">
            <a:extLst>
              <a:ext uri="{FF2B5EF4-FFF2-40B4-BE49-F238E27FC236}">
                <a16:creationId xmlns:a16="http://schemas.microsoft.com/office/drawing/2014/main" id="{4A742BA6-0F8A-CD4B-9D20-510DBF83C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744" y="3071092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25" name="Text Box 279">
            <a:extLst>
              <a:ext uri="{FF2B5EF4-FFF2-40B4-BE49-F238E27FC236}">
                <a16:creationId xmlns:a16="http://schemas.microsoft.com/office/drawing/2014/main" id="{20853177-08DE-EB4D-A5B7-DD1763E7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918" y="3068960"/>
            <a:ext cx="4154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1,4</a:t>
            </a:r>
          </a:p>
        </p:txBody>
      </p:sp>
      <p:sp>
        <p:nvSpPr>
          <p:cNvPr id="26" name="Text Box 280">
            <a:extLst>
              <a:ext uri="{FF2B5EF4-FFF2-40B4-BE49-F238E27FC236}">
                <a16:creationId xmlns:a16="http://schemas.microsoft.com/office/drawing/2014/main" id="{5D33D6E4-9928-8548-8876-F8859873B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056" y="3072760"/>
            <a:ext cx="5453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7,4*</a:t>
            </a:r>
          </a:p>
        </p:txBody>
      </p:sp>
      <p:sp>
        <p:nvSpPr>
          <p:cNvPr id="27" name="Text Box 281">
            <a:extLst>
              <a:ext uri="{FF2B5EF4-FFF2-40B4-BE49-F238E27FC236}">
                <a16:creationId xmlns:a16="http://schemas.microsoft.com/office/drawing/2014/main" id="{60A5A054-2BA5-2F47-B974-AE68D496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00" y="3073592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2,2*</a:t>
            </a:r>
          </a:p>
        </p:txBody>
      </p:sp>
      <p:sp>
        <p:nvSpPr>
          <p:cNvPr id="28" name="Text Box 282">
            <a:extLst>
              <a:ext uri="{FF2B5EF4-FFF2-40B4-BE49-F238E27FC236}">
                <a16:creationId xmlns:a16="http://schemas.microsoft.com/office/drawing/2014/main" id="{2A1B0F8D-BC47-1E46-A016-BFDA6945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3078420"/>
            <a:ext cx="15408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Suomen Pankki</a:t>
            </a:r>
          </a:p>
        </p:txBody>
      </p:sp>
      <p:sp>
        <p:nvSpPr>
          <p:cNvPr id="29" name="Suorakulmio 2">
            <a:extLst>
              <a:ext uri="{FF2B5EF4-FFF2-40B4-BE49-F238E27FC236}">
                <a16:creationId xmlns:a16="http://schemas.microsoft.com/office/drawing/2014/main" id="{F43E8F78-8E29-2A4A-B730-7AAFD0895878}"/>
              </a:ext>
            </a:extLst>
          </p:cNvPr>
          <p:cNvSpPr/>
          <p:nvPr/>
        </p:nvSpPr>
        <p:spPr>
          <a:xfrm>
            <a:off x="3809716" y="1671877"/>
            <a:ext cx="1090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2020/2021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30" name="Text Box 282">
            <a:extLst>
              <a:ext uri="{FF2B5EF4-FFF2-40B4-BE49-F238E27FC236}">
                <a16:creationId xmlns:a16="http://schemas.microsoft.com/office/drawing/2014/main" id="{72E9E807-3C9A-0C4C-9272-30FBB832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353322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VM</a:t>
            </a:r>
          </a:p>
        </p:txBody>
      </p:sp>
      <p:sp>
        <p:nvSpPr>
          <p:cNvPr id="31" name="Text Box 277">
            <a:extLst>
              <a:ext uri="{FF2B5EF4-FFF2-40B4-BE49-F238E27FC236}">
                <a16:creationId xmlns:a16="http://schemas.microsoft.com/office/drawing/2014/main" id="{CF6623A9-3D9A-1C4A-B612-86446FE49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7" y="2348880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32" name="Text Box 278">
            <a:extLst>
              <a:ext uri="{FF2B5EF4-FFF2-40B4-BE49-F238E27FC236}">
                <a16:creationId xmlns:a16="http://schemas.microsoft.com/office/drawing/2014/main" id="{211EA1A4-68CF-D24D-9D6E-78A3CE274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6" y="2353322"/>
            <a:ext cx="4154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1,4</a:t>
            </a:r>
          </a:p>
        </p:txBody>
      </p:sp>
      <p:sp>
        <p:nvSpPr>
          <p:cNvPr id="33" name="Text Box 280">
            <a:extLst>
              <a:ext uri="{FF2B5EF4-FFF2-40B4-BE49-F238E27FC236}">
                <a16:creationId xmlns:a16="http://schemas.microsoft.com/office/drawing/2014/main" id="{9818FDE6-4AF4-C649-AC50-828D92A6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238" y="2352031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7,2</a:t>
            </a:r>
          </a:p>
        </p:txBody>
      </p:sp>
      <p:sp>
        <p:nvSpPr>
          <p:cNvPr id="34" name="Text Box 279">
            <a:extLst>
              <a:ext uri="{FF2B5EF4-FFF2-40B4-BE49-F238E27FC236}">
                <a16:creationId xmlns:a16="http://schemas.microsoft.com/office/drawing/2014/main" id="{EAF9C923-8EF9-E746-AD40-47E0C875D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8506" y="2350173"/>
            <a:ext cx="4171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1,6</a:t>
            </a:r>
          </a:p>
        </p:txBody>
      </p:sp>
      <p:sp>
        <p:nvSpPr>
          <p:cNvPr id="41" name="Text Box 281">
            <a:extLst>
              <a:ext uri="{FF2B5EF4-FFF2-40B4-BE49-F238E27FC236}">
                <a16:creationId xmlns:a16="http://schemas.microsoft.com/office/drawing/2014/main" id="{7371AB24-5D0E-0740-B9EB-59D91B8C3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192" y="2350496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55" name="Päivämäärän paikkamerkki 3">
            <a:extLst>
              <a:ext uri="{FF2B5EF4-FFF2-40B4-BE49-F238E27FC236}">
                <a16:creationId xmlns:a16="http://schemas.microsoft.com/office/drawing/2014/main" id="{27624951-3050-9F4C-B491-B0157115394E}"/>
              </a:ext>
            </a:extLst>
          </p:cNvPr>
          <p:cNvSpPr txBox="1">
            <a:spLocks/>
          </p:cNvSpPr>
          <p:nvPr/>
        </p:nvSpPr>
        <p:spPr>
          <a:xfrm>
            <a:off x="983109" y="6307169"/>
            <a:ext cx="1770569" cy="290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14.4.2021/</a:t>
            </a:r>
            <a:r>
              <a:rPr lang="fi-FI" sz="900" dirty="0" err="1">
                <a:solidFill>
                  <a:schemeClr val="bg1">
                    <a:lumMod val="50000"/>
                  </a:schemeClr>
                </a:solidFill>
              </a:rPr>
              <a:t>Mpunakallio</a:t>
            </a:r>
            <a:endParaRPr lang="fi-FI" sz="900" dirty="0">
              <a:solidFill>
                <a:schemeClr val="bg1">
                  <a:lumMod val="50000"/>
                </a:schemeClr>
              </a:solidFill>
            </a:endParaRPr>
          </a:p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* Joulukuun ennuste</a:t>
            </a:r>
          </a:p>
        </p:txBody>
      </p:sp>
      <p:sp>
        <p:nvSpPr>
          <p:cNvPr id="35" name="Text Box 282">
            <a:extLst>
              <a:ext uri="{FF2B5EF4-FFF2-40B4-BE49-F238E27FC236}">
                <a16:creationId xmlns:a16="http://schemas.microsoft.com/office/drawing/2014/main" id="{26AB49D6-B48C-42FF-93CB-6D9B42476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723406"/>
            <a:ext cx="6335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ETLA</a:t>
            </a:r>
          </a:p>
        </p:txBody>
      </p:sp>
      <p:sp>
        <p:nvSpPr>
          <p:cNvPr id="36" name="Text Box 277">
            <a:extLst>
              <a:ext uri="{FF2B5EF4-FFF2-40B4-BE49-F238E27FC236}">
                <a16:creationId xmlns:a16="http://schemas.microsoft.com/office/drawing/2014/main" id="{6AEC7256-77C2-4059-A17F-3A2FE8A95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7" y="2717309"/>
            <a:ext cx="10791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maaliskuu</a:t>
            </a:r>
          </a:p>
        </p:txBody>
      </p:sp>
      <p:sp>
        <p:nvSpPr>
          <p:cNvPr id="37" name="Text Box 278">
            <a:extLst>
              <a:ext uri="{FF2B5EF4-FFF2-40B4-BE49-F238E27FC236}">
                <a16:creationId xmlns:a16="http://schemas.microsoft.com/office/drawing/2014/main" id="{9169CE9F-C8AE-4132-B536-3E9DEE229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950" y="2710256"/>
            <a:ext cx="4074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1,7</a:t>
            </a:r>
          </a:p>
        </p:txBody>
      </p:sp>
      <p:sp>
        <p:nvSpPr>
          <p:cNvPr id="38" name="Text Box 280">
            <a:extLst>
              <a:ext uri="{FF2B5EF4-FFF2-40B4-BE49-F238E27FC236}">
                <a16:creationId xmlns:a16="http://schemas.microsoft.com/office/drawing/2014/main" id="{81F2E7CB-B889-4694-A060-621F09FA5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2222" y="2708920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7,0</a:t>
            </a:r>
          </a:p>
        </p:txBody>
      </p:sp>
      <p:sp>
        <p:nvSpPr>
          <p:cNvPr id="39" name="Text Box 281">
            <a:extLst>
              <a:ext uri="{FF2B5EF4-FFF2-40B4-BE49-F238E27FC236}">
                <a16:creationId xmlns:a16="http://schemas.microsoft.com/office/drawing/2014/main" id="{21CF8362-59F4-42A0-894B-12DB18452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664" y="2713802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2,1</a:t>
            </a:r>
          </a:p>
        </p:txBody>
      </p:sp>
      <p:sp>
        <p:nvSpPr>
          <p:cNvPr id="40" name="Text Box 279">
            <a:extLst>
              <a:ext uri="{FF2B5EF4-FFF2-40B4-BE49-F238E27FC236}">
                <a16:creationId xmlns:a16="http://schemas.microsoft.com/office/drawing/2014/main" id="{A1975FEB-C1C6-4B76-BE54-82A79F767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918" y="2712465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42" name="Text Box 282">
            <a:extLst>
              <a:ext uri="{FF2B5EF4-FFF2-40B4-BE49-F238E27FC236}">
                <a16:creationId xmlns:a16="http://schemas.microsoft.com/office/drawing/2014/main" id="{6141D429-B7A5-4309-BC10-6E134550D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3453490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PT</a:t>
            </a:r>
          </a:p>
        </p:txBody>
      </p:sp>
      <p:sp>
        <p:nvSpPr>
          <p:cNvPr id="43" name="Text Box 277">
            <a:extLst>
              <a:ext uri="{FF2B5EF4-FFF2-40B4-BE49-F238E27FC236}">
                <a16:creationId xmlns:a16="http://schemas.microsoft.com/office/drawing/2014/main" id="{7DE3417A-5FE1-4E2A-BE7B-DBF104D47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7" y="3466250"/>
            <a:ext cx="9637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huhtikuu</a:t>
            </a:r>
          </a:p>
        </p:txBody>
      </p:sp>
      <p:sp>
        <p:nvSpPr>
          <p:cNvPr id="44" name="Text Box 278">
            <a:extLst>
              <a:ext uri="{FF2B5EF4-FFF2-40B4-BE49-F238E27FC236}">
                <a16:creationId xmlns:a16="http://schemas.microsoft.com/office/drawing/2014/main" id="{841B99F6-D346-4644-9AF4-8AA539460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6" y="3453490"/>
            <a:ext cx="4154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1,4</a:t>
            </a:r>
          </a:p>
        </p:txBody>
      </p:sp>
      <p:sp>
        <p:nvSpPr>
          <p:cNvPr id="45" name="Text Box 280">
            <a:extLst>
              <a:ext uri="{FF2B5EF4-FFF2-40B4-BE49-F238E27FC236}">
                <a16:creationId xmlns:a16="http://schemas.microsoft.com/office/drawing/2014/main" id="{EF669FB8-AB4E-4317-93D0-9E82729A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634" y="3437389"/>
            <a:ext cx="4443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6,7</a:t>
            </a:r>
          </a:p>
        </p:txBody>
      </p:sp>
      <p:sp>
        <p:nvSpPr>
          <p:cNvPr id="46" name="Text Box 281">
            <a:extLst>
              <a:ext uri="{FF2B5EF4-FFF2-40B4-BE49-F238E27FC236}">
                <a16:creationId xmlns:a16="http://schemas.microsoft.com/office/drawing/2014/main" id="{D35FE5B8-EA69-46DB-A0DA-4EB0A285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154" y="3429000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2,3</a:t>
            </a:r>
          </a:p>
        </p:txBody>
      </p:sp>
      <p:sp>
        <p:nvSpPr>
          <p:cNvPr id="47" name="Text Box 279">
            <a:extLst>
              <a:ext uri="{FF2B5EF4-FFF2-40B4-BE49-F238E27FC236}">
                <a16:creationId xmlns:a16="http://schemas.microsoft.com/office/drawing/2014/main" id="{E8479220-2BB9-4401-9C4F-94AEF537A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330" y="3429000"/>
            <a:ext cx="380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1,1</a:t>
            </a:r>
          </a:p>
        </p:txBody>
      </p:sp>
    </p:spTree>
    <p:extLst>
      <p:ext uri="{BB962C8B-B14F-4D97-AF65-F5344CB8AC3E}">
        <p14:creationId xmlns:p14="http://schemas.microsoft.com/office/powerpoint/2010/main" val="37030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malli_embed.potx" id="{F43F9E1D-74AE-47CE-875D-C813102AF2C6}" vid="{C17C54C4-7A1D-4F1E-91F6-D768B2AC185C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6000AE223E22E49AE9A6766EBE498ED" ma:contentTypeVersion="10" ma:contentTypeDescription="Luo uusi asiakirja." ma:contentTypeScope="" ma:versionID="f5fc7d20f87ad8c7a95020a910e5a586">
  <xsd:schema xmlns:xsd="http://www.w3.org/2001/XMLSchema" xmlns:xs="http://www.w3.org/2001/XMLSchema" xmlns:p="http://schemas.microsoft.com/office/2006/metadata/properties" xmlns:ns2="0778ba95-7023-46b8-8863-14b2a5814243" xmlns:ns3="c40c7b59-5744-49aa-9631-c4247212e49d" targetNamespace="http://schemas.microsoft.com/office/2006/metadata/properties" ma:root="true" ma:fieldsID="ea317c9c84f643226b28946195ba1965" ns2:_="" ns3:_="">
    <xsd:import namespace="0778ba95-7023-46b8-8863-14b2a5814243"/>
    <xsd:import namespace="c40c7b59-5744-49aa-9631-c4247212e4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8ba95-7023-46b8-8863-14b2a5814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c7b59-5744-49aa-9631-c4247212e4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CC77C3-B2D3-4AA7-B406-17ACC02BE9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78ba95-7023-46b8-8863-14b2a5814243"/>
    <ds:schemaRef ds:uri="c40c7b59-5744-49aa-9631-c4247212e4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97E7F8-EA56-40E0-9F68-9C15A2BA5251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0778ba95-7023-46b8-8863-14b2a5814243"/>
    <ds:schemaRef ds:uri="c40c7b59-5744-49aa-9631-c4247212e49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750B1C-E779-41B2-8C8C-1011F2FDE0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USE_THIS_kuntaliitto_malli_embed</Template>
  <TotalTime>4067</TotalTime>
  <Words>303</Words>
  <Application>Microsoft Office PowerPoint</Application>
  <PresentationFormat>Laajakuva</PresentationFormat>
  <Paragraphs>249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Work Sans</vt:lpstr>
      <vt:lpstr>Work Sans ExtraBold</vt:lpstr>
      <vt:lpstr>Work Sans SemiBold</vt:lpstr>
      <vt:lpstr>Work Sans Medium</vt:lpstr>
      <vt:lpstr>Arial</vt:lpstr>
      <vt:lpstr>Kuntaliitto</vt:lpstr>
      <vt:lpstr>Kansantalouden ennustelukuja vuodelle 2021</vt:lpstr>
      <vt:lpstr>Kansantalouden ennustelukuja vuodelle 2022</vt:lpstr>
      <vt:lpstr>Kansantalouden ennustelukuja vuodelle 2023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Aloitusdia max kolme riviä Work Sans ExtraBold 54pt</dc:title>
  <dc:creator>Elsa Arola</dc:creator>
  <cp:lastModifiedBy>Valkeinen Tuija</cp:lastModifiedBy>
  <cp:revision>74</cp:revision>
  <dcterms:created xsi:type="dcterms:W3CDTF">2019-12-23T08:33:16Z</dcterms:created>
  <dcterms:modified xsi:type="dcterms:W3CDTF">2021-04-22T05:33:07Z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0x01010066000AE223E22E49AE9A6766EBE498ED</vt:lpwstr>
  </property>
</Properties>
</file>