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542" r:id="rId6"/>
    <p:sldId id="264" r:id="rId7"/>
    <p:sldId id="310" r:id="rId8"/>
    <p:sldId id="521" r:id="rId9"/>
    <p:sldId id="538" r:id="rId10"/>
    <p:sldId id="428" r:id="rId11"/>
    <p:sldId id="536" r:id="rId12"/>
    <p:sldId id="533" r:id="rId13"/>
    <p:sldId id="534" r:id="rId14"/>
    <p:sldId id="537" r:id="rId15"/>
    <p:sldId id="417" r:id="rId16"/>
    <p:sldId id="494" r:id="rId17"/>
    <p:sldId id="429" r:id="rId18"/>
    <p:sldId id="539" r:id="rId19"/>
    <p:sldId id="530" r:id="rId20"/>
    <p:sldId id="531" r:id="rId21"/>
    <p:sldId id="419" r:id="rId22"/>
    <p:sldId id="541" r:id="rId23"/>
    <p:sldId id="260" r:id="rId24"/>
    <p:sldId id="350" r:id="rId25"/>
    <p:sldId id="381" r:id="rId26"/>
    <p:sldId id="543" r:id="rId27"/>
    <p:sldId id="544" r:id="rId28"/>
    <p:sldId id="545" r:id="rId29"/>
    <p:sldId id="546" r:id="rId30"/>
    <p:sldId id="548" r:id="rId31"/>
    <p:sldId id="549" r:id="rId32"/>
    <p:sldId id="550" r:id="rId33"/>
    <p:sldId id="296" r:id="rId3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468"/>
    <a:srgbClr val="FF3E60"/>
    <a:srgbClr val="C4A5A5"/>
    <a:srgbClr val="FF6D2C"/>
    <a:srgbClr val="DF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A7DF50-29B6-492A-9466-E7C6A0E22D81}" v="1" dt="2020-01-31T11:30:05.842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17" autoAdjust="0"/>
  </p:normalViewPr>
  <p:slideViewPr>
    <p:cSldViewPr snapToGrid="0">
      <p:cViewPr varScale="1">
        <p:scale>
          <a:sx n="165" d="100"/>
          <a:sy n="165" d="100"/>
        </p:scale>
        <p:origin x="100" y="92"/>
      </p:cViewPr>
      <p:guideLst>
        <p:guide orient="horz" pos="1253"/>
        <p:guide orient="horz" pos="2160"/>
        <p:guide orient="horz" pos="527"/>
        <p:guide orient="horz" pos="3657"/>
        <p:guide pos="483"/>
        <p:guide pos="7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31.1.2020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31.1.2020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188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585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highlight>
                <a:srgbClr val="FFFF00"/>
              </a:highlight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939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686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614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804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688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326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3761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349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25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638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7574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299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066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0868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5791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701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7899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82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81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06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981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619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60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683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95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73254E-B6CD-4592-9C35-AAF54117EE2A}" type="datetime1">
              <a:rPr lang="fi-FI" noProof="0" smtClean="0"/>
              <a:t>31.1.2020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A33-160D-4EC6-909B-9CB559B0B403}" type="datetime1">
              <a:rPr lang="fi-FI" noProof="0" smtClean="0"/>
              <a:t>31.1.2020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4220-0D06-4B95-9657-C9EB0E3F48C9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BC2-2705-4909-A44B-E8E547993242}" type="datetime1">
              <a:rPr lang="fi-FI" smtClean="0"/>
              <a:t>31.1.2020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418-3AB9-4A57-9BE9-76E818D353E7}" type="datetime1">
              <a:rPr lang="fi-FI" smtClean="0"/>
              <a:t>31.1.2020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6902-C255-44A1-8286-8619BDE5DB6C}" type="datetime1">
              <a:rPr lang="fi-FI" smtClean="0"/>
              <a:t>31.1.2020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EB08-A361-4348-9F3E-02C2712B35A8}" type="datetime1">
              <a:rPr lang="fi-FI" smtClean="0"/>
              <a:t>31.1.2020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A206-5037-4386-A71E-BA74030E6AF4}" type="datetime1">
              <a:rPr lang="fi-FI" smtClean="0"/>
              <a:t>31.1.2020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ED4-C6FE-4FAE-AFC3-75E56FFF71C9}" type="datetime1">
              <a:rPr lang="fi-FI" smtClean="0"/>
              <a:t>31.1.2020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FDF6-01CE-4895-B906-A8CDF2AFEEBB}" type="datetime1">
              <a:rPr lang="fi-FI" smtClean="0"/>
              <a:t>31.1.2020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4B2-E516-4435-B461-CA65DCAC78D1}" type="datetime1">
              <a:rPr lang="fi-FI" smtClean="0"/>
              <a:t>31.1.2020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B299D4-57F5-4C10-81C1-8BF8F799F7C0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5A34-EE4F-4300-BC0F-34FBC4D65423}" type="datetime1">
              <a:rPr lang="fi-FI" smtClean="0"/>
              <a:t>31.1.2020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3939-6D20-48CE-8A65-6883A101DFFB}" type="datetime1">
              <a:rPr lang="fi-FI" smtClean="0"/>
              <a:t>31.1.2020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073-A458-4B12-9446-D38333399C64}" type="datetime1">
              <a:rPr lang="fi-FI" smtClean="0"/>
              <a:t>31.1.2020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3F2F-44B9-41C8-8927-50FD9A36BCAE}" type="datetime1">
              <a:rPr lang="fi-FI" smtClean="0"/>
              <a:t>31.1.2020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9130-7A42-4FBD-AEC6-4BFCDA2A07E7}" type="datetime1">
              <a:rPr lang="fi-FI" smtClean="0"/>
              <a:t>31.1.2020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92E4-B935-4FE6-B163-FE6F8B9B506C}" type="datetime1">
              <a:rPr lang="fi-FI" smtClean="0"/>
              <a:t>31.1.2020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9515-BBF2-40CB-8DFB-BA183B8AAB94}" type="datetime1">
              <a:rPr lang="fi-FI" smtClean="0"/>
              <a:t>31.1.2020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BE1D-27B4-45A7-AD76-1198A7D57D99}" type="datetime1">
              <a:rPr lang="fi-FI" smtClean="0"/>
              <a:t>31.1.2020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578-D1ED-4406-9F94-0AB22A2B6A3C}" type="datetime1">
              <a:rPr lang="fi-FI" smtClean="0"/>
              <a:t>31.1.2020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D0C2-3805-48AA-8034-4776FDEFC4F5}" type="datetime1">
              <a:rPr lang="fi-FI" smtClean="0"/>
              <a:t>31.1.2020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227564-0586-4505-BF1F-E84027D5EBA7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roos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14DF77-57E5-43AE-89EB-A3037004F2C0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5070E62-652A-4FCA-A48A-A3C9B5D21054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807B02-D0B4-4A08-B62E-A00F5B78E985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A53D7B-6B97-4993-8B7C-225FD1A23FDA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5E72-162F-498F-B705-BE5BB9DFFA3F}" type="datetime1">
              <a:rPr lang="fi-FI" smtClean="0"/>
              <a:t>31.1.2020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8B51-994D-4A31-B782-77968A11E968}" type="datetime1">
              <a:rPr lang="fi-FI" smtClean="0"/>
              <a:t>31.1.2020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44088E3-6F12-4947-AD33-6B633F33A9C7}" type="datetime1">
              <a:rPr lang="fi-FI" smtClean="0"/>
              <a:t>31.1.2020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56D4DAF-E4C3-4958-B746-FD7B1AD5EF19}" type="datetime1">
              <a:rPr lang="fi-FI" smtClean="0"/>
              <a:t>31.1.2020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7FF261-7541-42FA-B569-1D24A5023728}" type="datetime1">
              <a:rPr lang="fi-FI" smtClean="0"/>
              <a:t>31.1.2020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48F61E-A88D-43AD-B098-855ED78C6251}" type="datetime1">
              <a:rPr lang="fi-FI" smtClean="0"/>
              <a:t>31.1.2020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E94E73-A393-4ECF-BC02-065EDEC21D28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355545E-CA5D-4F16-9BEC-18C7CE8404EA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4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51DFD47-2053-4F82-99FB-D06916968DBF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480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BE5-232C-48AE-9285-4176BBC77C70}" type="datetime1">
              <a:rPr lang="fi-FI" smtClean="0"/>
              <a:t>31.1.2020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grafiik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172D856-1DF6-4939-B870-A33B0202D2C1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793451-BA5D-4D6B-9E5D-A6E6C84C1BEB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EF2E9C-1A86-472E-BA1B-A4B19BFF61F7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8533C0-49A6-4D70-B89C-A1AE50857747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31.1.2020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5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0596C6-AC54-47F9-83DE-3EB79233E5A7}" type="datetime1">
              <a:rPr lang="fi-FI" smtClean="0"/>
              <a:t>31.1.2020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2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FBD393-E650-4223-886C-4D78C7ACD091}" type="datetime1">
              <a:rPr lang="fi-FI" smtClean="0"/>
              <a:t>31.1.2020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7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FAB94D-EAA4-4ABB-AA8C-06714C2040FE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31.1.2020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3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8D6511-5BFB-42D8-B472-B9662C5EC023}" type="datetime1">
              <a:rPr lang="fi-FI" noProof="0" smtClean="0"/>
              <a:t>31.1.2020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5934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12A9F64-C139-4B93-9362-564596C92FB2}" type="datetime1">
              <a:rPr lang="fi-FI" noProof="0" smtClean="0"/>
              <a:t>31.1.2020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09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3166-9461-47B3-B579-085FAE0FB417}" type="datetime1">
              <a:rPr lang="fi-FI" smtClean="0"/>
              <a:t>31.1.2020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457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95CC45-6607-47DC-A7A9-BF90EC2628BD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6050" y="1628750"/>
            <a:ext cx="4969188" cy="259236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33FB06A-2199-45FA-83DB-6FECE6E0A95E}" type="datetime1">
              <a:rPr lang="fi-FI" smtClean="0"/>
              <a:t>31.1.2020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6050" y="4365130"/>
            <a:ext cx="4969188" cy="14403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31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316CC7-DE12-41D9-9D9A-4FA28A6C21A8}" type="datetime1">
              <a:rPr lang="fi-FI" smtClean="0"/>
              <a:t>31.1.2020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7A1DCB-3851-4A5B-BCB6-D4786F0F6F94}" type="datetime1">
              <a:rPr lang="fi-FI" smtClean="0"/>
              <a:t>31.1.2020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A1943726-A193-45B0-8099-2C2B570FF038}" type="datetime1">
              <a:rPr lang="fi-FI" noProof="0" smtClean="0"/>
              <a:t>31.1.2020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60" r:id="rId3"/>
    <p:sldLayoutId id="2147483662" r:id="rId4"/>
    <p:sldLayoutId id="2147483663" r:id="rId5"/>
    <p:sldLayoutId id="2147483661" r:id="rId6"/>
    <p:sldLayoutId id="2147483696" r:id="rId7"/>
    <p:sldLayoutId id="2147483699" r:id="rId8"/>
    <p:sldLayoutId id="2147483682" r:id="rId9"/>
    <p:sldLayoutId id="2147483668" r:id="rId10"/>
    <p:sldLayoutId id="2147483650" r:id="rId11"/>
    <p:sldLayoutId id="2147483653" r:id="rId12"/>
    <p:sldLayoutId id="2147483652" r:id="rId13"/>
    <p:sldLayoutId id="2147483667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702" r:id="rId28"/>
    <p:sldLayoutId id="2147483701" r:id="rId29"/>
    <p:sldLayoutId id="2147483651" r:id="rId30"/>
    <p:sldLayoutId id="2147483664" r:id="rId31"/>
    <p:sldLayoutId id="2147483665" r:id="rId32"/>
    <p:sldLayoutId id="2147483666" r:id="rId33"/>
    <p:sldLayoutId id="2147483654" r:id="rId34"/>
    <p:sldLayoutId id="2147483684" r:id="rId35"/>
    <p:sldLayoutId id="2147483685" r:id="rId36"/>
    <p:sldLayoutId id="2147483686" r:id="rId37"/>
    <p:sldLayoutId id="2147483683" r:id="rId38"/>
    <p:sldLayoutId id="2147483687" r:id="rId39"/>
    <p:sldLayoutId id="2147483698" r:id="rId40"/>
    <p:sldLayoutId id="2147483697" r:id="rId41"/>
    <p:sldLayoutId id="2147483655" r:id="rId42"/>
    <p:sldLayoutId id="2147483692" r:id="rId43"/>
    <p:sldLayoutId id="2147483693" r:id="rId44"/>
    <p:sldLayoutId id="2147483694" r:id="rId45"/>
    <p:sldLayoutId id="2147483695" r:id="rId46"/>
    <p:sldLayoutId id="2147483689" r:id="rId47"/>
    <p:sldLayoutId id="2147483688" r:id="rId48"/>
    <p:sldLayoutId id="2147483690" r:id="rId49"/>
    <p:sldLayoutId id="2147483691" r:id="rId50"/>
    <p:sldLayoutId id="2147483704" r:id="rId51"/>
    <p:sldLayoutId id="2147483705" r:id="rId52"/>
    <p:sldLayoutId id="2147483706" r:id="rId53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.e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bq1J3cxX9YvA8TSB7" TargetMode="External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hyperlink" Target="https://goo.gl/maps/Q6D2fSBJ3LyTgc8Q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taliitto.fi/yleiskirjeet/2019/tieliikennelaki-uudistuu-kuntien-varauduttava-toimeenpano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kuntaliitto.fi/lausunnot/2020/kuntaliiton-lausunto-tieliikennelain-korjaussarjast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Uusi tieliikennelaki kadunpidossa</a:t>
            </a:r>
            <a:br>
              <a:rPr lang="fi-FI"/>
            </a:b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Tilanne 31.1.2020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Kemppainen, Vilkuna</a:t>
            </a:r>
          </a:p>
        </p:txBody>
      </p:sp>
    </p:spTree>
    <p:extLst>
      <p:ext uri="{BB962C8B-B14F-4D97-AF65-F5344CB8AC3E}">
        <p14:creationId xmlns:p14="http://schemas.microsoft.com/office/powerpoint/2010/main" val="14496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6763" y="836712"/>
            <a:ext cx="10513813" cy="1080122"/>
          </a:xfrm>
        </p:spPr>
        <p:txBody>
          <a:bodyPr/>
          <a:lstStyle/>
          <a:p>
            <a:r>
              <a:rPr lang="fi-FI"/>
              <a:t>Nopeusrajoitus päättyy ja yleisrajoitus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31504" y="2168861"/>
            <a:ext cx="7712696" cy="2088232"/>
          </a:xfrm>
        </p:spPr>
        <p:txBody>
          <a:bodyPr/>
          <a:lstStyle/>
          <a:p>
            <a:r>
              <a:rPr lang="fi-FI"/>
              <a:t>Nopeusrajoitus päättyy -merkki C33 palauttaa aina yleisrajoituksen. </a:t>
            </a:r>
          </a:p>
          <a:p>
            <a:r>
              <a:rPr lang="fi-FI"/>
              <a:t>Esimerkiksi 40 km/h nopeusrajoitusalueella pistemäinen 30-rajoitus pitää palauttaa käyttämällä C32 -merkkiä ja Alue-lisäkilpeä.</a:t>
            </a:r>
          </a:p>
          <a:p>
            <a:endParaRPr lang="fi-FI"/>
          </a:p>
          <a:p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10</a:t>
            </a:fld>
            <a:endParaRPr lang="fi-FI" noProof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5402EAD-B3F3-4DB0-B1D5-B3332D124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4155400"/>
            <a:ext cx="1142857" cy="180952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7541CA4-64ED-4D1A-9984-32EA76F5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64" y="4509120"/>
            <a:ext cx="1403637" cy="91776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8EE8938-D122-48EE-A47E-C960B7118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639" y="4382286"/>
            <a:ext cx="1333333" cy="117142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3AFDAC2-590B-4E4B-AA9A-6011E4C6A65C}"/>
              </a:ext>
            </a:extLst>
          </p:cNvPr>
          <p:cNvSpPr txBox="1"/>
          <p:nvPr/>
        </p:nvSpPr>
        <p:spPr>
          <a:xfrm>
            <a:off x="3471465" y="5749480"/>
            <a:ext cx="741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C33</a:t>
            </a:r>
          </a:p>
        </p:txBody>
      </p:sp>
    </p:spTree>
    <p:extLst>
      <p:ext uri="{BB962C8B-B14F-4D97-AF65-F5344CB8AC3E}">
        <p14:creationId xmlns:p14="http://schemas.microsoft.com/office/powerpoint/2010/main" val="296724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441805" cy="1224137"/>
          </a:xfrm>
        </p:spPr>
        <p:txBody>
          <a:bodyPr/>
          <a:lstStyle/>
          <a:p>
            <a:r>
              <a:rPr lang="fi-FI"/>
              <a:t>Traktorilla ajo kielletty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43472" y="2080295"/>
            <a:ext cx="7457070" cy="1759710"/>
          </a:xfrm>
        </p:spPr>
        <p:txBody>
          <a:bodyPr/>
          <a:lstStyle/>
          <a:p>
            <a:r>
              <a:rPr lang="fi-FI" dirty="0"/>
              <a:t>Kielto koskee ajamista traktorilla, jonka rakenteellinen nopeus on 60 kilometriä tunnissa tai sitä alempi. </a:t>
            </a:r>
          </a:p>
          <a:p>
            <a:r>
              <a:rPr lang="fi-FI" dirty="0"/>
              <a:t>Kielto koskee myös ajamista moottorityökoneella ja kevyellä nelipyörällä.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11</a:t>
            </a:fld>
            <a:endParaRPr lang="fi-FI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581571A-3D59-459F-9821-5F0B219AD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832" y="1916832"/>
            <a:ext cx="1457350" cy="14400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FBE56C5A-46AF-4396-88CC-17312440F694}"/>
              </a:ext>
            </a:extLst>
          </p:cNvPr>
          <p:cNvSpPr txBox="1"/>
          <p:nvPr/>
        </p:nvSpPr>
        <p:spPr>
          <a:xfrm>
            <a:off x="9912424" y="3624561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C5</a:t>
            </a:r>
          </a:p>
        </p:txBody>
      </p:sp>
    </p:spTree>
    <p:extLst>
      <p:ext uri="{BB962C8B-B14F-4D97-AF65-F5344CB8AC3E}">
        <p14:creationId xmlns:p14="http://schemas.microsoft.com/office/powerpoint/2010/main" val="8344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Pyöräilyn ohjaaminen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1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3E5504-6F01-4B85-9237-76B33C9B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05" y="321469"/>
            <a:ext cx="10658475" cy="1584149"/>
          </a:xfrm>
        </p:spPr>
        <p:txBody>
          <a:bodyPr/>
          <a:lstStyle/>
          <a:p>
            <a:r>
              <a:rPr lang="fi-FI" dirty="0"/>
              <a:t>Pyörätien kaksisuuntaisuus on osoitettava lain mukaan seuraavissa tilanteissa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90980C-389B-4EF3-9FE2-47A38C92B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988841"/>
            <a:ext cx="8784976" cy="4752528"/>
          </a:xfrm>
        </p:spPr>
        <p:txBody>
          <a:bodyPr/>
          <a:lstStyle/>
          <a:p>
            <a:pPr marL="609600" lvl="1" indent="-342900">
              <a:buFont typeface="+mj-lt"/>
              <a:buAutoNum type="arabicPeriod"/>
            </a:pPr>
            <a:r>
              <a:rPr lang="fi-FI" sz="2000" b="1" dirty="0">
                <a:solidFill>
                  <a:schemeClr val="accent3"/>
                </a:solidFill>
              </a:rPr>
              <a:t>Risteävästä pyörätiestä varoittava merkki väistämisvelvollisuuden yhteydessä</a:t>
            </a:r>
          </a:p>
          <a:p>
            <a:pPr lvl="2"/>
            <a:r>
              <a:rPr lang="fi-FI" dirty="0"/>
              <a:t>Merkkien B5 (kärkikolmio) ja B6 (STOP-merkki) yhteyteen tulee </a:t>
            </a:r>
            <a:r>
              <a:rPr lang="fi-FI"/>
              <a:t>siirtymäajan puitteissa lisätä </a:t>
            </a:r>
            <a:r>
              <a:rPr lang="fi-FI" dirty="0"/>
              <a:t>lisäkilpi H23.1 osoittamaan autoilijoille risteävä kaksisuuntainen pyörätie. </a:t>
            </a:r>
          </a:p>
          <a:p>
            <a:pPr lvl="2"/>
            <a:r>
              <a:rPr lang="fi-FI" b="1" dirty="0">
                <a:solidFill>
                  <a:schemeClr val="accent3"/>
                </a:solidFill>
              </a:rPr>
              <a:t>Kuntaliitto</a:t>
            </a:r>
            <a:r>
              <a:rPr lang="fi-FI" sz="2000" b="1" dirty="0">
                <a:solidFill>
                  <a:schemeClr val="accent3"/>
                </a:solidFill>
              </a:rPr>
              <a:t>: </a:t>
            </a:r>
            <a:r>
              <a:rPr lang="fi-FI" dirty="0"/>
              <a:t>Tämä muutos on liikenneturvallisuuden kannalta perusteltu ja kannatettava.</a:t>
            </a:r>
          </a:p>
          <a:p>
            <a:pPr lvl="2"/>
            <a:r>
              <a:rPr lang="fi-FI" dirty="0"/>
              <a:t>Uudessa laissa lukee liitteessä lisäkilven H23.1 kohdalla ”voidaan osoittaa”, mutta tämä on korjauspaketissa muutettu muotoon ”osoitetaan”.</a:t>
            </a:r>
          </a:p>
          <a:p>
            <a:pPr marL="609600" lvl="1" indent="-342900">
              <a:buFont typeface="+mj-lt"/>
              <a:buAutoNum type="arabicPeriod"/>
            </a:pPr>
            <a:r>
              <a:rPr lang="fi-FI" sz="2000" b="1" dirty="0">
                <a:solidFill>
                  <a:schemeClr val="accent3"/>
                </a:solidFill>
              </a:rPr>
              <a:t>Pyörätie, yhdistetty pyörätie ja jalkakäytävä sekä pyörätie ja jalkakäytävä rinnakkain</a:t>
            </a:r>
          </a:p>
          <a:p>
            <a:pPr lvl="2"/>
            <a:r>
              <a:rPr lang="fi-FI" dirty="0"/>
              <a:t>Lisäkilpeä (H23.2 tai H9.1) tulee käyttää myös merkkien pyörätie (D5), yhdistetty pyörätie ja jalkakäytävä (D6) sekä pyörätie ja jalkakäytävä rinnakkain (D7) yhteydessä.</a:t>
            </a:r>
          </a:p>
          <a:p>
            <a:pPr lvl="2"/>
            <a:r>
              <a:rPr lang="fi-FI" b="1" dirty="0">
                <a:solidFill>
                  <a:schemeClr val="accent3"/>
                </a:solidFill>
              </a:rPr>
              <a:t>Kuntaliitto: </a:t>
            </a:r>
            <a:r>
              <a:rPr lang="fi-FI" dirty="0"/>
              <a:t>Vaatimusta ei voi perustella liikenneturvallisuudella. </a:t>
            </a:r>
          </a:p>
          <a:p>
            <a:pPr lvl="2"/>
            <a:r>
              <a:rPr lang="fi-FI" dirty="0"/>
              <a:t>Vaatimus on työllistävä ja kallis, sillä näitä merkkejä (D5, D6, D7) on Suomessa valtavasti.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CF6640A-5705-415A-A61F-BA3C91E8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lang="fi-FI"/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lang="fi-FI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E2C8BBF-B95F-45F2-96B0-AABBDC36B6BB}"/>
              </a:ext>
            </a:extLst>
          </p:cNvPr>
          <p:cNvGrpSpPr/>
          <p:nvPr/>
        </p:nvGrpSpPr>
        <p:grpSpPr>
          <a:xfrm>
            <a:off x="10128448" y="2689593"/>
            <a:ext cx="1008112" cy="1039883"/>
            <a:chOff x="5039405" y="3728970"/>
            <a:chExt cx="1008112" cy="1039883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D231C6E3-6F2D-44AA-8A68-DD52F6352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9405" y="3728970"/>
              <a:ext cx="1008112" cy="670551"/>
            </a:xfrm>
            <a:prstGeom prst="rect">
              <a:avLst/>
            </a:prstGeom>
          </p:spPr>
        </p:pic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A7C3F756-5782-42FB-B9BC-938040CFB891}"/>
                </a:ext>
              </a:extLst>
            </p:cNvPr>
            <p:cNvSpPr txBox="1"/>
            <p:nvPr/>
          </p:nvSpPr>
          <p:spPr>
            <a:xfrm>
              <a:off x="5111413" y="4399521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CBB51D2E-EF1B-423C-8A23-C929D2E75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786" y="4202978"/>
            <a:ext cx="792088" cy="5478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8966BFD-03CE-479B-BC5F-E1FD986A8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5151" y="5198868"/>
            <a:ext cx="648072" cy="559946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D530E7D6-A251-4DC8-9C05-566F3EFD1D53}"/>
              </a:ext>
            </a:extLst>
          </p:cNvPr>
          <p:cNvSpPr txBox="1"/>
          <p:nvPr/>
        </p:nvSpPr>
        <p:spPr>
          <a:xfrm>
            <a:off x="10164774" y="3305857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H23.1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A77BF49-B4A0-4691-925E-9C8386935915}"/>
              </a:ext>
            </a:extLst>
          </p:cNvPr>
          <p:cNvSpPr txBox="1"/>
          <p:nvPr/>
        </p:nvSpPr>
        <p:spPr>
          <a:xfrm>
            <a:off x="10200778" y="4678489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H23.2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CBCF819-45B3-43B6-9196-31C0E70D3A18}"/>
              </a:ext>
            </a:extLst>
          </p:cNvPr>
          <p:cNvSpPr txBox="1"/>
          <p:nvPr/>
        </p:nvSpPr>
        <p:spPr>
          <a:xfrm>
            <a:off x="10316803" y="5782075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H9.1</a:t>
            </a:r>
          </a:p>
        </p:txBody>
      </p:sp>
    </p:spTree>
    <p:extLst>
      <p:ext uri="{BB962C8B-B14F-4D97-AF65-F5344CB8AC3E}">
        <p14:creationId xmlns:p14="http://schemas.microsoft.com/office/powerpoint/2010/main" val="36200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6763" y="463227"/>
            <a:ext cx="10658475" cy="1584149"/>
          </a:xfrm>
        </p:spPr>
        <p:txBody>
          <a:bodyPr/>
          <a:lstStyle/>
          <a:p>
            <a:r>
              <a:rPr lang="fi-FI"/>
              <a:t>Pyörätien jatke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6763" y="1249681"/>
            <a:ext cx="7930197" cy="3267921"/>
          </a:xfrm>
        </p:spPr>
        <p:txBody>
          <a:bodyPr/>
          <a:lstStyle/>
          <a:p>
            <a:r>
              <a:rPr lang="fi-FI" dirty="0"/>
              <a:t>Pyörätien jatke (tiemerkintä L4) merkitään jatkossa </a:t>
            </a:r>
            <a:r>
              <a:rPr lang="fi-FI" b="1" dirty="0"/>
              <a:t>vain, jos väistämisvelvollisuus</a:t>
            </a:r>
            <a:r>
              <a:rPr lang="fi-FI" dirty="0"/>
              <a:t> ajorataa ylittävää kohtaan on osoitettu liikennemerkillä B5, B6 tai B7. </a:t>
            </a:r>
          </a:p>
          <a:p>
            <a:r>
              <a:rPr lang="fi-FI" dirty="0"/>
              <a:t>Pyörätien jatkeen tiemerkintä tulee merkitä säädetyllä tavalla </a:t>
            </a:r>
            <a:r>
              <a:rPr lang="fi-FI" b="1" dirty="0"/>
              <a:t>kahden vuoden </a:t>
            </a:r>
            <a:r>
              <a:rPr lang="fi-FI" dirty="0"/>
              <a:t>kuluessa lain voimaantulosta.</a:t>
            </a:r>
          </a:p>
          <a:p>
            <a:r>
              <a:rPr lang="fi-FI" b="1" dirty="0"/>
              <a:t>Huom</a:t>
            </a:r>
            <a:r>
              <a:rPr lang="fi-FI" dirty="0"/>
              <a:t>.</a:t>
            </a:r>
            <a:r>
              <a:rPr lang="fi-FI" dirty="0">
                <a:solidFill>
                  <a:srgbClr val="00A6D6"/>
                </a:solidFill>
              </a:rPr>
              <a:t> </a:t>
            </a:r>
            <a:r>
              <a:rPr lang="fi-FI" dirty="0"/>
              <a:t>Aiemmin laissa oli, että pyörätienjatke merkitään myös liikennevalo-ohjatussa ylityskohdassa, mutta korjauspaketissa tämä on poistettu.</a:t>
            </a: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14</a:t>
            </a:fld>
            <a:endParaRPr lang="fi-FI" noProof="0"/>
          </a:p>
        </p:txBody>
      </p:sp>
      <p:grpSp>
        <p:nvGrpSpPr>
          <p:cNvPr id="15" name="Ryhmä 14"/>
          <p:cNvGrpSpPr/>
          <p:nvPr/>
        </p:nvGrpSpPr>
        <p:grpSpPr>
          <a:xfrm>
            <a:off x="3024061" y="4561841"/>
            <a:ext cx="3071939" cy="1277484"/>
            <a:chOff x="2848860" y="3034801"/>
            <a:chExt cx="3071939" cy="1277484"/>
          </a:xfrm>
        </p:grpSpPr>
        <p:grpSp>
          <p:nvGrpSpPr>
            <p:cNvPr id="6" name="Ryhmä 5"/>
            <p:cNvGrpSpPr/>
            <p:nvPr/>
          </p:nvGrpSpPr>
          <p:grpSpPr>
            <a:xfrm>
              <a:off x="2848860" y="3131324"/>
              <a:ext cx="864096" cy="1160050"/>
              <a:chOff x="2374589" y="3379795"/>
              <a:chExt cx="864096" cy="1160050"/>
            </a:xfrm>
          </p:grpSpPr>
          <p:pic>
            <p:nvPicPr>
              <p:cNvPr id="7" name="Kuva 6" descr="Kuva, joka sisältää kohteen merkki, teksti, lopetus, taivas&#10;&#10;Kuvaus luotu, erittäin korkea luotettavuus">
                <a:extLst>
                  <a:ext uri="{FF2B5EF4-FFF2-40B4-BE49-F238E27FC236}">
                    <a16:creationId xmlns:a16="http://schemas.microsoft.com/office/drawing/2014/main" id="{42DB691A-2268-44A1-9DD0-33E5992CF7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4589" y="3379795"/>
                <a:ext cx="864096" cy="746479"/>
              </a:xfrm>
              <a:prstGeom prst="rect">
                <a:avLst/>
              </a:prstGeom>
            </p:spPr>
          </p:pic>
          <p:sp>
            <p:nvSpPr>
              <p:cNvPr id="8" name="Tekstiruutu 7"/>
              <p:cNvSpPr txBox="1"/>
              <p:nvPr/>
            </p:nvSpPr>
            <p:spPr>
              <a:xfrm>
                <a:off x="2574181" y="4170513"/>
                <a:ext cx="599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/>
                  <a:t>B5</a:t>
                </a:r>
              </a:p>
            </p:txBody>
          </p:sp>
        </p:grpSp>
        <p:grpSp>
          <p:nvGrpSpPr>
            <p:cNvPr id="9" name="Ryhmä 8"/>
            <p:cNvGrpSpPr/>
            <p:nvPr/>
          </p:nvGrpSpPr>
          <p:grpSpPr>
            <a:xfrm>
              <a:off x="3882027" y="3034801"/>
              <a:ext cx="876795" cy="1277484"/>
              <a:chOff x="4433516" y="3314639"/>
              <a:chExt cx="876795" cy="1277484"/>
            </a:xfrm>
          </p:grpSpPr>
          <p:pic>
            <p:nvPicPr>
              <p:cNvPr id="10" name="Kuva 7" descr="Kuva, joka sisältää kohteen lopetus, merkki, taivas, ulko&#10;&#10;Kuvaus luotu, erittäin korkea luotettavuus">
                <a:extLst>
                  <a:ext uri="{FF2B5EF4-FFF2-40B4-BE49-F238E27FC236}">
                    <a16:creationId xmlns:a16="http://schemas.microsoft.com/office/drawing/2014/main" id="{461CCDD6-CE0F-40E6-AC95-A9F9A9C61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3516" y="3314639"/>
                <a:ext cx="876795" cy="876795"/>
              </a:xfrm>
              <a:prstGeom prst="rect">
                <a:avLst/>
              </a:prstGeom>
            </p:spPr>
          </p:pic>
          <p:sp>
            <p:nvSpPr>
              <p:cNvPr id="11" name="Tekstiruutu 10"/>
              <p:cNvSpPr txBox="1"/>
              <p:nvPr/>
            </p:nvSpPr>
            <p:spPr>
              <a:xfrm>
                <a:off x="4583832" y="422279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/>
                  <a:t>B6</a:t>
                </a:r>
              </a:p>
            </p:txBody>
          </p:sp>
        </p:grpSp>
        <p:grpSp>
          <p:nvGrpSpPr>
            <p:cNvPr id="12" name="Ryhmä 11"/>
            <p:cNvGrpSpPr/>
            <p:nvPr/>
          </p:nvGrpSpPr>
          <p:grpSpPr>
            <a:xfrm>
              <a:off x="5142982" y="3081840"/>
              <a:ext cx="777817" cy="1209534"/>
              <a:chOff x="6483726" y="3351232"/>
              <a:chExt cx="777817" cy="1209534"/>
            </a:xfrm>
          </p:grpSpPr>
          <p:pic>
            <p:nvPicPr>
              <p:cNvPr id="13" name="Kuva 9" descr="Kuva, joka sisältää kohteen clipart-kuva&#10;&#10;Kuvaus luotu, erittäin korkea luotettavuus">
                <a:extLst>
                  <a:ext uri="{FF2B5EF4-FFF2-40B4-BE49-F238E27FC236}">
                    <a16:creationId xmlns:a16="http://schemas.microsoft.com/office/drawing/2014/main" id="{720BD7F1-737F-4008-8D7A-508664EF4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3726" y="3351232"/>
                <a:ext cx="777817" cy="803607"/>
              </a:xfrm>
              <a:prstGeom prst="rect">
                <a:avLst/>
              </a:prstGeom>
            </p:spPr>
          </p:pic>
          <p:sp>
            <p:nvSpPr>
              <p:cNvPr id="14" name="Tekstiruutu 13"/>
              <p:cNvSpPr txBox="1"/>
              <p:nvPr/>
            </p:nvSpPr>
            <p:spPr>
              <a:xfrm>
                <a:off x="6586450" y="4191434"/>
                <a:ext cx="572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/>
                  <a:t>B7</a:t>
                </a:r>
              </a:p>
            </p:txBody>
          </p:sp>
        </p:grpSp>
      </p:grpSp>
      <p:pic>
        <p:nvPicPr>
          <p:cNvPr id="4" name="Kuva 3">
            <a:extLst>
              <a:ext uri="{FF2B5EF4-FFF2-40B4-BE49-F238E27FC236}">
                <a16:creationId xmlns:a16="http://schemas.microsoft.com/office/drawing/2014/main" id="{FE8BEF56-8EB4-48F8-BCCF-75B1C4B86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304" y="2435651"/>
            <a:ext cx="2592000" cy="1815414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FA917EA0-4CD7-4D33-8093-6A9205749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2304" y="1052736"/>
            <a:ext cx="2592288" cy="1642699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CA69FDB7-D4D8-433E-80AC-F401435F24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2304" y="3738686"/>
            <a:ext cx="2592000" cy="18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8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6762" y="620686"/>
            <a:ext cx="10658475" cy="1584149"/>
          </a:xfrm>
        </p:spPr>
        <p:txBody>
          <a:bodyPr/>
          <a:lstStyle/>
          <a:p>
            <a:r>
              <a:rPr lang="fi-FI"/>
              <a:t>Väistämisvelvollisuus pyöräilijän tienylityspaikassa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6762" y="1828800"/>
            <a:ext cx="7396577" cy="4408514"/>
          </a:xfrm>
        </p:spPr>
        <p:txBody>
          <a:bodyPr/>
          <a:lstStyle/>
          <a:p>
            <a:r>
              <a:rPr lang="fi-FI" dirty="0"/>
              <a:t>Merkillä B7 osoitetaan, että ajoneuvolla ja raitiovaunulla on väistettävä ajorataa pyörätien jatkeella ylittävää polkupyöräilijää.</a:t>
            </a:r>
          </a:p>
          <a:p>
            <a:r>
              <a:rPr lang="fi-FI" dirty="0"/>
              <a:t>Merkillä osoitetaan rakenteellisesti korotettu pyörätien jatke.</a:t>
            </a:r>
          </a:p>
          <a:p>
            <a:r>
              <a:rPr lang="fi-FI" dirty="0"/>
              <a:t>Liikennevalo-ohjatussa tienylityspaikassa merkillä voidaan osoittaa pyörätien jatke, jota ei ole rakenteellisesti korotettu.</a:t>
            </a:r>
          </a:p>
          <a:p>
            <a:r>
              <a:rPr lang="fi-FI" dirty="0"/>
              <a:t>Ajatuksena on, että merkkiä käytettäisiin vain silloin, kun kärkikolmio ei sovellu.</a:t>
            </a:r>
          </a:p>
          <a:p>
            <a:r>
              <a:rPr lang="fi-FI" dirty="0"/>
              <a:t>Merkki voidaan sijoittaa ajoradan oikealle puolelle, yläpuolelle, ajoradalla olevalle korokkeelle tai ajoradan vasemmalle puolelle.</a:t>
            </a:r>
            <a:endParaRPr lang="fi-FI" b="1" dirty="0"/>
          </a:p>
          <a:p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endParaRPr lang="fi-FI" b="1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15</a:t>
            </a:fld>
            <a:endParaRPr lang="fi-FI" noProof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2F55D082-900A-4D02-B37F-64893211D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8" y="2282853"/>
            <a:ext cx="1146147" cy="114614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C448FD5-24C6-478F-BD8C-B07C0419B0DB}"/>
              </a:ext>
            </a:extLst>
          </p:cNvPr>
          <p:cNvSpPr txBox="1"/>
          <p:nvPr/>
        </p:nvSpPr>
        <p:spPr>
          <a:xfrm>
            <a:off x="8951741" y="3507018"/>
            <a:ext cx="619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B7</a:t>
            </a:r>
          </a:p>
        </p:txBody>
      </p:sp>
    </p:spTree>
    <p:extLst>
      <p:ext uri="{BB962C8B-B14F-4D97-AF65-F5344CB8AC3E}">
        <p14:creationId xmlns:p14="http://schemas.microsoft.com/office/powerpoint/2010/main" val="3866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F9C2D31-3A09-4167-BB2F-AAA040B96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557301"/>
            <a:ext cx="10531156" cy="964532"/>
          </a:xfrm>
        </p:spPr>
        <p:txBody>
          <a:bodyPr/>
          <a:lstStyle/>
          <a:p>
            <a:r>
              <a:rPr lang="fi-FI" sz="2000"/>
              <a:t>Tienpitäjällä on mahdollisuus merkitä liikennemerkillä pyöräkatuja, joissa moottoriliikenne on sallittu vain pyöräilyn ehdoilla.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766763" y="2398643"/>
            <a:ext cx="7493317" cy="3974504"/>
          </a:xfrm>
        </p:spPr>
        <p:txBody>
          <a:bodyPr/>
          <a:lstStyle/>
          <a:p>
            <a:r>
              <a:rPr lang="fi-FI" dirty="0"/>
              <a:t>Ajettaessa ajoneuvolla liikennemerkillä osoitetulla pyöräkadulla on polkupyöräilijälle annettava esteetön kulku. Ajonopeus on sovitettava pyöräilyn mukaiseksi.</a:t>
            </a:r>
          </a:p>
          <a:p>
            <a:r>
              <a:rPr lang="fi-FI" dirty="0"/>
              <a:t>Ajoneuvolla pysäköinti pyöräkadulla on sallittu vain merkityllä pysäköintipaikalla.</a:t>
            </a:r>
          </a:p>
          <a:p>
            <a:r>
              <a:rPr lang="fi-FI" dirty="0"/>
              <a:t>Liikkumisesteisen pysäköintitunnuksella  varustetun ajoneuvon saa pysäköidä pyöräkadun ajoradalla muuallekin, jos siitä ei aiheudu kohtuutonta haittaa.</a:t>
            </a:r>
          </a:p>
          <a:p>
            <a:r>
              <a:rPr lang="fi-FI" dirty="0"/>
              <a:t>Polkupyörän ja mopon saa pysäköidä pyöräkadulla myös jalkakäytävälle, jos se ei haittaa kohtuuttomasti jalkakäytävällä kulkemista.</a:t>
            </a:r>
          </a:p>
          <a:p>
            <a:endParaRPr lang="fi-FI" b="1" dirty="0"/>
          </a:p>
          <a:p>
            <a:endParaRPr lang="fi-FI" b="1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16</a:t>
            </a:fld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3104" y="484853"/>
            <a:ext cx="10658475" cy="1008113"/>
          </a:xfrm>
        </p:spPr>
        <p:txBody>
          <a:bodyPr/>
          <a:lstStyle/>
          <a:p>
            <a:r>
              <a:rPr lang="fi-FI"/>
              <a:t>Pyöräkatu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B445957-287D-4810-9C2A-3FECD2185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239" y="2641458"/>
            <a:ext cx="1432684" cy="103031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4F26F71-7E16-4756-90AA-8F699AF04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240" y="4275411"/>
            <a:ext cx="1432684" cy="103031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1A4654DF-627A-46AF-B2E3-02B21D62A97F}"/>
              </a:ext>
            </a:extLst>
          </p:cNvPr>
          <p:cNvSpPr txBox="1"/>
          <p:nvPr/>
        </p:nvSpPr>
        <p:spPr>
          <a:xfrm>
            <a:off x="9577322" y="3716477"/>
            <a:ext cx="79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E28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13240D4-EA06-457F-96C4-19D503B5A48B}"/>
              </a:ext>
            </a:extLst>
          </p:cNvPr>
          <p:cNvSpPr txBox="1"/>
          <p:nvPr/>
        </p:nvSpPr>
        <p:spPr>
          <a:xfrm>
            <a:off x="9577323" y="5336948"/>
            <a:ext cx="79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E29</a:t>
            </a:r>
          </a:p>
        </p:txBody>
      </p:sp>
    </p:spTree>
    <p:extLst>
      <p:ext uri="{BB962C8B-B14F-4D97-AF65-F5344CB8AC3E}">
        <p14:creationId xmlns:p14="http://schemas.microsoft.com/office/powerpoint/2010/main" val="144008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58CF3F7-1357-4346-9D54-050A5D0A9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737109"/>
            <a:ext cx="8140942" cy="784543"/>
          </a:xfrm>
        </p:spPr>
        <p:txBody>
          <a:bodyPr/>
          <a:lstStyle/>
          <a:p>
            <a:r>
              <a:rPr lang="fi-FI"/>
              <a:t>Yksisuuntaista katua saisi ajaa polkupyörällä molempiin suuntiin, jos se liikennemerkillä sallitaan.</a:t>
            </a:r>
          </a:p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766763" y="2692401"/>
            <a:ext cx="7259638" cy="3474720"/>
          </a:xfrm>
        </p:spPr>
        <p:txBody>
          <a:bodyPr/>
          <a:lstStyle/>
          <a:p>
            <a:r>
              <a:rPr lang="fi-FI"/>
              <a:t>Merkki C17 Kielletty ajosuunta </a:t>
            </a:r>
          </a:p>
          <a:p>
            <a:pPr lvl="1"/>
            <a:r>
              <a:rPr lang="fi-FI"/>
              <a:t>Merkin sivuuttaminen ajoneuvolla ja raitiovaunulla on kielletty. Merkin sivuuttaminen polkupyörällä voidaan sallia lisäkilvellä H12.10 varustettuna tekstillä ”Ei koske”.</a:t>
            </a:r>
          </a:p>
          <a:p>
            <a:r>
              <a:rPr lang="fi-FI"/>
              <a:t>Merkki E14 Yksisuuntainen tie</a:t>
            </a:r>
          </a:p>
          <a:p>
            <a:pPr lvl="1"/>
            <a:r>
              <a:rPr lang="fi-FI"/>
              <a:t>Merkillä osoitetaan tie, jolla on yksisuuntainen ajoneuvoliikenne. Tiellä voidaan sallia kaksisuuntainen polkupyöräliikenne lisäkilvellä H12.10 varustettuna tekstillä ”Ei koske”. </a:t>
            </a:r>
          </a:p>
          <a:p>
            <a:endParaRPr lang="fi-FI" b="1"/>
          </a:p>
          <a:p>
            <a:endParaRPr lang="fi-FI"/>
          </a:p>
          <a:p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17</a:t>
            </a:fld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6762" y="476967"/>
            <a:ext cx="10658475" cy="1008113"/>
          </a:xfrm>
        </p:spPr>
        <p:txBody>
          <a:bodyPr/>
          <a:lstStyle/>
          <a:p>
            <a:r>
              <a:rPr lang="fi-FI"/>
              <a:t>Pyöräily yksisuuntaisella tiellä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D7D0FE7-818E-492B-AE68-090AE6B70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883" y="2217182"/>
            <a:ext cx="1146147" cy="115224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260EC9D-AD53-481B-B44E-B0B0B7FDC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705" y="3441883"/>
            <a:ext cx="713294" cy="70719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26EA165-4CE6-4AE2-BD9F-55DC2FDF0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150" y="3429000"/>
            <a:ext cx="786452" cy="77425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A88720E5-19A4-483A-BF78-74C1237BA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690" y="1946060"/>
            <a:ext cx="782622" cy="14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7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7201" y="180942"/>
            <a:ext cx="10014799" cy="1462681"/>
          </a:xfrm>
        </p:spPr>
        <p:txBody>
          <a:bodyPr>
            <a:normAutofit fontScale="90000"/>
          </a:bodyPr>
          <a:lstStyle/>
          <a:p>
            <a:r>
              <a:rPr lang="fi-FI" dirty="0"/>
              <a:t>Yksisuuntaisen pyörätien osoittaminen rinnakkaisella pyörätiellä ja jalkakäytävällä, esimerkki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7201" y="1643623"/>
            <a:ext cx="10817439" cy="4665698"/>
          </a:xfrm>
        </p:spPr>
        <p:txBody>
          <a:bodyPr vert="horz" lIns="0" tIns="60960" rIns="0" bIns="60960" rtlCol="0" anchor="t" anchorCtr="0">
            <a:normAutofit fontScale="77500" lnSpcReduction="20000"/>
          </a:bodyPr>
          <a:lstStyle/>
          <a:p>
            <a:r>
              <a:rPr lang="fi-FI" sz="2100" dirty="0"/>
              <a:t>Jalkakäytävä ja pyörätie merkitään vähintään tiemerkinnöillä (</a:t>
            </a:r>
            <a:r>
              <a:rPr lang="fi-FI" sz="2100" dirty="0" err="1"/>
              <a:t>jk</a:t>
            </a:r>
            <a:r>
              <a:rPr lang="fi-FI" sz="2100" dirty="0"/>
              <a:t> ja </a:t>
            </a:r>
            <a:r>
              <a:rPr lang="fi-FI" sz="2100" dirty="0" err="1"/>
              <a:t>pp</a:t>
            </a:r>
            <a:r>
              <a:rPr lang="fi-FI" sz="2100" dirty="0"/>
              <a:t> symboleilla) ja pyörätie lisäksi suuntanuolella osoittamaan pyöräilijöille oikea kulkusuunta.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r>
              <a:rPr lang="fi-FI" sz="2100" dirty="0"/>
              <a:t>Näiden lisäksi voidaan käyttää pienikokoista kielletyn ajosuunnan merkkiä, jolloin myös talvella pyöräilijöille on selvää kumpaan suuntaan pyörätiellä saa ajaa.</a:t>
            </a:r>
          </a:p>
          <a:p>
            <a:r>
              <a:rPr lang="fi-FI" sz="2100" dirty="0"/>
              <a:t>Jalankulkijatiemerkintä on hyvä merkitä molemmista suunnista luettavaksi, jolloin se korostaa, että jalankulkuväylä pyörätien vieressä on kaksisuuntainen.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2100" dirty="0"/>
              <a:t>Mikäli rakenteellinen erottaminen on mahdollista, kannattaa pyörätie merkitä pelkästään pyörätieksi (liikennemerkillä D5) </a:t>
            </a:r>
            <a:r>
              <a:rPr lang="fi-FI" sz="2100" u="sng" dirty="0">
                <a:hlinkClick r:id="rId3"/>
              </a:rPr>
              <a:t>https://goo.gl/maps/bq1J3cxX9YvA8TSB7</a:t>
            </a:r>
            <a:r>
              <a:rPr lang="fi-FI" sz="2100" dirty="0"/>
              <a:t> eikä rinnakkaiseksi  pyörätieksi ja jalkakäytäväksi (liikennemerkillä D7) </a:t>
            </a:r>
            <a:r>
              <a:rPr lang="fi-FI" sz="2100" u="sng" dirty="0">
                <a:hlinkClick r:id="rId4"/>
              </a:rPr>
              <a:t>https://goo.gl/maps/Q6D2fSBJ3LyTgc8Q7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/>
          </a:p>
          <a:p>
            <a:endParaRPr lang="fi-FI" dirty="0">
              <a:ea typeface="Verdana"/>
              <a:cs typeface="Verdana"/>
            </a:endParaRPr>
          </a:p>
          <a:p>
            <a:endParaRPr lang="fi-FI" dirty="0">
              <a:ea typeface="Verdana"/>
              <a:cs typeface="Verdana"/>
            </a:endParaRPr>
          </a:p>
          <a:p>
            <a:endParaRPr lang="fi-FI" dirty="0">
              <a:ea typeface="Verdana"/>
              <a:cs typeface="Verdan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18</a:t>
            </a:fld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080" y="2284873"/>
            <a:ext cx="1499400" cy="929500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2199" y="2317780"/>
            <a:ext cx="790316" cy="78852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453" y="4452653"/>
            <a:ext cx="1389474" cy="861354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065147" y="4452653"/>
            <a:ext cx="1377092" cy="853679"/>
          </a:xfrm>
          <a:prstGeom prst="rect">
            <a:avLst/>
          </a:prstGeom>
        </p:spPr>
      </p:pic>
      <p:grpSp>
        <p:nvGrpSpPr>
          <p:cNvPr id="9" name="Ryhmä 8"/>
          <p:cNvGrpSpPr/>
          <p:nvPr/>
        </p:nvGrpSpPr>
        <p:grpSpPr>
          <a:xfrm>
            <a:off x="7601760" y="2062751"/>
            <a:ext cx="1440160" cy="1151622"/>
            <a:chOff x="2911144" y="1649524"/>
            <a:chExt cx="1867176" cy="1380535"/>
          </a:xfrm>
        </p:grpSpPr>
        <p:pic>
          <p:nvPicPr>
            <p:cNvPr id="6" name="Kuva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11145" y="2009566"/>
              <a:ext cx="1867175" cy="1020493"/>
            </a:xfrm>
            <a:prstGeom prst="rect">
              <a:avLst/>
            </a:prstGeom>
          </p:spPr>
        </p:pic>
        <p:sp>
          <p:nvSpPr>
            <p:cNvPr id="7" name="Suorakulmio 6"/>
            <p:cNvSpPr/>
            <p:nvPr/>
          </p:nvSpPr>
          <p:spPr>
            <a:xfrm>
              <a:off x="2911144" y="1649524"/>
              <a:ext cx="1867175" cy="3878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Nuoli oikealle 9"/>
            <p:cNvSpPr/>
            <p:nvPr/>
          </p:nvSpPr>
          <p:spPr>
            <a:xfrm rot="16200000">
              <a:off x="3645482" y="1902144"/>
              <a:ext cx="483329" cy="15701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16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2385F-ADC9-4D05-86B4-14EC799B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623351"/>
            <a:ext cx="10658475" cy="1008113"/>
          </a:xfrm>
        </p:spPr>
        <p:txBody>
          <a:bodyPr/>
          <a:lstStyle/>
          <a:p>
            <a:r>
              <a:rPr lang="fi-FI" b="1"/>
              <a:t>Moottorikelkkailureiteillä sallitut ajoneuvot</a:t>
            </a:r>
            <a:br>
              <a:rPr lang="fi-FI" b="1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6C3B0E-182C-4A77-885F-5FAC68FF1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1988839"/>
            <a:ext cx="10658477" cy="4245809"/>
          </a:xfrm>
        </p:spPr>
        <p:txBody>
          <a:bodyPr/>
          <a:lstStyle/>
          <a:p>
            <a:r>
              <a:rPr lang="fi-FI" dirty="0"/>
              <a:t>Uusi laki kieltää moottorikelkkailureiteillä vain moottorikäyttöisellä ajoneuvolla ajamisen.</a:t>
            </a:r>
          </a:p>
          <a:p>
            <a:pPr lvl="1"/>
            <a:r>
              <a:rPr lang="fi-FI" dirty="0"/>
              <a:t>Moottorikelkkareiteillä on mahdollista siis ajaa polkupyörällä (esim. </a:t>
            </a:r>
            <a:r>
              <a:rPr lang="fi-FI" dirty="0" err="1"/>
              <a:t>fatbike</a:t>
            </a:r>
            <a:r>
              <a:rPr lang="fi-FI" dirty="0"/>
              <a:t>) ja poro- ja koiravaljakoilla (?).</a:t>
            </a:r>
          </a:p>
          <a:p>
            <a:pPr lvl="1"/>
            <a:r>
              <a:rPr lang="fi-FI" dirty="0"/>
              <a:t>Reitinpitäjällä on siis annettu vastuu merkitä ne reitit, joilla moninaiskäyttö ei ole sallittua.</a:t>
            </a:r>
          </a:p>
          <a:p>
            <a:pPr lvl="1"/>
            <a:endParaRPr lang="fi-FI" sz="1600" dirty="0"/>
          </a:p>
          <a:p>
            <a:r>
              <a:rPr lang="fi-FI" b="1" dirty="0">
                <a:solidFill>
                  <a:schemeClr val="accent3"/>
                </a:solidFill>
              </a:rPr>
              <a:t>Kuntaliitto ehdottaa, että tieliikennelaissa kielletään moottorikelkkailureiteillä muulla ajoneuvolla ajaminen ja jättää reittien ylläpitäjille päätösvalta muun liikenteen sallimisesta lisäkilvillä. </a:t>
            </a:r>
          </a:p>
          <a:p>
            <a:endParaRPr lang="fi-FI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02059C5-CA8D-40A4-8EF7-A62A7CE7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19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28A553E-11CB-4700-A85B-3AC464BF6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4" y="4933040"/>
            <a:ext cx="1400175" cy="13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Uusia ohjeita tulossa, milloin liikennemerkit käyttöön</a:t>
            </a:r>
          </a:p>
          <a:p>
            <a:r>
              <a:rPr lang="fi-FI" sz="2400" dirty="0"/>
              <a:t>Siirtymäsäännökset ja nopeasti vaihdettavat/tarkistettavat liikennemerkit</a:t>
            </a:r>
          </a:p>
          <a:p>
            <a:r>
              <a:rPr lang="fi-FI" sz="2400" dirty="0"/>
              <a:t>Pyöräilyn ohjaaminen</a:t>
            </a:r>
          </a:p>
          <a:p>
            <a:r>
              <a:rPr lang="fi-FI" sz="2400" dirty="0"/>
              <a:t>Suostumuksen antaminen liikenteenohjauslaitteesta ja tiedon toimittaminen </a:t>
            </a:r>
            <a:r>
              <a:rPr lang="fi-FI" sz="2400" dirty="0" err="1"/>
              <a:t>Digiroadiin</a:t>
            </a:r>
            <a:r>
              <a:rPr lang="fi-FI" sz="2400" dirty="0"/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014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Suostumuksen antaminen  liikenteenohjauslaitteesta ja tiedon toimittaminen </a:t>
            </a:r>
            <a:r>
              <a:rPr lang="fi-FI" err="1"/>
              <a:t>Digiroadiin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9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7408" y="260648"/>
            <a:ext cx="10081120" cy="1152127"/>
          </a:xfrm>
        </p:spPr>
        <p:txBody>
          <a:bodyPr>
            <a:noAutofit/>
          </a:bodyPr>
          <a:lstStyle/>
          <a:p>
            <a:r>
              <a:rPr lang="fi-FI"/>
              <a:t>Liikenteenohjauslaitteen asettaminen (71 § ja HE perustelut)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6763" y="1412775"/>
            <a:ext cx="10657829" cy="482453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8800"/>
              <a:t>Liikenteenohjauslaitteen asettaa:</a:t>
            </a:r>
          </a:p>
          <a:p>
            <a:pPr marL="685783" indent="-685783">
              <a:buFont typeface="+mj-lt"/>
              <a:buAutoNum type="arabicPeriod"/>
            </a:pPr>
            <a:r>
              <a:rPr lang="fi-FI" sz="8800"/>
              <a:t>Maantielle tienpitäjä</a:t>
            </a:r>
          </a:p>
          <a:p>
            <a:pPr marL="685783" indent="-685783">
              <a:buFont typeface="+mj-lt"/>
              <a:buAutoNum type="arabicPeriod"/>
            </a:pPr>
            <a:r>
              <a:rPr lang="fi-FI" sz="8800"/>
              <a:t>Kadulle ja muulle kunnan hallinnoimalle tielle kunta</a:t>
            </a:r>
          </a:p>
          <a:p>
            <a:pPr marL="685783" indent="-685783">
              <a:buFont typeface="+mj-lt"/>
              <a:buAutoNum type="arabicPeriod"/>
            </a:pPr>
            <a:r>
              <a:rPr lang="fi-FI" sz="8800"/>
              <a:t>Muulle kuin 1 ja 2 kohdassa tarkoitetulle tielle tienpitäjä saatuaan siihen </a:t>
            </a:r>
            <a:r>
              <a:rPr lang="fi-FI" sz="8800" b="1">
                <a:solidFill>
                  <a:schemeClr val="accent3"/>
                </a:solidFill>
              </a:rPr>
              <a:t>kunnan suostumuksen</a:t>
            </a:r>
          </a:p>
          <a:p>
            <a:pPr lvl="3"/>
            <a:r>
              <a:rPr lang="fi-FI" sz="7600"/>
              <a:t>Tienpitäjä on näissä tilanteissa tieosakas tai kiinteistö, jonka piiriin tie kuuluu, sen omistaja tai haltija</a:t>
            </a:r>
          </a:p>
          <a:p>
            <a:pPr lvl="3"/>
            <a:r>
              <a:rPr lang="fi-FI" sz="7600"/>
              <a:t>Suostumusasia tulee kunnassa </a:t>
            </a:r>
            <a:r>
              <a:rPr lang="fi-FI" sz="7600" b="1">
                <a:solidFill>
                  <a:schemeClr val="accent3"/>
                </a:solidFill>
              </a:rPr>
              <a:t>vireille hakemuksesta</a:t>
            </a:r>
            <a:r>
              <a:rPr lang="fi-FI" sz="7600"/>
              <a:t>.</a:t>
            </a:r>
          </a:p>
          <a:p>
            <a:pPr lvl="3"/>
            <a:r>
              <a:rPr lang="fi-FI" sz="7600"/>
              <a:t>Suostumuksen antamiseen sovelletaan hallintolakia.</a:t>
            </a:r>
          </a:p>
          <a:p>
            <a:pPr lvl="3"/>
            <a:r>
              <a:rPr lang="fi-FI" sz="7600" b="1">
                <a:solidFill>
                  <a:schemeClr val="accent3"/>
                </a:solidFill>
              </a:rPr>
              <a:t>Kunta saa periä maksun </a:t>
            </a:r>
            <a:r>
              <a:rPr lang="fi-FI" sz="7600"/>
              <a:t>1 momentin 3 kohdassa tarkoitetun suostumuksen käsittelystä aiheutuneista kustannuksista.</a:t>
            </a:r>
            <a:endParaRPr lang="fi-FI" sz="8400"/>
          </a:p>
          <a:p>
            <a:pPr marL="685783" indent="-685783">
              <a:buFont typeface="+mj-lt"/>
              <a:buAutoNum type="arabicPeriod"/>
            </a:pPr>
            <a:r>
              <a:rPr lang="fi-FI" sz="8800"/>
              <a:t>Tilapäistä käyttöä varten myös poliisi, rajavartiomies, tullimies tai pelastusviranomainen.</a:t>
            </a:r>
          </a:p>
          <a:p>
            <a:r>
              <a:rPr lang="fi-FI" sz="8800"/>
              <a:t>Yksityisen tienpitäjän ei tarvitse hankkia kunnan suostumusta tiellä tai sen vieressä tehtävän työn vuoksi tarpeellisten ja tilapäisten liikenteenohjauslaitteiden asettamiseen.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24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7408" y="260649"/>
            <a:ext cx="10009112" cy="1224134"/>
          </a:xfrm>
        </p:spPr>
        <p:txBody>
          <a:bodyPr>
            <a:noAutofit/>
          </a:bodyPr>
          <a:lstStyle/>
          <a:p>
            <a:r>
              <a:rPr lang="fi-FI"/>
              <a:t>Liikenteenohjauslaitteen asettaminen (71 § ja HE perustelut)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9416" y="1628800"/>
            <a:ext cx="10945216" cy="4824536"/>
          </a:xfrm>
        </p:spPr>
        <p:txBody>
          <a:bodyPr>
            <a:normAutofit/>
          </a:bodyPr>
          <a:lstStyle/>
          <a:p>
            <a:r>
              <a:rPr lang="fi-FI" sz="2600"/>
              <a:t>Edellä 1 momentin 1–3 kohdissa tarkoitetun tienpitäjän päätös on toimitettava Väylävirastolle ohjauslaitetta koskevan tiedon tallentamiseksi tietojärjestelmään (Väyläviraston </a:t>
            </a:r>
            <a:r>
              <a:rPr lang="fi-FI" sz="2600" err="1"/>
              <a:t>Digiroad</a:t>
            </a:r>
            <a:r>
              <a:rPr lang="fi-FI" sz="2600"/>
              <a:t>-tietojärjestelmä).</a:t>
            </a:r>
          </a:p>
          <a:p>
            <a:r>
              <a:rPr lang="fi-FI" sz="2600"/>
              <a:t>Väylävirasto voi antaa tarkempia määräyksiä siitä, mitä tietoa ja millä tavalla tai missä muodossa tieto Väylävirastolle toimitetaan.</a:t>
            </a:r>
          </a:p>
          <a:p>
            <a:r>
              <a:rPr lang="fi-FI" sz="2600"/>
              <a:t>Liikenteenohjauslaitteella tarkoitetaan liikennevaloa, liikennemerkkiä tai tiemerkintää.</a:t>
            </a:r>
          </a:p>
          <a:p>
            <a:pPr marL="0" indent="0">
              <a:buNone/>
            </a:pPr>
            <a:endParaRPr lang="fi-FI" sz="260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4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5400" y="404811"/>
            <a:ext cx="10825305" cy="1151979"/>
          </a:xfrm>
        </p:spPr>
        <p:txBody>
          <a:bodyPr/>
          <a:lstStyle/>
          <a:p>
            <a:r>
              <a:rPr lang="fi-FI"/>
              <a:t>Huomioitavaa suostumuksen antamisesta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1423" y="1268760"/>
            <a:ext cx="10825305" cy="4392489"/>
          </a:xfrm>
        </p:spPr>
        <p:txBody>
          <a:bodyPr>
            <a:noAutofit/>
          </a:bodyPr>
          <a:lstStyle/>
          <a:p>
            <a:r>
              <a:rPr lang="fi-FI" sz="2400" b="1">
                <a:solidFill>
                  <a:schemeClr val="accent3"/>
                </a:solidFill>
              </a:rPr>
              <a:t>Suostumusasian vireillepano on hakijan vastuulla</a:t>
            </a:r>
          </a:p>
          <a:p>
            <a:pPr lvl="1"/>
            <a:r>
              <a:rPr lang="fi-FI" sz="2400"/>
              <a:t>Kunnalla ei ole yleistä valvontavelvollisuutta tieliikennelain noudattamisessa.</a:t>
            </a:r>
          </a:p>
          <a:p>
            <a:r>
              <a:rPr lang="fi-FI" sz="2400"/>
              <a:t>Kunnan tulee tehdä suostumuksesta </a:t>
            </a:r>
            <a:r>
              <a:rPr lang="fi-FI" sz="2400" b="1">
                <a:solidFill>
                  <a:schemeClr val="accent3"/>
                </a:solidFill>
              </a:rPr>
              <a:t>hallintopäätös hallintolakia soveltaen</a:t>
            </a:r>
            <a:r>
              <a:rPr lang="fi-FI" sz="2400">
                <a:solidFill>
                  <a:schemeClr val="accent3"/>
                </a:solidFill>
              </a:rPr>
              <a:t> </a:t>
            </a:r>
          </a:p>
          <a:p>
            <a:pPr lvl="1"/>
            <a:r>
              <a:rPr lang="fi-FI" sz="2400"/>
              <a:t>Päätökseen mukaan hallintolain mukainen oikaisuvaatimus, ei siis kuntalain (tieliikennelaki 193 §, hallintovalitus)</a:t>
            </a:r>
          </a:p>
          <a:p>
            <a:r>
              <a:rPr lang="fi-FI" sz="2400"/>
              <a:t>Kunnan kannattaa huomioida, että liikenteenohjauslaite on oikeasisältöinen ja tarkoituksenmukainen tien turvalliselle käytölle.</a:t>
            </a:r>
          </a:p>
          <a:p>
            <a:r>
              <a:rPr lang="fi-FI" sz="2400"/>
              <a:t>Laki mahdollistaa </a:t>
            </a:r>
            <a:r>
              <a:rPr lang="fi-FI" sz="2400" b="1">
                <a:solidFill>
                  <a:schemeClr val="accent3"/>
                </a:solidFill>
              </a:rPr>
              <a:t>käsittelymaksujen</a:t>
            </a:r>
            <a:r>
              <a:rPr lang="fi-FI" sz="2400"/>
              <a:t> perimisen. </a:t>
            </a:r>
          </a:p>
          <a:p>
            <a:pPr lvl="1"/>
            <a:r>
              <a:rPr lang="fi-FI" sz="2400"/>
              <a:t>Maksut ovat osaltaan kuntataloudelle tärkeä tulonlähde etenkin, kun resurssitarpeet asian käsittelyyn kunnassa kasvavat.</a:t>
            </a:r>
          </a:p>
          <a:p>
            <a:endParaRPr lang="fi-FI" sz="2200"/>
          </a:p>
          <a:p>
            <a:endParaRPr lang="fi-FI" sz="2200"/>
          </a:p>
          <a:p>
            <a:endParaRPr lang="fi-FI" sz="220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3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6577" y="424779"/>
            <a:ext cx="10249983" cy="795977"/>
          </a:xfrm>
        </p:spPr>
        <p:txBody>
          <a:bodyPr>
            <a:normAutofit/>
          </a:bodyPr>
          <a:lstStyle/>
          <a:p>
            <a:r>
              <a:rPr lang="fi-FI"/>
              <a:t>Tarvittavat toimenpiteet kunnassa 1/3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6577" y="1351280"/>
            <a:ext cx="10055743" cy="4765040"/>
          </a:xfrm>
        </p:spPr>
        <p:txBody>
          <a:bodyPr>
            <a:noAutofit/>
          </a:bodyPr>
          <a:lstStyle/>
          <a:p>
            <a:r>
              <a:rPr lang="fi-FI" sz="2600"/>
              <a:t>Kunnan kannattaa tehdä </a:t>
            </a:r>
            <a:r>
              <a:rPr lang="fi-FI" sz="2600" b="1">
                <a:solidFill>
                  <a:schemeClr val="accent3"/>
                </a:solidFill>
              </a:rPr>
              <a:t>taksapäätös</a:t>
            </a:r>
            <a:r>
              <a:rPr lang="fi-FI" sz="2600"/>
              <a:t> kuntalain mukaisesti kunnalle koituvien kustannusten kattamiseksi - vastaavasti kuin kunnalla on taksapäätös esim. rakennusluvan käsittelystä ja muista rakennusvalvonnan toimenpiteistä perittävistä maksuista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400"/>
              <a:t>Kunnan taksan perusteet ja määrääminen.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400"/>
              <a:t>Maksut tai maksuluokat suhteessa kunnalle koituvaan työmäärään: esim. selvät tapaukset, maastokäyntiä edellyttävät ja/tai neuvottelua edellyttävät.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400"/>
              <a:t>Laskutus- ja muiden hallintokustannusten ja tietojärjestelmäkustannusten sisällyttäminen maksuun.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13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6577" y="424779"/>
            <a:ext cx="10249983" cy="795977"/>
          </a:xfrm>
        </p:spPr>
        <p:txBody>
          <a:bodyPr>
            <a:normAutofit/>
          </a:bodyPr>
          <a:lstStyle/>
          <a:p>
            <a:r>
              <a:rPr lang="fi-FI"/>
              <a:t>Tarvittavat toimenpiteet kunnassa 2/3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6577" y="1381760"/>
            <a:ext cx="10594223" cy="4765040"/>
          </a:xfrm>
        </p:spPr>
        <p:txBody>
          <a:bodyPr>
            <a:noAutofit/>
          </a:bodyPr>
          <a:lstStyle/>
          <a:p>
            <a:r>
              <a:rPr lang="fi-FI" sz="2600"/>
              <a:t>Valtuuston kannattaa hallintosäännössä </a:t>
            </a:r>
            <a:r>
              <a:rPr lang="fi-FI" sz="2600" b="1">
                <a:solidFill>
                  <a:schemeClr val="accent3"/>
                </a:solidFill>
              </a:rPr>
              <a:t>delegoida toimivalta </a:t>
            </a:r>
            <a:r>
              <a:rPr lang="fi-FI" sz="2600"/>
              <a:t>kunnan suostumuksen antamisesta ja maksun määräämisestä viranhaltijoille, ellei sitä ole jo tehty (kuntalaki 91 §)</a:t>
            </a:r>
          </a:p>
          <a:p>
            <a:r>
              <a:rPr lang="fi-FI" sz="2600"/>
              <a:t>Kunnan kannattaa tehdä </a:t>
            </a:r>
            <a:r>
              <a:rPr lang="fi-FI" sz="2600" b="1">
                <a:solidFill>
                  <a:schemeClr val="accent3"/>
                </a:solidFill>
              </a:rPr>
              <a:t>asiakasohje</a:t>
            </a:r>
            <a:r>
              <a:rPr lang="fi-FI" sz="2600" b="1"/>
              <a:t> </a:t>
            </a:r>
            <a:r>
              <a:rPr lang="fi-FI" sz="2600"/>
              <a:t>suostumuksen hakijoille:</a:t>
            </a:r>
          </a:p>
          <a:p>
            <a:pPr lvl="1"/>
            <a:r>
              <a:rPr lang="fi-FI" sz="2400"/>
              <a:t>Tiedot hakemukseen liitettävistä asiakirjoista, ml. liikenteenohjaussuunnitelma.</a:t>
            </a:r>
          </a:p>
          <a:p>
            <a:pPr lvl="1"/>
            <a:r>
              <a:rPr lang="fi-FI" sz="2400"/>
              <a:t>Ilmoittaako hakija liikenteenohjauslaitteen sijaintikoordinaatit hakemuksen yhteydessä.</a:t>
            </a:r>
          </a:p>
          <a:p>
            <a:pPr lvl="1"/>
            <a:r>
              <a:rPr lang="fi-FI" sz="2400"/>
              <a:t>Muut tarvittavat ohjeet ja tieto käsittelymaksun määräytymisestä.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2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7200" y="367571"/>
            <a:ext cx="10372800" cy="1143000"/>
          </a:xfrm>
        </p:spPr>
        <p:txBody>
          <a:bodyPr>
            <a:normAutofit/>
          </a:bodyPr>
          <a:lstStyle/>
          <a:p>
            <a:r>
              <a:rPr lang="fi-FI"/>
              <a:t>Tarvittavat toimenpiteet kunnassa 3/3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7200" y="1316765"/>
            <a:ext cx="10757419" cy="4525200"/>
          </a:xfrm>
        </p:spPr>
        <p:txBody>
          <a:bodyPr>
            <a:noAutofit/>
          </a:bodyPr>
          <a:lstStyle/>
          <a:p>
            <a:r>
              <a:rPr lang="fi-FI" sz="2600" dirty="0"/>
              <a:t>Kunnan kannattaa huomioida, että</a:t>
            </a:r>
          </a:p>
          <a:p>
            <a:pPr lvl="1"/>
            <a:r>
              <a:rPr lang="fi-FI" sz="2400" dirty="0"/>
              <a:t>Viranomaisella on </a:t>
            </a:r>
            <a:r>
              <a:rPr lang="fi-FI" sz="2400" b="1" dirty="0">
                <a:solidFill>
                  <a:srgbClr val="923468"/>
                </a:solidFill>
              </a:rPr>
              <a:t>yleinen neuvontavelvollisuus</a:t>
            </a:r>
            <a:r>
              <a:rPr lang="fi-FI" sz="2400" dirty="0">
                <a:solidFill>
                  <a:schemeClr val="accent3"/>
                </a:solidFill>
              </a:rPr>
              <a:t>,</a:t>
            </a:r>
            <a:r>
              <a:rPr lang="fi-FI" sz="2400" dirty="0"/>
              <a:t> mutta päätöksen tekevän viranomaisen </a:t>
            </a:r>
            <a:r>
              <a:rPr lang="fi-FI" sz="2400" b="1" dirty="0">
                <a:solidFill>
                  <a:schemeClr val="accent3"/>
                </a:solidFill>
              </a:rPr>
              <a:t>tehtävänä ei ole toimia suunnittelukonsulttina.</a:t>
            </a:r>
          </a:p>
          <a:p>
            <a:pPr lvl="1"/>
            <a:r>
              <a:rPr lang="fi-FI" sz="2400" dirty="0"/>
              <a:t>Yksityiset tahot voivat käyttää asiantuntijapalveluja liikenteenohjauksen suunnittelussa, kuten kunnatkin käyttävät.</a:t>
            </a:r>
          </a:p>
          <a:p>
            <a:r>
              <a:rPr lang="fi-FI" sz="2600" dirty="0"/>
              <a:t>Suostumuksen yhteydessä on syytä määritellä </a:t>
            </a:r>
            <a:r>
              <a:rPr lang="fi-FI" sz="2600" b="1" dirty="0">
                <a:solidFill>
                  <a:schemeClr val="accent3"/>
                </a:solidFill>
              </a:rPr>
              <a:t>hakijan huolehdittavaksi kuuluvat asiat</a:t>
            </a:r>
          </a:p>
          <a:p>
            <a:pPr lvl="1"/>
            <a:r>
              <a:rPr lang="fi-FI" sz="2400" dirty="0"/>
              <a:t>Hakija vastaa liikenteenohjauslaitteen paikalleen asettamisesta ja kunnossapidosta.</a:t>
            </a:r>
          </a:p>
          <a:p>
            <a:pPr lvl="1"/>
            <a:r>
              <a:rPr lang="fi-FI" sz="2400" dirty="0"/>
              <a:t>Hakija vastaa liikenteenohjauslaitteen oikeellisuudesta ja ajantasaisuudesta, vaikka olosuhteet tai tilanne muuttuisivat.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5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7408" y="260648"/>
            <a:ext cx="10386775" cy="888099"/>
          </a:xfrm>
        </p:spPr>
        <p:txBody>
          <a:bodyPr>
            <a:noAutofit/>
          </a:bodyPr>
          <a:lstStyle/>
          <a:p>
            <a:r>
              <a:rPr lang="fi-FI"/>
              <a:t>Liikenteenohjauslaitetiedon toimittaminen Väylävirastolle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6763" y="1615440"/>
            <a:ext cx="10386775" cy="4621872"/>
          </a:xfrm>
        </p:spPr>
        <p:txBody>
          <a:bodyPr>
            <a:normAutofit lnSpcReduction="10000"/>
          </a:bodyPr>
          <a:lstStyle/>
          <a:p>
            <a:r>
              <a:rPr lang="fi-FI" sz="2600" b="1">
                <a:solidFill>
                  <a:schemeClr val="accent3"/>
                </a:solidFill>
              </a:rPr>
              <a:t>Tiedon toimittaa lähtökohtaisesti liikenteenohjauslaitteen asettaja</a:t>
            </a:r>
          </a:p>
          <a:p>
            <a:pPr marL="723900" lvl="1" indent="-457200">
              <a:buFont typeface="+mj-lt"/>
              <a:buAutoNum type="arabicPeriod"/>
            </a:pPr>
            <a:r>
              <a:rPr lang="fi-FI" sz="2400"/>
              <a:t>Maanteiden osalta tienpitäjä</a:t>
            </a:r>
          </a:p>
          <a:p>
            <a:pPr marL="723900" lvl="1" indent="-457200">
              <a:buFont typeface="+mj-lt"/>
              <a:buAutoNum type="arabicPeriod"/>
            </a:pPr>
            <a:r>
              <a:rPr lang="fi-FI" sz="2400"/>
              <a:t>Katua tai muuta kunnan hallinnoimaa aluetta koskien kunta</a:t>
            </a:r>
          </a:p>
          <a:p>
            <a:pPr marL="723900" lvl="1" indent="-457200">
              <a:buFont typeface="+mj-lt"/>
              <a:buAutoNum type="arabicPeriod"/>
            </a:pPr>
            <a:r>
              <a:rPr lang="fi-FI" sz="2400"/>
              <a:t>Muiden kuin 1. ja 2. kohdassa tarkoitettujen teiden osalta tienpitäjä (tieosakas tai kiinteistö) saatuaan siihen kunnan suostumuksen</a:t>
            </a:r>
          </a:p>
          <a:p>
            <a:r>
              <a:rPr lang="fi-FI" sz="2600"/>
              <a:t>Kunta voi toimittaa Väylävirastolle päätökset antamistaan suostumuksista.</a:t>
            </a:r>
          </a:p>
          <a:p>
            <a:r>
              <a:rPr lang="fi-FI" sz="2600"/>
              <a:t>Jos tiedon toimittaminen jää liikenteenohjauslaitteen asettajalle, tiedon toimittamisvelvollisuudesta on syytä ohjeistaa suostumuksessa.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6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7408" y="260648"/>
            <a:ext cx="10386775" cy="888099"/>
          </a:xfrm>
        </p:spPr>
        <p:txBody>
          <a:bodyPr>
            <a:noAutofit/>
          </a:bodyPr>
          <a:lstStyle/>
          <a:p>
            <a:r>
              <a:rPr lang="fi-FI"/>
              <a:t>Liikenteenohjauslaitetiedon toimittaminen Väylävirastolle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6763" y="1615440"/>
            <a:ext cx="10386775" cy="4621872"/>
          </a:xfrm>
        </p:spPr>
        <p:txBody>
          <a:bodyPr>
            <a:normAutofit/>
          </a:bodyPr>
          <a:lstStyle/>
          <a:p>
            <a:r>
              <a:rPr lang="fi-FI" sz="2600" b="1">
                <a:solidFill>
                  <a:schemeClr val="accent3"/>
                </a:solidFill>
              </a:rPr>
              <a:t>Vaatimus voimaan 1.6.2020</a:t>
            </a:r>
            <a:r>
              <a:rPr lang="fi-FI" sz="2600"/>
              <a:t>, ei siirtymäaikaa.</a:t>
            </a:r>
          </a:p>
          <a:p>
            <a:r>
              <a:rPr lang="fi-FI" sz="2600"/>
              <a:t>Lain vaatimus koskee lain </a:t>
            </a:r>
            <a:r>
              <a:rPr lang="fi-FI" sz="2600" b="1">
                <a:solidFill>
                  <a:schemeClr val="accent3"/>
                </a:solidFill>
              </a:rPr>
              <a:t>voimaantultua tehtyjä päätöksiä</a:t>
            </a:r>
            <a:endParaRPr lang="fi-FI" sz="2600"/>
          </a:p>
          <a:p>
            <a:r>
              <a:rPr lang="fi-FI" sz="2600"/>
              <a:t>Väylävirasto tulee antamaan ohjeen kunnille Tieliikennelain liikenteenohjauslaitteiden tarkemmasta toimitusmuodosta ja -tavasta. </a:t>
            </a:r>
          </a:p>
          <a:p>
            <a:pPr lvl="1"/>
            <a:r>
              <a:rPr lang="fi-FI" sz="2400"/>
              <a:t>Ohje tulee kommenteille keväällä 2020.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7408" y="260648"/>
            <a:ext cx="10386775" cy="888099"/>
          </a:xfrm>
        </p:spPr>
        <p:txBody>
          <a:bodyPr>
            <a:noAutofit/>
          </a:bodyPr>
          <a:lstStyle/>
          <a:p>
            <a:r>
              <a:rPr lang="fi-FI"/>
              <a:t>Kuntaliitto: tiedon toimittamiselle tarvitaan siirtymäaika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6763" y="1615440"/>
            <a:ext cx="10386775" cy="4621872"/>
          </a:xfrm>
        </p:spPr>
        <p:txBody>
          <a:bodyPr>
            <a:normAutofit lnSpcReduction="10000"/>
          </a:bodyPr>
          <a:lstStyle/>
          <a:p>
            <a:r>
              <a:rPr lang="fi-FI" sz="2600"/>
              <a:t>Kuntien valmiudet ja resurssit ilmoittaa paikka- ym. tietoja ovat tällä hetkellä rajalliset. </a:t>
            </a:r>
          </a:p>
          <a:p>
            <a:r>
              <a:rPr lang="fi-FI" sz="2600"/>
              <a:t>Eräät kaupungit ovat kehittämässä järjestelmiään tavoitteenaan, että </a:t>
            </a:r>
            <a:r>
              <a:rPr lang="fi-FI" sz="2600" b="1">
                <a:solidFill>
                  <a:schemeClr val="accent3"/>
                </a:solidFill>
              </a:rPr>
              <a:t>tiedot kaikista liikenneohjauslaitteista </a:t>
            </a:r>
            <a:r>
              <a:rPr lang="fi-FI" sz="2600"/>
              <a:t>siirretään katurekisteristä kuntarajapinnan kautta </a:t>
            </a:r>
            <a:r>
              <a:rPr lang="fi-FI" sz="2600" err="1"/>
              <a:t>Digiroad</a:t>
            </a:r>
            <a:r>
              <a:rPr lang="fi-FI" sz="2600"/>
              <a:t>-rekisteriin. Myös tämä edellyttää siirtymäaikaa.</a:t>
            </a:r>
          </a:p>
          <a:p>
            <a:r>
              <a:rPr lang="fi-FI" sz="2600"/>
              <a:t>Kunnat haluavat päästä eroon käsityönä tehtävästä tietojen toimittamisesta valtion erillisrekistereihin.</a:t>
            </a:r>
          </a:p>
          <a:p>
            <a:r>
              <a:rPr lang="fi-FI" sz="2600"/>
              <a:t>Toteutustapa edellyttää Väylältä kehittämispanoksia.</a:t>
            </a:r>
          </a:p>
          <a:p>
            <a:r>
              <a:rPr lang="fi-FI" sz="2600"/>
              <a:t>Mahdollistettava jatkossa tiedon tarjoaminen rajapinnan kautta.</a:t>
            </a:r>
          </a:p>
          <a:p>
            <a:endParaRPr lang="fi-FI" sz="2600"/>
          </a:p>
          <a:p>
            <a:endParaRPr lang="fi-FI" sz="260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88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Uusia ja päivitettäviä suunnitteluohjeita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2" y="1844823"/>
            <a:ext cx="10658477" cy="4176465"/>
          </a:xfrm>
        </p:spPr>
        <p:txBody>
          <a:bodyPr/>
          <a:lstStyle/>
          <a:p>
            <a:r>
              <a:rPr lang="fi-FI"/>
              <a:t>Väyläviraston ohjeet</a:t>
            </a:r>
          </a:p>
          <a:p>
            <a:pPr lvl="1"/>
            <a:r>
              <a:rPr lang="fi-FI"/>
              <a:t>Liikennemerkkien käyttö maanteillä (ent. Yleisohjeet liikennemerkkien käytöstä)</a:t>
            </a:r>
          </a:p>
          <a:p>
            <a:pPr lvl="1"/>
            <a:r>
              <a:rPr lang="fi-FI"/>
              <a:t>Viitoituksen suunnittelu</a:t>
            </a:r>
          </a:p>
          <a:p>
            <a:pPr lvl="1"/>
            <a:r>
              <a:rPr lang="fi-FI"/>
              <a:t>Palvelukohteiden viitoitus</a:t>
            </a:r>
          </a:p>
          <a:p>
            <a:pPr lvl="1"/>
            <a:r>
              <a:rPr lang="fi-FI"/>
              <a:t>Tiemerkintöjen suunnittelu</a:t>
            </a:r>
          </a:p>
          <a:p>
            <a:pPr lvl="1"/>
            <a:r>
              <a:rPr lang="fi-FI"/>
              <a:t>Pyöräliikenteen viitoituksen suunnittelu</a:t>
            </a:r>
          </a:p>
          <a:p>
            <a:pPr lvl="1"/>
            <a:r>
              <a:rPr lang="fi-FI"/>
              <a:t>Liikennemerkkien rakenne ja pystytys (lähes valmis)</a:t>
            </a:r>
          </a:p>
          <a:p>
            <a:pPr lvl="1"/>
            <a:r>
              <a:rPr lang="fi-FI"/>
              <a:t>ELY-keskusten ohjeistaminen muutostilanteessa</a:t>
            </a:r>
          </a:p>
          <a:p>
            <a:r>
              <a:rPr lang="fi-FI"/>
              <a:t>Liikennemerkkien käyttö kaduilla -opas (Kuntaliitto)</a:t>
            </a:r>
          </a:p>
          <a:p>
            <a:pPr lvl="1"/>
            <a:r>
              <a:rPr lang="fi-FI"/>
              <a:t>Kuntaliitto päivittää oppaan yhteistyössä kuntien sekä valtion liikennehallinnon ja Liikenneturvan edustajien kanssa</a:t>
            </a:r>
          </a:p>
          <a:p>
            <a:r>
              <a:rPr lang="fi-FI"/>
              <a:t>Jalankulun ja pyöräilyn suunnitteluohjeen päivitys  (Väylävirasto)</a:t>
            </a:r>
          </a:p>
          <a:p>
            <a:pPr lvl="1"/>
            <a:r>
              <a:rPr lang="fi-FI"/>
              <a:t>Väylävirasto on aloittanut työn yhteistyössä mm. kuntien kanssa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763" y="6309320"/>
            <a:ext cx="432693" cy="216025"/>
          </a:xfrm>
        </p:spPr>
        <p:txBody>
          <a:bodyPr/>
          <a:lstStyle/>
          <a:p>
            <a:fld id="{0861148C-697E-4B67-BDAA-872F34DF110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2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810538"/>
            <a:ext cx="10658475" cy="490721"/>
          </a:xfrm>
        </p:spPr>
        <p:txBody>
          <a:bodyPr/>
          <a:lstStyle/>
          <a:p>
            <a:r>
              <a:rPr lang="fi-FI" dirty="0"/>
              <a:t>Hanna Kemppainen ja Johanna Vilkuna</a:t>
            </a:r>
          </a:p>
          <a:p>
            <a:r>
              <a:rPr lang="fi-FI" dirty="0"/>
              <a:t>etunimi.sukunimi@kuntaliitto.fi</a:t>
            </a:r>
            <a:br>
              <a:rPr lang="fi-FI" dirty="0"/>
            </a:b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71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Milloin uudet liikennemerkit saatavilla?</a:t>
            </a:r>
            <a:br>
              <a:rPr lang="fi-FI"/>
            </a:br>
            <a:r>
              <a:rPr lang="fi-FI"/>
              <a:t>Milloin niitä saa alkaa käyttää?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060848"/>
            <a:ext cx="10658476" cy="3960440"/>
          </a:xfrm>
        </p:spPr>
        <p:txBody>
          <a:bodyPr/>
          <a:lstStyle/>
          <a:p>
            <a:r>
              <a:rPr lang="fi-FI"/>
              <a:t>Väylävirasto tammikuussa 2020</a:t>
            </a:r>
          </a:p>
          <a:p>
            <a:pPr lvl="1"/>
            <a:r>
              <a:rPr lang="fi-FI"/>
              <a:t>Liikennemerkkien mitoitusmalleja ei vielä valmiina valmistajien käyttöön.</a:t>
            </a:r>
          </a:p>
          <a:p>
            <a:pPr lvl="1"/>
            <a:r>
              <a:rPr lang="fi-FI"/>
              <a:t>Opastusmerkkien suunnittelu ohjelmistoilla mahdollistuu keväällä.</a:t>
            </a:r>
          </a:p>
          <a:p>
            <a:pPr lvl="1"/>
            <a:r>
              <a:rPr lang="fi-FI"/>
              <a:t>Uudet opastusmerkit viimeistään kesäkuun alkuun mennessä. </a:t>
            </a:r>
          </a:p>
          <a:p>
            <a:pPr lvl="1"/>
            <a:endParaRPr lang="fi-FI"/>
          </a:p>
          <a:p>
            <a:r>
              <a:rPr lang="fi-FI"/>
              <a:t>Kuntien kannattaa huomioida</a:t>
            </a:r>
          </a:p>
          <a:p>
            <a:pPr lvl="1"/>
            <a:r>
              <a:rPr lang="fi-FI"/>
              <a:t>Uuden lain mukaisista merkeistä etuajo-oikeus- ja väistämismerkkejä, kielto- ja rajoitusmerkkejä, määräysmerkkejä ja sääntömerkkejä ei saa asentaa mihinkään ennen 1.6.2020.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70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F2E4C4-D131-40AC-B601-D318E06B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81" y="548680"/>
            <a:ext cx="10801199" cy="1368151"/>
          </a:xfrm>
        </p:spPr>
        <p:txBody>
          <a:bodyPr/>
          <a:lstStyle/>
          <a:p>
            <a:r>
              <a:rPr lang="fi-FI"/>
              <a:t>Kuntaliiton yleiskirje ja lausunto tieliikennelain korjauspaketista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F6D681-9A20-4784-B610-A04B8450E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481" y="2060848"/>
            <a:ext cx="10610199" cy="3892912"/>
          </a:xfrm>
        </p:spPr>
        <p:txBody>
          <a:bodyPr/>
          <a:lstStyle/>
          <a:p>
            <a:r>
              <a:rPr lang="fi-FI" sz="2400"/>
              <a:t>Kuntaliiton yleiskirje 8/2019 (24.6.2019)</a:t>
            </a:r>
          </a:p>
          <a:p>
            <a:pPr marL="444500" lvl="1" indent="0">
              <a:buNone/>
            </a:pPr>
            <a:r>
              <a:rPr lang="fi-FI" sz="2200">
                <a:hlinkClick r:id="rId3"/>
              </a:rPr>
              <a:t>https://www.kuntaliitto.fi/yleiskirjeet/2019/tieliikennelaki-uudistuu-kuntien-varauduttava-toimeenpanoon</a:t>
            </a:r>
            <a:endParaRPr lang="fi-FI" sz="2200"/>
          </a:p>
          <a:p>
            <a:r>
              <a:rPr lang="fi-FI" sz="2400"/>
              <a:t>Yleiskirjettä täydentävä kalvosarja (päivittyy lainsäädännön edetessä)</a:t>
            </a:r>
          </a:p>
          <a:p>
            <a:pPr marL="444500" lvl="1" indent="0">
              <a:buNone/>
            </a:pPr>
            <a:r>
              <a:rPr lang="fi-FI" sz="2200">
                <a:hlinkClick r:id="rId3"/>
              </a:rPr>
              <a:t>https://www.kuntaliitto.fi/yleiskirjeet/2019/tieliikennelaki-uudistuu-kuntien-varauduttava-toimeenpanoon</a:t>
            </a:r>
            <a:endParaRPr lang="fi-FI" sz="2200"/>
          </a:p>
          <a:p>
            <a:r>
              <a:rPr lang="fi-FI" sz="2400"/>
              <a:t>Kuntaliiton lausunto tieliikennelain korjauspaketista</a:t>
            </a:r>
          </a:p>
          <a:p>
            <a:pPr lvl="1"/>
            <a:r>
              <a:rPr lang="fi-FI" sz="2200">
                <a:hlinkClick r:id="rId4"/>
              </a:rPr>
              <a:t>https://www.kuntaliitto.fi/lausunnot/2020/kuntaliiton-lausunto-tieliikennelain-korjaussarjasta</a:t>
            </a:r>
            <a:endParaRPr lang="fi-FI" sz="2200"/>
          </a:p>
          <a:p>
            <a:pPr marL="444500" lvl="1" indent="0">
              <a:buNone/>
            </a:pPr>
            <a:endParaRPr lang="fi-FI" sz="2200"/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6D8958-F759-4A75-9F7C-45B00F46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879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33564C-6353-41D9-9189-B5ED602C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Siirtymäsäännökset ja nopeasti vaihdettavat / tarkistettavat liikennemerkit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D33FFB9-1E63-4233-99B6-4AE03DA4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4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7161" y="456956"/>
            <a:ext cx="10799439" cy="1268014"/>
          </a:xfrm>
        </p:spPr>
        <p:txBody>
          <a:bodyPr/>
          <a:lstStyle/>
          <a:p>
            <a:r>
              <a:rPr lang="fi-FI"/>
              <a:t>Tieliikennelain siirtymäsäännökset (195 §)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95401" y="1724970"/>
            <a:ext cx="9122042" cy="4514848"/>
          </a:xfrm>
        </p:spPr>
        <p:txBody>
          <a:bodyPr/>
          <a:lstStyle/>
          <a:p>
            <a:pPr marL="293687" indent="-285750"/>
            <a:r>
              <a:rPr lang="fi-FI" b="1"/>
              <a:t>Sulkuviiva, sulkualue ja varoitusviiva lain liitteessä 4.1 säädetyllä tavalla kolmen</a:t>
            </a:r>
            <a:r>
              <a:rPr lang="fi-FI"/>
              <a:t> vuoden kuluessa lain voimaantulosta. </a:t>
            </a:r>
          </a:p>
          <a:p>
            <a:pPr marL="293687" indent="-285750"/>
            <a:r>
              <a:rPr lang="fi-FI" b="1"/>
              <a:t>Pyörätien jatkeen tiemerkintä kahden </a:t>
            </a:r>
            <a:r>
              <a:rPr lang="fi-FI"/>
              <a:t>vuoden kuluessa lain voimaantulosta.</a:t>
            </a:r>
          </a:p>
          <a:p>
            <a:pPr marL="293687" indent="-285750"/>
            <a:r>
              <a:rPr lang="fi-FI">
                <a:ea typeface="Verdana"/>
              </a:rPr>
              <a:t>Tieliikenneasetuksessa (182/1982) säädettyjä liikennemerkkejä saa käyttää </a:t>
            </a:r>
            <a:r>
              <a:rPr lang="fi-FI" b="1">
                <a:ea typeface="Verdana"/>
              </a:rPr>
              <a:t>10 vuoden ajan </a:t>
            </a:r>
            <a:r>
              <a:rPr lang="fi-FI">
                <a:ea typeface="Verdana"/>
              </a:rPr>
              <a:t>lain voimaantulosta kuitenkin niin, että liikennemerkit polkupyörällä ja mopolla ajo kielletty (</a:t>
            </a:r>
            <a:r>
              <a:rPr lang="fi-FI" b="1">
                <a:ea typeface="Verdana"/>
              </a:rPr>
              <a:t>C12</a:t>
            </a:r>
            <a:r>
              <a:rPr lang="fi-FI">
                <a:ea typeface="Verdana"/>
              </a:rPr>
              <a:t>) sekä jalankulku ja polkupyörällä ja mopolla ajo kielletty (</a:t>
            </a:r>
            <a:r>
              <a:rPr lang="fi-FI" b="1">
                <a:ea typeface="Verdana"/>
              </a:rPr>
              <a:t>C15</a:t>
            </a:r>
            <a:r>
              <a:rPr lang="fi-FI">
                <a:ea typeface="Verdana"/>
              </a:rPr>
              <a:t> ) on otettava käyttöön tämän </a:t>
            </a:r>
            <a:r>
              <a:rPr lang="fi-FI" b="1">
                <a:ea typeface="Verdana"/>
              </a:rPr>
              <a:t>lain voimaan tullessa</a:t>
            </a:r>
            <a:r>
              <a:rPr lang="fi-FI">
                <a:ea typeface="Verdana"/>
              </a:rPr>
              <a:t>, sillä merkin sisältö muuttuu.</a:t>
            </a:r>
          </a:p>
          <a:p>
            <a:pPr marL="293687" indent="-285750"/>
            <a:r>
              <a:rPr lang="fi-FI">
                <a:ea typeface="Verdana"/>
              </a:rPr>
              <a:t>Tieliikenneasetuksessa säädettyjä </a:t>
            </a:r>
            <a:r>
              <a:rPr lang="fi-FI" b="1">
                <a:ea typeface="Verdana"/>
              </a:rPr>
              <a:t>tiemerkintöjä</a:t>
            </a:r>
            <a:r>
              <a:rPr lang="fi-FI">
                <a:ea typeface="Verdana"/>
              </a:rPr>
              <a:t> saa käyttää </a:t>
            </a:r>
            <a:r>
              <a:rPr lang="fi-FI" b="1">
                <a:ea typeface="Verdana"/>
              </a:rPr>
              <a:t>seitsemän</a:t>
            </a:r>
            <a:r>
              <a:rPr lang="fi-FI">
                <a:ea typeface="Verdana"/>
              </a:rPr>
              <a:t> vuoden ajan tämän lain voimaantulosta.</a:t>
            </a:r>
          </a:p>
          <a:p>
            <a:pPr marL="293687" indent="-285750"/>
            <a:r>
              <a:rPr lang="fi-FI" b="1">
                <a:ea typeface="Verdana"/>
              </a:rPr>
              <a:t>Kaksisuuntainen pyörätie </a:t>
            </a:r>
            <a:r>
              <a:rPr lang="fi-FI">
                <a:ea typeface="Verdana"/>
              </a:rPr>
              <a:t>merkkien B5 ja D5 selitteessä esitetyllä tavalla </a:t>
            </a:r>
            <a:r>
              <a:rPr lang="fi-FI" b="1">
                <a:ea typeface="Verdana"/>
              </a:rPr>
              <a:t>seitsemän vuoden kuluessa </a:t>
            </a:r>
            <a:r>
              <a:rPr lang="fi-FI">
                <a:ea typeface="Verdana"/>
              </a:rPr>
              <a:t>lain voimaantulosta.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7</a:t>
            </a:fld>
            <a:endParaRPr lang="fi-FI" noProof="0"/>
          </a:p>
        </p:txBody>
      </p:sp>
      <p:grpSp>
        <p:nvGrpSpPr>
          <p:cNvPr id="10" name="Ryhmä 9"/>
          <p:cNvGrpSpPr/>
          <p:nvPr/>
        </p:nvGrpSpPr>
        <p:grpSpPr>
          <a:xfrm>
            <a:off x="10167964" y="4219941"/>
            <a:ext cx="1121024" cy="1193911"/>
            <a:chOff x="7459562" y="4378087"/>
            <a:chExt cx="1121024" cy="1193911"/>
          </a:xfrm>
        </p:grpSpPr>
        <p:pic>
          <p:nvPicPr>
            <p:cNvPr id="6" name="Kuva 5" descr="Kuva, joka sisältää kohteen merkki, ulko&#10;&#10;Kuvaus luotu, erittäin korkea luotettavuus">
              <a:extLst>
                <a:ext uri="{FF2B5EF4-FFF2-40B4-BE49-F238E27FC236}">
                  <a16:creationId xmlns:a16="http://schemas.microsoft.com/office/drawing/2014/main" id="{8148AF8D-9751-4503-82E9-1730B1B3B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9562" y="4378087"/>
              <a:ext cx="864792" cy="823547"/>
            </a:xfrm>
            <a:prstGeom prst="rect">
              <a:avLst/>
            </a:prstGeom>
          </p:spPr>
        </p:pic>
        <p:sp>
          <p:nvSpPr>
            <p:cNvPr id="8" name="Tekstiruutu 7"/>
            <p:cNvSpPr txBox="1"/>
            <p:nvPr/>
          </p:nvSpPr>
          <p:spPr>
            <a:xfrm>
              <a:off x="7572474" y="520266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C12</a:t>
              </a:r>
            </a:p>
          </p:txBody>
        </p:sp>
      </p:grpSp>
      <p:grpSp>
        <p:nvGrpSpPr>
          <p:cNvPr id="12" name="Ryhmä 11"/>
          <p:cNvGrpSpPr/>
          <p:nvPr/>
        </p:nvGrpSpPr>
        <p:grpSpPr>
          <a:xfrm>
            <a:off x="10167964" y="2848977"/>
            <a:ext cx="1171887" cy="1212599"/>
            <a:chOff x="8770990" y="4305248"/>
            <a:chExt cx="1171887" cy="1212599"/>
          </a:xfrm>
        </p:grpSpPr>
        <p:pic>
          <p:nvPicPr>
            <p:cNvPr id="7" name="Kuva 7" descr="Kuva, joka sisältää kohteen merkki, ulko&#10;&#10;Kuvaus luotu, erittäin korkea luotettavuus">
              <a:extLst>
                <a:ext uri="{FF2B5EF4-FFF2-40B4-BE49-F238E27FC236}">
                  <a16:creationId xmlns:a16="http://schemas.microsoft.com/office/drawing/2014/main" id="{E8B5FDAF-CB67-47B5-AF08-047767151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70990" y="4305248"/>
              <a:ext cx="854023" cy="823547"/>
            </a:xfrm>
            <a:prstGeom prst="rect">
              <a:avLst/>
            </a:prstGeom>
          </p:spPr>
        </p:pic>
        <p:sp>
          <p:nvSpPr>
            <p:cNvPr id="11" name="Tekstiruutu 10"/>
            <p:cNvSpPr txBox="1"/>
            <p:nvPr/>
          </p:nvSpPr>
          <p:spPr>
            <a:xfrm>
              <a:off x="8862757" y="5148515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C15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0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/>
            </a:b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1425" y="2817104"/>
            <a:ext cx="7704855" cy="1119033"/>
          </a:xfrm>
        </p:spPr>
        <p:txBody>
          <a:bodyPr/>
          <a:lstStyle/>
          <a:p>
            <a:r>
              <a:rPr lang="fi-FI" dirty="0"/>
              <a:t>Lain siirtymäsäännöksen perusteella C12 ja C15</a:t>
            </a:r>
          </a:p>
          <a:p>
            <a:pPr lvl="1"/>
            <a:r>
              <a:rPr lang="fi-FI" dirty="0"/>
              <a:t>Samalla voi harkita kaikkien merkkien C10 - C15 uusimista</a:t>
            </a:r>
          </a:p>
          <a:p>
            <a:pPr lvl="2"/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8</a:t>
            </a:fld>
            <a:endParaRPr lang="fi-FI" noProof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6F9F498-59D7-452B-A345-A3EA1E3A6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8" y="2798848"/>
            <a:ext cx="1376000" cy="15480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8BA0BC9-4694-42F9-9D01-96C896CD2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1139" y="2798848"/>
            <a:ext cx="1312300" cy="1512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6A36476-C6AC-46C8-8D26-23A5EC2F79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40" y="4152133"/>
            <a:ext cx="1053557" cy="105355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089DE04-AD49-4074-89E4-24E58EC2CE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40" y="4152133"/>
            <a:ext cx="1053557" cy="105355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9394AE89-88CA-42D6-92C1-53FDF57AF2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4152133"/>
            <a:ext cx="1058573" cy="105857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7E87ADEF-C46A-4B82-A8CC-9DAD8EF8DA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12" y="4152132"/>
            <a:ext cx="1053557" cy="1053557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4094D512-E4C5-4F91-AB02-D1E190C3C7A3}"/>
              </a:ext>
            </a:extLst>
          </p:cNvPr>
          <p:cNvSpPr txBox="1">
            <a:spLocks/>
          </p:cNvSpPr>
          <p:nvPr/>
        </p:nvSpPr>
        <p:spPr>
          <a:xfrm>
            <a:off x="560388" y="557213"/>
            <a:ext cx="9928100" cy="1647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>
                <a:solidFill>
                  <a:schemeClr val="accent3"/>
                </a:solidFill>
                <a:latin typeface="Work Sans ExtraBold" panose="00000900000000000000" pitchFamily="2" charset="0"/>
              </a:rPr>
              <a:t>Polkupyörällä ja mopolla ajo kielletty sekä jalankulku ja polkupyörällä ja mopolla ajo kielletty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50EA4F8-7795-4FC1-BCA2-1A7CE97A2AB1}"/>
              </a:ext>
            </a:extLst>
          </p:cNvPr>
          <p:cNvSpPr txBox="1"/>
          <p:nvPr/>
        </p:nvSpPr>
        <p:spPr>
          <a:xfrm>
            <a:off x="1696378" y="5356971"/>
            <a:ext cx="741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C10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2130F70-5F05-409F-A47D-E155C169BA81}"/>
              </a:ext>
            </a:extLst>
          </p:cNvPr>
          <p:cNvSpPr txBox="1"/>
          <p:nvPr/>
        </p:nvSpPr>
        <p:spPr>
          <a:xfrm>
            <a:off x="3254078" y="5356972"/>
            <a:ext cx="741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C11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D4AC43A-DC6E-41C1-9F00-E89CC49D2B0C}"/>
              </a:ext>
            </a:extLst>
          </p:cNvPr>
          <p:cNvSpPr txBox="1"/>
          <p:nvPr/>
        </p:nvSpPr>
        <p:spPr>
          <a:xfrm>
            <a:off x="4814286" y="5356971"/>
            <a:ext cx="741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C13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D267C5BC-654A-4A08-ACF7-64180B9EF2F9}"/>
              </a:ext>
            </a:extLst>
          </p:cNvPr>
          <p:cNvSpPr txBox="1"/>
          <p:nvPr/>
        </p:nvSpPr>
        <p:spPr>
          <a:xfrm>
            <a:off x="6371986" y="5349462"/>
            <a:ext cx="741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C14</a:t>
            </a:r>
          </a:p>
        </p:txBody>
      </p:sp>
    </p:spTree>
    <p:extLst>
      <p:ext uri="{BB962C8B-B14F-4D97-AF65-F5344CB8AC3E}">
        <p14:creationId xmlns:p14="http://schemas.microsoft.com/office/powerpoint/2010/main" val="26272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864097"/>
          </a:xfrm>
        </p:spPr>
        <p:txBody>
          <a:bodyPr/>
          <a:lstStyle/>
          <a:p>
            <a:r>
              <a:rPr lang="fi-FI"/>
              <a:t>P-paikat pysäköintikieltoalueen sisällä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6763" y="1844825"/>
            <a:ext cx="8785621" cy="1904216"/>
          </a:xfrm>
        </p:spPr>
        <p:txBody>
          <a:bodyPr/>
          <a:lstStyle/>
          <a:p>
            <a:r>
              <a:rPr lang="fi-FI" dirty="0" err="1"/>
              <a:t>LVM:n</a:t>
            </a:r>
            <a:r>
              <a:rPr lang="fi-FI" dirty="0"/>
              <a:t> alustavassa asetusluonnoksessa määritellään:</a:t>
            </a:r>
          </a:p>
          <a:p>
            <a:pPr lvl="1"/>
            <a:r>
              <a:rPr lang="fi-FI" dirty="0"/>
              <a:t>pysäköintikieltoalueen C39 sisällä sallitut pysäköintipaikat tulee osoittaa sinisillä P-merkeillä E2-E4 </a:t>
            </a:r>
          </a:p>
          <a:p>
            <a:pPr lvl="1"/>
            <a:r>
              <a:rPr lang="fi-FI" dirty="0"/>
              <a:t>pyöreää pysäköinti kielletty -merkkiä C38 ei saa käyttää.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9</a:t>
            </a:fld>
            <a:endParaRPr lang="fi-FI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A2B2C6F-7C24-4897-BA56-213E2C456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3" y="3925270"/>
            <a:ext cx="1666667" cy="166666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2EACA6C-57E9-4193-896D-F446AB89D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40" y="4149080"/>
            <a:ext cx="1219048" cy="121904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84EDC17-01C5-4F5D-892E-47DE01086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88" y="4149080"/>
            <a:ext cx="1219048" cy="121904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653EAFFC-61E4-4597-9155-832F29D8C846}"/>
              </a:ext>
            </a:extLst>
          </p:cNvPr>
          <p:cNvSpPr txBox="1"/>
          <p:nvPr/>
        </p:nvSpPr>
        <p:spPr>
          <a:xfrm>
            <a:off x="2454036" y="5654624"/>
            <a:ext cx="741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C39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9E66D8E-6E3E-4718-AA9A-61055828B88C}"/>
              </a:ext>
            </a:extLst>
          </p:cNvPr>
          <p:cNvSpPr txBox="1"/>
          <p:nvPr/>
        </p:nvSpPr>
        <p:spPr>
          <a:xfrm>
            <a:off x="4894524" y="5654623"/>
            <a:ext cx="741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E2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1DAA577-CD25-4E34-9909-79EF1008F632}"/>
              </a:ext>
            </a:extLst>
          </p:cNvPr>
          <p:cNvSpPr txBox="1"/>
          <p:nvPr/>
        </p:nvSpPr>
        <p:spPr>
          <a:xfrm>
            <a:off x="7126772" y="5654622"/>
            <a:ext cx="889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E3.5</a:t>
            </a:r>
          </a:p>
        </p:txBody>
      </p:sp>
    </p:spTree>
    <p:extLst>
      <p:ext uri="{BB962C8B-B14F-4D97-AF65-F5344CB8AC3E}">
        <p14:creationId xmlns:p14="http://schemas.microsoft.com/office/powerpoint/2010/main" val="2555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malli_embed.potx" id="{AA2DA8F8-797C-4E8A-BA23-A0BFCB7FA17A}" vid="{5854AC60-9C09-4A78-B978-74B6F9DAD12D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9AFE9B6D3B324EBD505F3C3A1F6AF5" ma:contentTypeVersion="13" ma:contentTypeDescription="Create a new document." ma:contentTypeScope="" ma:versionID="7fad90c9af461f4ab340f4999005404a">
  <xsd:schema xmlns:xsd="http://www.w3.org/2001/XMLSchema" xmlns:xs="http://www.w3.org/2001/XMLSchema" xmlns:p="http://schemas.microsoft.com/office/2006/metadata/properties" xmlns:ns3="487fe997-572f-40ed-9d65-5c3409f5b296" xmlns:ns4="9005750b-d339-4489-bbca-4e6a30406c5c" targetNamespace="http://schemas.microsoft.com/office/2006/metadata/properties" ma:root="true" ma:fieldsID="307ba1b3783e78757310e1508e12ece8" ns3:_="" ns4:_="">
    <xsd:import namespace="487fe997-572f-40ed-9d65-5c3409f5b296"/>
    <xsd:import namespace="9005750b-d339-4489-bbca-4e6a30406c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fe997-572f-40ed-9d65-5c3409f5b2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5750b-d339-4489-bbca-4e6a30406c5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6B5583-E4C6-4532-94C7-641C9B2600FD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9005750b-d339-4489-bbca-4e6a30406c5c"/>
    <ds:schemaRef ds:uri="http://schemas.openxmlformats.org/package/2006/metadata/core-properties"/>
    <ds:schemaRef ds:uri="487fe997-572f-40ed-9d65-5c3409f5b29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CD60DC0-F129-4438-89CB-CCE24E59FD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B90D72-4FAB-430E-ABE3-0D55FFD27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fe997-572f-40ed-9d65-5c3409f5b296"/>
    <ds:schemaRef ds:uri="9005750b-d339-4489-bbca-4e6a30406c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Suomi</Template>
  <TotalTime>11</TotalTime>
  <Words>1673</Words>
  <Application>Microsoft Office PowerPoint</Application>
  <PresentationFormat>Laajakuva</PresentationFormat>
  <Paragraphs>281</Paragraphs>
  <Slides>30</Slides>
  <Notes>27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8" baseType="lpstr">
      <vt:lpstr>Arial</vt:lpstr>
      <vt:lpstr>Roboto</vt:lpstr>
      <vt:lpstr>Wingdings</vt:lpstr>
      <vt:lpstr>Work Sans</vt:lpstr>
      <vt:lpstr>Work Sans ExtraBold</vt:lpstr>
      <vt:lpstr>Work Sans Medium</vt:lpstr>
      <vt:lpstr>Work Sans SemiBold</vt:lpstr>
      <vt:lpstr>Kuntaliitto</vt:lpstr>
      <vt:lpstr>Uusi tieliikennelaki kadunpidossa </vt:lpstr>
      <vt:lpstr>Sisältö</vt:lpstr>
      <vt:lpstr>Uusia ja päivitettäviä suunnitteluohjeita</vt:lpstr>
      <vt:lpstr>Milloin uudet liikennemerkit saatavilla? Milloin niitä saa alkaa käyttää?</vt:lpstr>
      <vt:lpstr>Kuntaliiton yleiskirje ja lausunto tieliikennelain korjauspaketista </vt:lpstr>
      <vt:lpstr>Siirtymäsäännökset ja nopeasti vaihdettavat / tarkistettavat liikennemerkit</vt:lpstr>
      <vt:lpstr>Tieliikennelain siirtymäsäännökset (195 §)</vt:lpstr>
      <vt:lpstr> </vt:lpstr>
      <vt:lpstr>P-paikat pysäköintikieltoalueen sisällä</vt:lpstr>
      <vt:lpstr>Nopeusrajoitus päättyy ja yleisrajoitus</vt:lpstr>
      <vt:lpstr>Traktorilla ajo kielletty </vt:lpstr>
      <vt:lpstr>Pyöräilyn ohjaaminen</vt:lpstr>
      <vt:lpstr>Pyörätien kaksisuuntaisuus on osoitettava lain mukaan seuraavissa tilanteissa </vt:lpstr>
      <vt:lpstr>Pyörätien jatke</vt:lpstr>
      <vt:lpstr>Väistämisvelvollisuus pyöräilijän tienylityspaikassa</vt:lpstr>
      <vt:lpstr>Pyöräkatu</vt:lpstr>
      <vt:lpstr>Pyöräily yksisuuntaisella tiellä</vt:lpstr>
      <vt:lpstr>Yksisuuntaisen pyörätien osoittaminen rinnakkaisella pyörätiellä ja jalkakäytävällä, esimerkki </vt:lpstr>
      <vt:lpstr>Moottorikelkkailureiteillä sallitut ajoneuvot </vt:lpstr>
      <vt:lpstr>Suostumuksen antaminen  liikenteenohjauslaitteesta ja tiedon toimittaminen Digiroadiin</vt:lpstr>
      <vt:lpstr>Liikenteenohjauslaitteen asettaminen (71 § ja HE perustelut)</vt:lpstr>
      <vt:lpstr>Liikenteenohjauslaitteen asettaminen (71 § ja HE perustelut)</vt:lpstr>
      <vt:lpstr>Huomioitavaa suostumuksen antamisesta</vt:lpstr>
      <vt:lpstr>Tarvittavat toimenpiteet kunnassa 1/3</vt:lpstr>
      <vt:lpstr>Tarvittavat toimenpiteet kunnassa 2/3</vt:lpstr>
      <vt:lpstr>Tarvittavat toimenpiteet kunnassa 3/3</vt:lpstr>
      <vt:lpstr>Liikenteenohjauslaitetiedon toimittaminen Väylävirastolle</vt:lpstr>
      <vt:lpstr>Liikenteenohjauslaitetiedon toimittaminen Väylävirastolle</vt:lpstr>
      <vt:lpstr>Kuntaliitto: tiedon toimittamiselle tarvitaan siirtymäaika</vt:lpstr>
      <vt:lpstr>Kiitos.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Aloitusdia max kolme riviä Work Sans ExtraBold 54pt</dc:title>
  <dc:creator>Kemppainen Hanna</dc:creator>
  <cp:lastModifiedBy>Vilkuna Johanna</cp:lastModifiedBy>
  <cp:revision>3</cp:revision>
  <dcterms:created xsi:type="dcterms:W3CDTF">2020-01-20T07:45:28Z</dcterms:created>
  <dcterms:modified xsi:type="dcterms:W3CDTF">2020-01-31T11:45:35Z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0x0101006B9AFE9B6D3B324EBD505F3C3A1F6AF5</vt:lpwstr>
  </property>
</Properties>
</file>