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11" r:id="rId3"/>
    <p:sldId id="312" r:id="rId4"/>
    <p:sldId id="313" r:id="rId5"/>
  </p:sldIdLst>
  <p:sldSz cx="12192000" cy="6858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SemiBold" panose="00000700000000000000" pitchFamily="2" charset="0"/>
      <p:bold r:id="rId17"/>
      <p:boldItalic r:id="rId18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4660" autoAdjust="0"/>
  </p:normalViewPr>
  <p:slideViewPr>
    <p:cSldViewPr snapToGrid="0">
      <p:cViewPr varScale="1">
        <p:scale>
          <a:sx n="62" d="100"/>
          <a:sy n="62" d="100"/>
        </p:scale>
        <p:origin x="79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EB09448-9D08-4810-90AB-F07C082247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BB145D-8683-44F8-8EAD-9730672DC7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23E94-7EB9-434B-A432-DC4BA49D40F3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1FD7732-7B9D-4CED-A676-117428272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F7145B1-88FD-4B05-AB9D-291C380BBA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5E9D-34C9-449B-B938-FED643B51A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45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60167-4C62-4DBA-9471-BAFD85309F65}" type="datetimeFigureOut">
              <a:rPr lang="fi-FI" smtClean="0"/>
              <a:t>9.11.2021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F0DE6-368B-41AB-8F83-0F00234E87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2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puu, ulko, luonto, ympäröity&#10;&#10;Kuvaus luotu automaattisesti">
            <a:extLst>
              <a:ext uri="{FF2B5EF4-FFF2-40B4-BE49-F238E27FC236}">
                <a16:creationId xmlns:a16="http://schemas.microsoft.com/office/drawing/2014/main" id="{296B983E-346A-44D1-9118-6D94C6502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5B289A19-6A75-488F-A96D-AB67C31E41CC}"/>
              </a:ext>
            </a:extLst>
          </p:cNvPr>
          <p:cNvSpPr/>
          <p:nvPr userDrawn="1"/>
        </p:nvSpPr>
        <p:spPr>
          <a:xfrm>
            <a:off x="-9525" y="-19050"/>
            <a:ext cx="6448425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 userDrawn="1"/>
        </p:nvSpPr>
        <p:spPr>
          <a:xfrm>
            <a:off x="803275" y="6057899"/>
            <a:ext cx="1787525" cy="8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spc="100" baseline="0" dirty="0">
                <a:solidFill>
                  <a:schemeClr val="bg1"/>
                </a:solidFill>
              </a:rPr>
              <a:t>www.kajaani.fi</a:t>
            </a:r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79C5E45-029E-4628-8B89-5F839C38E6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" y="800100"/>
            <a:ext cx="3315837" cy="7494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981200"/>
            <a:ext cx="4119110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90FCD5B0-7858-4829-9DAC-9C8435DA7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6974" y="6275386"/>
            <a:ext cx="88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4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o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D30BB90C-40C7-480D-B777-BE18B3A0F8BF}"/>
              </a:ext>
            </a:extLst>
          </p:cNvPr>
          <p:cNvSpPr/>
          <p:nvPr userDrawn="1"/>
        </p:nvSpPr>
        <p:spPr>
          <a:xfrm>
            <a:off x="-1" y="-8627"/>
            <a:ext cx="6096001" cy="686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2478EEF-0627-4F90-A732-6412371B532A}"/>
              </a:ext>
            </a:extLst>
          </p:cNvPr>
          <p:cNvSpPr/>
          <p:nvPr userDrawn="1"/>
        </p:nvSpPr>
        <p:spPr>
          <a:xfrm>
            <a:off x="6096000" y="0"/>
            <a:ext cx="6096001" cy="68666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CA16A9-3D83-4D5B-A7BF-CFA6E44C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ADD5C7-A23C-410F-9CE1-FC0E2419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752C1E-7784-49EE-8B78-6F153706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A2D5787-F24D-4E85-AF4B-AF0525532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970" y="-8627"/>
            <a:ext cx="6018027" cy="68666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E16522F0-D435-46EF-A669-0AEFFC7EA5C6}"/>
              </a:ext>
            </a:extLst>
          </p:cNvPr>
          <p:cNvCxnSpPr>
            <a:cxnSpLocks/>
          </p:cNvCxnSpPr>
          <p:nvPr userDrawn="1"/>
        </p:nvCxnSpPr>
        <p:spPr>
          <a:xfrm>
            <a:off x="34842" y="-8626"/>
            <a:ext cx="0" cy="6866626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Otsikko 1">
            <a:extLst>
              <a:ext uri="{FF2B5EF4-FFF2-40B4-BE49-F238E27FC236}">
                <a16:creationId xmlns:a16="http://schemas.microsoft.com/office/drawing/2014/main" id="{8BF96E3B-145A-42AD-AE6A-C3BD4B46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889" y="800100"/>
            <a:ext cx="4664834" cy="1101851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Tekstin paikkamerkki 3">
            <a:extLst>
              <a:ext uri="{FF2B5EF4-FFF2-40B4-BE49-F238E27FC236}">
                <a16:creationId xmlns:a16="http://schemas.microsoft.com/office/drawing/2014/main" id="{A1C25C0B-C83F-4F6C-B353-34503F0B1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3890" y="1901950"/>
            <a:ext cx="4664834" cy="4155949"/>
          </a:xfrm>
        </p:spPr>
        <p:txBody>
          <a:bodyPr>
            <a:normAutofit/>
          </a:bodyPr>
          <a:lstStyle>
            <a:lvl1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22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so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:a16="http://schemas.microsoft.com/office/drawing/2014/main" id="{D30BB90C-40C7-480D-B777-BE18B3A0F8BF}"/>
              </a:ext>
            </a:extLst>
          </p:cNvPr>
          <p:cNvSpPr/>
          <p:nvPr userDrawn="1"/>
        </p:nvSpPr>
        <p:spPr>
          <a:xfrm>
            <a:off x="6096000" y="-8628"/>
            <a:ext cx="6096000" cy="6866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9A2D5787-F24D-4E85-AF4B-AF0525532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6569" y="-13851"/>
            <a:ext cx="6053216" cy="68838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D2478EEF-0627-4F90-A732-6412371B532A}"/>
              </a:ext>
            </a:extLst>
          </p:cNvPr>
          <p:cNvSpPr/>
          <p:nvPr userDrawn="1"/>
        </p:nvSpPr>
        <p:spPr>
          <a:xfrm>
            <a:off x="0" y="-1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205AC0-5ABF-484C-BFF0-727411BD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9" y="800100"/>
            <a:ext cx="4664834" cy="1101851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2098CE-A984-408B-94F6-40396F61A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280" y="1901950"/>
            <a:ext cx="4664834" cy="4155949"/>
          </a:xfrm>
        </p:spPr>
        <p:txBody>
          <a:bodyPr>
            <a:normAutofit/>
          </a:bodyPr>
          <a:lstStyle>
            <a:lvl1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CA16A9-3D83-4D5B-A7BF-CFA6E44C0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DADD5C7-A23C-410F-9CE1-FC0E2419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752C1E-7784-49EE-8B78-6F153706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E16522F0-D435-46EF-A669-0AEFFC7EA5C6}"/>
              </a:ext>
            </a:extLst>
          </p:cNvPr>
          <p:cNvCxnSpPr>
            <a:cxnSpLocks/>
          </p:cNvCxnSpPr>
          <p:nvPr userDrawn="1"/>
        </p:nvCxnSpPr>
        <p:spPr>
          <a:xfrm>
            <a:off x="12152567" y="-17256"/>
            <a:ext cx="0" cy="6929396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5953F1B-4DD0-472D-A107-9CE3BA32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213F683-0400-4A7A-8E16-EF91BBDD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A33AEC-5872-4EFA-995E-33789E7C3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597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2B25AE-F75C-4B74-981E-B72272FC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B0FC7A7-9F5C-4128-A43A-0AF1A3DF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59C44B-0EED-49A7-811A-EDD4E83D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A4FA33A-2AF2-4BD4-85D9-D9AD1F90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B4B56B-EF39-4F33-BF7B-67B4EA6F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537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0D3EF99-FCCB-477D-8482-B60C8C990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663450E-08CB-4E6C-9BB2-40B8D2530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FC3358-9CFB-440B-AEBD-773A0EF3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C1127D-93FE-48FB-A2FE-499AB9F9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8F4F025-F3E9-480C-B964-1BE3E708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836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95A4-B706-4E35-9DC1-AD3CFBA482F8}" type="datetimeFigureOut">
              <a:rPr lang="fi-FI" smtClean="0"/>
              <a:pPr/>
              <a:t>9.11.2021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E053-E41C-4C3B-AE92-B6B48912D12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880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CG-title-and-two-text-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51312-1342-8344-9830-580D58C88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a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76F47F-B8A0-3844-A4A4-7E99ACD3E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6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B846EC6-E9C2-3947-9D9E-40B6933AA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56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7B2C38-24B5-F74C-81B8-93D53B362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7D7-C5E0-DB48-9408-D9DBAED1E43B}" type="datetime1">
              <a:rPr lang="fi-FI" smtClean="0"/>
              <a:t>9.11.2021</a:t>
            </a:fld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E7CC2BE-8C52-8940-AA95-EEDD14528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66C77A-6E18-4E3C-9257-8B212906E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137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F5318423-6DB3-4E88-AA0A-EE01F89490D6}"/>
              </a:ext>
            </a:extLst>
          </p:cNvPr>
          <p:cNvCxnSpPr>
            <a:cxnSpLocks/>
          </p:cNvCxnSpPr>
          <p:nvPr userDrawn="1"/>
        </p:nvCxnSpPr>
        <p:spPr>
          <a:xfrm>
            <a:off x="802616" y="709126"/>
            <a:ext cx="1278312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9ABB91-A9A4-4E3C-922C-8FA2D002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976D3-523A-4FB4-961E-D0F0E9E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36121" y="6275385"/>
            <a:ext cx="237085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D0BB2C-8E17-4FEE-A4C9-BCDE4730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0A653E0-89E8-4E02-AF2B-4E78C53D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62145"/>
            <a:ext cx="10585452" cy="4095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AA50F57-3CBF-4938-9F3A-3C843228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2879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AB8611-2E12-46EB-8F26-12ED842A90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6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9" name="Vapaamuotoinen: Muoto 18">
            <a:extLst>
              <a:ext uri="{FF2B5EF4-FFF2-40B4-BE49-F238E27FC236}">
                <a16:creationId xmlns:a16="http://schemas.microsoft.com/office/drawing/2014/main" id="{4EDB340C-450D-47D0-A6E1-0E8DFE3AE714}"/>
              </a:ext>
            </a:extLst>
          </p:cNvPr>
          <p:cNvSpPr/>
          <p:nvPr userDrawn="1"/>
        </p:nvSpPr>
        <p:spPr>
          <a:xfrm>
            <a:off x="-9525" y="-19050"/>
            <a:ext cx="6448425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 userDrawn="1"/>
        </p:nvSpPr>
        <p:spPr>
          <a:xfrm>
            <a:off x="803275" y="6057899"/>
            <a:ext cx="2672541" cy="8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spc="100" baseline="0" dirty="0">
                <a:solidFill>
                  <a:schemeClr val="bg1"/>
                </a:solidFill>
              </a:rPr>
              <a:t>www.kajaani.fi</a:t>
            </a:r>
          </a:p>
        </p:txBody>
      </p:sp>
      <p:pic>
        <p:nvPicPr>
          <p:cNvPr id="20" name="Kuva 1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F778077-6415-4B41-BD8F-1F20E98A0D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" y="800100"/>
            <a:ext cx="3315837" cy="749445"/>
          </a:xfrm>
          <a:prstGeom prst="rect">
            <a:avLst/>
          </a:prstGeom>
        </p:spPr>
      </p:pic>
      <p:sp>
        <p:nvSpPr>
          <p:cNvPr id="21" name="Otsikko 2">
            <a:extLst>
              <a:ext uri="{FF2B5EF4-FFF2-40B4-BE49-F238E27FC236}">
                <a16:creationId xmlns:a16="http://schemas.microsoft.com/office/drawing/2014/main" id="{0A1B0395-1509-4C63-8A09-BE7A1788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981200"/>
            <a:ext cx="4119110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E070E12F-E514-40A2-A50E-1DD0CD3E0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6974" y="6275386"/>
            <a:ext cx="88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84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6AF541E0-23A3-4FBD-9299-8D957992E87A}"/>
              </a:ext>
            </a:extLst>
          </p:cNvPr>
          <p:cNvSpPr/>
          <p:nvPr userDrawn="1"/>
        </p:nvSpPr>
        <p:spPr>
          <a:xfrm>
            <a:off x="-9525" y="-19050"/>
            <a:ext cx="6448425" cy="6877050"/>
          </a:xfrm>
          <a:custGeom>
            <a:avLst/>
            <a:gdLst>
              <a:gd name="connsiteX0" fmla="*/ 4152900 w 6467475"/>
              <a:gd name="connsiteY0" fmla="*/ 0 h 6867525"/>
              <a:gd name="connsiteX1" fmla="*/ 0 w 6467475"/>
              <a:gd name="connsiteY1" fmla="*/ 0 h 6867525"/>
              <a:gd name="connsiteX2" fmla="*/ 0 w 6467475"/>
              <a:gd name="connsiteY2" fmla="*/ 6867525 h 6867525"/>
              <a:gd name="connsiteX3" fmla="*/ 6467475 w 6467475"/>
              <a:gd name="connsiteY3" fmla="*/ 6867525 h 6867525"/>
              <a:gd name="connsiteX4" fmla="*/ 4152900 w 6467475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7475" h="6867525">
                <a:moveTo>
                  <a:pt x="4152900" y="0"/>
                </a:moveTo>
                <a:lnTo>
                  <a:pt x="0" y="0"/>
                </a:lnTo>
                <a:lnTo>
                  <a:pt x="0" y="6867525"/>
                </a:lnTo>
                <a:lnTo>
                  <a:pt x="6467475" y="6867525"/>
                </a:lnTo>
                <a:lnTo>
                  <a:pt x="4152900" y="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80DAEA9-C2D8-4826-A7BD-F5D922ADF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75" y="800100"/>
            <a:ext cx="3315837" cy="749445"/>
          </a:xfrm>
          <a:prstGeom prst="rect">
            <a:avLst/>
          </a:prstGeom>
        </p:spPr>
      </p:pic>
      <p:sp>
        <p:nvSpPr>
          <p:cNvPr id="18" name="Otsikko 2">
            <a:extLst>
              <a:ext uri="{FF2B5EF4-FFF2-40B4-BE49-F238E27FC236}">
                <a16:creationId xmlns:a16="http://schemas.microsoft.com/office/drawing/2014/main" id="{700C05C3-AFFC-43F6-9482-2358B9D0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1981200"/>
            <a:ext cx="4119110" cy="371475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 userDrawn="1"/>
        </p:nvSpPr>
        <p:spPr>
          <a:xfrm>
            <a:off x="803275" y="6057899"/>
            <a:ext cx="2672541" cy="8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spc="100" baseline="0" dirty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BC8D741D-B0C4-481F-ACB1-7961060FD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6974" y="6275386"/>
            <a:ext cx="88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03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ihtoeht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puu, ulko, luonto, ympäröity&#10;&#10;Kuvaus luotu automaattisesti">
            <a:extLst>
              <a:ext uri="{FF2B5EF4-FFF2-40B4-BE49-F238E27FC236}">
                <a16:creationId xmlns:a16="http://schemas.microsoft.com/office/drawing/2014/main" id="{296B983E-346A-44D1-9118-6D94C65020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3E106FF2-B81A-464E-AF94-2627670560F5}"/>
              </a:ext>
            </a:extLst>
          </p:cNvPr>
          <p:cNvSpPr txBox="1">
            <a:spLocks/>
          </p:cNvSpPr>
          <p:nvPr userDrawn="1"/>
        </p:nvSpPr>
        <p:spPr>
          <a:xfrm>
            <a:off x="803275" y="6057899"/>
            <a:ext cx="2672541" cy="8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200" spc="100" baseline="0" dirty="0">
                <a:solidFill>
                  <a:schemeClr val="bg1"/>
                </a:solidFill>
              </a:rPr>
              <a:t>www.kajaani.fi</a:t>
            </a:r>
          </a:p>
        </p:txBody>
      </p:sp>
      <p:sp>
        <p:nvSpPr>
          <p:cNvPr id="6" name="Nuoli: Nuolenkärki 5">
            <a:extLst>
              <a:ext uri="{FF2B5EF4-FFF2-40B4-BE49-F238E27FC236}">
                <a16:creationId xmlns:a16="http://schemas.microsoft.com/office/drawing/2014/main" id="{D1195202-0453-44A2-B5D7-8656BFAB263B}"/>
              </a:ext>
            </a:extLst>
          </p:cNvPr>
          <p:cNvSpPr/>
          <p:nvPr userDrawn="1"/>
        </p:nvSpPr>
        <p:spPr>
          <a:xfrm>
            <a:off x="3838172" y="-28574"/>
            <a:ext cx="8401050" cy="6896100"/>
          </a:xfrm>
          <a:custGeom>
            <a:avLst/>
            <a:gdLst>
              <a:gd name="connsiteX0" fmla="*/ 0 w 7000875"/>
              <a:gd name="connsiteY0" fmla="*/ 0 h 5600700"/>
              <a:gd name="connsiteX1" fmla="*/ 4619625 w 7000875"/>
              <a:gd name="connsiteY1" fmla="*/ 0 h 5600700"/>
              <a:gd name="connsiteX2" fmla="*/ 7000875 w 7000875"/>
              <a:gd name="connsiteY2" fmla="*/ 2800350 h 5600700"/>
              <a:gd name="connsiteX3" fmla="*/ 4619625 w 7000875"/>
              <a:gd name="connsiteY3" fmla="*/ 5600700 h 5600700"/>
              <a:gd name="connsiteX4" fmla="*/ 0 w 7000875"/>
              <a:gd name="connsiteY4" fmla="*/ 5600700 h 5600700"/>
              <a:gd name="connsiteX5" fmla="*/ 2381250 w 7000875"/>
              <a:gd name="connsiteY5" fmla="*/ 2800350 h 5600700"/>
              <a:gd name="connsiteX6" fmla="*/ 0 w 7000875"/>
              <a:gd name="connsiteY6" fmla="*/ 0 h 5600700"/>
              <a:gd name="connsiteX0" fmla="*/ 0 w 7000875"/>
              <a:gd name="connsiteY0" fmla="*/ 647700 h 6248400"/>
              <a:gd name="connsiteX1" fmla="*/ 6991350 w 7000875"/>
              <a:gd name="connsiteY1" fmla="*/ 0 h 6248400"/>
              <a:gd name="connsiteX2" fmla="*/ 7000875 w 7000875"/>
              <a:gd name="connsiteY2" fmla="*/ 3448050 h 6248400"/>
              <a:gd name="connsiteX3" fmla="*/ 4619625 w 7000875"/>
              <a:gd name="connsiteY3" fmla="*/ 6248400 h 6248400"/>
              <a:gd name="connsiteX4" fmla="*/ 0 w 7000875"/>
              <a:gd name="connsiteY4" fmla="*/ 6248400 h 6248400"/>
              <a:gd name="connsiteX5" fmla="*/ 2381250 w 7000875"/>
              <a:gd name="connsiteY5" fmla="*/ 3448050 h 6248400"/>
              <a:gd name="connsiteX6" fmla="*/ 0 w 7000875"/>
              <a:gd name="connsiteY6" fmla="*/ 647700 h 6248400"/>
              <a:gd name="connsiteX0" fmla="*/ 0 w 7010400"/>
              <a:gd name="connsiteY0" fmla="*/ 647700 h 6877050"/>
              <a:gd name="connsiteX1" fmla="*/ 6991350 w 7010400"/>
              <a:gd name="connsiteY1" fmla="*/ 0 h 6877050"/>
              <a:gd name="connsiteX2" fmla="*/ 7000875 w 7010400"/>
              <a:gd name="connsiteY2" fmla="*/ 3448050 h 6877050"/>
              <a:gd name="connsiteX3" fmla="*/ 7010400 w 7010400"/>
              <a:gd name="connsiteY3" fmla="*/ 6877050 h 6877050"/>
              <a:gd name="connsiteX4" fmla="*/ 0 w 7010400"/>
              <a:gd name="connsiteY4" fmla="*/ 6248400 h 6877050"/>
              <a:gd name="connsiteX5" fmla="*/ 2381250 w 7010400"/>
              <a:gd name="connsiteY5" fmla="*/ 3448050 h 6877050"/>
              <a:gd name="connsiteX6" fmla="*/ 0 w 7010400"/>
              <a:gd name="connsiteY6" fmla="*/ 647700 h 6877050"/>
              <a:gd name="connsiteX0" fmla="*/ 990600 w 8001000"/>
              <a:gd name="connsiteY0" fmla="*/ 647700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990600 w 8001000"/>
              <a:gd name="connsiteY6" fmla="*/ 647700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3371850 w 8001000"/>
              <a:gd name="connsiteY5" fmla="*/ 3448050 h 6886575"/>
              <a:gd name="connsiteX6" fmla="*/ 28575 w 8001000"/>
              <a:gd name="connsiteY6" fmla="*/ 9525 h 6886575"/>
              <a:gd name="connsiteX0" fmla="*/ 28575 w 8001000"/>
              <a:gd name="connsiteY0" fmla="*/ 9525 h 6886575"/>
              <a:gd name="connsiteX1" fmla="*/ 7981950 w 8001000"/>
              <a:gd name="connsiteY1" fmla="*/ 0 h 6886575"/>
              <a:gd name="connsiteX2" fmla="*/ 7991475 w 8001000"/>
              <a:gd name="connsiteY2" fmla="*/ 3448050 h 6886575"/>
              <a:gd name="connsiteX3" fmla="*/ 8001000 w 8001000"/>
              <a:gd name="connsiteY3" fmla="*/ 6877050 h 6886575"/>
              <a:gd name="connsiteX4" fmla="*/ 0 w 8001000"/>
              <a:gd name="connsiteY4" fmla="*/ 6886575 h 6886575"/>
              <a:gd name="connsiteX5" fmla="*/ 2676525 w 8001000"/>
              <a:gd name="connsiteY5" fmla="*/ 3467100 h 6886575"/>
              <a:gd name="connsiteX6" fmla="*/ 28575 w 8001000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91475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105775"/>
              <a:gd name="connsiteY0" fmla="*/ 9525 h 6886575"/>
              <a:gd name="connsiteX1" fmla="*/ 7981950 w 8105775"/>
              <a:gd name="connsiteY1" fmla="*/ 0 h 6886575"/>
              <a:gd name="connsiteX2" fmla="*/ 8105775 w 8105775"/>
              <a:gd name="connsiteY2" fmla="*/ 3457575 h 6886575"/>
              <a:gd name="connsiteX3" fmla="*/ 8010525 w 8105775"/>
              <a:gd name="connsiteY3" fmla="*/ 6877050 h 6886575"/>
              <a:gd name="connsiteX4" fmla="*/ 0 w 8105775"/>
              <a:gd name="connsiteY4" fmla="*/ 6886575 h 6886575"/>
              <a:gd name="connsiteX5" fmla="*/ 2676525 w 8105775"/>
              <a:gd name="connsiteY5" fmla="*/ 3467100 h 6886575"/>
              <a:gd name="connsiteX6" fmla="*/ 28575 w 810577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753350 w 8010525"/>
              <a:gd name="connsiteY2" fmla="*/ 3448050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9525 h 6886575"/>
              <a:gd name="connsiteX1" fmla="*/ 7981950 w 8010525"/>
              <a:gd name="connsiteY1" fmla="*/ 0 h 6886575"/>
              <a:gd name="connsiteX2" fmla="*/ 7981950 w 8010525"/>
              <a:gd name="connsiteY2" fmla="*/ 3476625 h 6886575"/>
              <a:gd name="connsiteX3" fmla="*/ 8010525 w 8010525"/>
              <a:gd name="connsiteY3" fmla="*/ 6877050 h 6886575"/>
              <a:gd name="connsiteX4" fmla="*/ 0 w 8010525"/>
              <a:gd name="connsiteY4" fmla="*/ 6886575 h 6886575"/>
              <a:gd name="connsiteX5" fmla="*/ 2676525 w 8010525"/>
              <a:gd name="connsiteY5" fmla="*/ 3467100 h 6886575"/>
              <a:gd name="connsiteX6" fmla="*/ 28575 w 8010525"/>
              <a:gd name="connsiteY6" fmla="*/ 9525 h 6886575"/>
              <a:gd name="connsiteX0" fmla="*/ 28575 w 8010525"/>
              <a:gd name="connsiteY0" fmla="*/ 0 h 6877050"/>
              <a:gd name="connsiteX1" fmla="*/ 7810500 w 8010525"/>
              <a:gd name="connsiteY1" fmla="*/ 95250 h 6877050"/>
              <a:gd name="connsiteX2" fmla="*/ 7981950 w 8010525"/>
              <a:gd name="connsiteY2" fmla="*/ 3467100 h 6877050"/>
              <a:gd name="connsiteX3" fmla="*/ 8010525 w 8010525"/>
              <a:gd name="connsiteY3" fmla="*/ 6867525 h 6877050"/>
              <a:gd name="connsiteX4" fmla="*/ 0 w 8010525"/>
              <a:gd name="connsiteY4" fmla="*/ 6877050 h 6877050"/>
              <a:gd name="connsiteX5" fmla="*/ 2676525 w 8010525"/>
              <a:gd name="connsiteY5" fmla="*/ 3457575 h 6877050"/>
              <a:gd name="connsiteX6" fmla="*/ 28575 w 8010525"/>
              <a:gd name="connsiteY6" fmla="*/ 0 h 6877050"/>
              <a:gd name="connsiteX0" fmla="*/ 28575 w 8010525"/>
              <a:gd name="connsiteY0" fmla="*/ 19050 h 6896100"/>
              <a:gd name="connsiteX1" fmla="*/ 7991475 w 8010525"/>
              <a:gd name="connsiteY1" fmla="*/ 0 h 6896100"/>
              <a:gd name="connsiteX2" fmla="*/ 7981950 w 8010525"/>
              <a:gd name="connsiteY2" fmla="*/ 3486150 h 6896100"/>
              <a:gd name="connsiteX3" fmla="*/ 8010525 w 8010525"/>
              <a:gd name="connsiteY3" fmla="*/ 6886575 h 6896100"/>
              <a:gd name="connsiteX4" fmla="*/ 0 w 8010525"/>
              <a:gd name="connsiteY4" fmla="*/ 6896100 h 6896100"/>
              <a:gd name="connsiteX5" fmla="*/ 2676525 w 8010525"/>
              <a:gd name="connsiteY5" fmla="*/ 3476625 h 6896100"/>
              <a:gd name="connsiteX6" fmla="*/ 28575 w 801052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658100 w 7991475"/>
              <a:gd name="connsiteY3" fmla="*/ 65532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7991475"/>
              <a:gd name="connsiteY0" fmla="*/ 19050 h 6896100"/>
              <a:gd name="connsiteX1" fmla="*/ 7991475 w 7991475"/>
              <a:gd name="connsiteY1" fmla="*/ 0 h 6896100"/>
              <a:gd name="connsiteX2" fmla="*/ 7981950 w 7991475"/>
              <a:gd name="connsiteY2" fmla="*/ 3486150 h 6896100"/>
              <a:gd name="connsiteX3" fmla="*/ 7981950 w 7991475"/>
              <a:gd name="connsiteY3" fmla="*/ 6896100 h 6896100"/>
              <a:gd name="connsiteX4" fmla="*/ 0 w 7991475"/>
              <a:gd name="connsiteY4" fmla="*/ 6896100 h 6896100"/>
              <a:gd name="connsiteX5" fmla="*/ 2676525 w 7991475"/>
              <a:gd name="connsiteY5" fmla="*/ 3476625 h 6896100"/>
              <a:gd name="connsiteX6" fmla="*/ 28575 w 7991475"/>
              <a:gd name="connsiteY6" fmla="*/ 19050 h 6896100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7981950 w 8401050"/>
              <a:gd name="connsiteY2" fmla="*/ 3476625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86575"/>
              <a:gd name="connsiteX1" fmla="*/ 8401050 w 8401050"/>
              <a:gd name="connsiteY1" fmla="*/ 0 h 6886575"/>
              <a:gd name="connsiteX2" fmla="*/ 8391525 w 8401050"/>
              <a:gd name="connsiteY2" fmla="*/ 3505200 h 6886575"/>
              <a:gd name="connsiteX3" fmla="*/ 7981950 w 8401050"/>
              <a:gd name="connsiteY3" fmla="*/ 6886575 h 6886575"/>
              <a:gd name="connsiteX4" fmla="*/ 0 w 8401050"/>
              <a:gd name="connsiteY4" fmla="*/ 6886575 h 6886575"/>
              <a:gd name="connsiteX5" fmla="*/ 2676525 w 8401050"/>
              <a:gd name="connsiteY5" fmla="*/ 3467100 h 6886575"/>
              <a:gd name="connsiteX6" fmla="*/ 28575 w 8401050"/>
              <a:gd name="connsiteY6" fmla="*/ 9525 h 6886575"/>
              <a:gd name="connsiteX0" fmla="*/ 28575 w 8401050"/>
              <a:gd name="connsiteY0" fmla="*/ 9525 h 6896100"/>
              <a:gd name="connsiteX1" fmla="*/ 8401050 w 8401050"/>
              <a:gd name="connsiteY1" fmla="*/ 0 h 6896100"/>
              <a:gd name="connsiteX2" fmla="*/ 8391525 w 8401050"/>
              <a:gd name="connsiteY2" fmla="*/ 3505200 h 6896100"/>
              <a:gd name="connsiteX3" fmla="*/ 8372475 w 8401050"/>
              <a:gd name="connsiteY3" fmla="*/ 6896100 h 6896100"/>
              <a:gd name="connsiteX4" fmla="*/ 0 w 8401050"/>
              <a:gd name="connsiteY4" fmla="*/ 6886575 h 6896100"/>
              <a:gd name="connsiteX5" fmla="*/ 2676525 w 8401050"/>
              <a:gd name="connsiteY5" fmla="*/ 3467100 h 6896100"/>
              <a:gd name="connsiteX6" fmla="*/ 28575 w 8401050"/>
              <a:gd name="connsiteY6" fmla="*/ 9525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01050" h="6896100">
                <a:moveTo>
                  <a:pt x="28575" y="9525"/>
                </a:moveTo>
                <a:lnTo>
                  <a:pt x="8401050" y="0"/>
                </a:lnTo>
                <a:lnTo>
                  <a:pt x="8391525" y="3505200"/>
                </a:lnTo>
                <a:lnTo>
                  <a:pt x="8372475" y="6896100"/>
                </a:lnTo>
                <a:lnTo>
                  <a:pt x="0" y="6886575"/>
                </a:lnTo>
                <a:lnTo>
                  <a:pt x="2676525" y="3467100"/>
                </a:lnTo>
                <a:lnTo>
                  <a:pt x="28575" y="9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FE06FE-8530-4BC8-9307-0772A4815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525" y="1600200"/>
            <a:ext cx="4521200" cy="4000500"/>
          </a:xfr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7224B3-9834-4C46-89BB-5432E9B405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175" y="628650"/>
            <a:ext cx="2876550" cy="597327"/>
          </a:xfrm>
          <a:prstGeom prst="rect">
            <a:avLst/>
          </a:prstGeom>
        </p:spPr>
      </p:pic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F834E4C4-DFC2-4321-8AC6-6A2ED41DC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6974" y="6275386"/>
            <a:ext cx="88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737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DC45F1CD-12D2-4403-9CE0-DABB8A87B9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38AC79-4136-4CF4-8DB8-1DC4882F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2295525"/>
            <a:ext cx="10585450" cy="2247900"/>
          </a:xfrm>
        </p:spPr>
        <p:txBody>
          <a:bodyPr anchor="b">
            <a:normAutofit/>
          </a:bodyPr>
          <a:lstStyle>
            <a:lvl1pPr algn="ctr">
              <a:defRPr sz="4000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973263-5803-4661-B043-DF0652D6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4" y="4686300"/>
            <a:ext cx="10585449" cy="102235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CEF07E-4FB1-4899-8448-4571E532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8AB9B1-2BD9-44F8-BEA6-F3DE5A36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1CF7085-7B95-4BDD-AEFC-9919427D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/>
          <a:p>
            <a:fld id="{B6238261-73FF-4AB7-B305-CD23E28D77E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1993EE4-2101-4AD7-8C80-601642D3730E}"/>
              </a:ext>
            </a:extLst>
          </p:cNvPr>
          <p:cNvSpPr txBox="1">
            <a:spLocks/>
          </p:cNvSpPr>
          <p:nvPr userDrawn="1"/>
        </p:nvSpPr>
        <p:spPr>
          <a:xfrm>
            <a:off x="0" y="800099"/>
            <a:ext cx="2181225" cy="2752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0000" dirty="0">
                <a:solidFill>
                  <a:schemeClr val="accent4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ABA6F247-3846-4F1C-813D-1B93B53E3B92}"/>
              </a:ext>
            </a:extLst>
          </p:cNvPr>
          <p:cNvSpPr txBox="1">
            <a:spLocks/>
          </p:cNvSpPr>
          <p:nvPr userDrawn="1"/>
        </p:nvSpPr>
        <p:spPr>
          <a:xfrm>
            <a:off x="181155" y="6057900"/>
            <a:ext cx="2370853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50" i="1" dirty="0">
                <a:solidFill>
                  <a:schemeClr val="bg1"/>
                </a:solidFill>
              </a:rPr>
              <a:t>© Kajaanin kaupunki</a:t>
            </a:r>
            <a:endParaRPr lang="fi-FI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8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>
            <a:extLst>
              <a:ext uri="{FF2B5EF4-FFF2-40B4-BE49-F238E27FC236}">
                <a16:creationId xmlns:a16="http://schemas.microsoft.com/office/drawing/2014/main" id="{222F0899-F50C-40DB-BA30-A82E598BA3F0}"/>
              </a:ext>
            </a:extLst>
          </p:cNvPr>
          <p:cNvSpPr/>
          <p:nvPr userDrawn="1"/>
        </p:nvSpPr>
        <p:spPr>
          <a:xfrm>
            <a:off x="1" y="6181538"/>
            <a:ext cx="12192000" cy="6764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23520B-2C7C-405D-9844-E7B5002B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BE1EA0A-85DF-4420-B16D-1F988D17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1EE3A13-5578-4039-A91E-7D583101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EF9B6C3-858F-49FF-B659-D89414A7E1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77550" y="2079496"/>
            <a:ext cx="3149138" cy="3758695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5B9682F-3727-4846-886B-B2FC00443D3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21431" y="2073272"/>
            <a:ext cx="3149138" cy="3758695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3A5CAA38-31DD-4EDF-B65F-39BFAB189229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65312" y="2073272"/>
            <a:ext cx="3149138" cy="3758695"/>
          </a:xfrm>
          <a:solidFill>
            <a:schemeClr val="tx2">
              <a:alpha val="15000"/>
            </a:schemeClr>
          </a:solidFill>
        </p:spPr>
        <p:txBody>
          <a:bodyPr lIns="252000" tIns="252000" rIns="252000" bIns="252000" anchor="ctr" anchorCtr="1"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CD786135-B0BB-4D37-BFF1-16543726248D}"/>
              </a:ext>
            </a:extLst>
          </p:cNvPr>
          <p:cNvSpPr txBox="1">
            <a:spLocks/>
          </p:cNvSpPr>
          <p:nvPr userDrawn="1"/>
        </p:nvSpPr>
        <p:spPr>
          <a:xfrm>
            <a:off x="181155" y="6057900"/>
            <a:ext cx="2370853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50" i="1" dirty="0">
                <a:solidFill>
                  <a:schemeClr val="bg1"/>
                </a:solidFill>
              </a:rPr>
              <a:t>© Kajaanin kaupunki</a:t>
            </a:r>
            <a:endParaRPr lang="fi-FI" sz="1050" dirty="0">
              <a:solidFill>
                <a:schemeClr val="bg1"/>
              </a:solidFill>
            </a:endParaRPr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1F9B1D71-2ABB-4237-989F-3F735732A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800100"/>
            <a:ext cx="10585451" cy="10953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B11C5B6A-E4DF-4D58-9518-F942B2A888CF}"/>
              </a:ext>
            </a:extLst>
          </p:cNvPr>
          <p:cNvCxnSpPr>
            <a:cxnSpLocks/>
          </p:cNvCxnSpPr>
          <p:nvPr userDrawn="1"/>
        </p:nvCxnSpPr>
        <p:spPr>
          <a:xfrm>
            <a:off x="802616" y="709126"/>
            <a:ext cx="1278312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0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luettel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>
            <a:extLst>
              <a:ext uri="{FF2B5EF4-FFF2-40B4-BE49-F238E27FC236}">
                <a16:creationId xmlns:a16="http://schemas.microsoft.com/office/drawing/2014/main" id="{B944B79D-CC45-4C94-B6BA-0243B96C2573}"/>
              </a:ext>
            </a:extLst>
          </p:cNvPr>
          <p:cNvSpPr/>
          <p:nvPr userDrawn="1"/>
        </p:nvSpPr>
        <p:spPr>
          <a:xfrm>
            <a:off x="6095999" y="827"/>
            <a:ext cx="6096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67B3F72-EBE8-456B-9616-462FFFA2BA6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49CBC5-6E4D-4EAF-A562-F3FF8FC98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5" y="862648"/>
            <a:ext cx="4789747" cy="948893"/>
          </a:xfr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B41BD36-C8EC-4BC7-AC17-7BF6C827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E720237-6E88-4366-84CE-E71BCCF8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6F2D0FE-364A-4CEF-B448-7C2E0787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E6819277-C35C-4A29-BDA1-18DC117806F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98980" y="862648"/>
            <a:ext cx="4789746" cy="948893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BC30E58-1EF8-4ECE-806F-E539DA64C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274" y="2039358"/>
            <a:ext cx="4789745" cy="401853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81F196D-3E00-4BA8-AED3-BE5BF9D3217C}"/>
              </a:ext>
            </a:extLst>
          </p:cNvPr>
          <p:cNvCxnSpPr>
            <a:cxnSpLocks/>
          </p:cNvCxnSpPr>
          <p:nvPr userDrawn="1"/>
        </p:nvCxnSpPr>
        <p:spPr>
          <a:xfrm>
            <a:off x="802616" y="709126"/>
            <a:ext cx="1278312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67291D30-C249-4DD7-8C6F-5DEDFFDA55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98981" y="2039358"/>
            <a:ext cx="4789744" cy="4018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7690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ettelo sinisellä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79DF5C07-2F61-4F37-AE51-9B5A27E3CB14}"/>
              </a:ext>
            </a:extLst>
          </p:cNvPr>
          <p:cNvCxnSpPr>
            <a:cxnSpLocks/>
          </p:cNvCxnSpPr>
          <p:nvPr userDrawn="1"/>
        </p:nvCxnSpPr>
        <p:spPr>
          <a:xfrm>
            <a:off x="796600" y="709126"/>
            <a:ext cx="1278312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Suorakulmio 5">
            <a:extLst>
              <a:ext uri="{FF2B5EF4-FFF2-40B4-BE49-F238E27FC236}">
                <a16:creationId xmlns:a16="http://schemas.microsoft.com/office/drawing/2014/main" id="{E2921028-A572-4AE0-9A0D-8745F2B2C22B}"/>
              </a:ext>
            </a:extLst>
          </p:cNvPr>
          <p:cNvSpPr/>
          <p:nvPr userDrawn="1"/>
        </p:nvSpPr>
        <p:spPr>
          <a:xfrm>
            <a:off x="1" y="2111549"/>
            <a:ext cx="12192000" cy="4037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D8CD467-E4F1-4018-8565-2F733B05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800101"/>
            <a:ext cx="10585450" cy="1175348"/>
          </a:xfrm>
        </p:spPr>
        <p:txBody>
          <a:bodyPr anchor="t"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6687CA4-92C6-48D1-802F-FD79CF99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28.5.2021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61161B-361E-4A0E-A3B3-5AD22AE4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F20E9A-7C0E-461B-9AF6-70F1731D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8725" y="6275387"/>
            <a:ext cx="647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238261-73FF-4AB7-B305-CD23E28D77E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C4ECD853-452E-41EB-8415-EFE8BC5A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6" y="2310104"/>
            <a:ext cx="10585452" cy="374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1pPr>
            <a:lvl2pPr marL="6858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3pPr>
            <a:lvl4pPr marL="16002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4pPr>
            <a:lvl5pPr marL="2057400" indent="-2286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119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B3EC552F-5A0C-461E-9C4F-4407E2F85470}"/>
              </a:ext>
            </a:extLst>
          </p:cNvPr>
          <p:cNvSpPr/>
          <p:nvPr userDrawn="1"/>
        </p:nvSpPr>
        <p:spPr>
          <a:xfrm rot="16200000">
            <a:off x="5695950" y="361950"/>
            <a:ext cx="800100" cy="121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5ED3212-AB46-4D29-B61A-C7157E51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800100"/>
            <a:ext cx="10585450" cy="1095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885989-F381-4B26-BCA6-FAA61EC15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3276" y="2310104"/>
            <a:ext cx="10585451" cy="374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AEA045-A433-47BC-91C5-6D312745C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06974" y="6275386"/>
            <a:ext cx="88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28.5.2021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E51A90-A3FE-4F0B-B015-769593BDF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0685" y="6275385"/>
            <a:ext cx="2626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algn="l"/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1AC45FB8-2839-4FCF-940B-31530B06D645}"/>
              </a:ext>
            </a:extLst>
          </p:cNvPr>
          <p:cNvSpPr txBox="1">
            <a:spLocks/>
          </p:cNvSpPr>
          <p:nvPr userDrawn="1"/>
        </p:nvSpPr>
        <p:spPr>
          <a:xfrm>
            <a:off x="405443" y="6057900"/>
            <a:ext cx="2146566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5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© Kajaanin kaupunki</a:t>
            </a:r>
            <a:endParaRPr lang="fi-FI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F18F9A1-BCD3-4C06-8F94-D21EB0A97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8725" y="6275384"/>
            <a:ext cx="647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A421637E-C39D-4C1C-ADEE-3CA75096DF4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3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66" r:id="rId11"/>
    <p:sldLayoutId id="2147483655" r:id="rId12"/>
    <p:sldLayoutId id="2147483658" r:id="rId13"/>
    <p:sldLayoutId id="2147483659" r:id="rId14"/>
    <p:sldLayoutId id="2147483667" r:id="rId15"/>
    <p:sldLayoutId id="214748366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16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504" userDrawn="1">
          <p15:clr>
            <a:srgbClr val="F26B43"/>
          </p15:clr>
        </p15:guide>
        <p15:guide id="4" pos="717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582" userDrawn="1">
          <p15:clr>
            <a:srgbClr val="F26B43"/>
          </p15:clr>
        </p15:guide>
        <p15:guide id="7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jaani.fi/tiedostot/kajaanin-kaupungin-eettiset-ohjeet/?1607510128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ajaani.fi/tiedostot/kajaanin-kaupungin-eettiset-ohjeet/?16075101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jaani.fi/kaupunki-ja-hallinto/strategia/strategian-toteutus-osaajista-elinvoimaa/naisnakokulmaa-kainuuseen-hank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48DF3A1-4E46-4A07-8687-C899D3DB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1981200"/>
            <a:ext cx="5292725" cy="3714750"/>
          </a:xfrm>
        </p:spPr>
        <p:txBody>
          <a:bodyPr>
            <a:normAutofit/>
          </a:bodyPr>
          <a:lstStyle/>
          <a:p>
            <a:br>
              <a:rPr lang="fi-FI" sz="2400" dirty="0"/>
            </a:br>
            <a:r>
              <a:rPr lang="fi-FI" sz="2800" dirty="0"/>
              <a:t>Luottamushenkilöiden toimintamallit ja pelisäännöt</a:t>
            </a:r>
            <a:br>
              <a:rPr lang="fi-FI" sz="2800" dirty="0"/>
            </a:br>
            <a:br>
              <a:rPr lang="fi-FI" sz="2800" dirty="0"/>
            </a:br>
            <a:r>
              <a:rPr lang="fi-FI" sz="2000" dirty="0"/>
              <a:t>USO 24.11.2021</a:t>
            </a:r>
            <a:br>
              <a:rPr lang="fi-FI" sz="2400" dirty="0"/>
            </a:br>
            <a:br>
              <a:rPr lang="fi-FI" sz="2400" dirty="0"/>
            </a:br>
            <a:r>
              <a:rPr lang="fi-FI" sz="2000" b="0" dirty="0">
                <a:latin typeface="+mn-lt"/>
              </a:rPr>
              <a:t>Eila Aavakare</a:t>
            </a:r>
            <a:br>
              <a:rPr lang="fi-FI" sz="2000" dirty="0">
                <a:latin typeface="+mn-lt"/>
              </a:rPr>
            </a:br>
            <a:r>
              <a:rPr lang="fi-FI" sz="2000" b="0" dirty="0">
                <a:latin typeface="+mn-lt"/>
              </a:rPr>
              <a:t>Kaupunginvaltuuston puheenjohtaja</a:t>
            </a:r>
          </a:p>
        </p:txBody>
      </p:sp>
    </p:spTree>
    <p:extLst>
      <p:ext uri="{BB962C8B-B14F-4D97-AF65-F5344CB8AC3E}">
        <p14:creationId xmlns:p14="http://schemas.microsoft.com/office/powerpoint/2010/main" val="162485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9616393-B97D-44FA-BC8E-00740DDE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Valtuuston huoneentaulu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pic>
        <p:nvPicPr>
          <p:cNvPr id="1032" name="Picture 8" descr="Ekologisen jälleenrakennuksen haaste - kiistoista kestäviin kumppanuuksiin  - CORE">
            <a:extLst>
              <a:ext uri="{FF2B5EF4-FFF2-40B4-BE49-F238E27FC236}">
                <a16:creationId xmlns:a16="http://schemas.microsoft.com/office/drawing/2014/main" id="{D165ADBE-7DCD-471F-8A4B-E14820E0681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2" r="171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FBD11AE-694F-4B36-9156-4B6D59EC5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6625" y="1901951"/>
            <a:ext cx="5159989" cy="446676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dirty="0"/>
              <a:t>Olemme kuntalaisten asialla ja ylpeitä Kajaanista.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Kunnioitamme toisiamme ja hyväksymme toisemme ihmisinä, vaikka ajattelemme eri tavoin.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Luotamme toisiimme, uskallamme kertoa ajatuksemme ja tehdä kysymyksiä.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Arvostamme luottamustehtäväämme perehtymällä asioihin etukäteen ja keskittymällä käsiteltävänä oleviin asioihin.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Pyrimme löytämään yhteisen näkemyksen  poliittisten ryhmien välisessä yhteistyössä.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Asioiden valmistelussa odotamme ennakointia ja vaihtoehtoja.</a:t>
            </a:r>
          </a:p>
          <a:p>
            <a:pPr marL="342900" indent="-342900">
              <a:buFont typeface="+mj-lt"/>
              <a:buAutoNum type="arabicPeriod"/>
            </a:pPr>
            <a:r>
              <a:rPr lang="fi-FI" dirty="0"/>
              <a:t>Kunnioitamme yhdessä tehtyjä päätöksiä.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BA634BF-334B-40F1-8859-29ABFD7D4F05}"/>
              </a:ext>
            </a:extLst>
          </p:cNvPr>
          <p:cNvSpPr txBox="1"/>
          <p:nvPr/>
        </p:nvSpPr>
        <p:spPr>
          <a:xfrm>
            <a:off x="9235741" y="6581001"/>
            <a:ext cx="2956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Kajaanin kaupungin eettiset ohjeet</a:t>
            </a:r>
            <a:endParaRPr lang="fi-FI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8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5F6A4E2-E817-4405-88C9-40DF251CB605}"/>
              </a:ext>
            </a:extLst>
          </p:cNvPr>
          <p:cNvGrpSpPr/>
          <p:nvPr/>
        </p:nvGrpSpPr>
        <p:grpSpPr>
          <a:xfrm>
            <a:off x="9030984" y="0"/>
            <a:ext cx="3161016" cy="6057900"/>
            <a:chOff x="8765428" y="0"/>
            <a:chExt cx="3426572" cy="6858000"/>
          </a:xfrm>
        </p:grpSpPr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8784E223-44DE-4131-9BF8-06364F2A9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5428" y="0"/>
              <a:ext cx="3426572" cy="3710431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B14F3250-CBE4-45E4-8533-784AF9922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65429" y="3395265"/>
              <a:ext cx="3426571" cy="3462735"/>
            </a:xfrm>
            <a:prstGeom prst="rect">
              <a:avLst/>
            </a:prstGeom>
          </p:spPr>
        </p:pic>
      </p:grp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D2EBF7F-8DEA-4B7A-818D-3EA7E463F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962145"/>
            <a:ext cx="7991404" cy="40957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i-FI" sz="1400" dirty="0"/>
              <a:t>Valtuustoaloite 11.2.2019 </a:t>
            </a:r>
            <a:r>
              <a:rPr lang="fi-FI" sz="1400" dirty="0">
                <a:sym typeface="Wingdings" panose="05000000000000000000" pitchFamily="2" charset="2"/>
              </a:rPr>
              <a:t> k</a:t>
            </a:r>
            <a:r>
              <a:rPr lang="fi-FI" sz="1400" dirty="0"/>
              <a:t>aupunginhallituksen päätös 17.11.2020 § 206</a:t>
            </a:r>
          </a:p>
          <a:p>
            <a:pPr>
              <a:spcBef>
                <a:spcPts val="600"/>
              </a:spcBef>
            </a:pPr>
            <a:r>
              <a:rPr lang="fi-FI" sz="1400" b="0" i="0" dirty="0">
                <a:solidFill>
                  <a:srgbClr val="393F4E"/>
                </a:solidFill>
                <a:effectLst/>
              </a:rPr>
              <a:t>Koskevat kaupungin luottamushenkilöitä, viranhaltijoita ja työntekijöitä</a:t>
            </a:r>
          </a:p>
          <a:p>
            <a:pPr>
              <a:spcBef>
                <a:spcPts val="600"/>
              </a:spcBef>
            </a:pPr>
            <a:r>
              <a:rPr lang="fi-FI" sz="1400" b="0" i="0" dirty="0">
                <a:solidFill>
                  <a:srgbClr val="393F4E"/>
                </a:solidFill>
                <a:effectLst/>
              </a:rPr>
              <a:t>Sisältää hyvän hallinnon lainsäädännöllisen perustan ja vaatimukset, esteellisyyssääntelyn ja muuta ohjeistusta</a:t>
            </a:r>
          </a:p>
          <a:p>
            <a:pPr>
              <a:spcBef>
                <a:spcPts val="600"/>
              </a:spcBef>
            </a:pPr>
            <a:r>
              <a:rPr lang="fi-FI" sz="1400" b="0" i="0" dirty="0">
                <a:solidFill>
                  <a:srgbClr val="393F4E"/>
                </a:solidFill>
                <a:effectLst/>
              </a:rPr>
              <a:t>Erityisesti huomiota kiinnitetään eettiseen toimintaan hankinnoissa ja maankäytössä, joissa korruptio ja muu epäeettinen toiminta on todennäköisintä ja sen taloudelliset vaikutukset merkittäviä</a:t>
            </a:r>
          </a:p>
          <a:p>
            <a:pPr>
              <a:spcBef>
                <a:spcPts val="600"/>
              </a:spcBef>
            </a:pPr>
            <a:r>
              <a:rPr lang="fi-FI" sz="1400" b="0" i="0" dirty="0">
                <a:solidFill>
                  <a:srgbClr val="393F4E"/>
                </a:solidFill>
                <a:effectLst/>
              </a:rPr>
              <a:t>Esimerkinomaisia toimintaohjeita mm. siitä, onko lahjojen ja muun huomaavaisuuden vastaanottaminen sallittua ja hyväksyttävää sekä miten tulee itse tunnistaa epäeettisen toiminnan rajat ja toimia niiden suhteen oikealla tavalla</a:t>
            </a:r>
          </a:p>
          <a:p>
            <a:pPr>
              <a:spcBef>
                <a:spcPts val="600"/>
              </a:spcBef>
            </a:pPr>
            <a:r>
              <a:rPr lang="fi-FI" sz="1400" b="0" i="0" dirty="0">
                <a:solidFill>
                  <a:srgbClr val="393F4E"/>
                </a:solidFill>
                <a:effectLst/>
              </a:rPr>
              <a:t>Eettistä toimintaa vahvistavina ja valvontatoimina tuodaan esille mm. sisäinen valvonta, sidonnaisuusilmoitukset ja sivutyöilmoitukset</a:t>
            </a:r>
          </a:p>
          <a:p>
            <a:pPr>
              <a:spcBef>
                <a:spcPts val="600"/>
              </a:spcBef>
            </a:pPr>
            <a:r>
              <a:rPr lang="fi-FI" sz="1400" dirty="0">
                <a:solidFill>
                  <a:srgbClr val="393F4E"/>
                </a:solidFill>
                <a:hlinkClick r:id="rId4"/>
              </a:rPr>
              <a:t>https://www.kajaani.fi/tiedostot/kajaanin-kaupungin-eettiset-ohjeet/?1607510128</a:t>
            </a:r>
            <a:endParaRPr lang="fi-FI" sz="1400" dirty="0">
              <a:solidFill>
                <a:srgbClr val="393F4E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C9BCE50-C4AF-4B2B-8BA1-4F2ABB13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800100"/>
            <a:ext cx="8227707" cy="1095375"/>
          </a:xfrm>
        </p:spPr>
        <p:txBody>
          <a:bodyPr>
            <a:normAutofit/>
          </a:bodyPr>
          <a:lstStyle/>
          <a:p>
            <a:r>
              <a:rPr lang="fi-FI" sz="3200" dirty="0"/>
              <a:t>Kajaanin kaupungin eettiset ohjeet</a:t>
            </a:r>
          </a:p>
        </p:txBody>
      </p:sp>
    </p:spTree>
    <p:extLst>
      <p:ext uri="{BB962C8B-B14F-4D97-AF65-F5344CB8AC3E}">
        <p14:creationId xmlns:p14="http://schemas.microsoft.com/office/powerpoint/2010/main" val="3049440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81E4304-26A1-4B2E-90C2-67C664553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294" y="0"/>
            <a:ext cx="4198706" cy="6074416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C28D0ECF-C4BB-40A4-AFC0-D00A27ABF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6" y="800100"/>
            <a:ext cx="7364679" cy="1095375"/>
          </a:xfrm>
        </p:spPr>
        <p:txBody>
          <a:bodyPr>
            <a:normAutofit/>
          </a:bodyPr>
          <a:lstStyle/>
          <a:p>
            <a:r>
              <a:rPr lang="fi-FI" sz="3200" dirty="0"/>
              <a:t>Naisnäkökulmaa Kainuuseen</a:t>
            </a:r>
            <a:br>
              <a:rPr lang="fi-FI" sz="3200" dirty="0"/>
            </a:br>
            <a:r>
              <a:rPr lang="fi-FI" sz="2000" dirty="0"/>
              <a:t>Kainuulaisten kuntapäättäjien huoneentaulu</a:t>
            </a:r>
            <a:endParaRPr lang="fi-FI" sz="32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071870E-C177-40AD-8AE2-793A1B6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35" y="2259856"/>
            <a:ext cx="6894699" cy="3588051"/>
          </a:xfrm>
        </p:spPr>
        <p:txBody>
          <a:bodyPr>
            <a:normAutofit/>
          </a:bodyPr>
          <a:lstStyle/>
          <a:p>
            <a:r>
              <a:rPr lang="fi-FI" sz="1800" dirty="0"/>
              <a:t>10 askelta siihen, kuinka nuorten naisten mielestä Kainuuta tulisi kehittää yhdessä</a:t>
            </a:r>
          </a:p>
          <a:p>
            <a:r>
              <a:rPr lang="fi-FI" sz="1800" dirty="0"/>
              <a:t>Naisnäkökulmaa Kainuuseen -kokeiluhanke syksyllä 2020 – alkuvuonna 2021</a:t>
            </a:r>
          </a:p>
          <a:p>
            <a:r>
              <a:rPr lang="fi-FI" sz="1800" dirty="0"/>
              <a:t>Selvityksiä ja nuorten naisten raateja</a:t>
            </a:r>
          </a:p>
          <a:p>
            <a:r>
              <a:rPr lang="fi-FI" sz="1800" dirty="0"/>
              <a:t>Yhteistyössä Kajaanin kaupunki, Kainuun liitto ja MDI</a:t>
            </a:r>
          </a:p>
          <a:p>
            <a:r>
              <a:rPr lang="fi-FI" sz="1800" u="sng" dirty="0">
                <a:hlinkClick r:id="rId3"/>
              </a:rPr>
              <a:t>Linkki: </a:t>
            </a:r>
            <a:r>
              <a:rPr lang="fi-FI" sz="1800" dirty="0">
                <a:hlinkClick r:id="rId3"/>
              </a:rPr>
              <a:t>Naisnäkökulmaa Kainuuseen -hanke | Kajaani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0881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ajaanin kaupunki">
      <a:dk1>
        <a:srgbClr val="262626"/>
      </a:dk1>
      <a:lt1>
        <a:sysClr val="window" lastClr="FFFFFF"/>
      </a:lt1>
      <a:dk2>
        <a:srgbClr val="216DB0"/>
      </a:dk2>
      <a:lt2>
        <a:srgbClr val="FFFFFF"/>
      </a:lt2>
      <a:accent1>
        <a:srgbClr val="216DB0"/>
      </a:accent1>
      <a:accent2>
        <a:srgbClr val="DB2924"/>
      </a:accent2>
      <a:accent3>
        <a:srgbClr val="4C9D2F"/>
      </a:accent3>
      <a:accent4>
        <a:srgbClr val="FFC61E"/>
      </a:accent4>
      <a:accent5>
        <a:srgbClr val="00B0F0"/>
      </a:accent5>
      <a:accent6>
        <a:srgbClr val="7030A0"/>
      </a:accent6>
      <a:hlink>
        <a:srgbClr val="262626"/>
      </a:hlink>
      <a:folHlink>
        <a:srgbClr val="262626"/>
      </a:folHlink>
    </a:clrScheme>
    <a:fontScheme name="kajaanin kaupungin fonti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244</Words>
  <Application>Microsoft Office PowerPoint</Application>
  <PresentationFormat>Laajakuva</PresentationFormat>
  <Paragraphs>24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1" baseType="lpstr">
      <vt:lpstr>Montserrat SemiBold</vt:lpstr>
      <vt:lpstr>Calibri</vt:lpstr>
      <vt:lpstr>Wingdings</vt:lpstr>
      <vt:lpstr>Montserrat</vt:lpstr>
      <vt:lpstr>Arial Black</vt:lpstr>
      <vt:lpstr>Arial</vt:lpstr>
      <vt:lpstr>Office-teema</vt:lpstr>
      <vt:lpstr> Luottamushenkilöiden toimintamallit ja pelisäännöt  USO 24.11.2021  Eila Aavakare Kaupunginvaltuuston puheenjohtaja</vt:lpstr>
      <vt:lpstr>Valtuuston huoneentaulu   </vt:lpstr>
      <vt:lpstr>Kajaanin kaupungin eettiset ohjeet</vt:lpstr>
      <vt:lpstr>Naisnäkökulmaa Kainuuseen Kainuulaisten kuntapäättäjien huoneentaulu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Pikkarainen Anna-Mari</dc:creator>
  <cp:lastModifiedBy>Romppanen Tuula</cp:lastModifiedBy>
  <cp:revision>94</cp:revision>
  <dcterms:created xsi:type="dcterms:W3CDTF">2021-05-11T06:39:28Z</dcterms:created>
  <dcterms:modified xsi:type="dcterms:W3CDTF">2021-11-09T15:25:04Z</dcterms:modified>
</cp:coreProperties>
</file>