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706" r:id="rId5"/>
  </p:sldMasterIdLst>
  <p:notesMasterIdLst>
    <p:notesMasterId r:id="rId41"/>
  </p:notesMasterIdLst>
  <p:handoutMasterIdLst>
    <p:handoutMasterId r:id="rId42"/>
  </p:handoutMasterIdLst>
  <p:sldIdLst>
    <p:sldId id="328" r:id="rId6"/>
    <p:sldId id="513" r:id="rId7"/>
    <p:sldId id="2911" r:id="rId8"/>
    <p:sldId id="1895" r:id="rId9"/>
    <p:sldId id="268" r:id="rId10"/>
    <p:sldId id="2933" r:id="rId11"/>
    <p:sldId id="257" r:id="rId12"/>
    <p:sldId id="2932" r:id="rId13"/>
    <p:sldId id="384" r:id="rId14"/>
    <p:sldId id="2925" r:id="rId15"/>
    <p:sldId id="2904" r:id="rId16"/>
    <p:sldId id="262" r:id="rId17"/>
    <p:sldId id="263" r:id="rId18"/>
    <p:sldId id="267" r:id="rId19"/>
    <p:sldId id="2934" r:id="rId20"/>
    <p:sldId id="261" r:id="rId21"/>
    <p:sldId id="2927" r:id="rId22"/>
    <p:sldId id="2935" r:id="rId23"/>
    <p:sldId id="259" r:id="rId24"/>
    <p:sldId id="269" r:id="rId25"/>
    <p:sldId id="256" r:id="rId26"/>
    <p:sldId id="2937" r:id="rId27"/>
    <p:sldId id="2938" r:id="rId28"/>
    <p:sldId id="2939" r:id="rId29"/>
    <p:sldId id="2903" r:id="rId30"/>
    <p:sldId id="2940" r:id="rId31"/>
    <p:sldId id="2941" r:id="rId32"/>
    <p:sldId id="258" r:id="rId33"/>
    <p:sldId id="265" r:id="rId34"/>
    <p:sldId id="2942" r:id="rId35"/>
    <p:sldId id="270" r:id="rId36"/>
    <p:sldId id="2912" r:id="rId37"/>
    <p:sldId id="2910" r:id="rId38"/>
    <p:sldId id="2908" r:id="rId39"/>
    <p:sldId id="336" r:id="rId40"/>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Verdana" panose="020B0604030504040204" pitchFamily="34" charset="0"/>
      <p:regular r:id="rId49"/>
      <p:bold r:id="rId50"/>
      <p:italic r:id="rId51"/>
      <p:boldItalic r:id="rId52"/>
    </p:embeddedFont>
    <p:embeddedFont>
      <p:font typeface="Work Sans" panose="00000500000000000000" pitchFamily="2" charset="0"/>
      <p:regular r:id="rId53"/>
      <p:bold r:id="rId54"/>
      <p:italic r:id="rId55"/>
      <p:boldItalic r:id="rId56"/>
    </p:embeddedFont>
    <p:embeddedFont>
      <p:font typeface="Work Sans ExtraBold" panose="00000900000000000000" pitchFamily="2" charset="0"/>
      <p:bold r:id="rId57"/>
      <p:boldItalic r:id="rId58"/>
    </p:embeddedFont>
    <p:embeddedFont>
      <p:font typeface="Work Sans Medium" panose="00000600000000000000" pitchFamily="2" charset="0"/>
      <p:regular r:id="rId59"/>
      <p:italic r:id="rId60"/>
    </p:embeddedFont>
    <p:embeddedFont>
      <p:font typeface="Work Sans SemiBold" panose="00000700000000000000" pitchFamily="2" charset="0"/>
      <p:bold r:id="rId61"/>
      <p:boldItalic r:id="rId62"/>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4" orient="horz" pos="2160" userDrawn="1">
          <p15:clr>
            <a:srgbClr val="A4A3A4"/>
          </p15:clr>
        </p15:guide>
        <p15:guide id="5" orient="horz" pos="527">
          <p15:clr>
            <a:srgbClr val="A4A3A4"/>
          </p15:clr>
        </p15:guide>
        <p15:guide id="8" orient="horz" pos="3657" userDrawn="1">
          <p15:clr>
            <a:srgbClr val="A4A3A4"/>
          </p15:clr>
        </p15:guide>
        <p15:guide id="9" pos="483">
          <p15:clr>
            <a:srgbClr val="A4A3A4"/>
          </p15:clr>
        </p15:guide>
        <p15:guide id="10" pos="7197">
          <p15:clr>
            <a:srgbClr val="A4A3A4"/>
          </p15:clr>
        </p15:guide>
        <p15:guide id="1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E60"/>
    <a:srgbClr val="923468"/>
    <a:srgbClr val="C4A5A5"/>
    <a:srgbClr val="FF6D2C"/>
    <a:srgbClr val="DFDA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0AD033-00BB-43FD-BEC2-C1A2CFA49893}" v="65" dt="2021-05-10T11:18:06.802"/>
  </p1510:revLst>
</p1510:revInfo>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78863" autoAdjust="0"/>
  </p:normalViewPr>
  <p:slideViewPr>
    <p:cSldViewPr showGuides="1">
      <p:cViewPr varScale="1">
        <p:scale>
          <a:sx n="73" d="100"/>
          <a:sy n="73" d="100"/>
        </p:scale>
        <p:origin x="549" y="69"/>
      </p:cViewPr>
      <p:guideLst>
        <p:guide orient="horz" pos="1253"/>
        <p:guide orient="horz" pos="2160"/>
        <p:guide orient="horz" pos="527"/>
        <p:guide orient="horz" pos="3657"/>
        <p:guide pos="483"/>
        <p:guide pos="7197"/>
        <p:guide pos="384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90" d="100"/>
          <a:sy n="90" d="100"/>
        </p:scale>
        <p:origin x="-36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59" Type="http://schemas.openxmlformats.org/officeDocument/2006/relationships/font" Target="fonts/font17.fntdata"/><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java Jarkko" userId="810fd140-73d8-4912-abf7-8759dedde5af" providerId="ADAL" clId="{C10AD033-00BB-43FD-BEC2-C1A2CFA49893}"/>
    <pc:docChg chg="undo custSel addSld delSld modSld sldOrd">
      <pc:chgData name="Majava Jarkko" userId="810fd140-73d8-4912-abf7-8759dedde5af" providerId="ADAL" clId="{C10AD033-00BB-43FD-BEC2-C1A2CFA49893}" dt="2021-05-10T11:39:37.369" v="1438" actId="20577"/>
      <pc:docMkLst>
        <pc:docMk/>
      </pc:docMkLst>
      <pc:sldChg chg="add del modTransition setBg">
        <pc:chgData name="Majava Jarkko" userId="810fd140-73d8-4912-abf7-8759dedde5af" providerId="ADAL" clId="{C10AD033-00BB-43FD-BEC2-C1A2CFA49893}" dt="2021-05-10T07:55:43.190" v="1019"/>
        <pc:sldMkLst>
          <pc:docMk/>
          <pc:sldMk cId="3113102326" sldId="256"/>
        </pc:sldMkLst>
      </pc:sldChg>
      <pc:sldChg chg="addSp modSp add mod">
        <pc:chgData name="Majava Jarkko" userId="810fd140-73d8-4912-abf7-8759dedde5af" providerId="ADAL" clId="{C10AD033-00BB-43FD-BEC2-C1A2CFA49893}" dt="2021-05-10T05:59:04.850" v="418" actId="1035"/>
        <pc:sldMkLst>
          <pc:docMk/>
          <pc:sldMk cId="2169293813" sldId="257"/>
        </pc:sldMkLst>
        <pc:spChg chg="mod">
          <ac:chgData name="Majava Jarkko" userId="810fd140-73d8-4912-abf7-8759dedde5af" providerId="ADAL" clId="{C10AD033-00BB-43FD-BEC2-C1A2CFA49893}" dt="2021-05-10T05:59:04.850" v="418" actId="1035"/>
          <ac:spMkLst>
            <pc:docMk/>
            <pc:sldMk cId="2169293813" sldId="257"/>
            <ac:spMk id="4" creationId="{E7A10225-5567-4576-89F3-73AE6DAB55AD}"/>
          </ac:spMkLst>
        </pc:spChg>
        <pc:spChg chg="add mod">
          <ac:chgData name="Majava Jarkko" userId="810fd140-73d8-4912-abf7-8759dedde5af" providerId="ADAL" clId="{C10AD033-00BB-43FD-BEC2-C1A2CFA49893}" dt="2021-05-10T05:58:58.343" v="416" actId="14100"/>
          <ac:spMkLst>
            <pc:docMk/>
            <pc:sldMk cId="2169293813" sldId="257"/>
            <ac:spMk id="5" creationId="{297348A2-5795-4629-ADF9-EA7482BEF7F1}"/>
          </ac:spMkLst>
        </pc:spChg>
        <pc:spChg chg="mod">
          <ac:chgData name="Majava Jarkko" userId="810fd140-73d8-4912-abf7-8759dedde5af" providerId="ADAL" clId="{C10AD033-00BB-43FD-BEC2-C1A2CFA49893}" dt="2021-05-10T05:57:49.652" v="328" actId="1035"/>
          <ac:spMkLst>
            <pc:docMk/>
            <pc:sldMk cId="2169293813" sldId="257"/>
            <ac:spMk id="6" creationId="{4A9FDD5F-A6C6-4D6F-BD85-CD02DA5D7974}"/>
          </ac:spMkLst>
        </pc:spChg>
      </pc:sldChg>
      <pc:sldChg chg="add del">
        <pc:chgData name="Majava Jarkko" userId="810fd140-73d8-4912-abf7-8759dedde5af" providerId="ADAL" clId="{C10AD033-00BB-43FD-BEC2-C1A2CFA49893}" dt="2021-05-10T10:45:17.093" v="1081"/>
        <pc:sldMkLst>
          <pc:docMk/>
          <pc:sldMk cId="745668356" sldId="258"/>
        </pc:sldMkLst>
      </pc:sldChg>
      <pc:sldChg chg="add del modTransition setBg">
        <pc:chgData name="Majava Jarkko" userId="810fd140-73d8-4912-abf7-8759dedde5af" providerId="ADAL" clId="{C10AD033-00BB-43FD-BEC2-C1A2CFA49893}" dt="2021-05-10T07:54:33.241" v="1016" actId="47"/>
        <pc:sldMkLst>
          <pc:docMk/>
          <pc:sldMk cId="3413343043" sldId="258"/>
        </pc:sldMkLst>
      </pc:sldChg>
      <pc:sldChg chg="add modTransition">
        <pc:chgData name="Majava Jarkko" userId="810fd140-73d8-4912-abf7-8759dedde5af" providerId="ADAL" clId="{C10AD033-00BB-43FD-BEC2-C1A2CFA49893}" dt="2021-05-10T05:59:48.437" v="419"/>
        <pc:sldMkLst>
          <pc:docMk/>
          <pc:sldMk cId="254729340" sldId="259"/>
        </pc:sldMkLst>
      </pc:sldChg>
      <pc:sldChg chg="add del modTransition setBg">
        <pc:chgData name="Majava Jarkko" userId="810fd140-73d8-4912-abf7-8759dedde5af" providerId="ADAL" clId="{C10AD033-00BB-43FD-BEC2-C1A2CFA49893}" dt="2021-05-10T07:47:30.518" v="982" actId="47"/>
        <pc:sldMkLst>
          <pc:docMk/>
          <pc:sldMk cId="640700084" sldId="260"/>
        </pc:sldMkLst>
      </pc:sldChg>
      <pc:sldChg chg="del">
        <pc:chgData name="Majava Jarkko" userId="810fd140-73d8-4912-abf7-8759dedde5af" providerId="ADAL" clId="{C10AD033-00BB-43FD-BEC2-C1A2CFA49893}" dt="2021-05-10T05:34:54.715" v="99" actId="47"/>
        <pc:sldMkLst>
          <pc:docMk/>
          <pc:sldMk cId="1848431380" sldId="260"/>
        </pc:sldMkLst>
      </pc:sldChg>
      <pc:sldChg chg="modSp add mod modTransition">
        <pc:chgData name="Majava Jarkko" userId="810fd140-73d8-4912-abf7-8759dedde5af" providerId="ADAL" clId="{C10AD033-00BB-43FD-BEC2-C1A2CFA49893}" dt="2021-05-10T07:50:27.991" v="984" actId="20577"/>
        <pc:sldMkLst>
          <pc:docMk/>
          <pc:sldMk cId="2893300809" sldId="261"/>
        </pc:sldMkLst>
        <pc:spChg chg="mod">
          <ac:chgData name="Majava Jarkko" userId="810fd140-73d8-4912-abf7-8759dedde5af" providerId="ADAL" clId="{C10AD033-00BB-43FD-BEC2-C1A2CFA49893}" dt="2021-05-10T07:50:27.991" v="984" actId="20577"/>
          <ac:spMkLst>
            <pc:docMk/>
            <pc:sldMk cId="2893300809" sldId="261"/>
            <ac:spMk id="10" creationId="{04A5A70C-D3C5-4ED9-A109-9282FF6B7E28}"/>
          </ac:spMkLst>
        </pc:spChg>
      </pc:sldChg>
      <pc:sldChg chg="add del modTransition setBg">
        <pc:chgData name="Majava Jarkko" userId="810fd140-73d8-4912-abf7-8759dedde5af" providerId="ADAL" clId="{C10AD033-00BB-43FD-BEC2-C1A2CFA49893}" dt="2021-05-10T06:58:17.653" v="886"/>
        <pc:sldMkLst>
          <pc:docMk/>
          <pc:sldMk cId="1065118999" sldId="262"/>
        </pc:sldMkLst>
      </pc:sldChg>
      <pc:sldChg chg="modSp add mod modTransition">
        <pc:chgData name="Majava Jarkko" userId="810fd140-73d8-4912-abf7-8759dedde5af" providerId="ADAL" clId="{C10AD033-00BB-43FD-BEC2-C1A2CFA49893}" dt="2021-05-10T07:03:14.151" v="980" actId="1036"/>
        <pc:sldMkLst>
          <pc:docMk/>
          <pc:sldMk cId="2481643488" sldId="263"/>
        </pc:sldMkLst>
        <pc:spChg chg="mod">
          <ac:chgData name="Majava Jarkko" userId="810fd140-73d8-4912-abf7-8759dedde5af" providerId="ADAL" clId="{C10AD033-00BB-43FD-BEC2-C1A2CFA49893}" dt="2021-05-10T07:03:14.151" v="980" actId="1036"/>
          <ac:spMkLst>
            <pc:docMk/>
            <pc:sldMk cId="2481643488" sldId="263"/>
            <ac:spMk id="2" creationId="{8C4B1818-C241-4A07-89EF-4C9D7B0AD8FB}"/>
          </ac:spMkLst>
        </pc:spChg>
      </pc:sldChg>
      <pc:sldChg chg="add del">
        <pc:chgData name="Majava Jarkko" userId="810fd140-73d8-4912-abf7-8759dedde5af" providerId="ADAL" clId="{C10AD033-00BB-43FD-BEC2-C1A2CFA49893}" dt="2021-05-10T06:57:23.346" v="883" actId="47"/>
        <pc:sldMkLst>
          <pc:docMk/>
          <pc:sldMk cId="2948290815" sldId="264"/>
        </pc:sldMkLst>
      </pc:sldChg>
      <pc:sldChg chg="add del">
        <pc:chgData name="Majava Jarkko" userId="810fd140-73d8-4912-abf7-8759dedde5af" providerId="ADAL" clId="{C10AD033-00BB-43FD-BEC2-C1A2CFA49893}" dt="2021-05-10T10:47:36.560" v="1124"/>
        <pc:sldMkLst>
          <pc:docMk/>
          <pc:sldMk cId="3442962077" sldId="265"/>
        </pc:sldMkLst>
      </pc:sldChg>
      <pc:sldChg chg="add del">
        <pc:chgData name="Majava Jarkko" userId="810fd140-73d8-4912-abf7-8759dedde5af" providerId="ADAL" clId="{C10AD033-00BB-43FD-BEC2-C1A2CFA49893}" dt="2021-05-10T06:00:41.042" v="447" actId="47"/>
        <pc:sldMkLst>
          <pc:docMk/>
          <pc:sldMk cId="1449689836" sldId="266"/>
        </pc:sldMkLst>
      </pc:sldChg>
      <pc:sldChg chg="add modTransition modNotesTx">
        <pc:chgData name="Majava Jarkko" userId="810fd140-73d8-4912-abf7-8759dedde5af" providerId="ADAL" clId="{C10AD033-00BB-43FD-BEC2-C1A2CFA49893}" dt="2021-05-10T07:02:19.369" v="975" actId="20577"/>
        <pc:sldMkLst>
          <pc:docMk/>
          <pc:sldMk cId="2247444840" sldId="267"/>
        </pc:sldMkLst>
      </pc:sldChg>
      <pc:sldChg chg="modSp add mod">
        <pc:chgData name="Majava Jarkko" userId="810fd140-73d8-4912-abf7-8759dedde5af" providerId="ADAL" clId="{C10AD033-00BB-43FD-BEC2-C1A2CFA49893}" dt="2021-05-10T06:45:00.105" v="778" actId="404"/>
        <pc:sldMkLst>
          <pc:docMk/>
          <pc:sldMk cId="3659413376" sldId="268"/>
        </pc:sldMkLst>
        <pc:spChg chg="mod">
          <ac:chgData name="Majava Jarkko" userId="810fd140-73d8-4912-abf7-8759dedde5af" providerId="ADAL" clId="{C10AD033-00BB-43FD-BEC2-C1A2CFA49893}" dt="2021-05-10T06:45:00.105" v="778" actId="404"/>
          <ac:spMkLst>
            <pc:docMk/>
            <pc:sldMk cId="3659413376" sldId="268"/>
            <ac:spMk id="2" creationId="{00000000-0000-0000-0000-000000000000}"/>
          </ac:spMkLst>
        </pc:spChg>
      </pc:sldChg>
      <pc:sldChg chg="add modTransition modNotesTx">
        <pc:chgData name="Majava Jarkko" userId="810fd140-73d8-4912-abf7-8759dedde5af" providerId="ADAL" clId="{C10AD033-00BB-43FD-BEC2-C1A2CFA49893}" dt="2021-05-10T08:01:36.059" v="1035" actId="20577"/>
        <pc:sldMkLst>
          <pc:docMk/>
          <pc:sldMk cId="3144432972" sldId="269"/>
        </pc:sldMkLst>
      </pc:sldChg>
      <pc:sldChg chg="add">
        <pc:chgData name="Majava Jarkko" userId="810fd140-73d8-4912-abf7-8759dedde5af" providerId="ADAL" clId="{C10AD033-00BB-43FD-BEC2-C1A2CFA49893}" dt="2021-05-10T10:48:44.583" v="1126"/>
        <pc:sldMkLst>
          <pc:docMk/>
          <pc:sldMk cId="35963096" sldId="270"/>
        </pc:sldMkLst>
      </pc:sldChg>
      <pc:sldChg chg="del">
        <pc:chgData name="Majava Jarkko" userId="810fd140-73d8-4912-abf7-8759dedde5af" providerId="ADAL" clId="{C10AD033-00BB-43FD-BEC2-C1A2CFA49893}" dt="2021-05-10T05:34:54.715" v="99" actId="47"/>
        <pc:sldMkLst>
          <pc:docMk/>
          <pc:sldMk cId="4020016662" sldId="308"/>
        </pc:sldMkLst>
      </pc:sldChg>
      <pc:sldChg chg="del">
        <pc:chgData name="Majava Jarkko" userId="810fd140-73d8-4912-abf7-8759dedde5af" providerId="ADAL" clId="{C10AD033-00BB-43FD-BEC2-C1A2CFA49893}" dt="2021-05-10T05:34:20.885" v="98" actId="47"/>
        <pc:sldMkLst>
          <pc:docMk/>
          <pc:sldMk cId="3770816828" sldId="319"/>
        </pc:sldMkLst>
      </pc:sldChg>
      <pc:sldChg chg="modSp mod">
        <pc:chgData name="Majava Jarkko" userId="810fd140-73d8-4912-abf7-8759dedde5af" providerId="ADAL" clId="{C10AD033-00BB-43FD-BEC2-C1A2CFA49893}" dt="2021-05-10T05:32:18.162" v="5" actId="20577"/>
        <pc:sldMkLst>
          <pc:docMk/>
          <pc:sldMk cId="2889450934" sldId="328"/>
        </pc:sldMkLst>
        <pc:spChg chg="mod">
          <ac:chgData name="Majava Jarkko" userId="810fd140-73d8-4912-abf7-8759dedde5af" providerId="ADAL" clId="{C10AD033-00BB-43FD-BEC2-C1A2CFA49893}" dt="2021-05-10T05:32:18.162" v="5" actId="20577"/>
          <ac:spMkLst>
            <pc:docMk/>
            <pc:sldMk cId="2889450934" sldId="328"/>
            <ac:spMk id="3" creationId="{0B4A067C-69CC-4777-97E0-D27A7F4EF7F7}"/>
          </ac:spMkLst>
        </pc:spChg>
      </pc:sldChg>
      <pc:sldChg chg="del">
        <pc:chgData name="Majava Jarkko" userId="810fd140-73d8-4912-abf7-8759dedde5af" providerId="ADAL" clId="{C10AD033-00BB-43FD-BEC2-C1A2CFA49893}" dt="2021-05-10T06:44:07.772" v="721" actId="47"/>
        <pc:sldMkLst>
          <pc:docMk/>
          <pc:sldMk cId="1953865257" sldId="335"/>
        </pc:sldMkLst>
      </pc:sldChg>
      <pc:sldChg chg="del">
        <pc:chgData name="Majava Jarkko" userId="810fd140-73d8-4912-abf7-8759dedde5af" providerId="ADAL" clId="{C10AD033-00BB-43FD-BEC2-C1A2CFA49893}" dt="2021-05-10T05:34:54.715" v="99" actId="47"/>
        <pc:sldMkLst>
          <pc:docMk/>
          <pc:sldMk cId="2064280072" sldId="337"/>
        </pc:sldMkLst>
      </pc:sldChg>
      <pc:sldChg chg="del">
        <pc:chgData name="Majava Jarkko" userId="810fd140-73d8-4912-abf7-8759dedde5af" providerId="ADAL" clId="{C10AD033-00BB-43FD-BEC2-C1A2CFA49893}" dt="2021-05-10T05:34:54.715" v="99" actId="47"/>
        <pc:sldMkLst>
          <pc:docMk/>
          <pc:sldMk cId="3997028223" sldId="338"/>
        </pc:sldMkLst>
      </pc:sldChg>
      <pc:sldChg chg="addSp delSp modSp add mod">
        <pc:chgData name="Majava Jarkko" userId="810fd140-73d8-4912-abf7-8759dedde5af" providerId="ADAL" clId="{C10AD033-00BB-43FD-BEC2-C1A2CFA49893}" dt="2021-05-10T06:38:24.497" v="485" actId="20577"/>
        <pc:sldMkLst>
          <pc:docMk/>
          <pc:sldMk cId="3504403538" sldId="384"/>
        </pc:sldMkLst>
        <pc:spChg chg="del">
          <ac:chgData name="Majava Jarkko" userId="810fd140-73d8-4912-abf7-8759dedde5af" providerId="ADAL" clId="{C10AD033-00BB-43FD-BEC2-C1A2CFA49893}" dt="2021-05-10T06:19:53.054" v="449"/>
          <ac:spMkLst>
            <pc:docMk/>
            <pc:sldMk cId="3504403538" sldId="384"/>
            <ac:spMk id="2" creationId="{C002BDCE-0F7C-4E69-BB47-A0C222A4AF25}"/>
          </ac:spMkLst>
        </pc:spChg>
        <pc:spChg chg="mod">
          <ac:chgData name="Majava Jarkko" userId="810fd140-73d8-4912-abf7-8759dedde5af" providerId="ADAL" clId="{C10AD033-00BB-43FD-BEC2-C1A2CFA49893}" dt="2021-05-10T06:19:53.054" v="449"/>
          <ac:spMkLst>
            <pc:docMk/>
            <pc:sldMk cId="3504403538" sldId="384"/>
            <ac:spMk id="3" creationId="{8E1F5E47-FA3D-4B75-B506-DDA1FF21B791}"/>
          </ac:spMkLst>
        </pc:spChg>
        <pc:spChg chg="del mod">
          <ac:chgData name="Majava Jarkko" userId="810fd140-73d8-4912-abf7-8759dedde5af" providerId="ADAL" clId="{C10AD033-00BB-43FD-BEC2-C1A2CFA49893}" dt="2021-05-10T06:19:53.054" v="449"/>
          <ac:spMkLst>
            <pc:docMk/>
            <pc:sldMk cId="3504403538" sldId="384"/>
            <ac:spMk id="4" creationId="{FB0E37BA-13B9-4A2E-A1E1-A2C22C3BDF6A}"/>
          </ac:spMkLst>
        </pc:spChg>
        <pc:spChg chg="del">
          <ac:chgData name="Majava Jarkko" userId="810fd140-73d8-4912-abf7-8759dedde5af" providerId="ADAL" clId="{C10AD033-00BB-43FD-BEC2-C1A2CFA49893}" dt="2021-05-10T06:19:53.054" v="449"/>
          <ac:spMkLst>
            <pc:docMk/>
            <pc:sldMk cId="3504403538" sldId="384"/>
            <ac:spMk id="5" creationId="{A6929674-13F8-4693-8BAB-61AF24173873}"/>
          </ac:spMkLst>
        </pc:spChg>
        <pc:spChg chg="add mod">
          <ac:chgData name="Majava Jarkko" userId="810fd140-73d8-4912-abf7-8759dedde5af" providerId="ADAL" clId="{C10AD033-00BB-43FD-BEC2-C1A2CFA49893}" dt="2021-05-10T06:38:24.497" v="485" actId="20577"/>
          <ac:spMkLst>
            <pc:docMk/>
            <pc:sldMk cId="3504403538" sldId="384"/>
            <ac:spMk id="6" creationId="{27628CAA-D284-40D2-811A-0D01BC045073}"/>
          </ac:spMkLst>
        </pc:spChg>
      </pc:sldChg>
      <pc:sldChg chg="del">
        <pc:chgData name="Majava Jarkko" userId="810fd140-73d8-4912-abf7-8759dedde5af" providerId="ADAL" clId="{C10AD033-00BB-43FD-BEC2-C1A2CFA49893}" dt="2021-05-10T05:34:54.715" v="99" actId="47"/>
        <pc:sldMkLst>
          <pc:docMk/>
          <pc:sldMk cId="4281251342" sldId="507"/>
        </pc:sldMkLst>
      </pc:sldChg>
      <pc:sldChg chg="modSp del mod">
        <pc:chgData name="Majava Jarkko" userId="810fd140-73d8-4912-abf7-8759dedde5af" providerId="ADAL" clId="{C10AD033-00BB-43FD-BEC2-C1A2CFA49893}" dt="2021-05-10T09:27:51.525" v="1055" actId="47"/>
        <pc:sldMkLst>
          <pc:docMk/>
          <pc:sldMk cId="1865990340" sldId="510"/>
        </pc:sldMkLst>
        <pc:spChg chg="mod">
          <ac:chgData name="Majava Jarkko" userId="810fd140-73d8-4912-abf7-8759dedde5af" providerId="ADAL" clId="{C10AD033-00BB-43FD-BEC2-C1A2CFA49893}" dt="2021-05-10T05:35:15.908" v="102"/>
          <ac:spMkLst>
            <pc:docMk/>
            <pc:sldMk cId="1865990340" sldId="510"/>
            <ac:spMk id="8" creationId="{1D6A1E83-5D84-4441-ABD7-A27645737380}"/>
          </ac:spMkLst>
        </pc:spChg>
        <pc:spChg chg="mod">
          <ac:chgData name="Majava Jarkko" userId="810fd140-73d8-4912-abf7-8759dedde5af" providerId="ADAL" clId="{C10AD033-00BB-43FD-BEC2-C1A2CFA49893}" dt="2021-05-10T05:35:27.447" v="110" actId="20577"/>
          <ac:spMkLst>
            <pc:docMk/>
            <pc:sldMk cId="1865990340" sldId="510"/>
            <ac:spMk id="9" creationId="{6C6E2817-A2C5-463D-BA24-EC355F305793}"/>
          </ac:spMkLst>
        </pc:spChg>
      </pc:sldChg>
      <pc:sldChg chg="modSp mod">
        <pc:chgData name="Majava Jarkko" userId="810fd140-73d8-4912-abf7-8759dedde5af" providerId="ADAL" clId="{C10AD033-00BB-43FD-BEC2-C1A2CFA49893}" dt="2021-05-10T05:34:04.264" v="96" actId="6549"/>
        <pc:sldMkLst>
          <pc:docMk/>
          <pc:sldMk cId="2904767666" sldId="513"/>
        </pc:sldMkLst>
        <pc:spChg chg="mod">
          <ac:chgData name="Majava Jarkko" userId="810fd140-73d8-4912-abf7-8759dedde5af" providerId="ADAL" clId="{C10AD033-00BB-43FD-BEC2-C1A2CFA49893}" dt="2021-05-10T05:34:04.264" v="96" actId="6549"/>
          <ac:spMkLst>
            <pc:docMk/>
            <pc:sldMk cId="2904767666" sldId="513"/>
            <ac:spMk id="3" creationId="{59F0CA8C-5F82-4407-AC1C-D2361DD5371C}"/>
          </ac:spMkLst>
        </pc:spChg>
      </pc:sldChg>
      <pc:sldChg chg="del">
        <pc:chgData name="Majava Jarkko" userId="810fd140-73d8-4912-abf7-8759dedde5af" providerId="ADAL" clId="{C10AD033-00BB-43FD-BEC2-C1A2CFA49893}" dt="2021-05-10T05:34:17.869" v="97" actId="47"/>
        <pc:sldMkLst>
          <pc:docMk/>
          <pc:sldMk cId="1159234357" sldId="516"/>
        </pc:sldMkLst>
      </pc:sldChg>
      <pc:sldChg chg="del">
        <pc:chgData name="Majava Jarkko" userId="810fd140-73d8-4912-abf7-8759dedde5af" providerId="ADAL" clId="{C10AD033-00BB-43FD-BEC2-C1A2CFA49893}" dt="2021-05-10T05:51:12.811" v="128" actId="47"/>
        <pc:sldMkLst>
          <pc:docMk/>
          <pc:sldMk cId="2101956083" sldId="517"/>
        </pc:sldMkLst>
      </pc:sldChg>
      <pc:sldChg chg="add del">
        <pc:chgData name="Majava Jarkko" userId="810fd140-73d8-4912-abf7-8759dedde5af" providerId="ADAL" clId="{C10AD033-00BB-43FD-BEC2-C1A2CFA49893}" dt="2021-05-10T05:35:54.459" v="112" actId="47"/>
        <pc:sldMkLst>
          <pc:docMk/>
          <pc:sldMk cId="2659422517" sldId="518"/>
        </pc:sldMkLst>
      </pc:sldChg>
      <pc:sldChg chg="del">
        <pc:chgData name="Majava Jarkko" userId="810fd140-73d8-4912-abf7-8759dedde5af" providerId="ADAL" clId="{C10AD033-00BB-43FD-BEC2-C1A2CFA49893}" dt="2021-05-10T05:34:54.715" v="99" actId="47"/>
        <pc:sldMkLst>
          <pc:docMk/>
          <pc:sldMk cId="1445226553" sldId="522"/>
        </pc:sldMkLst>
      </pc:sldChg>
      <pc:sldChg chg="del">
        <pc:chgData name="Majava Jarkko" userId="810fd140-73d8-4912-abf7-8759dedde5af" providerId="ADAL" clId="{C10AD033-00BB-43FD-BEC2-C1A2CFA49893}" dt="2021-05-10T05:34:54.715" v="99" actId="47"/>
        <pc:sldMkLst>
          <pc:docMk/>
          <pc:sldMk cId="2597830068" sldId="530"/>
        </pc:sldMkLst>
      </pc:sldChg>
      <pc:sldChg chg="del">
        <pc:chgData name="Majava Jarkko" userId="810fd140-73d8-4912-abf7-8759dedde5af" providerId="ADAL" clId="{C10AD033-00BB-43FD-BEC2-C1A2CFA49893}" dt="2021-05-10T05:34:54.715" v="99" actId="47"/>
        <pc:sldMkLst>
          <pc:docMk/>
          <pc:sldMk cId="2104747802" sldId="533"/>
        </pc:sldMkLst>
      </pc:sldChg>
      <pc:sldChg chg="add del">
        <pc:chgData name="Majava Jarkko" userId="810fd140-73d8-4912-abf7-8759dedde5af" providerId="ADAL" clId="{C10AD033-00BB-43FD-BEC2-C1A2CFA49893}" dt="2021-05-10T07:59:47.043" v="1030" actId="47"/>
        <pc:sldMkLst>
          <pc:docMk/>
          <pc:sldMk cId="3427990751" sldId="533"/>
        </pc:sldMkLst>
      </pc:sldChg>
      <pc:sldChg chg="del">
        <pc:chgData name="Majava Jarkko" userId="810fd140-73d8-4912-abf7-8759dedde5af" providerId="ADAL" clId="{C10AD033-00BB-43FD-BEC2-C1A2CFA49893}" dt="2021-05-10T05:34:58.674" v="100" actId="47"/>
        <pc:sldMkLst>
          <pc:docMk/>
          <pc:sldMk cId="4064690690" sldId="534"/>
        </pc:sldMkLst>
      </pc:sldChg>
      <pc:sldChg chg="delSp modSp add mod modNotesTx">
        <pc:chgData name="Majava Jarkko" userId="810fd140-73d8-4912-abf7-8759dedde5af" providerId="ADAL" clId="{C10AD033-00BB-43FD-BEC2-C1A2CFA49893}" dt="2021-05-10T11:39:37.369" v="1438" actId="20577"/>
        <pc:sldMkLst>
          <pc:docMk/>
          <pc:sldMk cId="1194591853" sldId="1895"/>
        </pc:sldMkLst>
        <pc:spChg chg="mod">
          <ac:chgData name="Majava Jarkko" userId="810fd140-73d8-4912-abf7-8759dedde5af" providerId="ADAL" clId="{C10AD033-00BB-43FD-BEC2-C1A2CFA49893}" dt="2021-05-10T09:28:21.113" v="1072" actId="20577"/>
          <ac:spMkLst>
            <pc:docMk/>
            <pc:sldMk cId="1194591853" sldId="1895"/>
            <ac:spMk id="2" creationId="{D8E960F7-61E2-4197-96D9-12C0E2A5956B}"/>
          </ac:spMkLst>
        </pc:spChg>
        <pc:spChg chg="mod">
          <ac:chgData name="Majava Jarkko" userId="810fd140-73d8-4912-abf7-8759dedde5af" providerId="ADAL" clId="{C10AD033-00BB-43FD-BEC2-C1A2CFA49893}" dt="2021-05-10T09:28:08.435" v="1070" actId="1036"/>
          <ac:spMkLst>
            <pc:docMk/>
            <pc:sldMk cId="1194591853" sldId="1895"/>
            <ac:spMk id="3" creationId="{5D527657-B36E-4106-95DF-CB62D0CC35FA}"/>
          </ac:spMkLst>
        </pc:spChg>
        <pc:spChg chg="del mod">
          <ac:chgData name="Majava Jarkko" userId="810fd140-73d8-4912-abf7-8759dedde5af" providerId="ADAL" clId="{C10AD033-00BB-43FD-BEC2-C1A2CFA49893}" dt="2021-05-10T09:27:58.924" v="1057" actId="478"/>
          <ac:spMkLst>
            <pc:docMk/>
            <pc:sldMk cId="1194591853" sldId="1895"/>
            <ac:spMk id="4" creationId="{07E9EFA2-C3C9-4AA9-96EF-CC3FB5FE3094}"/>
          </ac:spMkLst>
        </pc:spChg>
        <pc:spChg chg="del">
          <ac:chgData name="Majava Jarkko" userId="810fd140-73d8-4912-abf7-8759dedde5af" providerId="ADAL" clId="{C10AD033-00BB-43FD-BEC2-C1A2CFA49893}" dt="2021-05-10T09:28:30.855" v="1073" actId="478"/>
          <ac:spMkLst>
            <pc:docMk/>
            <pc:sldMk cId="1194591853" sldId="1895"/>
            <ac:spMk id="6" creationId="{CB118454-EC5E-4EB2-AE8C-2F3C95BF8F14}"/>
          </ac:spMkLst>
        </pc:spChg>
      </pc:sldChg>
      <pc:sldChg chg="add del ord">
        <pc:chgData name="Majava Jarkko" userId="810fd140-73d8-4912-abf7-8759dedde5af" providerId="ADAL" clId="{C10AD033-00BB-43FD-BEC2-C1A2CFA49893}" dt="2021-05-10T11:17:34.569" v="1271" actId="2696"/>
        <pc:sldMkLst>
          <pc:docMk/>
          <pc:sldMk cId="476208593" sldId="2903"/>
        </pc:sldMkLst>
      </pc:sldChg>
      <pc:sldChg chg="add">
        <pc:chgData name="Majava Jarkko" userId="810fd140-73d8-4912-abf7-8759dedde5af" providerId="ADAL" clId="{C10AD033-00BB-43FD-BEC2-C1A2CFA49893}" dt="2021-05-10T11:18:06.801" v="1282"/>
        <pc:sldMkLst>
          <pc:docMk/>
          <pc:sldMk cId="4228287891" sldId="2903"/>
        </pc:sldMkLst>
      </pc:sldChg>
      <pc:sldChg chg="modSp add mod modNotesTx">
        <pc:chgData name="Majava Jarkko" userId="810fd140-73d8-4912-abf7-8759dedde5af" providerId="ADAL" clId="{C10AD033-00BB-43FD-BEC2-C1A2CFA49893}" dt="2021-05-10T06:59:46.252" v="955" actId="20577"/>
        <pc:sldMkLst>
          <pc:docMk/>
          <pc:sldMk cId="217710629" sldId="2904"/>
        </pc:sldMkLst>
        <pc:spChg chg="mod">
          <ac:chgData name="Majava Jarkko" userId="810fd140-73d8-4912-abf7-8759dedde5af" providerId="ADAL" clId="{C10AD033-00BB-43FD-BEC2-C1A2CFA49893}" dt="2021-05-10T06:51:28.231" v="824" actId="1037"/>
          <ac:spMkLst>
            <pc:docMk/>
            <pc:sldMk cId="217710629" sldId="2904"/>
            <ac:spMk id="22" creationId="{41C33C15-53BC-4B37-8C39-C295E4277C0F}"/>
          </ac:spMkLst>
        </pc:spChg>
        <pc:picChg chg="mod">
          <ac:chgData name="Majava Jarkko" userId="810fd140-73d8-4912-abf7-8759dedde5af" providerId="ADAL" clId="{C10AD033-00BB-43FD-BEC2-C1A2CFA49893}" dt="2021-05-10T06:51:38.717" v="835" actId="1035"/>
          <ac:picMkLst>
            <pc:docMk/>
            <pc:sldMk cId="217710629" sldId="2904"/>
            <ac:picMk id="8" creationId="{CBC7244E-ECFA-4B25-9B0C-2B70D5935736}"/>
          </ac:picMkLst>
        </pc:picChg>
      </pc:sldChg>
      <pc:sldChg chg="add del ord">
        <pc:chgData name="Majava Jarkko" userId="810fd140-73d8-4912-abf7-8759dedde5af" providerId="ADAL" clId="{C10AD033-00BB-43FD-BEC2-C1A2CFA49893}" dt="2021-05-10T11:17:31.073" v="1270" actId="47"/>
        <pc:sldMkLst>
          <pc:docMk/>
          <pc:sldMk cId="2318947558" sldId="2906"/>
        </pc:sldMkLst>
      </pc:sldChg>
      <pc:sldChg chg="modSp add mod">
        <pc:chgData name="Majava Jarkko" userId="810fd140-73d8-4912-abf7-8759dedde5af" providerId="ADAL" clId="{C10AD033-00BB-43FD-BEC2-C1A2CFA49893}" dt="2021-05-10T05:52:50.436" v="236" actId="114"/>
        <pc:sldMkLst>
          <pc:docMk/>
          <pc:sldMk cId="3737482507" sldId="2908"/>
        </pc:sldMkLst>
        <pc:spChg chg="mod">
          <ac:chgData name="Majava Jarkko" userId="810fd140-73d8-4912-abf7-8759dedde5af" providerId="ADAL" clId="{C10AD033-00BB-43FD-BEC2-C1A2CFA49893}" dt="2021-05-10T05:52:50.436" v="236" actId="114"/>
          <ac:spMkLst>
            <pc:docMk/>
            <pc:sldMk cId="3737482507" sldId="2908"/>
            <ac:spMk id="3" creationId="{BA934608-F600-4664-B22D-06821B951565}"/>
          </ac:spMkLst>
        </pc:spChg>
      </pc:sldChg>
      <pc:sldChg chg="modSp add mod ord">
        <pc:chgData name="Majava Jarkko" userId="810fd140-73d8-4912-abf7-8759dedde5af" providerId="ADAL" clId="{C10AD033-00BB-43FD-BEC2-C1A2CFA49893}" dt="2021-05-10T05:55:31.347" v="240"/>
        <pc:sldMkLst>
          <pc:docMk/>
          <pc:sldMk cId="2554546941" sldId="2910"/>
        </pc:sldMkLst>
        <pc:spChg chg="mod">
          <ac:chgData name="Majava Jarkko" userId="810fd140-73d8-4912-abf7-8759dedde5af" providerId="ADAL" clId="{C10AD033-00BB-43FD-BEC2-C1A2CFA49893}" dt="2021-05-10T05:53:15.055" v="238" actId="6549"/>
          <ac:spMkLst>
            <pc:docMk/>
            <pc:sldMk cId="2554546941" sldId="2910"/>
            <ac:spMk id="6" creationId="{40276DDF-FB24-4E88-A2AC-C8BB15B6E229}"/>
          </ac:spMkLst>
        </pc:spChg>
        <pc:spChg chg="mod">
          <ac:chgData name="Majava Jarkko" userId="810fd140-73d8-4912-abf7-8759dedde5af" providerId="ADAL" clId="{C10AD033-00BB-43FD-BEC2-C1A2CFA49893}" dt="2021-05-10T05:53:09.724" v="237" actId="6549"/>
          <ac:spMkLst>
            <pc:docMk/>
            <pc:sldMk cId="2554546941" sldId="2910"/>
            <ac:spMk id="7" creationId="{00A7B066-944A-4DED-9FEC-D9296688B678}"/>
          </ac:spMkLst>
        </pc:spChg>
      </pc:sldChg>
      <pc:sldChg chg="modSp new mod">
        <pc:chgData name="Majava Jarkko" userId="810fd140-73d8-4912-abf7-8759dedde5af" providerId="ADAL" clId="{C10AD033-00BB-43FD-BEC2-C1A2CFA49893}" dt="2021-05-10T05:56:29.163" v="265" actId="20577"/>
        <pc:sldMkLst>
          <pc:docMk/>
          <pc:sldMk cId="2472808186" sldId="2911"/>
        </pc:sldMkLst>
        <pc:spChg chg="mod">
          <ac:chgData name="Majava Jarkko" userId="810fd140-73d8-4912-abf7-8759dedde5af" providerId="ADAL" clId="{C10AD033-00BB-43FD-BEC2-C1A2CFA49893}" dt="2021-05-10T05:56:29.163" v="265" actId="20577"/>
          <ac:spMkLst>
            <pc:docMk/>
            <pc:sldMk cId="2472808186" sldId="2911"/>
            <ac:spMk id="2" creationId="{181BF7F9-74AF-4B9C-8474-38900915DC82}"/>
          </ac:spMkLst>
        </pc:spChg>
      </pc:sldChg>
      <pc:sldChg chg="modSp add mod">
        <pc:chgData name="Majava Jarkko" userId="810fd140-73d8-4912-abf7-8759dedde5af" providerId="ADAL" clId="{C10AD033-00BB-43FD-BEC2-C1A2CFA49893}" dt="2021-05-10T11:23:12.484" v="1289" actId="20577"/>
        <pc:sldMkLst>
          <pc:docMk/>
          <pc:sldMk cId="3619802984" sldId="2912"/>
        </pc:sldMkLst>
        <pc:spChg chg="mod">
          <ac:chgData name="Majava Jarkko" userId="810fd140-73d8-4912-abf7-8759dedde5af" providerId="ADAL" clId="{C10AD033-00BB-43FD-BEC2-C1A2CFA49893}" dt="2021-05-10T11:23:12.484" v="1289" actId="20577"/>
          <ac:spMkLst>
            <pc:docMk/>
            <pc:sldMk cId="3619802984" sldId="2912"/>
            <ac:spMk id="2" creationId="{181BF7F9-74AF-4B9C-8474-38900915DC82}"/>
          </ac:spMkLst>
        </pc:spChg>
      </pc:sldChg>
      <pc:sldChg chg="add del modTransition setBg">
        <pc:chgData name="Majava Jarkko" userId="810fd140-73d8-4912-abf7-8759dedde5af" providerId="ADAL" clId="{C10AD033-00BB-43FD-BEC2-C1A2CFA49893}" dt="2021-05-10T07:55:59.187" v="1022" actId="47"/>
        <pc:sldMkLst>
          <pc:docMk/>
          <pc:sldMk cId="1025863275" sldId="2917"/>
        </pc:sldMkLst>
      </pc:sldChg>
      <pc:sldChg chg="add del">
        <pc:chgData name="Majava Jarkko" userId="810fd140-73d8-4912-abf7-8759dedde5af" providerId="ADAL" clId="{C10AD033-00BB-43FD-BEC2-C1A2CFA49893}" dt="2021-05-10T06:56:51.110" v="878" actId="47"/>
        <pc:sldMkLst>
          <pc:docMk/>
          <pc:sldMk cId="134371350" sldId="2923"/>
        </pc:sldMkLst>
      </pc:sldChg>
      <pc:sldChg chg="add del">
        <pc:chgData name="Majava Jarkko" userId="810fd140-73d8-4912-abf7-8759dedde5af" providerId="ADAL" clId="{C10AD033-00BB-43FD-BEC2-C1A2CFA49893}" dt="2021-05-10T06:48:30.427" v="801" actId="47"/>
        <pc:sldMkLst>
          <pc:docMk/>
          <pc:sldMk cId="362208843" sldId="2924"/>
        </pc:sldMkLst>
      </pc:sldChg>
      <pc:sldChg chg="addSp delSp modSp add mod addAnim delAnim modAnim">
        <pc:chgData name="Majava Jarkko" userId="810fd140-73d8-4912-abf7-8759dedde5af" providerId="ADAL" clId="{C10AD033-00BB-43FD-BEC2-C1A2CFA49893}" dt="2021-05-10T06:49:05.624" v="811" actId="1037"/>
        <pc:sldMkLst>
          <pc:docMk/>
          <pc:sldMk cId="4273352764" sldId="2925"/>
        </pc:sldMkLst>
        <pc:spChg chg="mod">
          <ac:chgData name="Majava Jarkko" userId="810fd140-73d8-4912-abf7-8759dedde5af" providerId="ADAL" clId="{C10AD033-00BB-43FD-BEC2-C1A2CFA49893}" dt="2021-05-10T06:46:11.011" v="788" actId="1036"/>
          <ac:spMkLst>
            <pc:docMk/>
            <pc:sldMk cId="4273352764" sldId="2925"/>
            <ac:spMk id="2" creationId="{ECD9D7EE-7F01-4C76-8839-E161BF4E3595}"/>
          </ac:spMkLst>
        </pc:spChg>
        <pc:spChg chg="mod">
          <ac:chgData name="Majava Jarkko" userId="810fd140-73d8-4912-abf7-8759dedde5af" providerId="ADAL" clId="{C10AD033-00BB-43FD-BEC2-C1A2CFA49893}" dt="2021-05-10T06:46:45.188" v="795" actId="1076"/>
          <ac:spMkLst>
            <pc:docMk/>
            <pc:sldMk cId="4273352764" sldId="2925"/>
            <ac:spMk id="7" creationId="{11BB4722-CDF9-421C-93CF-C5D214FA0FB0}"/>
          </ac:spMkLst>
        </pc:spChg>
        <pc:spChg chg="del mod">
          <ac:chgData name="Majava Jarkko" userId="810fd140-73d8-4912-abf7-8759dedde5af" providerId="ADAL" clId="{C10AD033-00BB-43FD-BEC2-C1A2CFA49893}" dt="2021-05-10T06:49:00.324" v="808" actId="478"/>
          <ac:spMkLst>
            <pc:docMk/>
            <pc:sldMk cId="4273352764" sldId="2925"/>
            <ac:spMk id="8" creationId="{2FCD8167-9B7A-421D-9422-0269B0C335B1}"/>
          </ac:spMkLst>
        </pc:spChg>
        <pc:spChg chg="mod">
          <ac:chgData name="Majava Jarkko" userId="810fd140-73d8-4912-abf7-8759dedde5af" providerId="ADAL" clId="{C10AD033-00BB-43FD-BEC2-C1A2CFA49893}" dt="2021-05-10T06:47:44.789" v="799" actId="1035"/>
          <ac:spMkLst>
            <pc:docMk/>
            <pc:sldMk cId="4273352764" sldId="2925"/>
            <ac:spMk id="9" creationId="{2D97910D-EDA0-4805-B345-728E2BC29FE5}"/>
          </ac:spMkLst>
        </pc:spChg>
        <pc:spChg chg="mod">
          <ac:chgData name="Majava Jarkko" userId="810fd140-73d8-4912-abf7-8759dedde5af" providerId="ADAL" clId="{C10AD033-00BB-43FD-BEC2-C1A2CFA49893}" dt="2021-05-10T06:47:44.789" v="799" actId="1035"/>
          <ac:spMkLst>
            <pc:docMk/>
            <pc:sldMk cId="4273352764" sldId="2925"/>
            <ac:spMk id="10" creationId="{3A8B24C0-1FC3-4463-9037-447B98232513}"/>
          </ac:spMkLst>
        </pc:spChg>
        <pc:spChg chg="mod">
          <ac:chgData name="Majava Jarkko" userId="810fd140-73d8-4912-abf7-8759dedde5af" providerId="ADAL" clId="{C10AD033-00BB-43FD-BEC2-C1A2CFA49893}" dt="2021-05-10T06:47:44.789" v="799" actId="1035"/>
          <ac:spMkLst>
            <pc:docMk/>
            <pc:sldMk cId="4273352764" sldId="2925"/>
            <ac:spMk id="11" creationId="{EE10BD09-0F0C-4061-BF35-7888E9D02A89}"/>
          </ac:spMkLst>
        </pc:spChg>
        <pc:spChg chg="add del mod">
          <ac:chgData name="Majava Jarkko" userId="810fd140-73d8-4912-abf7-8759dedde5af" providerId="ADAL" clId="{C10AD033-00BB-43FD-BEC2-C1A2CFA49893}" dt="2021-05-10T06:49:05.624" v="811" actId="1037"/>
          <ac:spMkLst>
            <pc:docMk/>
            <pc:sldMk cId="4273352764" sldId="2925"/>
            <ac:spMk id="12" creationId="{55D026D0-1250-4A09-80EB-CC882A7EA554}"/>
          </ac:spMkLst>
        </pc:spChg>
        <pc:picChg chg="mod">
          <ac:chgData name="Majava Jarkko" userId="810fd140-73d8-4912-abf7-8759dedde5af" providerId="ADAL" clId="{C10AD033-00BB-43FD-BEC2-C1A2CFA49893}" dt="2021-05-10T06:46:16.544" v="789" actId="14100"/>
          <ac:picMkLst>
            <pc:docMk/>
            <pc:sldMk cId="4273352764" sldId="2925"/>
            <ac:picMk id="3" creationId="{45B82A7D-635D-4983-8FC9-EE4FAFDA82CF}"/>
          </ac:picMkLst>
        </pc:picChg>
      </pc:sldChg>
      <pc:sldChg chg="add del">
        <pc:chgData name="Majava Jarkko" userId="810fd140-73d8-4912-abf7-8759dedde5af" providerId="ADAL" clId="{C10AD033-00BB-43FD-BEC2-C1A2CFA49893}" dt="2021-05-10T07:00:05.374" v="956" actId="2696"/>
        <pc:sldMkLst>
          <pc:docMk/>
          <pc:sldMk cId="3300299287" sldId="2926"/>
        </pc:sldMkLst>
      </pc:sldChg>
      <pc:sldChg chg="add modTransition modNotesTx">
        <pc:chgData name="Majava Jarkko" userId="810fd140-73d8-4912-abf7-8759dedde5af" providerId="ADAL" clId="{C10AD033-00BB-43FD-BEC2-C1A2CFA49893}" dt="2021-05-10T07:53:39.457" v="1013" actId="6549"/>
        <pc:sldMkLst>
          <pc:docMk/>
          <pc:sldMk cId="2611078626" sldId="2927"/>
        </pc:sldMkLst>
      </pc:sldChg>
      <pc:sldChg chg="add del">
        <pc:chgData name="Majava Jarkko" userId="810fd140-73d8-4912-abf7-8759dedde5af" providerId="ADAL" clId="{C10AD033-00BB-43FD-BEC2-C1A2CFA49893}" dt="2021-05-10T07:54:00.097" v="1014" actId="2696"/>
        <pc:sldMkLst>
          <pc:docMk/>
          <pc:sldMk cId="1036425025" sldId="2928"/>
        </pc:sldMkLst>
      </pc:sldChg>
      <pc:sldChg chg="add del">
        <pc:chgData name="Majava Jarkko" userId="810fd140-73d8-4912-abf7-8759dedde5af" providerId="ADAL" clId="{C10AD033-00BB-43FD-BEC2-C1A2CFA49893}" dt="2021-05-10T08:06:41.225" v="1039"/>
        <pc:sldMkLst>
          <pc:docMk/>
          <pc:sldMk cId="289213273" sldId="2929"/>
        </pc:sldMkLst>
      </pc:sldChg>
      <pc:sldChg chg="add del">
        <pc:chgData name="Majava Jarkko" userId="810fd140-73d8-4912-abf7-8759dedde5af" providerId="ADAL" clId="{C10AD033-00BB-43FD-BEC2-C1A2CFA49893}" dt="2021-05-10T08:06:48.678" v="1041" actId="47"/>
        <pc:sldMkLst>
          <pc:docMk/>
          <pc:sldMk cId="1029889394" sldId="2929"/>
        </pc:sldMkLst>
      </pc:sldChg>
      <pc:sldChg chg="add del ord">
        <pc:chgData name="Majava Jarkko" userId="810fd140-73d8-4912-abf7-8759dedde5af" providerId="ADAL" clId="{C10AD033-00BB-43FD-BEC2-C1A2CFA49893}" dt="2021-05-10T08:03:03.763" v="1036" actId="2696"/>
        <pc:sldMkLst>
          <pc:docMk/>
          <pc:sldMk cId="3901472612" sldId="2929"/>
        </pc:sldMkLst>
      </pc:sldChg>
      <pc:sldChg chg="add del modTransition">
        <pc:chgData name="Majava Jarkko" userId="810fd140-73d8-4912-abf7-8759dedde5af" providerId="ADAL" clId="{C10AD033-00BB-43FD-BEC2-C1A2CFA49893}" dt="2021-05-10T07:55:57.113" v="1021" actId="47"/>
        <pc:sldMkLst>
          <pc:docMk/>
          <pc:sldMk cId="749132684" sldId="2930"/>
        </pc:sldMkLst>
      </pc:sldChg>
      <pc:sldChg chg="addSp delSp modSp add del mod modTransition">
        <pc:chgData name="Majava Jarkko" userId="810fd140-73d8-4912-abf7-8759dedde5af" providerId="ADAL" clId="{C10AD033-00BB-43FD-BEC2-C1A2CFA49893}" dt="2021-05-10T08:09:03.538" v="1053" actId="2696"/>
        <pc:sldMkLst>
          <pc:docMk/>
          <pc:sldMk cId="1687974798" sldId="2931"/>
        </pc:sldMkLst>
        <pc:spChg chg="add del">
          <ac:chgData name="Majava Jarkko" userId="810fd140-73d8-4912-abf7-8759dedde5af" providerId="ADAL" clId="{C10AD033-00BB-43FD-BEC2-C1A2CFA49893}" dt="2021-05-10T07:59:13.976" v="1025" actId="478"/>
          <ac:spMkLst>
            <pc:docMk/>
            <pc:sldMk cId="1687974798" sldId="2931"/>
            <ac:spMk id="2" creationId="{FEFA2116-39F6-4C5E-8301-D3D43C2FAFF9}"/>
          </ac:spMkLst>
        </pc:spChg>
        <pc:spChg chg="mod">
          <ac:chgData name="Majava Jarkko" userId="810fd140-73d8-4912-abf7-8759dedde5af" providerId="ADAL" clId="{C10AD033-00BB-43FD-BEC2-C1A2CFA49893}" dt="2021-05-10T08:04:31.843" v="1037" actId="20577"/>
          <ac:spMkLst>
            <pc:docMk/>
            <pc:sldMk cId="1687974798" sldId="2931"/>
            <ac:spMk id="3" creationId="{CA26F5C4-991E-405D-8570-E97C6D55D34C}"/>
          </ac:spMkLst>
        </pc:spChg>
      </pc:sldChg>
      <pc:sldChg chg="delSp modSp new mod">
        <pc:chgData name="Majava Jarkko" userId="810fd140-73d8-4912-abf7-8759dedde5af" providerId="ADAL" clId="{C10AD033-00BB-43FD-BEC2-C1A2CFA49893}" dt="2021-05-10T06:39:24.555" v="550" actId="478"/>
        <pc:sldMkLst>
          <pc:docMk/>
          <pc:sldMk cId="1548808616" sldId="2932"/>
        </pc:sldMkLst>
        <pc:spChg chg="mod">
          <ac:chgData name="Majava Jarkko" userId="810fd140-73d8-4912-abf7-8759dedde5af" providerId="ADAL" clId="{C10AD033-00BB-43FD-BEC2-C1A2CFA49893}" dt="2021-05-10T06:39:21.272" v="549" actId="20577"/>
          <ac:spMkLst>
            <pc:docMk/>
            <pc:sldMk cId="1548808616" sldId="2932"/>
            <ac:spMk id="2" creationId="{0ED77101-A254-4827-AF30-FD221D1C9AA1}"/>
          </ac:spMkLst>
        </pc:spChg>
        <pc:spChg chg="del">
          <ac:chgData name="Majava Jarkko" userId="810fd140-73d8-4912-abf7-8759dedde5af" providerId="ADAL" clId="{C10AD033-00BB-43FD-BEC2-C1A2CFA49893}" dt="2021-05-10T06:39:24.555" v="550" actId="478"/>
          <ac:spMkLst>
            <pc:docMk/>
            <pc:sldMk cId="1548808616" sldId="2932"/>
            <ac:spMk id="3" creationId="{D44D7DAE-EB69-4A5E-AC27-4A189248D3E4}"/>
          </ac:spMkLst>
        </pc:spChg>
      </pc:sldChg>
      <pc:sldChg chg="modSp add mod">
        <pc:chgData name="Majava Jarkko" userId="810fd140-73d8-4912-abf7-8759dedde5af" providerId="ADAL" clId="{C10AD033-00BB-43FD-BEC2-C1A2CFA49893}" dt="2021-05-10T06:45:30.228" v="781" actId="113"/>
        <pc:sldMkLst>
          <pc:docMk/>
          <pc:sldMk cId="1524523094" sldId="2933"/>
        </pc:sldMkLst>
        <pc:spChg chg="mod">
          <ac:chgData name="Majava Jarkko" userId="810fd140-73d8-4912-abf7-8759dedde5af" providerId="ADAL" clId="{C10AD033-00BB-43FD-BEC2-C1A2CFA49893}" dt="2021-05-10T06:41:27.890" v="582" actId="20577"/>
          <ac:spMkLst>
            <pc:docMk/>
            <pc:sldMk cId="1524523094" sldId="2933"/>
            <ac:spMk id="2" creationId="{00000000-0000-0000-0000-000000000000}"/>
          </ac:spMkLst>
        </pc:spChg>
        <pc:spChg chg="mod">
          <ac:chgData name="Majava Jarkko" userId="810fd140-73d8-4912-abf7-8759dedde5af" providerId="ADAL" clId="{C10AD033-00BB-43FD-BEC2-C1A2CFA49893}" dt="2021-05-10T06:45:30.228" v="781" actId="113"/>
          <ac:spMkLst>
            <pc:docMk/>
            <pc:sldMk cId="1524523094" sldId="2933"/>
            <ac:spMk id="3" creationId="{00000000-0000-0000-0000-000000000000}"/>
          </ac:spMkLst>
        </pc:spChg>
      </pc:sldChg>
      <pc:sldChg chg="add">
        <pc:chgData name="Majava Jarkko" userId="810fd140-73d8-4912-abf7-8759dedde5af" providerId="ADAL" clId="{C10AD033-00BB-43FD-BEC2-C1A2CFA49893}" dt="2021-05-10T07:47:28.494" v="981"/>
        <pc:sldMkLst>
          <pc:docMk/>
          <pc:sldMk cId="1777393194" sldId="2934"/>
        </pc:sldMkLst>
      </pc:sldChg>
      <pc:sldChg chg="add del modTransition setBg">
        <pc:chgData name="Majava Jarkko" userId="810fd140-73d8-4912-abf7-8759dedde5af" providerId="ADAL" clId="{C10AD033-00BB-43FD-BEC2-C1A2CFA49893}" dt="2021-05-10T06:58:21.163" v="887" actId="47"/>
        <pc:sldMkLst>
          <pc:docMk/>
          <pc:sldMk cId="3598817539" sldId="2934"/>
        </pc:sldMkLst>
      </pc:sldChg>
      <pc:sldChg chg="add">
        <pc:chgData name="Majava Jarkko" userId="810fd140-73d8-4912-abf7-8759dedde5af" providerId="ADAL" clId="{C10AD033-00BB-43FD-BEC2-C1A2CFA49893}" dt="2021-05-10T07:54:30.764" v="1015"/>
        <pc:sldMkLst>
          <pc:docMk/>
          <pc:sldMk cId="4129985944" sldId="2935"/>
        </pc:sldMkLst>
      </pc:sldChg>
      <pc:sldChg chg="add del">
        <pc:chgData name="Majava Jarkko" userId="810fd140-73d8-4912-abf7-8759dedde5af" providerId="ADAL" clId="{C10AD033-00BB-43FD-BEC2-C1A2CFA49893}" dt="2021-05-10T07:55:46.304" v="1020" actId="47"/>
        <pc:sldMkLst>
          <pc:docMk/>
          <pc:sldMk cId="1682045438" sldId="2936"/>
        </pc:sldMkLst>
      </pc:sldChg>
      <pc:sldChg chg="add">
        <pc:chgData name="Majava Jarkko" userId="810fd140-73d8-4912-abf7-8759dedde5af" providerId="ADAL" clId="{C10AD033-00BB-43FD-BEC2-C1A2CFA49893}" dt="2021-05-10T07:55:43.190" v="1019"/>
        <pc:sldMkLst>
          <pc:docMk/>
          <pc:sldMk cId="462206438" sldId="2937"/>
        </pc:sldMkLst>
      </pc:sldChg>
      <pc:sldChg chg="add modNotesTx">
        <pc:chgData name="Majava Jarkko" userId="810fd140-73d8-4912-abf7-8759dedde5af" providerId="ADAL" clId="{C10AD033-00BB-43FD-BEC2-C1A2CFA49893}" dt="2021-05-10T08:08:58.187" v="1052" actId="20577"/>
        <pc:sldMkLst>
          <pc:docMk/>
          <pc:sldMk cId="1424221623" sldId="2938"/>
        </pc:sldMkLst>
      </pc:sldChg>
      <pc:sldChg chg="modSp add del mod">
        <pc:chgData name="Majava Jarkko" userId="810fd140-73d8-4912-abf7-8759dedde5af" providerId="ADAL" clId="{C10AD033-00BB-43FD-BEC2-C1A2CFA49893}" dt="2021-05-10T11:22:56.640" v="1288" actId="404"/>
        <pc:sldMkLst>
          <pc:docMk/>
          <pc:sldMk cId="2871369372" sldId="2939"/>
        </pc:sldMkLst>
        <pc:spChg chg="mod">
          <ac:chgData name="Majava Jarkko" userId="810fd140-73d8-4912-abf7-8759dedde5af" providerId="ADAL" clId="{C10AD033-00BB-43FD-BEC2-C1A2CFA49893}" dt="2021-05-10T11:22:56.640" v="1288" actId="404"/>
          <ac:spMkLst>
            <pc:docMk/>
            <pc:sldMk cId="2871369372" sldId="2939"/>
            <ac:spMk id="2" creationId="{CB147E35-A0B9-4E23-98B8-A86A707B73A3}"/>
          </ac:spMkLst>
        </pc:spChg>
        <pc:spChg chg="mod">
          <ac:chgData name="Majava Jarkko" userId="810fd140-73d8-4912-abf7-8759dedde5af" providerId="ADAL" clId="{C10AD033-00BB-43FD-BEC2-C1A2CFA49893}" dt="2021-05-10T11:17:59.015" v="1281" actId="14100"/>
          <ac:spMkLst>
            <pc:docMk/>
            <pc:sldMk cId="2871369372" sldId="2939"/>
            <ac:spMk id="15" creationId="{9647F692-A61D-4160-8F75-F5C20D530D48}"/>
          </ac:spMkLst>
        </pc:spChg>
      </pc:sldChg>
      <pc:sldChg chg="add del">
        <pc:chgData name="Majava Jarkko" userId="810fd140-73d8-4912-abf7-8759dedde5af" providerId="ADAL" clId="{C10AD033-00BB-43FD-BEC2-C1A2CFA49893}" dt="2021-05-10T10:45:17.093" v="1081"/>
        <pc:sldMkLst>
          <pc:docMk/>
          <pc:sldMk cId="1631161746" sldId="2940"/>
        </pc:sldMkLst>
      </pc:sldChg>
      <pc:sldChg chg="add del">
        <pc:chgData name="Majava Jarkko" userId="810fd140-73d8-4912-abf7-8759dedde5af" providerId="ADAL" clId="{C10AD033-00BB-43FD-BEC2-C1A2CFA49893}" dt="2021-05-10T10:45:17.093" v="1081"/>
        <pc:sldMkLst>
          <pc:docMk/>
          <pc:sldMk cId="2095564225" sldId="2941"/>
        </pc:sldMkLst>
      </pc:sldChg>
      <pc:sldChg chg="add">
        <pc:chgData name="Majava Jarkko" userId="810fd140-73d8-4912-abf7-8759dedde5af" providerId="ADAL" clId="{C10AD033-00BB-43FD-BEC2-C1A2CFA49893}" dt="2021-05-10T10:47:47.570" v="1125"/>
        <pc:sldMkLst>
          <pc:docMk/>
          <pc:sldMk cId="982902765" sldId="2942"/>
        </pc:sldMkLst>
      </pc:sldChg>
      <pc:sldMasterChg chg="delSldLayout">
        <pc:chgData name="Majava Jarkko" userId="810fd140-73d8-4912-abf7-8759dedde5af" providerId="ADAL" clId="{C10AD033-00BB-43FD-BEC2-C1A2CFA49893}" dt="2021-05-10T05:34:54.715" v="99" actId="47"/>
        <pc:sldMasterMkLst>
          <pc:docMk/>
          <pc:sldMasterMk cId="1568533639" sldId="2147483648"/>
        </pc:sldMasterMkLst>
        <pc:sldLayoutChg chg="del">
          <pc:chgData name="Majava Jarkko" userId="810fd140-73d8-4912-abf7-8759dedde5af" providerId="ADAL" clId="{C10AD033-00BB-43FD-BEC2-C1A2CFA49893}" dt="2021-05-10T05:34:54.715" v="99" actId="47"/>
          <pc:sldLayoutMkLst>
            <pc:docMk/>
            <pc:sldMasterMk cId="1568533639" sldId="2147483648"/>
            <pc:sldLayoutMk cId="2702372188" sldId="214748370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478ED3-B612-4193-BFB3-30640D50ACE2}" type="datetimeFigureOut">
              <a:rPr lang="fi-FI" sz="800" smtClean="0"/>
              <a:t>10.5.2021</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5EF1D2-EDBA-4B30-9DEE-0BEBDA91FEA7}" type="slidenum">
              <a:rPr lang="fi-FI" sz="800" smtClean="0"/>
              <a:t>‹#›</a:t>
            </a:fld>
            <a:endParaRPr lang="fi-FI" sz="800"/>
          </a:p>
        </p:txBody>
      </p:sp>
    </p:spTree>
    <p:extLst>
      <p:ext uri="{BB962C8B-B14F-4D97-AF65-F5344CB8AC3E}">
        <p14:creationId xmlns:p14="http://schemas.microsoft.com/office/powerpoint/2010/main" val="3909660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0A258E9B-EF9A-4277-B3A7-6483215B4E3F}" type="datetimeFigureOut">
              <a:rPr lang="fi-FI" smtClean="0"/>
              <a:pPr/>
              <a:t>10.5.2021</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C23CFE97-E977-4A8B-BB69-50F617FD6581}" type="slidenum">
              <a:rPr lang="fi-FI" smtClean="0"/>
              <a:pPr/>
              <a:t>‹#›</a:t>
            </a:fld>
            <a:endParaRPr lang="fi-FI"/>
          </a:p>
        </p:txBody>
      </p:sp>
    </p:spTree>
    <p:extLst>
      <p:ext uri="{BB962C8B-B14F-4D97-AF65-F5344CB8AC3E}">
        <p14:creationId xmlns:p14="http://schemas.microsoft.com/office/powerpoint/2010/main" val="66932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Työn alla, strategia-arvioinnit, valtuustoarvioinnit, ensimmäiset </a:t>
            </a:r>
            <a:r>
              <a:rPr lang="fi-FI"/>
              <a:t>strategiaseminaarit pidetty, </a:t>
            </a:r>
            <a:r>
              <a:rPr lang="fi-FI" dirty="0"/>
              <a:t>pääosin </a:t>
            </a:r>
            <a:r>
              <a:rPr lang="fi-FI"/>
              <a:t>syksylle suunniteltu  </a:t>
            </a:r>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4</a:t>
            </a:fld>
            <a:endParaRPr lang="fi-FI"/>
          </a:p>
        </p:txBody>
      </p:sp>
    </p:spTree>
    <p:extLst>
      <p:ext uri="{BB962C8B-B14F-4D97-AF65-F5344CB8AC3E}">
        <p14:creationId xmlns:p14="http://schemas.microsoft.com/office/powerpoint/2010/main" val="349362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400" dirty="0"/>
              <a:t>Nelikentän janat valikoituivat </a:t>
            </a:r>
            <a:r>
              <a:rPr lang="fi-FI" sz="1400" dirty="0" err="1"/>
              <a:t>tehtäväksiannon</a:t>
            </a:r>
            <a:r>
              <a:rPr lang="fi-FI" sz="1400" dirty="0"/>
              <a:t> mukaan (</a:t>
            </a:r>
            <a:r>
              <a:rPr lang="fi-FI" sz="1400" dirty="0" err="1"/>
              <a:t>keke</a:t>
            </a:r>
            <a:r>
              <a:rPr lang="fi-FI" sz="1400" dirty="0"/>
              <a:t>, johtaminen on kokoava näkökulma / kattoteema, 17sdg).</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t>Mikä on se meidän kunnan myönteinen tulevaisuus? Rehellisesti oman paikkakunnan ja omien ominaisuuden näkökulmasta, jolloin voidaan pohtia tulevaisuuden onnistumisia oman kunnan kannalta. Skenaarioista voi poimia omaan kuntaan sopivia sisältöjä.</a:t>
            </a:r>
            <a:endParaRPr lang="fi-FI" sz="70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Skenaarioissa näkyvät hyvin keskeiset asiat, joihin kunnissa tulee tarttua. Näkyväksi nousee esiin se, että kunnilla on merkittävä rooli kestävyystavoitteiden saavuttamisessa.</a:t>
            </a:r>
          </a:p>
          <a:p>
            <a:r>
              <a:rPr lang="fi-FI" sz="1200" dirty="0"/>
              <a:t>Keskustelu hallinnasta: verkostomainen kunta tulee todella myönteisenä, liiankin ratkaisukeskeisenä lähtökohtana: hävittää sen ajatuksen, että kunta on keskeinen moottori alueella ja pitää olla. Organisaatio ottaa vastuuta ja hoitaa asioita: ei lähtökohtaisesti tarkoita sisäänpäin kääntymistä. Pehmeät keinot verkostoissa: kovat mahdollisuudet kuntien hallintopäätöksissä: skenaarioissa korostuvat nämä pehmeät keinot, mutta kuntien ei kuuluisi pelätä kovien keinojen käyttöä</a:t>
            </a:r>
          </a:p>
          <a:p>
            <a:r>
              <a:rPr lang="fi-FI" sz="1200" dirty="0"/>
              <a:t>Kunnat tekee päätöksiä ja voi olla verkoston johtajana, mutta kunnalla on rajalliset resurssit (yritykset ja kuntalaiset omilla toiminnallaan)  </a:t>
            </a:r>
          </a:p>
          <a:p>
            <a:r>
              <a:rPr lang="fi-FI" sz="1200" dirty="0"/>
              <a:t>Skenaarioissa ja ratkaisuissa korostuu pehmeiden keinojen lisäksi helpot, mukavat helposti hyväksyttävissä olevat keinot (esim. osallisuus). Mutta oikeasti vaikeat ratkaisut, joita joudutaan tehdä kaikilla hallinnon tasoilla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a:p>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11</a:t>
            </a:fld>
            <a:endParaRPr lang="fi-FI"/>
          </a:p>
        </p:txBody>
      </p:sp>
    </p:spTree>
    <p:extLst>
      <p:ext uri="{BB962C8B-B14F-4D97-AF65-F5344CB8AC3E}">
        <p14:creationId xmlns:p14="http://schemas.microsoft.com/office/powerpoint/2010/main" val="334895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Kriisistä kriisiin tuli mieleen (Ismo Alanko) kun luki tätä.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Yksinäinen kunta, negatiivinen kierre lähtee ruokkimaan toisiaan. Näkee todennäköisenä esim. syrjäisille kunnilla, näköalattomuus vaivaa </a:t>
            </a:r>
            <a:r>
              <a:rPr lang="fi-FI" dirty="0">
                <a:sym typeface="Wingdings" panose="05000000000000000000" pitchFamily="2" charset="2"/>
              </a:rPr>
              <a:t></a:t>
            </a:r>
            <a:r>
              <a:rPr lang="fi-FI" dirty="0"/>
              <a:t> näivettää uudistumisen tahtoa.</a:t>
            </a:r>
          </a:p>
          <a:p>
            <a:r>
              <a:rPr lang="fi-FI" dirty="0"/>
              <a:t>Suomen kunnat tulee sijoittumaan eri skenaarioihin, voiko tämä skenaario olla todennäköinen seuraus osalle kunnista, kun edetään kädestä suuhun (krooninen resurssivaje kunnilla) tai näky kunnille</a:t>
            </a:r>
          </a:p>
          <a:p>
            <a:r>
              <a:rPr lang="fi-FI" dirty="0"/>
              <a:t>Ei uskota, että tämä toteutuu, vaatisi suurelta virheiden ketjulta (suuri osaamiskapasiteetti kunnissa).</a:t>
            </a:r>
          </a:p>
        </p:txBody>
      </p:sp>
      <p:sp>
        <p:nvSpPr>
          <p:cNvPr id="4" name="Dian numeron paikkamerkki 3"/>
          <p:cNvSpPr>
            <a:spLocks noGrp="1"/>
          </p:cNvSpPr>
          <p:nvPr>
            <p:ph type="sldNum" sz="quarter" idx="5"/>
          </p:nvPr>
        </p:nvSpPr>
        <p:spPr/>
        <p:txBody>
          <a:bodyPr/>
          <a:lstStyle/>
          <a:p>
            <a:fld id="{C23CFE97-E977-4A8B-BB69-50F617FD6581}" type="slidenum">
              <a:rPr lang="fi-FI" smtClean="0"/>
              <a:pPr/>
              <a:t>14</a:t>
            </a:fld>
            <a:endParaRPr lang="fi-FI"/>
          </a:p>
        </p:txBody>
      </p:sp>
    </p:spTree>
    <p:extLst>
      <p:ext uri="{BB962C8B-B14F-4D97-AF65-F5344CB8AC3E}">
        <p14:creationId xmlns:p14="http://schemas.microsoft.com/office/powerpoint/2010/main" val="28140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dirty="0"/>
              <a:t>Suhteellisen pessimistinen skenaario, haluaisin uskoa että yhteisöllisyys nousee tämän pohjan jälkeen. Muuttohalukkuus ja vetovoimatutkimukset kertovat, että kunnissa vaaditaan vetovoimaa.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Nimesin kunnan heimokunnaksi tai mad </a:t>
            </a:r>
            <a:r>
              <a:rPr lang="fi-FI" sz="1200" dirty="0" err="1"/>
              <a:t>max</a:t>
            </a:r>
            <a:r>
              <a:rPr lang="fi-FI" sz="1200" dirty="0"/>
              <a:t> -kunnaksi, jolloin yhteisöllisyys tapahtuu kunnan ulkopuolella, realistinen uhka, ei saa päästää tapahtumaan </a:t>
            </a:r>
            <a:endParaRPr lang="fi-FI" sz="1100" dirty="0"/>
          </a:p>
          <a:p>
            <a:r>
              <a:rPr lang="fi-FI" sz="1200" dirty="0"/>
              <a:t>Jos itse kokee, että kunta on vain palveluiden tuottaja eikä </a:t>
            </a:r>
            <a:r>
              <a:rPr lang="fi-FI" sz="1200" dirty="0" err="1"/>
              <a:t>identiiteettien</a:t>
            </a:r>
            <a:r>
              <a:rPr lang="fi-FI" sz="1200" dirty="0"/>
              <a:t> luoja ja mielikuvien luoja, niin kunta karkaa sen kuntalaisilta. Todennäköinen joillekin kunnilla</a:t>
            </a:r>
          </a:p>
          <a:p>
            <a:r>
              <a:rPr lang="fi-FI" sz="1200" dirty="0"/>
              <a:t>Elämyspuisto: tilannehan on jo nyt se, että palvelut ei riitä, vaan pitää olla brändiä ja mainostoimistoa </a:t>
            </a:r>
            <a:r>
              <a:rPr lang="fi-FI" sz="1200" dirty="0" err="1"/>
              <a:t>ym</a:t>
            </a:r>
            <a:r>
              <a:rPr lang="fi-FI" sz="1200" dirty="0"/>
              <a:t> jo nyt, että vetovoimaisuus säilyy kunnissa. </a:t>
            </a:r>
          </a:p>
          <a:p>
            <a:r>
              <a:rPr lang="fi-FI" sz="1200" dirty="0"/>
              <a:t>Osallisuus nousee keskiöön. Miten saadaan kuntalaiset mukaan ja saadaan me tehdään yhdessä -henki nousuun. Varmaan ymmärrys myös elinvoiman ja kestävän kehityksen yhteydestä on tärkeää</a:t>
            </a:r>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17</a:t>
            </a:fld>
            <a:endParaRPr lang="fi-FI"/>
          </a:p>
        </p:txBody>
      </p:sp>
    </p:spTree>
    <p:extLst>
      <p:ext uri="{BB962C8B-B14F-4D97-AF65-F5344CB8AC3E}">
        <p14:creationId xmlns:p14="http://schemas.microsoft.com/office/powerpoint/2010/main" val="66152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dirty="0"/>
              <a:t>Aika todennäköinen skenaario. Tärkeää olisi päästä organisaatiokeskeisyydestä pois</a:t>
            </a:r>
          </a:p>
          <a:p>
            <a:r>
              <a:rPr lang="fi-FI" sz="1200" dirty="0"/>
              <a:t>Selkeä uhka polarisaatio, muuten skenaario melko positiivisluonteinen olemukseltaan. Kestävä kehitys oltava kunnan toiminnan missio ja johtava lanka. Jonkinlainen kilpailuasetelma oltava, että kehitys menee eteenpäin.</a:t>
            </a:r>
          </a:p>
          <a:p>
            <a:r>
              <a:rPr lang="fi-FI" sz="1200" dirty="0"/>
              <a:t>Kunta murroksen moottorina: yleensä mitä pienempi kunta on, niin suurempi rooli on pienellä kunnalla toimia moottorina kunnassa ja panna asioita liikkeelle. </a:t>
            </a:r>
          </a:p>
          <a:p>
            <a:r>
              <a:rPr lang="fi-FI" sz="1200" dirty="0"/>
              <a:t>Mistä se kasvu saadaan? Onko taloudellinen kasvu se keskeinen arvo? Haaste on se, että mikäli ajattelu jää organisaatiokeskeiseksi, se tuo haasteita verkostotyöhön.</a:t>
            </a:r>
          </a:p>
          <a:p>
            <a:r>
              <a:rPr lang="fi-FI" sz="1200" dirty="0"/>
              <a:t>Uhkana, kilpailu kuntien kesken Suomessa jatkuu. Realistinen näkemys että se jatkuu, mikä sen pysäyttäisi? </a:t>
            </a:r>
          </a:p>
          <a:p>
            <a:r>
              <a:rPr lang="fi-FI" sz="1200" dirty="0"/>
              <a:t>Pieni uhka: Pystytäänkö alustoja käyttää kaikkialla hyvin, moni asia näistä vaatii hyvät volyymit. Pitäisikö olla kansallisia ja globaaleja alustoja enemmän? Demokratian painopiste siirtyy kaupunkeihin, riittääkö omat demokraattiset voimat tekemään niitä päätöksiä mitä pitäisi? </a:t>
            </a:r>
            <a:endParaRPr lang="fi-FI" sz="1100"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20</a:t>
            </a:fld>
            <a:endParaRPr lang="fi-FI"/>
          </a:p>
        </p:txBody>
      </p:sp>
    </p:spTree>
    <p:extLst>
      <p:ext uri="{BB962C8B-B14F-4D97-AF65-F5344CB8AC3E}">
        <p14:creationId xmlns:p14="http://schemas.microsoft.com/office/powerpoint/2010/main" val="215129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latin typeface="Work Sans" panose="00000500000000000000" pitchFamily="2" charset="0"/>
              </a:rPr>
              <a:t>Isompien ja tiiviiden kaupunkien tavoiteltavissa ihan niin kuin pitääkin. (Hankinnat ja kestävä liikkuminen)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latin typeface="Work Sans" panose="00000500000000000000" pitchFamily="2" charset="0"/>
              </a:rPr>
              <a:t>Liikkuminen: Suomalaisittain suurkaupunkien näkökulmasta liikkuminen kuvattu tässä.</a:t>
            </a:r>
          </a:p>
          <a:p>
            <a:r>
              <a:rPr lang="fi-FI" sz="1200" dirty="0">
                <a:latin typeface="Work Sans" panose="00000500000000000000" pitchFamily="2" charset="0"/>
              </a:rPr>
              <a:t>Verkostomainen toimintamalli jo yhdenlainen todellisuus jo nyt: Kunnilla tarvitaan koulutusta siihen vielä enemmän, miten verkostoja johdetaan, mitkä on kumppaneita ja miten toimitaan. </a:t>
            </a:r>
          </a:p>
          <a:p>
            <a:r>
              <a:rPr lang="fi-FI" sz="1200" dirty="0">
                <a:latin typeface="Work Sans" panose="00000500000000000000" pitchFamily="2" charset="0"/>
              </a:rPr>
              <a:t>Hybridityö, etätyö pitovoimaisuuden lisäämiseen </a:t>
            </a:r>
            <a:r>
              <a:rPr lang="fi-FI" sz="1200" dirty="0" err="1">
                <a:latin typeface="Work Sans" panose="00000500000000000000" pitchFamily="2" charset="0"/>
              </a:rPr>
              <a:t>treellä</a:t>
            </a:r>
            <a:r>
              <a:rPr lang="fi-FI" sz="1200" dirty="0">
                <a:latin typeface="Work Sans" panose="00000500000000000000" pitchFamily="2" charset="0"/>
              </a:rPr>
              <a:t>. Kunnallinen jakamistalous Pirkanmaalla hyvää, mitä kunnallinen jakamistalous voisi alueellisestikin olla: aito yhteistyö, resurssien jako yhdessä. Ratkaisut on tehtävä tulevalla valtuustokaudella, jotta ratkaistaan ongelmat. Yhdistävä johtaminen viettelevä johtaminen kestävyyskysymyksissä.</a:t>
            </a:r>
          </a:p>
          <a:p>
            <a:r>
              <a:rPr lang="fi-FI" sz="1200" dirty="0">
                <a:latin typeface="Work Sans" panose="00000500000000000000" pitchFamily="2" charset="0"/>
              </a:rPr>
              <a:t>Tämä "onnella" ei liene mahdollinen vähänkään enemmän haja-asutetulla alueella, jossa yhdyskuntarakenteen tiivistäminen on haasteellista ja auto on kuitenkin lähes pakollinen . Vähäväkisyys ja yhteiskuntarakenteen hajanaisuus on myös haaste jakamistaloudelle. Toisaalta digiloikka on mahdollinen myös näille alueille joita tässä kuvaan</a:t>
            </a:r>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23</a:t>
            </a:fld>
            <a:endParaRPr lang="fi-FI"/>
          </a:p>
        </p:txBody>
      </p:sp>
    </p:spTree>
    <p:extLst>
      <p:ext uri="{BB962C8B-B14F-4D97-AF65-F5344CB8AC3E}">
        <p14:creationId xmlns:p14="http://schemas.microsoft.com/office/powerpoint/2010/main" val="258572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www.kuntaliitto.fi/" TargetMode="External"/><Relationship Id="rId7" Type="http://schemas.openxmlformats.org/officeDocument/2006/relationships/hyperlink" Target="https://www.instagram.com/kuntaliitto/" TargetMode="External"/><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hyperlink" Target="https://www.linkedin.com/company/association-of-finnish-local-and-regional-authorities-kuntaliitto-" TargetMode="External"/><Relationship Id="rId5" Type="http://schemas.openxmlformats.org/officeDocument/2006/relationships/hyperlink" Target="https://twitter.com/kuntaliitto" TargetMode="External"/><Relationship Id="rId4" Type="http://schemas.openxmlformats.org/officeDocument/2006/relationships/hyperlink" Target="https://www.facebook.com/kuntaliitto" TargetMode="Externa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www.kuntaliitto.fi/" TargetMode="External"/><Relationship Id="rId7" Type="http://schemas.openxmlformats.org/officeDocument/2006/relationships/hyperlink" Target="https://www.instagram.com/kuntaliitto/" TargetMode="External"/><Relationship Id="rId2" Type="http://schemas.openxmlformats.org/officeDocument/2006/relationships/image" Target="../media/image24.jpg"/><Relationship Id="rId1" Type="http://schemas.openxmlformats.org/officeDocument/2006/relationships/slideMaster" Target="../slideMasters/slideMaster1.xml"/><Relationship Id="rId6" Type="http://schemas.openxmlformats.org/officeDocument/2006/relationships/hyperlink" Target="https://www.linkedin.com/company/association-of-finnish-local-and-regional-authorities-kuntaliitto-" TargetMode="External"/><Relationship Id="rId5" Type="http://schemas.openxmlformats.org/officeDocument/2006/relationships/hyperlink" Target="https://twitter.com/kuntaliitto" TargetMode="External"/><Relationship Id="rId4" Type="http://schemas.openxmlformats.org/officeDocument/2006/relationships/hyperlink" Target="https://www.facebook.com/kuntaliitto" TargetMode="Externa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hyperlink" Target="http://www.kuntaliitto.fi/" TargetMode="External"/><Relationship Id="rId1" Type="http://schemas.openxmlformats.org/officeDocument/2006/relationships/slideMaster" Target="../slideMasters/slideMaster1.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hyperlink" Target="http://www.kuntaliitto.fi/" TargetMode="External"/><Relationship Id="rId1" Type="http://schemas.openxmlformats.org/officeDocument/2006/relationships/slideMaster" Target="../slideMasters/slideMaster1.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3F73254E-B6CD-4592-9C35-AAF54117EE2A}" type="datetime1">
              <a:rPr lang="fi-FI" noProof="0" smtClean="0"/>
              <a:t>10.5.2021</a:t>
            </a:fld>
            <a:endParaRPr lang="fi-FI" noProof="0" dirty="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dirty="0"/>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38592142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fi-FI" noProof="0"/>
              <a:t>Muokkaa ots. perustyyl. napsautt.</a:t>
            </a:r>
            <a:endParaRPr lang="fi-FI" noProof="0" dirty="0"/>
          </a:p>
        </p:txBody>
      </p:sp>
      <p:sp>
        <p:nvSpPr>
          <p:cNvPr id="3" name="Content Placeholder 2"/>
          <p:cNvSpPr>
            <a:spLocks noGrp="1"/>
          </p:cNvSpPr>
          <p:nvPr>
            <p:ph idx="1"/>
          </p:nvPr>
        </p:nvSpPr>
        <p:spPr>
          <a:xfrm>
            <a:off x="766763" y="2565400"/>
            <a:ext cx="10658475" cy="324008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54ECBA33-160D-4EC6-909B-9CB559B0B403}" type="datetime1">
              <a:rPr lang="fi-FI" noProof="0" smtClean="0"/>
              <a:t>10.5.2021</a:t>
            </a:fld>
            <a:endParaRPr lang="fi-FI" noProof="0" dirty="0"/>
          </a:p>
        </p:txBody>
      </p:sp>
      <p:sp>
        <p:nvSpPr>
          <p:cNvPr id="5" name="Footer Placeholder 4"/>
          <p:cNvSpPr>
            <a:spLocks noGrp="1"/>
          </p:cNvSpPr>
          <p:nvPr>
            <p:ph type="ftr" sz="quarter" idx="11"/>
          </p:nvPr>
        </p:nvSpPr>
        <p:spPr/>
        <p:txBody>
          <a:body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dirty="0"/>
          </a:p>
        </p:txBody>
      </p:sp>
    </p:spTree>
    <p:extLst>
      <p:ext uri="{BB962C8B-B14F-4D97-AF65-F5344CB8AC3E}">
        <p14:creationId xmlns:p14="http://schemas.microsoft.com/office/powerpoint/2010/main" val="12948211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fi-FI" noProof="0"/>
              <a:t>Muokkaa ots. perustyyl. napsautt.</a:t>
            </a:r>
            <a:endParaRPr lang="fi-FI" noProof="0" dirty="0"/>
          </a:p>
        </p:txBody>
      </p:sp>
      <p:sp>
        <p:nvSpPr>
          <p:cNvPr id="3" name="Content Placeholder 2"/>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98AD4220-0D06-4B95-9657-C9EB0E3F48C9}" type="datetime1">
              <a:rPr lang="fi-FI" smtClean="0"/>
              <a:t>10.5.2021</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pic>
        <p:nvPicPr>
          <p:cNvPr id="7" name="Kuva 6">
            <a:extLst>
              <a:ext uri="{FF2B5EF4-FFF2-40B4-BE49-F238E27FC236}">
                <a16:creationId xmlns:a16="http://schemas.microsoft.com/office/drawing/2014/main" id="{904FA2DF-26E8-4307-B47B-F423B92DD2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0136" y="6237312"/>
            <a:ext cx="703514" cy="486734"/>
          </a:xfrm>
          <a:prstGeom prst="rect">
            <a:avLst/>
          </a:prstGeom>
        </p:spPr>
      </p:pic>
      <p:pic>
        <p:nvPicPr>
          <p:cNvPr id="8" name="Kuva 7">
            <a:extLst>
              <a:ext uri="{FF2B5EF4-FFF2-40B4-BE49-F238E27FC236}">
                <a16:creationId xmlns:a16="http://schemas.microsoft.com/office/drawing/2014/main" id="{9075A888-2EF7-43E4-9EED-03B09B86B6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8368" y="6215642"/>
            <a:ext cx="1221199" cy="525726"/>
          </a:xfrm>
          <a:prstGeom prst="rect">
            <a:avLst/>
          </a:prstGeom>
        </p:spPr>
      </p:pic>
      <p:pic>
        <p:nvPicPr>
          <p:cNvPr id="9" name="Kuva 8">
            <a:extLst>
              <a:ext uri="{FF2B5EF4-FFF2-40B4-BE49-F238E27FC236}">
                <a16:creationId xmlns:a16="http://schemas.microsoft.com/office/drawing/2014/main" id="{47E3D164-1CF6-4301-81F8-9F42F78F2A0A}"/>
              </a:ext>
            </a:extLst>
          </p:cNvPr>
          <p:cNvPicPr>
            <a:picLocks noChangeAspect="1"/>
          </p:cNvPicPr>
          <p:nvPr userDrawn="1"/>
        </p:nvPicPr>
        <p:blipFill>
          <a:blip r:embed="rId4"/>
          <a:stretch>
            <a:fillRect/>
          </a:stretch>
        </p:blipFill>
        <p:spPr>
          <a:xfrm>
            <a:off x="8269215" y="6309321"/>
            <a:ext cx="792088" cy="266496"/>
          </a:xfrm>
          <a:prstGeom prst="rect">
            <a:avLst/>
          </a:prstGeom>
        </p:spPr>
      </p:pic>
    </p:spTree>
    <p:extLst>
      <p:ext uri="{BB962C8B-B14F-4D97-AF65-F5344CB8AC3E}">
        <p14:creationId xmlns:p14="http://schemas.microsoft.com/office/powerpoint/2010/main" val="33766240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BBB11B-4207-4686-AB4B-E9F0C4CDA27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467E3DC2-EA4E-4C63-8F4A-EA93A5E76475}"/>
              </a:ext>
            </a:extLst>
          </p:cNvPr>
          <p:cNvSpPr>
            <a:spLocks noGrp="1"/>
          </p:cNvSpPr>
          <p:nvPr>
            <p:ph type="dt" sz="half" idx="10"/>
          </p:nvPr>
        </p:nvSpPr>
        <p:spPr/>
        <p:txBody>
          <a:bodyPr/>
          <a:lstStyle/>
          <a:p>
            <a:fld id="{A1943726-A193-45B0-8099-2C2B570FF038}" type="datetime1">
              <a:rPr lang="fi-FI" noProof="0" smtClean="0"/>
              <a:t>10.5.2021</a:t>
            </a:fld>
            <a:endParaRPr lang="fi-FI" noProof="0" dirty="0"/>
          </a:p>
        </p:txBody>
      </p:sp>
      <p:sp>
        <p:nvSpPr>
          <p:cNvPr id="4" name="Alatunnisteen paikkamerkki 3">
            <a:extLst>
              <a:ext uri="{FF2B5EF4-FFF2-40B4-BE49-F238E27FC236}">
                <a16:creationId xmlns:a16="http://schemas.microsoft.com/office/drawing/2014/main" id="{4CE7849F-A1A4-4F7E-8DAB-AC37BDDA766B}"/>
              </a:ext>
            </a:extLst>
          </p:cNvPr>
          <p:cNvSpPr>
            <a:spLocks noGrp="1"/>
          </p:cNvSpPr>
          <p:nvPr>
            <p:ph type="ftr" sz="quarter" idx="11"/>
          </p:nvPr>
        </p:nvSpPr>
        <p:spPr/>
        <p:txBody>
          <a:bodyPr/>
          <a:lstStyle/>
          <a:p>
            <a:r>
              <a:rPr lang="fi-FI" noProof="0"/>
              <a:t>Esityksen nimi ja tekijä</a:t>
            </a:r>
            <a:endParaRPr lang="fi-FI" noProof="0" dirty="0"/>
          </a:p>
        </p:txBody>
      </p:sp>
      <p:sp>
        <p:nvSpPr>
          <p:cNvPr id="5" name="Dian numeron paikkamerkki 4">
            <a:extLst>
              <a:ext uri="{FF2B5EF4-FFF2-40B4-BE49-F238E27FC236}">
                <a16:creationId xmlns:a16="http://schemas.microsoft.com/office/drawing/2014/main" id="{E7B0F70F-B0DC-4784-BBA8-B278FADBB374}"/>
              </a:ext>
            </a:extLst>
          </p:cNvPr>
          <p:cNvSpPr>
            <a:spLocks noGrp="1"/>
          </p:cNvSpPr>
          <p:nvPr>
            <p:ph type="sldNum" sz="quarter" idx="12"/>
          </p:nvPr>
        </p:nvSpPr>
        <p:spPr/>
        <p:txBody>
          <a:bodyPr/>
          <a:lstStyle/>
          <a:p>
            <a:fld id="{0861148C-697E-4B67-BDAA-872F34DF1106}" type="slidenum">
              <a:rPr lang="fi-FI" noProof="0" smtClean="0"/>
              <a:pPr/>
              <a:t>‹#›</a:t>
            </a:fld>
            <a:endParaRPr lang="fi-FI" noProof="0" dirty="0"/>
          </a:p>
        </p:txBody>
      </p:sp>
    </p:spTree>
    <p:extLst>
      <p:ext uri="{BB962C8B-B14F-4D97-AF65-F5344CB8AC3E}">
        <p14:creationId xmlns:p14="http://schemas.microsoft.com/office/powerpoint/2010/main" val="26139132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311900" y="2852919"/>
            <a:ext cx="5113338" cy="2952569"/>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841CBBC2-2705-4909-A44B-E8E547993242}" type="datetime1">
              <a:rPr lang="fi-FI" smtClean="0"/>
              <a:t>10.5.2021</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1726786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Content Placeholder 3"/>
          <p:cNvSpPr>
            <a:spLocks noGrp="1"/>
          </p:cNvSpPr>
          <p:nvPr>
            <p:ph sz="half" idx="2"/>
          </p:nvPr>
        </p:nvSpPr>
        <p:spPr>
          <a:xfrm>
            <a:off x="6311900" y="1989137"/>
            <a:ext cx="5113338" cy="381635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7C401418-3AB9-4A57-9BE9-76E818D353E7}" type="datetime1">
              <a:rPr lang="fi-FI" smtClean="0"/>
              <a:t>10.5.2021</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2036515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10651227"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90606902-C255-44A1-8286-8619BDE5DB6C}" type="datetime1">
              <a:rPr lang="fi-FI" smtClean="0"/>
              <a:t>10.5.2021</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2789230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8A95EB08-A361-4348-9F3E-02C2712B35A8}" type="datetime1">
              <a:rPr lang="fi-FI" smtClean="0"/>
              <a:t>10.5.2021</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6634294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6311901" y="1989138"/>
            <a:ext cx="5113338"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5F0FA206-5037-4386-A71E-BA74030E6AF4}" type="datetime1">
              <a:rPr lang="fi-FI" smtClean="0"/>
              <a:t>10.5.2021</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3290405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84340ED4-C6FE-4FAE-AFC3-75E56FFF71C9}" type="datetime1">
              <a:rPr lang="fi-FI" smtClean="0"/>
              <a:t>10.5.2021</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30847153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9C76FDF6-01CE-4895-B906-A8CDF2AFEEBB}" type="datetime1">
              <a:rPr lang="fi-FI" smtClean="0"/>
              <a:t>10.5.2021</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6941719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4EB299D4-57F5-4C10-81C1-8BF8F799F7C0}"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4551153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3C7E74B2-E516-4435-B461-CA65DCAC78D1}" type="datetime1">
              <a:rPr lang="fi-FI" smtClean="0"/>
              <a:t>10.5.2021</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837214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768E5A34-EE4F-4300-BC0F-34FBC4D65423}" type="datetime1">
              <a:rPr lang="fi-FI" smtClean="0"/>
              <a:t>10.5.2021</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42607333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49A53939-6D20-48CE-8A65-6883A101DFFB}" type="datetime1">
              <a:rPr lang="fi-FI" smtClean="0"/>
              <a:t>10.5.2021</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Tree>
    <p:extLst>
      <p:ext uri="{BB962C8B-B14F-4D97-AF65-F5344CB8AC3E}">
        <p14:creationId xmlns:p14="http://schemas.microsoft.com/office/powerpoint/2010/main" val="411016632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1DA28073-A458-4B12-9446-D38333399C64}" type="datetime1">
              <a:rPr lang="fi-FI" smtClean="0"/>
              <a:t>10.5.2021</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26989199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90963F2F-44B9-41C8-8927-50FD9A36BCAE}" type="datetime1">
              <a:rPr lang="fi-FI" smtClean="0"/>
              <a:t>10.5.2021</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31384067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C6BF9130-7A42-4FBD-AEC6-4BFCDA2A07E7}" type="datetime1">
              <a:rPr lang="fi-FI" smtClean="0"/>
              <a:t>10.5.2021</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27249220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CAFC92E4-B935-4FE6-B163-FE6F8B9B506C}" type="datetime1">
              <a:rPr lang="fi-FI" smtClean="0"/>
              <a:t>10.5.2021</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8197760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5D09515-BBF2-40CB-8DFB-BA183B8AAB94}" type="datetime1">
              <a:rPr lang="fi-FI" smtClean="0"/>
              <a:t>10.5.2021</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fi-FI" noProof="0"/>
              <a:t>Lisää kaavio napsauttamalla kuvaketta</a:t>
            </a:r>
            <a:endParaRPr lang="fi-FI" noProof="0" dirty="0"/>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23997525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B40BE1D-27B4-45A7-AD76-1198A7D57D99}" type="datetime1">
              <a:rPr lang="fi-FI" smtClean="0"/>
              <a:t>10.5.2021</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29805671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3DBA2578-D1ED-4406-9F94-0AB22A2B6A3C}" type="datetime1">
              <a:rPr lang="fi-FI" smtClean="0"/>
              <a:t>10.5.2021</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10658475" cy="3816350"/>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13074109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solidFill>
                  <a:schemeClr val="bg1"/>
                </a:solidFill>
              </a:defRPr>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7A227564-0586-4505-BF1F-E84027D5EBA7}"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3516401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9F5BD0C2-3805-48AA-8034-4776FDEFC4F5}" type="datetime1">
              <a:rPr lang="fi-FI" smtClean="0"/>
              <a:t>10.5.2021</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fi-FI"/>
              <a:t>Lisää taulukko napsauttamalla kuvaketta</a:t>
            </a:r>
            <a:endParaRPr lang="en-US"/>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fi-FI"/>
              <a:t>Lisää taulukko napsauttamalla kuvaketta</a:t>
            </a:r>
            <a:endParaRPr lang="en-US"/>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fi-FI"/>
              <a:t>Lisää taulukko napsauttamalla kuvaketta</a:t>
            </a:r>
            <a:endParaRPr lang="en-US" dirty="0"/>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33650605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Väliotsikkodia roosa">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0614DF77-57E5-43AE-89EB-A3037004F2C0}"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8550348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55070E62-652A-4FCA-A48A-A3C9B5D21054}"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3556196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64807B02-D0B4-4A08-B62E-A00F5B78E985}"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976039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96A53D7B-6B97-4993-8B7C-225FD1A23FDA}"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2804670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Date Placeholder 2"/>
          <p:cNvSpPr>
            <a:spLocks noGrp="1"/>
          </p:cNvSpPr>
          <p:nvPr>
            <p:ph type="dt" sz="half" idx="10"/>
          </p:nvPr>
        </p:nvSpPr>
        <p:spPr/>
        <p:txBody>
          <a:bodyPr/>
          <a:lstStyle/>
          <a:p>
            <a:fld id="{49B95E72-162F-498F-B705-BE5BB9DFFA3F}" type="datetime1">
              <a:rPr lang="fi-FI" smtClean="0"/>
              <a:t>10.5.2021</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8311711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F2DA8B51-994D-4A31-B782-77968A11E968}" type="datetime1">
              <a:rPr lang="fi-FI" smtClean="0"/>
              <a:t>10.5.2021</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accent3"/>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5815717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44088E3-6F12-4947-AD33-6B633F33A9C7}" type="datetime1">
              <a:rPr lang="fi-FI" smtClean="0"/>
              <a:t>10.5.2021</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7654787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256D4DAF-E4C3-4958-B746-FD7B1AD5EF19}" type="datetime1">
              <a:rPr lang="fi-FI" smtClean="0"/>
              <a:t>10.5.2021</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accent3"/>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6223994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937FF261-7541-42FA-B569-1D24A5023728}" type="datetime1">
              <a:rPr lang="fi-FI" smtClean="0"/>
              <a:t>10.5.2021</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5909460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7BE94E73-A393-4ECF-BC02-065EDEC21D28}"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23542455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9348F61E-A88D-43AD-B098-855ED78C6251}" type="datetime1">
              <a:rPr lang="fi-FI" smtClean="0"/>
              <a:t>10.5.2021</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5285733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inaus / Somenosto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196690"/>
            <a:ext cx="5905317" cy="3744520"/>
          </a:xfrm>
        </p:spPr>
        <p:txBody>
          <a:bodyPr anchor="t" anchorCtr="0">
            <a:noAutofit/>
          </a:bodyPr>
          <a:lstStyle>
            <a:lvl1pPr algn="l">
              <a:defRPr sz="4000">
                <a:solidFill>
                  <a:schemeClr val="bg1"/>
                </a:solidFill>
              </a:defRPr>
            </a:lvl1pPr>
          </a:lstStyle>
          <a:p>
            <a:r>
              <a:rPr lang="fi-FI" noProof="0"/>
              <a:t>Muokkaa ots. perustyyl. napsautt.</a:t>
            </a:r>
            <a:endParaRPr lang="fi-FI" noProof="0" dirty="0"/>
          </a:p>
        </p:txBody>
      </p:sp>
      <p:sp>
        <p:nvSpPr>
          <p:cNvPr id="4" name="Date Placeholder 3"/>
          <p:cNvSpPr>
            <a:spLocks noGrp="1"/>
          </p:cNvSpPr>
          <p:nvPr>
            <p:ph type="dt" sz="half" idx="10"/>
          </p:nvPr>
        </p:nvSpPr>
        <p:spPr/>
        <p:txBody>
          <a:bodyPr/>
          <a:lstStyle>
            <a:lvl1pPr>
              <a:defRPr>
                <a:solidFill>
                  <a:schemeClr val="accent3"/>
                </a:solidFill>
              </a:defRPr>
            </a:lvl1pPr>
          </a:lstStyle>
          <a:p>
            <a:fld id="{7355545E-CA5D-4F16-9BEC-18C7CE8404EA}" type="datetime1">
              <a:rPr lang="fi-FI" smtClean="0"/>
              <a:t>10.5.2021</a:t>
            </a:fld>
            <a:endParaRPr lang="fi-FI"/>
          </a:p>
        </p:txBody>
      </p:sp>
      <p:sp>
        <p:nvSpPr>
          <p:cNvPr id="5" name="Footer Placeholder 4"/>
          <p:cNvSpPr>
            <a:spLocks noGrp="1"/>
          </p:cNvSpPr>
          <p:nvPr>
            <p:ph type="ftr" sz="quarter" idx="11"/>
          </p:nvPr>
        </p:nvSpPr>
        <p:spPr/>
        <p:txBody>
          <a:bodyPr/>
          <a:lstStyle>
            <a:lvl1pPr>
              <a:defRPr>
                <a:solidFill>
                  <a:schemeClr val="accent3"/>
                </a:solid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085230"/>
            <a:ext cx="5905317" cy="720259"/>
          </a:xfrm>
        </p:spPr>
        <p:txBody>
          <a:bodyPr>
            <a:noAutofit/>
          </a:bodyPr>
          <a:lstStyle>
            <a:lvl1pPr marL="0" indent="0">
              <a:buFontTx/>
              <a:buNone/>
              <a:defRPr sz="24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8" name="Picture Placeholder 7"/>
          <p:cNvSpPr>
            <a:spLocks noGrp="1"/>
          </p:cNvSpPr>
          <p:nvPr>
            <p:ph type="pic" sz="quarter" idx="14"/>
          </p:nvPr>
        </p:nvSpPr>
        <p:spPr>
          <a:xfrm>
            <a:off x="7032625" y="1052670"/>
            <a:ext cx="5159375" cy="4752818"/>
          </a:xfrm>
          <a:solidFill>
            <a:schemeClr val="accent3">
              <a:lumMod val="75000"/>
            </a:schemeClr>
          </a:solidFill>
        </p:spPr>
        <p:txBody>
          <a:bodyPr/>
          <a:lstStyle>
            <a:lvl1pPr marL="0" indent="0">
              <a:buFontTx/>
              <a:buNone/>
              <a:defRPr sz="1000">
                <a:solidFill>
                  <a:schemeClr val="bg1"/>
                </a:solidFill>
              </a:defRPr>
            </a:lvl1pPr>
          </a:lstStyle>
          <a:p>
            <a:r>
              <a:rPr lang="fi-FI" noProof="0"/>
              <a:t>Lisää kuva napsauttamalla kuvaketta</a:t>
            </a:r>
            <a:endParaRPr lang="fi-FI" noProof="0" dirty="0"/>
          </a:p>
        </p:txBody>
      </p:sp>
      <p:sp>
        <p:nvSpPr>
          <p:cNvPr id="9"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1954602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inaus / somenosto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196690"/>
            <a:ext cx="5905317" cy="3744520"/>
          </a:xfrm>
        </p:spPr>
        <p:txBody>
          <a:bodyPr anchor="t" anchorCtr="0">
            <a:noAutofit/>
          </a:bodyPr>
          <a:lstStyle>
            <a:lvl1pPr algn="l">
              <a:defRPr sz="4000">
                <a:solidFill>
                  <a:schemeClr val="accent3"/>
                </a:solidFill>
              </a:defRPr>
            </a:lvl1pPr>
          </a:lstStyle>
          <a:p>
            <a:r>
              <a:rPr lang="fi-FI" noProof="0"/>
              <a:t>Muokkaa ots. perustyyl. napsautt.</a:t>
            </a:r>
            <a:endParaRPr lang="fi-FI" noProof="0" dirty="0"/>
          </a:p>
        </p:txBody>
      </p:sp>
      <p:sp>
        <p:nvSpPr>
          <p:cNvPr id="4" name="Date Placeholder 3"/>
          <p:cNvSpPr>
            <a:spLocks noGrp="1"/>
          </p:cNvSpPr>
          <p:nvPr>
            <p:ph type="dt" sz="half" idx="10"/>
          </p:nvPr>
        </p:nvSpPr>
        <p:spPr/>
        <p:txBody>
          <a:bodyPr/>
          <a:lstStyle>
            <a:lvl1pPr>
              <a:defRPr>
                <a:solidFill>
                  <a:schemeClr val="accent3"/>
                </a:solidFill>
              </a:defRPr>
            </a:lvl1pPr>
          </a:lstStyle>
          <a:p>
            <a:fld id="{251DFD47-2053-4F82-99FB-D06916968DBF}" type="datetime1">
              <a:rPr lang="fi-FI" smtClean="0"/>
              <a:t>10.5.2021</a:t>
            </a:fld>
            <a:endParaRPr lang="fi-FI"/>
          </a:p>
        </p:txBody>
      </p:sp>
      <p:sp>
        <p:nvSpPr>
          <p:cNvPr id="5" name="Footer Placeholder 4"/>
          <p:cNvSpPr>
            <a:spLocks noGrp="1"/>
          </p:cNvSpPr>
          <p:nvPr>
            <p:ph type="ftr" sz="quarter" idx="11"/>
          </p:nvPr>
        </p:nvSpPr>
        <p:spPr/>
        <p:txBody>
          <a:bodyPr/>
          <a:lstStyle>
            <a:lvl1pPr>
              <a:defRPr>
                <a:solidFill>
                  <a:schemeClr val="accent3"/>
                </a:solid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085230"/>
            <a:ext cx="5905317" cy="720259"/>
          </a:xfrm>
        </p:spPr>
        <p:txBody>
          <a:bodyPr>
            <a:noAutofit/>
          </a:bodyPr>
          <a:lstStyle>
            <a:lvl1pPr marL="0" indent="0">
              <a:buFontTx/>
              <a:buNone/>
              <a:defRPr sz="24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8" name="Picture Placeholder 7"/>
          <p:cNvSpPr>
            <a:spLocks noGrp="1"/>
          </p:cNvSpPr>
          <p:nvPr>
            <p:ph type="pic" sz="quarter" idx="14"/>
          </p:nvPr>
        </p:nvSpPr>
        <p:spPr>
          <a:xfrm>
            <a:off x="7032625" y="1052670"/>
            <a:ext cx="5159375" cy="4752818"/>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Tree>
    <p:extLst>
      <p:ext uri="{BB962C8B-B14F-4D97-AF65-F5344CB8AC3E}">
        <p14:creationId xmlns:p14="http://schemas.microsoft.com/office/powerpoint/2010/main" val="29480990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02BE5-232C-48AE-9285-4176BBC77C70}" type="datetime1">
              <a:rPr lang="fi-FI" smtClean="0"/>
              <a:t>10.5.2021</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6038366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iitos grafiik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2172D856-1DF6-4939-B870-A33B0202D2C1}"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3"/>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accent3"/>
                </a:solidFill>
                <a:latin typeface="+mn-lt"/>
              </a:rPr>
              <a:t>www.kuntaliitto.fi</a:t>
            </a:r>
          </a:p>
        </p:txBody>
      </p:sp>
      <p:sp>
        <p:nvSpPr>
          <p:cNvPr id="12" name="Freeform 6">
            <a:hlinkClick r:id="rId4"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5"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6"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7"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8016902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iitos 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EA793451-BA5D-4D6B-9E5D-A6E6C84C1BEB}"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3"/>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
        <p:nvSpPr>
          <p:cNvPr id="12" name="Freeform 6">
            <a:hlinkClick r:id="rId4"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5"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6"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7"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5245846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iitos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FBEF2E9C-1A86-472E-BA1B-A4B19BFF61F7}"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2"/>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
        <p:nvSpPr>
          <p:cNvPr id="12" name="Freeform 6">
            <a:hlinkClick r:id="rId3"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4"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5"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6"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9951742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Kiitos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BC8533C0-49A6-4D70-B89C-A1AE50857747}"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2"/>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
        <p:nvSpPr>
          <p:cNvPr id="12" name="Freeform 6">
            <a:hlinkClick r:id="rId3"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4"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5"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6"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0809627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F58D591-17B7-4AE6-BB60-16CEB88C4BBC}" type="datetime1">
              <a:rPr lang="fi-FI" smtClean="0"/>
              <a:t>10.5.2021</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905387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AA0596C6-AC54-47F9-83DE-3EB79233E5A7}" type="datetime1">
              <a:rPr lang="fi-FI" smtClean="0"/>
              <a:t>10.5.2021</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4712291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accent4"/>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62FAB94D-EAA4-4ABB-AA8C-06714C2040FE}"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4"/>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41521191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Logo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4FBD393-E650-4223-886C-4D78C7ACD091}" type="datetime1">
              <a:rPr lang="fi-FI" smtClean="0"/>
              <a:t>10.5.2021</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78376386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Logo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D6567F7-A74A-4A34-A59B-3212670D2AE7}" type="datetime1">
              <a:rPr lang="fi-FI" smtClean="0"/>
              <a:t>10.5.2021</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1483769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472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80D602-C29E-42E0-95E1-081F579ED7F8}"/>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C4F3053D-C012-498F-BCB4-5F8A45B0B7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A516340-BEA4-41A9-ABA3-E7C5A7037023}"/>
              </a:ext>
            </a:extLst>
          </p:cNvPr>
          <p:cNvSpPr>
            <a:spLocks noGrp="1"/>
          </p:cNvSpPr>
          <p:nvPr>
            <p:ph type="dt" sz="half" idx="10"/>
          </p:nvPr>
        </p:nvSpPr>
        <p:spPr/>
        <p:txBody>
          <a:bodyPr/>
          <a:lstStyle/>
          <a:p>
            <a:fld id="{A685350B-9E3A-4B76-BDC9-DCF82EF3A3A7}" type="datetimeFigureOut">
              <a:rPr lang="fi-FI" smtClean="0"/>
              <a:t>10.5.2021</a:t>
            </a:fld>
            <a:endParaRPr lang="fi-FI"/>
          </a:p>
        </p:txBody>
      </p:sp>
      <p:sp>
        <p:nvSpPr>
          <p:cNvPr id="5" name="Alatunnisteen paikkamerkki 4">
            <a:extLst>
              <a:ext uri="{FF2B5EF4-FFF2-40B4-BE49-F238E27FC236}">
                <a16:creationId xmlns:a16="http://schemas.microsoft.com/office/drawing/2014/main" id="{98C14A46-C66E-432A-ABEF-E2B464BB28F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EAB8FCE-85FA-4DEA-9B11-5E5D7EFD5249}"/>
              </a:ext>
            </a:extLst>
          </p:cNvPr>
          <p:cNvSpPr>
            <a:spLocks noGrp="1"/>
          </p:cNvSpPr>
          <p:nvPr>
            <p:ph type="sldNum" sz="quarter" idx="12"/>
          </p:nvPr>
        </p:nvSpPr>
        <p:spPr/>
        <p:txBody>
          <a:bodyPr/>
          <a:lstStyle/>
          <a:p>
            <a:fld id="{946DC0E0-C5EF-433A-AFC7-46C8672681A1}" type="slidenum">
              <a:rPr lang="fi-FI" smtClean="0"/>
              <a:t>‹#›</a:t>
            </a:fld>
            <a:endParaRPr lang="fi-FI"/>
          </a:p>
        </p:txBody>
      </p:sp>
    </p:spTree>
    <p:extLst>
      <p:ext uri="{BB962C8B-B14F-4D97-AF65-F5344CB8AC3E}">
        <p14:creationId xmlns:p14="http://schemas.microsoft.com/office/powerpoint/2010/main" val="24428575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66BD43-A9E3-4068-B1D0-1A100128485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481C616-4A10-43EC-B7E6-9BE222BCF79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473F9C6-4052-4E39-9AC0-D81DC1102FBD}"/>
              </a:ext>
            </a:extLst>
          </p:cNvPr>
          <p:cNvSpPr>
            <a:spLocks noGrp="1"/>
          </p:cNvSpPr>
          <p:nvPr>
            <p:ph type="dt" sz="half" idx="10"/>
          </p:nvPr>
        </p:nvSpPr>
        <p:spPr/>
        <p:txBody>
          <a:bodyPr/>
          <a:lstStyle/>
          <a:p>
            <a:fld id="{A685350B-9E3A-4B76-BDC9-DCF82EF3A3A7}" type="datetimeFigureOut">
              <a:rPr lang="fi-FI" smtClean="0"/>
              <a:t>10.5.2021</a:t>
            </a:fld>
            <a:endParaRPr lang="fi-FI"/>
          </a:p>
        </p:txBody>
      </p:sp>
      <p:sp>
        <p:nvSpPr>
          <p:cNvPr id="5" name="Alatunnisteen paikkamerkki 4">
            <a:extLst>
              <a:ext uri="{FF2B5EF4-FFF2-40B4-BE49-F238E27FC236}">
                <a16:creationId xmlns:a16="http://schemas.microsoft.com/office/drawing/2014/main" id="{7AD40AF6-7798-45A7-BACB-3442BD468E2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9633CDB-68B5-4334-80B3-5B0E3067F5AF}"/>
              </a:ext>
            </a:extLst>
          </p:cNvPr>
          <p:cNvSpPr>
            <a:spLocks noGrp="1"/>
          </p:cNvSpPr>
          <p:nvPr>
            <p:ph type="sldNum" sz="quarter" idx="12"/>
          </p:nvPr>
        </p:nvSpPr>
        <p:spPr/>
        <p:txBody>
          <a:bodyPr/>
          <a:lstStyle/>
          <a:p>
            <a:fld id="{946DC0E0-C5EF-433A-AFC7-46C8672681A1}" type="slidenum">
              <a:rPr lang="fi-FI" smtClean="0"/>
              <a:t>‹#›</a:t>
            </a:fld>
            <a:endParaRPr lang="fi-FI"/>
          </a:p>
        </p:txBody>
      </p:sp>
    </p:spTree>
    <p:extLst>
      <p:ext uri="{BB962C8B-B14F-4D97-AF65-F5344CB8AC3E}">
        <p14:creationId xmlns:p14="http://schemas.microsoft.com/office/powerpoint/2010/main" val="21649114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A19237-92B2-4ED7-8D9F-039BC28CECB8}"/>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A1349EA0-399C-4B90-BB02-5EB4E0BAE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E49267DF-EFCD-4A51-B1E3-ECDF445D5286}"/>
              </a:ext>
            </a:extLst>
          </p:cNvPr>
          <p:cNvSpPr>
            <a:spLocks noGrp="1"/>
          </p:cNvSpPr>
          <p:nvPr>
            <p:ph type="dt" sz="half" idx="10"/>
          </p:nvPr>
        </p:nvSpPr>
        <p:spPr/>
        <p:txBody>
          <a:bodyPr/>
          <a:lstStyle/>
          <a:p>
            <a:fld id="{A685350B-9E3A-4B76-BDC9-DCF82EF3A3A7}" type="datetimeFigureOut">
              <a:rPr lang="fi-FI" smtClean="0"/>
              <a:t>10.5.2021</a:t>
            </a:fld>
            <a:endParaRPr lang="fi-FI"/>
          </a:p>
        </p:txBody>
      </p:sp>
      <p:sp>
        <p:nvSpPr>
          <p:cNvPr id="5" name="Alatunnisteen paikkamerkki 4">
            <a:extLst>
              <a:ext uri="{FF2B5EF4-FFF2-40B4-BE49-F238E27FC236}">
                <a16:creationId xmlns:a16="http://schemas.microsoft.com/office/drawing/2014/main" id="{EEC600A6-1EDA-4F22-8107-E1A66640973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B35DA65-B77E-4F66-B8A5-72CA24A8F75A}"/>
              </a:ext>
            </a:extLst>
          </p:cNvPr>
          <p:cNvSpPr>
            <a:spLocks noGrp="1"/>
          </p:cNvSpPr>
          <p:nvPr>
            <p:ph type="sldNum" sz="quarter" idx="12"/>
          </p:nvPr>
        </p:nvSpPr>
        <p:spPr/>
        <p:txBody>
          <a:bodyPr/>
          <a:lstStyle/>
          <a:p>
            <a:fld id="{946DC0E0-C5EF-433A-AFC7-46C8672681A1}" type="slidenum">
              <a:rPr lang="fi-FI" smtClean="0"/>
              <a:t>‹#›</a:t>
            </a:fld>
            <a:endParaRPr lang="fi-FI"/>
          </a:p>
        </p:txBody>
      </p:sp>
    </p:spTree>
    <p:extLst>
      <p:ext uri="{BB962C8B-B14F-4D97-AF65-F5344CB8AC3E}">
        <p14:creationId xmlns:p14="http://schemas.microsoft.com/office/powerpoint/2010/main" val="2478201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0F74AB-6F0C-4416-83B0-1458A00785A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852506E-0CD1-46E0-B1A4-4BA41F0591B3}"/>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FEA7D4FA-9AA6-4CC3-9089-516F215EADA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28E2F93-15B1-4C66-B469-1FA577BE2021}"/>
              </a:ext>
            </a:extLst>
          </p:cNvPr>
          <p:cNvSpPr>
            <a:spLocks noGrp="1"/>
          </p:cNvSpPr>
          <p:nvPr>
            <p:ph type="dt" sz="half" idx="10"/>
          </p:nvPr>
        </p:nvSpPr>
        <p:spPr/>
        <p:txBody>
          <a:bodyPr/>
          <a:lstStyle/>
          <a:p>
            <a:fld id="{A685350B-9E3A-4B76-BDC9-DCF82EF3A3A7}" type="datetimeFigureOut">
              <a:rPr lang="fi-FI" smtClean="0"/>
              <a:t>10.5.2021</a:t>
            </a:fld>
            <a:endParaRPr lang="fi-FI"/>
          </a:p>
        </p:txBody>
      </p:sp>
      <p:sp>
        <p:nvSpPr>
          <p:cNvPr id="6" name="Alatunnisteen paikkamerkki 5">
            <a:extLst>
              <a:ext uri="{FF2B5EF4-FFF2-40B4-BE49-F238E27FC236}">
                <a16:creationId xmlns:a16="http://schemas.microsoft.com/office/drawing/2014/main" id="{25415C6C-9A2B-4160-BC6D-5142B46DD17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03F3D70-636F-432E-A6AF-DFD7E287A173}"/>
              </a:ext>
            </a:extLst>
          </p:cNvPr>
          <p:cNvSpPr>
            <a:spLocks noGrp="1"/>
          </p:cNvSpPr>
          <p:nvPr>
            <p:ph type="sldNum" sz="quarter" idx="12"/>
          </p:nvPr>
        </p:nvSpPr>
        <p:spPr/>
        <p:txBody>
          <a:bodyPr/>
          <a:lstStyle/>
          <a:p>
            <a:fld id="{946DC0E0-C5EF-433A-AFC7-46C8672681A1}" type="slidenum">
              <a:rPr lang="fi-FI" smtClean="0"/>
              <a:t>‹#›</a:t>
            </a:fld>
            <a:endParaRPr lang="fi-FI"/>
          </a:p>
        </p:txBody>
      </p:sp>
    </p:spTree>
    <p:extLst>
      <p:ext uri="{BB962C8B-B14F-4D97-AF65-F5344CB8AC3E}">
        <p14:creationId xmlns:p14="http://schemas.microsoft.com/office/powerpoint/2010/main" val="273496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8DF9FF-06AB-4ACA-990B-BD4E03407F3A}"/>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E97C9207-548A-471A-8FE7-879C0EA91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20050009-4368-4ABA-8E15-51A78BFAB812}"/>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6EE8BBBF-0935-44C5-AD88-CFE47C268F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7474B0ED-ABD4-48DE-9D02-C6BE602B1440}"/>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7FA06B2-3AAD-4AF1-926A-C6395B68E7BA}"/>
              </a:ext>
            </a:extLst>
          </p:cNvPr>
          <p:cNvSpPr>
            <a:spLocks noGrp="1"/>
          </p:cNvSpPr>
          <p:nvPr>
            <p:ph type="dt" sz="half" idx="10"/>
          </p:nvPr>
        </p:nvSpPr>
        <p:spPr/>
        <p:txBody>
          <a:bodyPr/>
          <a:lstStyle/>
          <a:p>
            <a:fld id="{A685350B-9E3A-4B76-BDC9-DCF82EF3A3A7}" type="datetimeFigureOut">
              <a:rPr lang="fi-FI" smtClean="0"/>
              <a:t>10.5.2021</a:t>
            </a:fld>
            <a:endParaRPr lang="fi-FI"/>
          </a:p>
        </p:txBody>
      </p:sp>
      <p:sp>
        <p:nvSpPr>
          <p:cNvPr id="8" name="Alatunnisteen paikkamerkki 7">
            <a:extLst>
              <a:ext uri="{FF2B5EF4-FFF2-40B4-BE49-F238E27FC236}">
                <a16:creationId xmlns:a16="http://schemas.microsoft.com/office/drawing/2014/main" id="{A8990A5C-FF25-4B94-8312-F9FE4FE14C9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C644C16B-8F3F-4B7E-A270-61EED9D0E84F}"/>
              </a:ext>
            </a:extLst>
          </p:cNvPr>
          <p:cNvSpPr>
            <a:spLocks noGrp="1"/>
          </p:cNvSpPr>
          <p:nvPr>
            <p:ph type="sldNum" sz="quarter" idx="12"/>
          </p:nvPr>
        </p:nvSpPr>
        <p:spPr/>
        <p:txBody>
          <a:bodyPr/>
          <a:lstStyle/>
          <a:p>
            <a:fld id="{946DC0E0-C5EF-433A-AFC7-46C8672681A1}" type="slidenum">
              <a:rPr lang="fi-FI" smtClean="0"/>
              <a:t>‹#›</a:t>
            </a:fld>
            <a:endParaRPr lang="fi-FI"/>
          </a:p>
        </p:txBody>
      </p:sp>
    </p:spTree>
    <p:extLst>
      <p:ext uri="{BB962C8B-B14F-4D97-AF65-F5344CB8AC3E}">
        <p14:creationId xmlns:p14="http://schemas.microsoft.com/office/powerpoint/2010/main" val="675681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D2CE9A-F130-42D6-B918-F84E35B4194B}"/>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4E954EA3-130F-4AF3-89AF-660FEFA9E8BD}"/>
              </a:ext>
            </a:extLst>
          </p:cNvPr>
          <p:cNvSpPr>
            <a:spLocks noGrp="1"/>
          </p:cNvSpPr>
          <p:nvPr>
            <p:ph type="dt" sz="half" idx="10"/>
          </p:nvPr>
        </p:nvSpPr>
        <p:spPr/>
        <p:txBody>
          <a:bodyPr/>
          <a:lstStyle/>
          <a:p>
            <a:fld id="{A685350B-9E3A-4B76-BDC9-DCF82EF3A3A7}" type="datetimeFigureOut">
              <a:rPr lang="fi-FI" smtClean="0"/>
              <a:t>10.5.2021</a:t>
            </a:fld>
            <a:endParaRPr lang="fi-FI"/>
          </a:p>
        </p:txBody>
      </p:sp>
      <p:sp>
        <p:nvSpPr>
          <p:cNvPr id="4" name="Alatunnisteen paikkamerkki 3">
            <a:extLst>
              <a:ext uri="{FF2B5EF4-FFF2-40B4-BE49-F238E27FC236}">
                <a16:creationId xmlns:a16="http://schemas.microsoft.com/office/drawing/2014/main" id="{E42490F3-3CC4-4D3D-9A82-58208A34314C}"/>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49EF1DCF-F308-4C0D-8095-A6FFB2A12C6C}"/>
              </a:ext>
            </a:extLst>
          </p:cNvPr>
          <p:cNvSpPr>
            <a:spLocks noGrp="1"/>
          </p:cNvSpPr>
          <p:nvPr>
            <p:ph type="sldNum" sz="quarter" idx="12"/>
          </p:nvPr>
        </p:nvSpPr>
        <p:spPr/>
        <p:txBody>
          <a:bodyPr/>
          <a:lstStyle/>
          <a:p>
            <a:fld id="{946DC0E0-C5EF-433A-AFC7-46C8672681A1}" type="slidenum">
              <a:rPr lang="fi-FI" smtClean="0"/>
              <a:t>‹#›</a:t>
            </a:fld>
            <a:endParaRPr lang="fi-FI"/>
          </a:p>
        </p:txBody>
      </p:sp>
    </p:spTree>
    <p:extLst>
      <p:ext uri="{BB962C8B-B14F-4D97-AF65-F5344CB8AC3E}">
        <p14:creationId xmlns:p14="http://schemas.microsoft.com/office/powerpoint/2010/main" val="158816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7ABF44B-CA22-4EBC-8338-16C96A0827A1}"/>
              </a:ext>
            </a:extLst>
          </p:cNvPr>
          <p:cNvSpPr>
            <a:spLocks noGrp="1"/>
          </p:cNvSpPr>
          <p:nvPr>
            <p:ph type="dt" sz="half" idx="10"/>
          </p:nvPr>
        </p:nvSpPr>
        <p:spPr/>
        <p:txBody>
          <a:bodyPr/>
          <a:lstStyle/>
          <a:p>
            <a:fld id="{A685350B-9E3A-4B76-BDC9-DCF82EF3A3A7}" type="datetimeFigureOut">
              <a:rPr lang="fi-FI" smtClean="0"/>
              <a:t>10.5.2021</a:t>
            </a:fld>
            <a:endParaRPr lang="fi-FI"/>
          </a:p>
        </p:txBody>
      </p:sp>
      <p:sp>
        <p:nvSpPr>
          <p:cNvPr id="3" name="Alatunnisteen paikkamerkki 2">
            <a:extLst>
              <a:ext uri="{FF2B5EF4-FFF2-40B4-BE49-F238E27FC236}">
                <a16:creationId xmlns:a16="http://schemas.microsoft.com/office/drawing/2014/main" id="{B58A3B95-46B6-4B09-80FA-1D6C4140275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8C5F0A4-444D-4EA3-906E-4F2EA450F242}"/>
              </a:ext>
            </a:extLst>
          </p:cNvPr>
          <p:cNvSpPr>
            <a:spLocks noGrp="1"/>
          </p:cNvSpPr>
          <p:nvPr>
            <p:ph type="sldNum" sz="quarter" idx="12"/>
          </p:nvPr>
        </p:nvSpPr>
        <p:spPr/>
        <p:txBody>
          <a:bodyPr/>
          <a:lstStyle/>
          <a:p>
            <a:fld id="{946DC0E0-C5EF-433A-AFC7-46C8672681A1}" type="slidenum">
              <a:rPr lang="fi-FI" smtClean="0"/>
              <a:t>‹#›</a:t>
            </a:fld>
            <a:endParaRPr lang="fi-FI"/>
          </a:p>
        </p:txBody>
      </p:sp>
    </p:spTree>
    <p:extLst>
      <p:ext uri="{BB962C8B-B14F-4D97-AF65-F5344CB8AC3E}">
        <p14:creationId xmlns:p14="http://schemas.microsoft.com/office/powerpoint/2010/main" val="2802904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EC95CC45-6607-47DC-A7A9-BF90EC2628BD}"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6478668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53C7A3-F5F0-4AC9-9066-33D41DD477B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FB63FD33-9A50-4146-A744-8B982DDCB1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E34ACF6F-B1FE-4E15-AB17-DE92010A6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2E383F6-D870-45C2-94AD-1E7D6CDEF7B1}"/>
              </a:ext>
            </a:extLst>
          </p:cNvPr>
          <p:cNvSpPr>
            <a:spLocks noGrp="1"/>
          </p:cNvSpPr>
          <p:nvPr>
            <p:ph type="dt" sz="half" idx="10"/>
          </p:nvPr>
        </p:nvSpPr>
        <p:spPr/>
        <p:txBody>
          <a:bodyPr/>
          <a:lstStyle/>
          <a:p>
            <a:fld id="{A685350B-9E3A-4B76-BDC9-DCF82EF3A3A7}" type="datetimeFigureOut">
              <a:rPr lang="fi-FI" smtClean="0"/>
              <a:t>10.5.2021</a:t>
            </a:fld>
            <a:endParaRPr lang="fi-FI"/>
          </a:p>
        </p:txBody>
      </p:sp>
      <p:sp>
        <p:nvSpPr>
          <p:cNvPr id="6" name="Alatunnisteen paikkamerkki 5">
            <a:extLst>
              <a:ext uri="{FF2B5EF4-FFF2-40B4-BE49-F238E27FC236}">
                <a16:creationId xmlns:a16="http://schemas.microsoft.com/office/drawing/2014/main" id="{E4CBDAAD-78A3-4BA0-8CFE-2ED6E9A921D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1062D21-9690-417C-9565-9D9E59C47BB4}"/>
              </a:ext>
            </a:extLst>
          </p:cNvPr>
          <p:cNvSpPr>
            <a:spLocks noGrp="1"/>
          </p:cNvSpPr>
          <p:nvPr>
            <p:ph type="sldNum" sz="quarter" idx="12"/>
          </p:nvPr>
        </p:nvSpPr>
        <p:spPr/>
        <p:txBody>
          <a:bodyPr/>
          <a:lstStyle/>
          <a:p>
            <a:fld id="{946DC0E0-C5EF-433A-AFC7-46C8672681A1}" type="slidenum">
              <a:rPr lang="fi-FI" smtClean="0"/>
              <a:t>‹#›</a:t>
            </a:fld>
            <a:endParaRPr lang="fi-FI"/>
          </a:p>
        </p:txBody>
      </p:sp>
    </p:spTree>
    <p:extLst>
      <p:ext uri="{BB962C8B-B14F-4D97-AF65-F5344CB8AC3E}">
        <p14:creationId xmlns:p14="http://schemas.microsoft.com/office/powerpoint/2010/main" val="29589631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C00EF1-9EDA-4897-8F28-A008F4234DB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7E57846A-9013-4305-9119-C3DB11B86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48B2293A-0653-4364-A6CD-FADB842D9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E3AECDB-7CC0-40FE-8A2C-738EE222533C}"/>
              </a:ext>
            </a:extLst>
          </p:cNvPr>
          <p:cNvSpPr>
            <a:spLocks noGrp="1"/>
          </p:cNvSpPr>
          <p:nvPr>
            <p:ph type="dt" sz="half" idx="10"/>
          </p:nvPr>
        </p:nvSpPr>
        <p:spPr/>
        <p:txBody>
          <a:bodyPr/>
          <a:lstStyle/>
          <a:p>
            <a:fld id="{A685350B-9E3A-4B76-BDC9-DCF82EF3A3A7}" type="datetimeFigureOut">
              <a:rPr lang="fi-FI" smtClean="0"/>
              <a:t>10.5.2021</a:t>
            </a:fld>
            <a:endParaRPr lang="fi-FI"/>
          </a:p>
        </p:txBody>
      </p:sp>
      <p:sp>
        <p:nvSpPr>
          <p:cNvPr id="6" name="Alatunnisteen paikkamerkki 5">
            <a:extLst>
              <a:ext uri="{FF2B5EF4-FFF2-40B4-BE49-F238E27FC236}">
                <a16:creationId xmlns:a16="http://schemas.microsoft.com/office/drawing/2014/main" id="{5B23D7EC-D3C8-4575-A517-6E5C1B17DDF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F668A93-30B5-48D4-86C4-ACA0ACC552A2}"/>
              </a:ext>
            </a:extLst>
          </p:cNvPr>
          <p:cNvSpPr>
            <a:spLocks noGrp="1"/>
          </p:cNvSpPr>
          <p:nvPr>
            <p:ph type="sldNum" sz="quarter" idx="12"/>
          </p:nvPr>
        </p:nvSpPr>
        <p:spPr/>
        <p:txBody>
          <a:bodyPr/>
          <a:lstStyle/>
          <a:p>
            <a:fld id="{946DC0E0-C5EF-433A-AFC7-46C8672681A1}" type="slidenum">
              <a:rPr lang="fi-FI" smtClean="0"/>
              <a:t>‹#›</a:t>
            </a:fld>
            <a:endParaRPr lang="fi-FI"/>
          </a:p>
        </p:txBody>
      </p:sp>
    </p:spTree>
    <p:extLst>
      <p:ext uri="{BB962C8B-B14F-4D97-AF65-F5344CB8AC3E}">
        <p14:creationId xmlns:p14="http://schemas.microsoft.com/office/powerpoint/2010/main" val="1910454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6F501F-85CB-45A6-9ECE-AF6AF31A509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F5F72F6E-314A-4988-8636-07224DC77004}"/>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AC4877B-490A-42A6-A937-772F90C90B0D}"/>
              </a:ext>
            </a:extLst>
          </p:cNvPr>
          <p:cNvSpPr>
            <a:spLocks noGrp="1"/>
          </p:cNvSpPr>
          <p:nvPr>
            <p:ph type="dt" sz="half" idx="10"/>
          </p:nvPr>
        </p:nvSpPr>
        <p:spPr/>
        <p:txBody>
          <a:bodyPr/>
          <a:lstStyle/>
          <a:p>
            <a:fld id="{A685350B-9E3A-4B76-BDC9-DCF82EF3A3A7}" type="datetimeFigureOut">
              <a:rPr lang="fi-FI" smtClean="0"/>
              <a:t>10.5.2021</a:t>
            </a:fld>
            <a:endParaRPr lang="fi-FI"/>
          </a:p>
        </p:txBody>
      </p:sp>
      <p:sp>
        <p:nvSpPr>
          <p:cNvPr id="5" name="Alatunnisteen paikkamerkki 4">
            <a:extLst>
              <a:ext uri="{FF2B5EF4-FFF2-40B4-BE49-F238E27FC236}">
                <a16:creationId xmlns:a16="http://schemas.microsoft.com/office/drawing/2014/main" id="{074D0EDE-9A31-4840-99C0-434564D161C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1E2B384-AD2A-43FC-8FF6-5F60D92B1753}"/>
              </a:ext>
            </a:extLst>
          </p:cNvPr>
          <p:cNvSpPr>
            <a:spLocks noGrp="1"/>
          </p:cNvSpPr>
          <p:nvPr>
            <p:ph type="sldNum" sz="quarter" idx="12"/>
          </p:nvPr>
        </p:nvSpPr>
        <p:spPr/>
        <p:txBody>
          <a:bodyPr/>
          <a:lstStyle/>
          <a:p>
            <a:fld id="{946DC0E0-C5EF-433A-AFC7-46C8672681A1}" type="slidenum">
              <a:rPr lang="fi-FI" smtClean="0"/>
              <a:t>‹#›</a:t>
            </a:fld>
            <a:endParaRPr lang="fi-FI"/>
          </a:p>
        </p:txBody>
      </p:sp>
    </p:spTree>
    <p:extLst>
      <p:ext uri="{BB962C8B-B14F-4D97-AF65-F5344CB8AC3E}">
        <p14:creationId xmlns:p14="http://schemas.microsoft.com/office/powerpoint/2010/main" val="133092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4A8D8F66-56AA-46B6-91DF-DB072FD8DFA0}"/>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D0CFD124-EB4A-41DA-B69A-9818B29520F6}"/>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5C96526-EF30-40D4-BCFE-076F37C73736}"/>
              </a:ext>
            </a:extLst>
          </p:cNvPr>
          <p:cNvSpPr>
            <a:spLocks noGrp="1"/>
          </p:cNvSpPr>
          <p:nvPr>
            <p:ph type="dt" sz="half" idx="10"/>
          </p:nvPr>
        </p:nvSpPr>
        <p:spPr/>
        <p:txBody>
          <a:bodyPr/>
          <a:lstStyle/>
          <a:p>
            <a:fld id="{A685350B-9E3A-4B76-BDC9-DCF82EF3A3A7}" type="datetimeFigureOut">
              <a:rPr lang="fi-FI" smtClean="0"/>
              <a:t>10.5.2021</a:t>
            </a:fld>
            <a:endParaRPr lang="fi-FI"/>
          </a:p>
        </p:txBody>
      </p:sp>
      <p:sp>
        <p:nvSpPr>
          <p:cNvPr id="5" name="Alatunnisteen paikkamerkki 4">
            <a:extLst>
              <a:ext uri="{FF2B5EF4-FFF2-40B4-BE49-F238E27FC236}">
                <a16:creationId xmlns:a16="http://schemas.microsoft.com/office/drawing/2014/main" id="{87625D47-FC8A-43A7-A20E-DCAEB8CE61B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7227425-21E2-4243-A651-31F69A5093FC}"/>
              </a:ext>
            </a:extLst>
          </p:cNvPr>
          <p:cNvSpPr>
            <a:spLocks noGrp="1"/>
          </p:cNvSpPr>
          <p:nvPr>
            <p:ph type="sldNum" sz="quarter" idx="12"/>
          </p:nvPr>
        </p:nvSpPr>
        <p:spPr/>
        <p:txBody>
          <a:bodyPr/>
          <a:lstStyle/>
          <a:p>
            <a:fld id="{946DC0E0-C5EF-433A-AFC7-46C8672681A1}" type="slidenum">
              <a:rPr lang="fi-FI" smtClean="0"/>
              <a:t>‹#›</a:t>
            </a:fld>
            <a:endParaRPr lang="fi-FI"/>
          </a:p>
        </p:txBody>
      </p:sp>
    </p:spTree>
    <p:extLst>
      <p:ext uri="{BB962C8B-B14F-4D97-AF65-F5344CB8AC3E}">
        <p14:creationId xmlns:p14="http://schemas.microsoft.com/office/powerpoint/2010/main" val="80007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inaus / somenos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56050" y="1628750"/>
            <a:ext cx="4969188" cy="2592360"/>
          </a:xfrm>
        </p:spPr>
        <p:txBody>
          <a:bodyPr anchor="t" anchorCtr="0">
            <a:noAutofit/>
          </a:bodyPr>
          <a:lstStyle>
            <a:lvl1pPr algn="l">
              <a:defRPr sz="4000">
                <a:solidFill>
                  <a:schemeClr val="accent3"/>
                </a:solidFill>
              </a:defRPr>
            </a:lvl1pPr>
          </a:lstStyle>
          <a:p>
            <a:r>
              <a:rPr lang="fi-FI" noProof="0"/>
              <a:t>Muokkaa ots. perustyyl.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B33FB06A-2199-45FA-83DB-6FECE6E0A95E}" type="datetime1">
              <a:rPr lang="fi-FI" smtClean="0"/>
              <a:t>10.5.2021</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6456050" y="4365130"/>
            <a:ext cx="4969188" cy="1440359"/>
          </a:xfrm>
        </p:spPr>
        <p:txBody>
          <a:bodyPr>
            <a:noAutofit/>
          </a:bodyPr>
          <a:lstStyle>
            <a:lvl1pPr marL="0" indent="0">
              <a:buFontTx/>
              <a:buNone/>
              <a:defRPr sz="20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3317898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68316CC7-DE12-41D9-9D9A-4FA28A6C21A8}" type="datetime1">
              <a:rPr lang="fi-FI" smtClean="0"/>
              <a:t>10.5.2021</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9" name="Text Placeholder 2"/>
          <p:cNvSpPr>
            <a:spLocks noGrp="1" noChangeAspect="1"/>
          </p:cNvSpPr>
          <p:nvPr>
            <p:ph type="body" sz="quarter" idx="19"/>
          </p:nvPr>
        </p:nvSpPr>
        <p:spPr>
          <a:xfrm>
            <a:off x="10814400" y="6326675"/>
            <a:ext cx="612000" cy="183318"/>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34846582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67A1DCB-3851-4A5B-BCB6-D4786F0F6F94}" type="datetime1">
              <a:rPr lang="fi-FI" smtClean="0"/>
              <a:t>10.5.2021</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Text Placeholder 2"/>
          <p:cNvSpPr>
            <a:spLocks noGrp="1" noChangeAspect="1"/>
          </p:cNvSpPr>
          <p:nvPr>
            <p:ph type="body" sz="quarter" idx="19"/>
          </p:nvPr>
        </p:nvSpPr>
        <p:spPr>
          <a:xfrm>
            <a:off x="10814400" y="6326675"/>
            <a:ext cx="612000" cy="183318"/>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7907579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2.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endParaRPr lang="fi-FI" noProof="0" dirty="0"/>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A1943726-A193-45B0-8099-2C2B570FF038}" type="datetime1">
              <a:rPr lang="fi-FI" noProof="0" smtClean="0"/>
              <a:t>10.5.2021</a:t>
            </a:fld>
            <a:endParaRPr lang="fi-FI" noProof="0" dirty="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a:t>Esityksen nimi ja tekijä</a:t>
            </a:r>
            <a:endParaRPr lang="fi-FI" noProof="0" dirty="0"/>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dirty="0"/>
          </a:p>
        </p:txBody>
      </p:sp>
      <p:sp>
        <p:nvSpPr>
          <p:cNvPr id="13"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noProof="0" dirty="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kuntaliitto</a:t>
            </a:r>
            <a:endParaRPr lang="en-GB" sz="200" dirty="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5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533639"/>
      </p:ext>
    </p:extLst>
  </p:cSld>
  <p:clrMap bg1="lt1" tx1="dk1" bg2="lt2" tx2="dk2" accent1="accent1" accent2="accent2" accent3="accent3" accent4="accent4" accent5="accent5" accent6="accent6" hlink="hlink" folHlink="folHlink"/>
  <p:sldLayoutIdLst>
    <p:sldLayoutId id="2147483649" r:id="rId1"/>
    <p:sldLayoutId id="2147483700" r:id="rId2"/>
    <p:sldLayoutId id="2147483660" r:id="rId3"/>
    <p:sldLayoutId id="2147483662" r:id="rId4"/>
    <p:sldLayoutId id="2147483663" r:id="rId5"/>
    <p:sldLayoutId id="2147483661" r:id="rId6"/>
    <p:sldLayoutId id="2147483696" r:id="rId7"/>
    <p:sldLayoutId id="2147483699" r:id="rId8"/>
    <p:sldLayoutId id="2147483682" r:id="rId9"/>
    <p:sldLayoutId id="2147483668" r:id="rId10"/>
    <p:sldLayoutId id="2147483650" r:id="rId11"/>
    <p:sldLayoutId id="2147483704" r:id="rId12"/>
    <p:sldLayoutId id="2147483653" r:id="rId13"/>
    <p:sldLayoutId id="2147483652" r:id="rId14"/>
    <p:sldLayoutId id="2147483667"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702" r:id="rId29"/>
    <p:sldLayoutId id="2147483701" r:id="rId30"/>
    <p:sldLayoutId id="2147483651" r:id="rId31"/>
    <p:sldLayoutId id="2147483664" r:id="rId32"/>
    <p:sldLayoutId id="2147483665" r:id="rId33"/>
    <p:sldLayoutId id="2147483666" r:id="rId34"/>
    <p:sldLayoutId id="2147483654" r:id="rId35"/>
    <p:sldLayoutId id="2147483684" r:id="rId36"/>
    <p:sldLayoutId id="2147483685" r:id="rId37"/>
    <p:sldLayoutId id="2147483686" r:id="rId38"/>
    <p:sldLayoutId id="2147483683" r:id="rId39"/>
    <p:sldLayoutId id="2147483687" r:id="rId40"/>
    <p:sldLayoutId id="2147483698" r:id="rId41"/>
    <p:sldLayoutId id="2147483697" r:id="rId42"/>
    <p:sldLayoutId id="2147483655" r:id="rId43"/>
    <p:sldLayoutId id="2147483692" r:id="rId44"/>
    <p:sldLayoutId id="2147483693" r:id="rId45"/>
    <p:sldLayoutId id="2147483694" r:id="rId46"/>
    <p:sldLayoutId id="2147483695" r:id="rId47"/>
    <p:sldLayoutId id="2147483689" r:id="rId48"/>
    <p:sldLayoutId id="2147483688" r:id="rId49"/>
    <p:sldLayoutId id="2147483690" r:id="rId50"/>
    <p:sldLayoutId id="2147483691" r:id="rId51"/>
    <p:sldLayoutId id="2147483705" r:id="rId52"/>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614488" indent="-271463" algn="l" defTabSz="914400" rtl="0" eaLnBrk="1" latinLnBrk="0" hangingPunct="1">
        <a:lnSpc>
          <a:spcPct val="100000"/>
        </a:lnSpc>
        <a:spcBef>
          <a:spcPts val="200"/>
        </a:spcBef>
        <a:buClr>
          <a:schemeClr val="accent3"/>
        </a:buClr>
        <a:buFont typeface="Arial" panose="020B0604020202020204" pitchFamily="34" charset="0"/>
        <a:buChar char="•"/>
        <a:defRPr sz="1400" kern="1200">
          <a:solidFill>
            <a:schemeClr val="tx1"/>
          </a:solidFill>
          <a:latin typeface="+mn-lt"/>
          <a:ea typeface="+mn-ea"/>
          <a:cs typeface="+mn-cs"/>
        </a:defRPr>
      </a:lvl4pPr>
      <a:lvl5pPr marL="2058988"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5pPr>
      <a:lvl6pPr marL="2513013" indent="-273050"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6pPr>
      <a:lvl7pPr marL="2957513"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7pPr>
      <a:lvl8pPr marL="3409950" indent="-27146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8pPr>
      <a:lvl9pPr marL="3856038" indent="-26511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B47BE4F-4545-4F11-95AF-2E186308DD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CFB87789-33D8-44A9-BDAA-421F43A048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3959F37-067B-47FD-BCF0-432BC3448D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5350B-9E3A-4B76-BDC9-DCF82EF3A3A7}" type="datetimeFigureOut">
              <a:rPr lang="fi-FI" smtClean="0"/>
              <a:t>10.5.2021</a:t>
            </a:fld>
            <a:endParaRPr lang="fi-FI"/>
          </a:p>
        </p:txBody>
      </p:sp>
      <p:sp>
        <p:nvSpPr>
          <p:cNvPr id="5" name="Alatunnisteen paikkamerkki 4">
            <a:extLst>
              <a:ext uri="{FF2B5EF4-FFF2-40B4-BE49-F238E27FC236}">
                <a16:creationId xmlns:a16="http://schemas.microsoft.com/office/drawing/2014/main" id="{AC4EE2AB-4575-46D3-9382-662167E566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F14D0116-F695-4446-B4CD-5A16EECF32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DC0E0-C5EF-433A-AFC7-46C8672681A1}" type="slidenum">
              <a:rPr lang="fi-FI" smtClean="0"/>
              <a:t>‹#›</a:t>
            </a:fld>
            <a:endParaRPr lang="fi-FI"/>
          </a:p>
        </p:txBody>
      </p:sp>
    </p:spTree>
    <p:extLst>
      <p:ext uri="{BB962C8B-B14F-4D97-AF65-F5344CB8AC3E}">
        <p14:creationId xmlns:p14="http://schemas.microsoft.com/office/powerpoint/2010/main" val="61626965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kuntaliitto.fi/osallistuminen-ja-vuorovaikutus/johtaminen-ja-kehittaminen/kuntien-toiminnan-uudistaminen/ennakointi/kuntien-ja-alueiden-muutosajurit-2018-2030" TargetMode="Externa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4.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4.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hyperlink" Target="https://www.kuntienilmastokonferenssi.fi/" TargetMode="External"/><Relationship Id="rId2" Type="http://schemas.openxmlformats.org/officeDocument/2006/relationships/hyperlink" Target="https://www.kuntaliitto.fi/tapahtumat/2021/kuntien-hyvinvointiseminaari-yhteistyossa-kohti-uudistuvaa-hyvinvointityota" TargetMode="External"/><Relationship Id="rId1" Type="http://schemas.openxmlformats.org/officeDocument/2006/relationships/slideLayout" Target="../slideLayouts/slideLayout44.xml"/><Relationship Id="rId4" Type="http://schemas.openxmlformats.org/officeDocument/2006/relationships/hyperlink" Target="https://tapahtumat.fcg.fi/digitalisointipaiva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1F1307-D1B7-4977-B290-6E270CC3F346}"/>
              </a:ext>
            </a:extLst>
          </p:cNvPr>
          <p:cNvSpPr>
            <a:spLocks noGrp="1"/>
          </p:cNvSpPr>
          <p:nvPr>
            <p:ph type="ctrTitle"/>
          </p:nvPr>
        </p:nvSpPr>
        <p:spPr/>
        <p:txBody>
          <a:bodyPr/>
          <a:lstStyle/>
          <a:p>
            <a:r>
              <a:rPr lang="fi-FI" sz="3600" dirty="0"/>
              <a:t>USO 6 – Kestävä </a:t>
            </a:r>
            <a:r>
              <a:rPr lang="fi-FI" sz="3600" dirty="0" err="1"/>
              <a:t>kuntajohtaminen</a:t>
            </a:r>
            <a:r>
              <a:rPr lang="fi-FI" sz="3600" dirty="0"/>
              <a:t> -verkosto</a:t>
            </a:r>
          </a:p>
        </p:txBody>
      </p:sp>
      <p:sp>
        <p:nvSpPr>
          <p:cNvPr id="3" name="Alaotsikko 2">
            <a:extLst>
              <a:ext uri="{FF2B5EF4-FFF2-40B4-BE49-F238E27FC236}">
                <a16:creationId xmlns:a16="http://schemas.microsoft.com/office/drawing/2014/main" id="{0B4A067C-69CC-4777-97E0-D27A7F4EF7F7}"/>
              </a:ext>
            </a:extLst>
          </p:cNvPr>
          <p:cNvSpPr>
            <a:spLocks noGrp="1"/>
          </p:cNvSpPr>
          <p:nvPr>
            <p:ph type="subTitle" idx="1"/>
          </p:nvPr>
        </p:nvSpPr>
        <p:spPr>
          <a:xfrm>
            <a:off x="766763" y="3068960"/>
            <a:ext cx="10658475" cy="936130"/>
          </a:xfrm>
        </p:spPr>
        <p:txBody>
          <a:bodyPr/>
          <a:lstStyle/>
          <a:p>
            <a:r>
              <a:rPr lang="fi-FI" dirty="0"/>
              <a:t>Verkoston webinaari 11.5.2021</a:t>
            </a:r>
          </a:p>
        </p:txBody>
      </p:sp>
      <p:sp>
        <p:nvSpPr>
          <p:cNvPr id="4" name="Dian numeron paikkamerkki 3">
            <a:extLst>
              <a:ext uri="{FF2B5EF4-FFF2-40B4-BE49-F238E27FC236}">
                <a16:creationId xmlns:a16="http://schemas.microsoft.com/office/drawing/2014/main" id="{A9C4618C-C395-43A5-B076-A06B9E3FBFE6}"/>
              </a:ext>
            </a:extLst>
          </p:cNvPr>
          <p:cNvSpPr>
            <a:spLocks noGrp="1"/>
          </p:cNvSpPr>
          <p:nvPr>
            <p:ph type="sldNum" sz="quarter" idx="12"/>
          </p:nvPr>
        </p:nvSpPr>
        <p:spPr/>
        <p:txBody>
          <a:bodyPr/>
          <a:lstStyle/>
          <a:p>
            <a:fld id="{0861148C-697E-4B67-BDAA-872F34DF1106}" type="slidenum">
              <a:rPr lang="fi-FI" smtClean="0"/>
              <a:pPr/>
              <a:t>1</a:t>
            </a:fld>
            <a:endParaRPr lang="fi-FI"/>
          </a:p>
        </p:txBody>
      </p:sp>
      <p:sp>
        <p:nvSpPr>
          <p:cNvPr id="10" name="Tekstin paikkamerkki 9">
            <a:extLst>
              <a:ext uri="{FF2B5EF4-FFF2-40B4-BE49-F238E27FC236}">
                <a16:creationId xmlns:a16="http://schemas.microsoft.com/office/drawing/2014/main" id="{94B2A0A7-57E6-4B54-B6D9-293A49A23051}"/>
              </a:ext>
            </a:extLst>
          </p:cNvPr>
          <p:cNvSpPr>
            <a:spLocks noGrp="1"/>
          </p:cNvSpPr>
          <p:nvPr>
            <p:ph type="body" sz="quarter" idx="13"/>
          </p:nvPr>
        </p:nvSpPr>
        <p:spPr>
          <a:xfrm>
            <a:off x="766763" y="4221110"/>
            <a:ext cx="10658475" cy="1584379"/>
          </a:xfrm>
        </p:spPr>
        <p:txBody>
          <a:bodyPr/>
          <a:lstStyle/>
          <a:p>
            <a:r>
              <a:rPr lang="fi-FI" dirty="0"/>
              <a:t>@</a:t>
            </a:r>
            <a:r>
              <a:rPr lang="fi-FI" dirty="0" err="1"/>
              <a:t>KL_uso</a:t>
            </a:r>
            <a:r>
              <a:rPr lang="fi-FI" dirty="0"/>
              <a:t> </a:t>
            </a:r>
          </a:p>
          <a:p>
            <a:r>
              <a:rPr lang="fi-FI" dirty="0"/>
              <a:t>@</a:t>
            </a:r>
            <a:r>
              <a:rPr lang="fi-FI" dirty="0" err="1"/>
              <a:t>FCG_Group</a:t>
            </a:r>
            <a:endParaRPr lang="fi-FI" dirty="0"/>
          </a:p>
          <a:p>
            <a:r>
              <a:rPr lang="fi-FI" dirty="0"/>
              <a:t>@</a:t>
            </a:r>
            <a:r>
              <a:rPr lang="fi-FI" dirty="0" err="1"/>
              <a:t>kestavakaupunki</a:t>
            </a:r>
            <a:r>
              <a:rPr lang="fi-FI" dirty="0"/>
              <a:t> </a:t>
            </a:r>
          </a:p>
          <a:p>
            <a:endParaRPr lang="fi-FI" dirty="0"/>
          </a:p>
          <a:p>
            <a:r>
              <a:rPr lang="fi-FI" dirty="0"/>
              <a:t>#</a:t>
            </a:r>
            <a:r>
              <a:rPr lang="fi-FI" dirty="0" err="1"/>
              <a:t>USOkunnat</a:t>
            </a:r>
            <a:r>
              <a:rPr lang="fi-FI" dirty="0"/>
              <a:t> </a:t>
            </a:r>
          </a:p>
          <a:p>
            <a:r>
              <a:rPr lang="fi-FI" dirty="0"/>
              <a:t>#kestäväkaupunki </a:t>
            </a:r>
          </a:p>
          <a:p>
            <a:r>
              <a:rPr lang="fi-FI" dirty="0"/>
              <a:t> </a:t>
            </a:r>
          </a:p>
          <a:p>
            <a:endParaRPr lang="fi-FI" dirty="0"/>
          </a:p>
        </p:txBody>
      </p:sp>
      <p:pic>
        <p:nvPicPr>
          <p:cNvPr id="6" name="Kuva 5">
            <a:extLst>
              <a:ext uri="{FF2B5EF4-FFF2-40B4-BE49-F238E27FC236}">
                <a16:creationId xmlns:a16="http://schemas.microsoft.com/office/drawing/2014/main" id="{9FD1BC68-B17E-47B7-91E5-3CF4EC151F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0056" y="195122"/>
            <a:ext cx="1199595" cy="829953"/>
          </a:xfrm>
          <a:prstGeom prst="rect">
            <a:avLst/>
          </a:prstGeom>
        </p:spPr>
      </p:pic>
      <p:pic>
        <p:nvPicPr>
          <p:cNvPr id="7" name="Kuva 6">
            <a:extLst>
              <a:ext uri="{FF2B5EF4-FFF2-40B4-BE49-F238E27FC236}">
                <a16:creationId xmlns:a16="http://schemas.microsoft.com/office/drawing/2014/main" id="{D606117B-A6E6-41A0-B21C-3239111BD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592" y="6886"/>
            <a:ext cx="2228746" cy="959476"/>
          </a:xfrm>
          <a:prstGeom prst="rect">
            <a:avLst/>
          </a:prstGeom>
        </p:spPr>
      </p:pic>
      <p:pic>
        <p:nvPicPr>
          <p:cNvPr id="9" name="Kuva 8">
            <a:extLst>
              <a:ext uri="{FF2B5EF4-FFF2-40B4-BE49-F238E27FC236}">
                <a16:creationId xmlns:a16="http://schemas.microsoft.com/office/drawing/2014/main" id="{09F5E9AF-03F3-42B1-9A23-00FA6AE9438D}"/>
              </a:ext>
            </a:extLst>
          </p:cNvPr>
          <p:cNvPicPr>
            <a:picLocks noChangeAspect="1"/>
          </p:cNvPicPr>
          <p:nvPr/>
        </p:nvPicPr>
        <p:blipFill>
          <a:blip r:embed="rId4"/>
          <a:stretch>
            <a:fillRect/>
          </a:stretch>
        </p:blipFill>
        <p:spPr>
          <a:xfrm>
            <a:off x="4943872" y="365528"/>
            <a:ext cx="1221199" cy="410870"/>
          </a:xfrm>
          <a:prstGeom prst="rect">
            <a:avLst/>
          </a:prstGeom>
        </p:spPr>
      </p:pic>
    </p:spTree>
    <p:extLst>
      <p:ext uri="{BB962C8B-B14F-4D97-AF65-F5344CB8AC3E}">
        <p14:creationId xmlns:p14="http://schemas.microsoft.com/office/powerpoint/2010/main" val="28894509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ECD9D7EE-7F01-4C76-8839-E161BF4E3595}"/>
              </a:ext>
            </a:extLst>
          </p:cNvPr>
          <p:cNvSpPr/>
          <p:nvPr/>
        </p:nvSpPr>
        <p:spPr>
          <a:xfrm>
            <a:off x="23735" y="6392361"/>
            <a:ext cx="12037565" cy="276999"/>
          </a:xfrm>
          <a:prstGeom prst="rect">
            <a:avLst/>
          </a:prstGeom>
        </p:spPr>
        <p:txBody>
          <a:bodyPr wrap="square">
            <a:spAutoFit/>
          </a:bodyPr>
          <a:lstStyle/>
          <a:p>
            <a:r>
              <a:rPr lang="fi-FI" sz="1200" dirty="0">
                <a:hlinkClick r:id="rId2"/>
              </a:rPr>
              <a:t>https://www.kuntaliitto.fi/osallistuminen-ja-vuorovaikutus/johtaminen-ja-kehittaminen/kuntien-toiminnan-uudistaminen/ennakointi/kuntien-ja-alueiden-muutosajurit-2018-2030</a:t>
            </a:r>
            <a:r>
              <a:rPr lang="fi-FI" sz="1200" dirty="0"/>
              <a:t> </a:t>
            </a:r>
          </a:p>
        </p:txBody>
      </p:sp>
      <p:pic>
        <p:nvPicPr>
          <p:cNvPr id="3" name="Kuva 2">
            <a:extLst>
              <a:ext uri="{FF2B5EF4-FFF2-40B4-BE49-F238E27FC236}">
                <a16:creationId xmlns:a16="http://schemas.microsoft.com/office/drawing/2014/main" id="{45B82A7D-635D-4983-8FC9-EE4FAFDA82CF}"/>
              </a:ext>
            </a:extLst>
          </p:cNvPr>
          <p:cNvPicPr>
            <a:picLocks noChangeAspect="1"/>
          </p:cNvPicPr>
          <p:nvPr/>
        </p:nvPicPr>
        <p:blipFill>
          <a:blip r:embed="rId3"/>
          <a:stretch>
            <a:fillRect/>
          </a:stretch>
        </p:blipFill>
        <p:spPr>
          <a:xfrm>
            <a:off x="911424" y="188640"/>
            <a:ext cx="8856984" cy="6165467"/>
          </a:xfrm>
          <a:prstGeom prst="rect">
            <a:avLst/>
          </a:prstGeom>
          <a:ln>
            <a:solidFill>
              <a:schemeClr val="tx1"/>
            </a:solidFill>
            <a:prstDash val="dash"/>
          </a:ln>
        </p:spPr>
      </p:pic>
      <p:sp>
        <p:nvSpPr>
          <p:cNvPr id="6" name="Ellipsi 5">
            <a:extLst>
              <a:ext uri="{FF2B5EF4-FFF2-40B4-BE49-F238E27FC236}">
                <a16:creationId xmlns:a16="http://schemas.microsoft.com/office/drawing/2014/main" id="{763B5604-A0A3-482E-9140-E295A1F2ECD0}"/>
              </a:ext>
            </a:extLst>
          </p:cNvPr>
          <p:cNvSpPr/>
          <p:nvPr/>
        </p:nvSpPr>
        <p:spPr>
          <a:xfrm>
            <a:off x="5246155" y="4746170"/>
            <a:ext cx="2552699" cy="7347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Ellipsi 6">
            <a:extLst>
              <a:ext uri="{FF2B5EF4-FFF2-40B4-BE49-F238E27FC236}">
                <a16:creationId xmlns:a16="http://schemas.microsoft.com/office/drawing/2014/main" id="{11BB4722-CDF9-421C-93CF-C5D214FA0FB0}"/>
              </a:ext>
            </a:extLst>
          </p:cNvPr>
          <p:cNvSpPr/>
          <p:nvPr/>
        </p:nvSpPr>
        <p:spPr>
          <a:xfrm>
            <a:off x="5829300" y="4077072"/>
            <a:ext cx="2552699" cy="7347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Ellipsi 8">
            <a:extLst>
              <a:ext uri="{FF2B5EF4-FFF2-40B4-BE49-F238E27FC236}">
                <a16:creationId xmlns:a16="http://schemas.microsoft.com/office/drawing/2014/main" id="{2D97910D-EDA0-4805-B345-728E2BC29FE5}"/>
              </a:ext>
            </a:extLst>
          </p:cNvPr>
          <p:cNvSpPr/>
          <p:nvPr/>
        </p:nvSpPr>
        <p:spPr>
          <a:xfrm>
            <a:off x="5297679" y="2132856"/>
            <a:ext cx="2267892" cy="521006"/>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Ellipsi 9">
            <a:extLst>
              <a:ext uri="{FF2B5EF4-FFF2-40B4-BE49-F238E27FC236}">
                <a16:creationId xmlns:a16="http://schemas.microsoft.com/office/drawing/2014/main" id="{3A8B24C0-1FC3-4463-9037-447B98232513}"/>
              </a:ext>
            </a:extLst>
          </p:cNvPr>
          <p:cNvSpPr/>
          <p:nvPr/>
        </p:nvSpPr>
        <p:spPr>
          <a:xfrm>
            <a:off x="2674222" y="4810889"/>
            <a:ext cx="2403964" cy="734785"/>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Ellipsi 10">
            <a:extLst>
              <a:ext uri="{FF2B5EF4-FFF2-40B4-BE49-F238E27FC236}">
                <a16:creationId xmlns:a16="http://schemas.microsoft.com/office/drawing/2014/main" id="{EE10BD09-0F0C-4061-BF35-7888E9D02A89}"/>
              </a:ext>
            </a:extLst>
          </p:cNvPr>
          <p:cNvSpPr/>
          <p:nvPr/>
        </p:nvSpPr>
        <p:spPr>
          <a:xfrm rot="17397530">
            <a:off x="7362528" y="4493914"/>
            <a:ext cx="2403964" cy="701244"/>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Ellipsi 11">
            <a:extLst>
              <a:ext uri="{FF2B5EF4-FFF2-40B4-BE49-F238E27FC236}">
                <a16:creationId xmlns:a16="http://schemas.microsoft.com/office/drawing/2014/main" id="{55D026D0-1250-4A09-80EB-CC882A7EA554}"/>
              </a:ext>
            </a:extLst>
          </p:cNvPr>
          <p:cNvSpPr/>
          <p:nvPr/>
        </p:nvSpPr>
        <p:spPr>
          <a:xfrm rot="2398792">
            <a:off x="5619982" y="1661294"/>
            <a:ext cx="3900500" cy="60959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27335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Kuva 27">
            <a:extLst>
              <a:ext uri="{FF2B5EF4-FFF2-40B4-BE49-F238E27FC236}">
                <a16:creationId xmlns:a16="http://schemas.microsoft.com/office/drawing/2014/main" id="{50443247-30B7-41C9-A060-A20A60295FF8}"/>
              </a:ext>
            </a:extLst>
          </p:cNvPr>
          <p:cNvPicPr>
            <a:picLocks noChangeAspect="1"/>
          </p:cNvPicPr>
          <p:nvPr/>
        </p:nvPicPr>
        <p:blipFill>
          <a:blip r:embed="rId3"/>
          <a:stretch>
            <a:fillRect/>
          </a:stretch>
        </p:blipFill>
        <p:spPr>
          <a:xfrm>
            <a:off x="-15982" y="3366130"/>
            <a:ext cx="6228137" cy="3496803"/>
          </a:xfrm>
          <a:prstGeom prst="rect">
            <a:avLst/>
          </a:prstGeom>
        </p:spPr>
      </p:pic>
      <p:sp>
        <p:nvSpPr>
          <p:cNvPr id="2" name="Otsikko 1">
            <a:extLst>
              <a:ext uri="{FF2B5EF4-FFF2-40B4-BE49-F238E27FC236}">
                <a16:creationId xmlns:a16="http://schemas.microsoft.com/office/drawing/2014/main" id="{E6C13B92-763B-4A7A-B3F4-99C847146F85}"/>
              </a:ext>
            </a:extLst>
          </p:cNvPr>
          <p:cNvSpPr>
            <a:spLocks noGrp="1"/>
          </p:cNvSpPr>
          <p:nvPr>
            <p:ph type="title"/>
          </p:nvPr>
        </p:nvSpPr>
        <p:spPr/>
        <p:txBody>
          <a:bodyPr/>
          <a:lstStyle/>
          <a:p>
            <a:endParaRPr lang="fi-FI" dirty="0"/>
          </a:p>
        </p:txBody>
      </p:sp>
      <p:sp>
        <p:nvSpPr>
          <p:cNvPr id="4" name="Dian numeron paikkamerkki 3">
            <a:extLst>
              <a:ext uri="{FF2B5EF4-FFF2-40B4-BE49-F238E27FC236}">
                <a16:creationId xmlns:a16="http://schemas.microsoft.com/office/drawing/2014/main" id="{520B5200-870C-488C-A0C1-8BD9D71E5E2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pic>
        <p:nvPicPr>
          <p:cNvPr id="10" name="Sisällön paikkamerkki 9">
            <a:extLst>
              <a:ext uri="{FF2B5EF4-FFF2-40B4-BE49-F238E27FC236}">
                <a16:creationId xmlns:a16="http://schemas.microsoft.com/office/drawing/2014/main" id="{DE30845E-0FF1-4399-8F39-437247332E82}"/>
              </a:ext>
            </a:extLst>
          </p:cNvPr>
          <p:cNvPicPr>
            <a:picLocks noGrp="1" noChangeAspect="1"/>
          </p:cNvPicPr>
          <p:nvPr>
            <p:ph sz="half" idx="14"/>
          </p:nvPr>
        </p:nvPicPr>
        <p:blipFill>
          <a:blip r:embed="rId4"/>
          <a:stretch>
            <a:fillRect/>
          </a:stretch>
        </p:blipFill>
        <p:spPr>
          <a:xfrm>
            <a:off x="-15983" y="13619"/>
            <a:ext cx="6058860" cy="3401763"/>
          </a:xfrm>
          <a:prstGeom prst="rect">
            <a:avLst/>
          </a:prstGeom>
        </p:spPr>
      </p:pic>
      <p:pic>
        <p:nvPicPr>
          <p:cNvPr id="11" name="Sisällön paikkamerkki 10">
            <a:extLst>
              <a:ext uri="{FF2B5EF4-FFF2-40B4-BE49-F238E27FC236}">
                <a16:creationId xmlns:a16="http://schemas.microsoft.com/office/drawing/2014/main" id="{54F7BA7A-62E6-4189-9C8A-6ABE2FD3C9DC}"/>
              </a:ext>
            </a:extLst>
          </p:cNvPr>
          <p:cNvPicPr>
            <a:picLocks noGrp="1" noChangeAspect="1"/>
          </p:cNvPicPr>
          <p:nvPr>
            <p:ph sz="half" idx="15"/>
          </p:nvPr>
        </p:nvPicPr>
        <p:blipFill>
          <a:blip r:embed="rId5"/>
          <a:stretch>
            <a:fillRect/>
          </a:stretch>
        </p:blipFill>
        <p:spPr>
          <a:xfrm>
            <a:off x="6085402" y="3428998"/>
            <a:ext cx="6107375" cy="3429002"/>
          </a:xfrm>
          <a:prstGeom prst="rect">
            <a:avLst/>
          </a:prstGeom>
        </p:spPr>
      </p:pic>
      <p:pic>
        <p:nvPicPr>
          <p:cNvPr id="8" name="Sisällön paikkamerkki 10">
            <a:extLst>
              <a:ext uri="{FF2B5EF4-FFF2-40B4-BE49-F238E27FC236}">
                <a16:creationId xmlns:a16="http://schemas.microsoft.com/office/drawing/2014/main" id="{CBC7244E-ECFA-4B25-9B0C-2B70D5935736}"/>
              </a:ext>
            </a:extLst>
          </p:cNvPr>
          <p:cNvPicPr>
            <a:picLocks noGrp="1" noChangeAspect="1"/>
          </p:cNvPicPr>
          <p:nvPr>
            <p:ph sz="half" idx="13"/>
          </p:nvPr>
        </p:nvPicPr>
        <p:blipFill>
          <a:blip r:embed="rId6"/>
          <a:stretch>
            <a:fillRect/>
          </a:stretch>
        </p:blipFill>
        <p:spPr>
          <a:xfrm>
            <a:off x="6123710" y="-27384"/>
            <a:ext cx="6118733" cy="3429000"/>
          </a:xfrm>
          <a:prstGeom prst="rect">
            <a:avLst/>
          </a:prstGeom>
        </p:spPr>
      </p:pic>
      <p:sp>
        <p:nvSpPr>
          <p:cNvPr id="17" name="Nuoli ylös ja alas 27">
            <a:extLst>
              <a:ext uri="{FF2B5EF4-FFF2-40B4-BE49-F238E27FC236}">
                <a16:creationId xmlns:a16="http://schemas.microsoft.com/office/drawing/2014/main" id="{CFF6B193-F74B-4FFC-9209-87187A457E5D}"/>
              </a:ext>
            </a:extLst>
          </p:cNvPr>
          <p:cNvSpPr/>
          <p:nvPr/>
        </p:nvSpPr>
        <p:spPr>
          <a:xfrm>
            <a:off x="5880695" y="444899"/>
            <a:ext cx="394626" cy="5864422"/>
          </a:xfrm>
          <a:prstGeom prst="upDownArrow">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fi-FI" sz="1662"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Nuoli vasemmalle ja oikealle 23">
            <a:extLst>
              <a:ext uri="{FF2B5EF4-FFF2-40B4-BE49-F238E27FC236}">
                <a16:creationId xmlns:a16="http://schemas.microsoft.com/office/drawing/2014/main" id="{DDF3DA20-C74D-44B0-A609-B07337C77E36}"/>
              </a:ext>
            </a:extLst>
          </p:cNvPr>
          <p:cNvSpPr/>
          <p:nvPr/>
        </p:nvSpPr>
        <p:spPr>
          <a:xfrm>
            <a:off x="1582908" y="3228494"/>
            <a:ext cx="9382112" cy="430823"/>
          </a:xfrm>
          <a:prstGeom prst="leftRightArrow">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fi-FI" sz="1662" b="0" i="0" u="none" strike="noStrike" kern="1200" cap="none" spc="0" normalizeH="0" baseline="0" noProof="0" dirty="0">
                <a:ln>
                  <a:noFill/>
                </a:ln>
                <a:solidFill>
                  <a:srgbClr val="000000"/>
                </a:solidFill>
                <a:effectLst/>
                <a:uLnTx/>
                <a:uFillTx/>
                <a:latin typeface="Arial"/>
                <a:ea typeface="+mn-ea"/>
                <a:cs typeface="+mn-cs"/>
              </a:rPr>
              <a:t>Kestävä kehitys</a:t>
            </a:r>
          </a:p>
        </p:txBody>
      </p:sp>
      <p:sp>
        <p:nvSpPr>
          <p:cNvPr id="20" name="Tekstiruutu 19">
            <a:extLst>
              <a:ext uri="{FF2B5EF4-FFF2-40B4-BE49-F238E27FC236}">
                <a16:creationId xmlns:a16="http://schemas.microsoft.com/office/drawing/2014/main" id="{36633AB3-8A94-4761-932A-3977F5392231}"/>
              </a:ext>
            </a:extLst>
          </p:cNvPr>
          <p:cNvSpPr txBox="1"/>
          <p:nvPr/>
        </p:nvSpPr>
        <p:spPr>
          <a:xfrm rot="5400000">
            <a:off x="4525679" y="2381237"/>
            <a:ext cx="3140641" cy="338554"/>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Arial"/>
                <a:ea typeface="+mn-ea"/>
                <a:cs typeface="+mn-cs"/>
              </a:rPr>
              <a:t>Kunnan </a:t>
            </a:r>
            <a:r>
              <a:rPr kumimoji="0" lang="fi-FI" sz="1600" b="0" i="0" u="none" strike="noStrike" kern="1200" cap="none" spc="0" normalizeH="0" baseline="0" noProof="0" dirty="0">
                <a:ln>
                  <a:noFill/>
                </a:ln>
                <a:solidFill>
                  <a:srgbClr val="002E63"/>
                </a:solidFill>
                <a:effectLst/>
                <a:uLnTx/>
                <a:uFillTx/>
                <a:latin typeface="Arial"/>
                <a:ea typeface="+mn-ea"/>
                <a:cs typeface="+mn-cs"/>
              </a:rPr>
              <a:t>johtamistapa</a:t>
            </a:r>
          </a:p>
        </p:txBody>
      </p:sp>
      <p:sp>
        <p:nvSpPr>
          <p:cNvPr id="22" name="Suorakulmio 21">
            <a:extLst>
              <a:ext uri="{FF2B5EF4-FFF2-40B4-BE49-F238E27FC236}">
                <a16:creationId xmlns:a16="http://schemas.microsoft.com/office/drawing/2014/main" id="{41C33C15-53BC-4B37-8C39-C295E4277C0F}"/>
              </a:ext>
            </a:extLst>
          </p:cNvPr>
          <p:cNvSpPr/>
          <p:nvPr/>
        </p:nvSpPr>
        <p:spPr>
          <a:xfrm>
            <a:off x="4727848" y="7038"/>
            <a:ext cx="1617785" cy="430823"/>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fi-FI" sz="1108" b="1" i="0" u="none" strike="noStrike" kern="1200" cap="none" spc="0" normalizeH="0" baseline="0" noProof="0" dirty="0">
                <a:ln>
                  <a:noFill/>
                </a:ln>
                <a:solidFill>
                  <a:prstClr val="white"/>
                </a:solidFill>
                <a:effectLst/>
                <a:uLnTx/>
                <a:uFillTx/>
                <a:latin typeface="Arial"/>
                <a:ea typeface="+mn-ea"/>
                <a:cs typeface="+mn-cs"/>
              </a:rPr>
              <a:t>Verkostotoimija</a:t>
            </a:r>
          </a:p>
        </p:txBody>
      </p:sp>
      <p:sp>
        <p:nvSpPr>
          <p:cNvPr id="23" name="Suorakulmio 22">
            <a:extLst>
              <a:ext uri="{FF2B5EF4-FFF2-40B4-BE49-F238E27FC236}">
                <a16:creationId xmlns:a16="http://schemas.microsoft.com/office/drawing/2014/main" id="{764B3FFF-C8D5-4DA7-B856-5711C9BE4F7D}"/>
              </a:ext>
            </a:extLst>
          </p:cNvPr>
          <p:cNvSpPr/>
          <p:nvPr/>
        </p:nvSpPr>
        <p:spPr>
          <a:xfrm>
            <a:off x="5155198" y="6346447"/>
            <a:ext cx="1925514" cy="511553"/>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fi-FI" sz="1108" b="1" i="0" u="none" strike="noStrike" kern="1200" cap="none" spc="0" normalizeH="0" baseline="0" noProof="0" dirty="0">
                <a:ln>
                  <a:noFill/>
                </a:ln>
                <a:solidFill>
                  <a:prstClr val="white"/>
                </a:solidFill>
                <a:effectLst/>
                <a:uLnTx/>
                <a:uFillTx/>
                <a:latin typeface="Arial"/>
                <a:ea typeface="+mn-ea"/>
                <a:cs typeface="+mn-cs"/>
              </a:rPr>
              <a:t>Organisaatiokeskeinen</a:t>
            </a:r>
          </a:p>
        </p:txBody>
      </p:sp>
      <p:sp>
        <p:nvSpPr>
          <p:cNvPr id="24" name="Suorakulmio 23">
            <a:extLst>
              <a:ext uri="{FF2B5EF4-FFF2-40B4-BE49-F238E27FC236}">
                <a16:creationId xmlns:a16="http://schemas.microsoft.com/office/drawing/2014/main" id="{854BAF02-B0E4-4205-A015-4847950B0540}"/>
              </a:ext>
            </a:extLst>
          </p:cNvPr>
          <p:cNvSpPr/>
          <p:nvPr/>
        </p:nvSpPr>
        <p:spPr>
          <a:xfrm>
            <a:off x="37328" y="3124678"/>
            <a:ext cx="1386899" cy="553687"/>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fi-FI" sz="1108" b="1" i="0" u="none" strike="noStrike" kern="1200" cap="none" spc="0" normalizeH="0" baseline="0" noProof="0" dirty="0">
                <a:ln>
                  <a:noFill/>
                </a:ln>
                <a:solidFill>
                  <a:prstClr val="white"/>
                </a:solidFill>
                <a:effectLst/>
                <a:uLnTx/>
                <a:uFillTx/>
                <a:latin typeface="Arial"/>
                <a:ea typeface="+mn-ea"/>
                <a:cs typeface="+mn-cs"/>
              </a:rPr>
              <a:t>Pistemäinen </a:t>
            </a: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fi-FI" sz="1108" b="1" i="0" u="none" strike="noStrike" kern="1200" cap="none" spc="0" normalizeH="0" baseline="0" noProof="0" dirty="0">
                <a:ln>
                  <a:noFill/>
                </a:ln>
                <a:solidFill>
                  <a:prstClr val="white"/>
                </a:solidFill>
                <a:effectLst/>
                <a:uLnTx/>
                <a:uFillTx/>
                <a:latin typeface="Arial"/>
                <a:ea typeface="+mn-ea"/>
                <a:cs typeface="+mn-cs"/>
              </a:rPr>
              <a:t>näkökulma</a:t>
            </a:r>
          </a:p>
        </p:txBody>
      </p:sp>
      <p:sp>
        <p:nvSpPr>
          <p:cNvPr id="25" name="Suorakulmio 24">
            <a:extLst>
              <a:ext uri="{FF2B5EF4-FFF2-40B4-BE49-F238E27FC236}">
                <a16:creationId xmlns:a16="http://schemas.microsoft.com/office/drawing/2014/main" id="{B86B336F-6C1E-49BE-9163-8EE08F6F30F9}"/>
              </a:ext>
            </a:extLst>
          </p:cNvPr>
          <p:cNvSpPr/>
          <p:nvPr/>
        </p:nvSpPr>
        <p:spPr>
          <a:xfrm>
            <a:off x="11002936" y="3238396"/>
            <a:ext cx="1211797" cy="553688"/>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fi-FI" sz="1108" b="1" i="0" u="none" strike="noStrike" kern="1200" cap="none" spc="0" normalizeH="0" baseline="0" noProof="0" dirty="0">
                <a:ln>
                  <a:noFill/>
                </a:ln>
                <a:solidFill>
                  <a:prstClr val="white"/>
                </a:solidFill>
                <a:effectLst/>
                <a:uLnTx/>
                <a:uFillTx/>
                <a:latin typeface="Arial"/>
                <a:ea typeface="+mn-ea"/>
                <a:cs typeface="+mn-cs"/>
              </a:rPr>
              <a:t>Laaja</a:t>
            </a: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fi-FI" sz="1108" b="1" i="0" u="none" strike="noStrike" kern="1200" cap="none" spc="0" normalizeH="0" baseline="0" noProof="0" dirty="0">
                <a:ln>
                  <a:noFill/>
                </a:ln>
                <a:solidFill>
                  <a:prstClr val="white"/>
                </a:solidFill>
                <a:effectLst/>
                <a:uLnTx/>
                <a:uFillTx/>
                <a:latin typeface="Arial"/>
                <a:ea typeface="+mn-ea"/>
                <a:cs typeface="+mn-cs"/>
              </a:rPr>
              <a:t>näkökulma</a:t>
            </a:r>
          </a:p>
        </p:txBody>
      </p:sp>
    </p:spTree>
    <p:extLst>
      <p:ext uri="{BB962C8B-B14F-4D97-AF65-F5344CB8AC3E}">
        <p14:creationId xmlns:p14="http://schemas.microsoft.com/office/powerpoint/2010/main" val="2177106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kstiruutu 5">
            <a:extLst>
              <a:ext uri="{FF2B5EF4-FFF2-40B4-BE49-F238E27FC236}">
                <a16:creationId xmlns:a16="http://schemas.microsoft.com/office/drawing/2014/main" id="{108DFE19-0D98-4953-8E13-209F371B1E18}"/>
              </a:ext>
            </a:extLst>
          </p:cNvPr>
          <p:cNvSpPr txBox="1"/>
          <p:nvPr/>
        </p:nvSpPr>
        <p:spPr>
          <a:xfrm>
            <a:off x="501664" y="540023"/>
            <a:ext cx="527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white"/>
                </a:solidFill>
                <a:effectLst/>
                <a:uLnTx/>
                <a:uFillTx/>
                <a:latin typeface="Calibri" panose="020F0502020204030204"/>
                <a:ea typeface="+mn-ea"/>
                <a:cs typeface="+mn-cs"/>
              </a:rPr>
              <a:t>SKENAARIO 4</a:t>
            </a:r>
          </a:p>
        </p:txBody>
      </p:sp>
      <p:sp>
        <p:nvSpPr>
          <p:cNvPr id="9" name="Tekstiruutu 8">
            <a:extLst>
              <a:ext uri="{FF2B5EF4-FFF2-40B4-BE49-F238E27FC236}">
                <a16:creationId xmlns:a16="http://schemas.microsoft.com/office/drawing/2014/main" id="{7671D969-5E93-4EA2-9D06-100CA0C010A6}"/>
              </a:ext>
            </a:extLst>
          </p:cNvPr>
          <p:cNvSpPr txBox="1"/>
          <p:nvPr/>
        </p:nvSpPr>
        <p:spPr>
          <a:xfrm>
            <a:off x="501664" y="1001688"/>
            <a:ext cx="502581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prstClr val="white"/>
                </a:solidFill>
                <a:effectLst/>
                <a:uLnTx/>
                <a:uFillTx/>
                <a:latin typeface="Calibri" panose="020F0502020204030204"/>
                <a:ea typeface="+mn-ea"/>
                <a:cs typeface="+mn-cs"/>
              </a:rPr>
              <a:t>Yksinäisten kestämätön kunta</a:t>
            </a:r>
          </a:p>
        </p:txBody>
      </p:sp>
      <p:sp>
        <p:nvSpPr>
          <p:cNvPr id="10" name="Tekstiruutu 9">
            <a:extLst>
              <a:ext uri="{FF2B5EF4-FFF2-40B4-BE49-F238E27FC236}">
                <a16:creationId xmlns:a16="http://schemas.microsoft.com/office/drawing/2014/main" id="{2944C13E-A721-4796-94CB-983C26CD006E}"/>
              </a:ext>
            </a:extLst>
          </p:cNvPr>
          <p:cNvSpPr txBox="1"/>
          <p:nvPr/>
        </p:nvSpPr>
        <p:spPr>
          <a:xfrm>
            <a:off x="563726" y="2222183"/>
            <a:ext cx="5140960" cy="452431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Alueelliset ja globaalit ekologiset, sosiaaliset ja taloudelliset kriisit muokkaavat peruuttamattomasti kuntien elämää. Paikallisuutta, yhteistyötä ja verkostoja ei hyödynnetä vipuvoimina kestävän kehityksen edistämiseen.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Kestävien ratkaisujen kehittämiseen ei kunnissa ole resursseja eikä osaamista. Etätyön vakiintuessa toimistotilat jäävät tyhjilleen, kaupunkikeskustat näivettyvät, joukkoliikenne ajautuu kriisiin ja monipaikkaisuus aiheuttaa hallitsematonta kasvua pienissä kunnissa.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Digitalisaatiokehityksessä mukana pysyvien ja ulosjääneiden välisen kuilun kustannukset lankeavat kuntien maksettavaksi. </a:t>
            </a: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pic>
        <p:nvPicPr>
          <p:cNvPr id="3" name="Kuva 2" descr="Kuva, joka sisältää kohteen vesi, järvi, luonto, ulko&#10;&#10;Kuvaus luotu automaattisesti">
            <a:extLst>
              <a:ext uri="{FF2B5EF4-FFF2-40B4-BE49-F238E27FC236}">
                <a16:creationId xmlns:a16="http://schemas.microsoft.com/office/drawing/2014/main" id="{EE7B2CA4-5E08-447E-9242-399434F42748}"/>
              </a:ext>
            </a:extLst>
          </p:cNvPr>
          <p:cNvPicPr>
            <a:picLocks noChangeAspect="1"/>
          </p:cNvPicPr>
          <p:nvPr/>
        </p:nvPicPr>
        <p:blipFill rotWithShape="1">
          <a:blip r:embed="rId2">
            <a:extLst>
              <a:ext uri="{28A0092B-C50C-407E-A947-70E740481C1C}">
                <a14:useLocalDpi xmlns:a14="http://schemas.microsoft.com/office/drawing/2010/main" val="0"/>
              </a:ext>
            </a:extLst>
          </a:blip>
          <a:srcRect l="40286" t="1112" r="2121"/>
          <a:stretch/>
        </p:blipFill>
        <p:spPr>
          <a:xfrm>
            <a:off x="6200881" y="0"/>
            <a:ext cx="5991119" cy="6858000"/>
          </a:xfrm>
          <a:prstGeom prst="rect">
            <a:avLst/>
          </a:prstGeom>
        </p:spPr>
      </p:pic>
      <p:sp>
        <p:nvSpPr>
          <p:cNvPr id="7" name="Tekstiruutu 6">
            <a:extLst>
              <a:ext uri="{FF2B5EF4-FFF2-40B4-BE49-F238E27FC236}">
                <a16:creationId xmlns:a16="http://schemas.microsoft.com/office/drawing/2014/main" id="{31A59D6E-B8D7-4FED-A6C5-E71CC845CC70}"/>
              </a:ext>
            </a:extLst>
          </p:cNvPr>
          <p:cNvSpPr txBox="1"/>
          <p:nvPr/>
        </p:nvSpPr>
        <p:spPr>
          <a:xfrm>
            <a:off x="9612981" y="6611779"/>
            <a:ext cx="615042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Work Sans" panose="00000500000000000000" pitchFamily="2" charset="0"/>
                <a:ea typeface="Calibri" panose="020F0502020204030204" pitchFamily="34" charset="0"/>
                <a:cs typeface="Calibri" panose="020F0502020204030204" pitchFamily="34" charset="0"/>
              </a:rPr>
              <a:t>Kuva: kuviasuomesta.fi, Roine Piirainen</a:t>
            </a:r>
            <a:endParaRPr kumimoji="0" lang="fi-FI"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118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oli: Oikea 1">
            <a:extLst>
              <a:ext uri="{FF2B5EF4-FFF2-40B4-BE49-F238E27FC236}">
                <a16:creationId xmlns:a16="http://schemas.microsoft.com/office/drawing/2014/main" id="{8C4B1818-C241-4A07-89EF-4C9D7B0AD8FB}"/>
              </a:ext>
            </a:extLst>
          </p:cNvPr>
          <p:cNvSpPr/>
          <p:nvPr/>
        </p:nvSpPr>
        <p:spPr>
          <a:xfrm>
            <a:off x="47625" y="6523898"/>
            <a:ext cx="11799147" cy="43349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iruutu 2">
            <a:extLst>
              <a:ext uri="{FF2B5EF4-FFF2-40B4-BE49-F238E27FC236}">
                <a16:creationId xmlns:a16="http://schemas.microsoft.com/office/drawing/2014/main" id="{B776AF84-3371-46FE-BF96-48E271D40382}"/>
              </a:ext>
            </a:extLst>
          </p:cNvPr>
          <p:cNvSpPr txBox="1"/>
          <p:nvPr/>
        </p:nvSpPr>
        <p:spPr>
          <a:xfrm>
            <a:off x="0" y="196427"/>
            <a:ext cx="3779520" cy="400110"/>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prstClr val="white"/>
                </a:solidFill>
                <a:effectLst/>
                <a:uLnTx/>
                <a:uFillTx/>
                <a:latin typeface="Calibri" panose="020F0502020204030204"/>
                <a:ea typeface="+mn-ea"/>
                <a:cs typeface="+mn-cs"/>
              </a:rPr>
              <a:t>SKENAARIO </a:t>
            </a: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cxnSp>
        <p:nvCxnSpPr>
          <p:cNvPr id="5" name="Suora yhdysviiva 4">
            <a:extLst>
              <a:ext uri="{FF2B5EF4-FFF2-40B4-BE49-F238E27FC236}">
                <a16:creationId xmlns:a16="http://schemas.microsoft.com/office/drawing/2014/main" id="{B4D492A8-FA41-4386-A892-D18C238D3517}"/>
              </a:ext>
            </a:extLst>
          </p:cNvPr>
          <p:cNvCxnSpPr>
            <a:cxnSpLocks/>
          </p:cNvCxnSpPr>
          <p:nvPr/>
        </p:nvCxnSpPr>
        <p:spPr>
          <a:xfrm flipV="1">
            <a:off x="3833706" y="948267"/>
            <a:ext cx="27091" cy="44433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uora yhdysviiva 5">
            <a:extLst>
              <a:ext uri="{FF2B5EF4-FFF2-40B4-BE49-F238E27FC236}">
                <a16:creationId xmlns:a16="http://schemas.microsoft.com/office/drawing/2014/main" id="{11C7C549-8926-4276-8F44-105B7C56C971}"/>
              </a:ext>
            </a:extLst>
          </p:cNvPr>
          <p:cNvCxnSpPr>
            <a:cxnSpLocks/>
          </p:cNvCxnSpPr>
          <p:nvPr/>
        </p:nvCxnSpPr>
        <p:spPr>
          <a:xfrm flipV="1">
            <a:off x="7870613" y="914400"/>
            <a:ext cx="0" cy="44771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4E7FDDD2-2441-4468-9C77-8BB0568AD073}"/>
              </a:ext>
            </a:extLst>
          </p:cNvPr>
          <p:cNvSpPr txBox="1"/>
          <p:nvPr/>
        </p:nvSpPr>
        <p:spPr>
          <a:xfrm>
            <a:off x="257393" y="645033"/>
            <a:ext cx="3522127" cy="618630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2021-2025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Uusia koronavariaatioita puhkeaa eri puolella maailmaa. Etätyön vakiintuessa toimistotilat jäävät tyhjilleen, kaupunkikeskustat näivettyvät, joukkoliikenne ajautuu kriisiin ja monipaikkaisuus aiheuttaa hallitsematonta kasvua pienissä kunnissa. Eriarvoisuus kasvaa ja osa kuntalaisista tipahtaa hyvinvointiyhteiskunnan kelkasta jo nuorina. Yksinäisyys ja mielenterveysongelmat lisääntyvät ja niiden kustannukset rasittavat kunnan taloutta.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Luonnon monimuotoisuuden kato jatkuu ja erityisesti kasvukuntien maankäyttö on iso huolenaihe. Panostukset kestävään rakentamiseen ja liikkumiseen ovat niukkoja. Palveluntarjoajien yhteensovittaessa palveluitaan riippuvuus tietoliikenteestä lisääntyy, tietoturvauhat kasvavat ja toimintahäiriöt lamauttavat palveluita. Digitalisaatioon investoiminen epäonnistuu kun vanhasta ei luovuta vaan luodaan uutta vanhan päälle ja ylläpidetään rinnakkaisia palvelumalleja ja järjestelmiä. Kestävää kehitystä tukevaa dataa ei jaeta avoimesti eikä hyödynnetä kehittämistyössä. </a:t>
            </a: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Uutta yritystoimintaa ei synny ja teollisuus nojautuu uuden kehittämisen sijasta perinteisiin materiaaleihin ja toimintatapoihin. Investoinnit tukevat vakiintuneita ratkaisuja sivuuttaen uudistavat näkökulmat. Kuntien talouden tiukentuessa toimintoja joudutaan karsimaan ja uudelleenorganisoimaan. Kestävän kehitykseen ei riitä resursseja ja kestävyyttä tukevat toimet ovat kapea-alaisia ja pistemäisiä. Poliittinen ympäristö ei mahdollista monipuolista keskustelua.</a:t>
            </a: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9" name="Tekstiruutu 8">
            <a:extLst>
              <a:ext uri="{FF2B5EF4-FFF2-40B4-BE49-F238E27FC236}">
                <a16:creationId xmlns:a16="http://schemas.microsoft.com/office/drawing/2014/main" id="{E897141E-AACE-4545-AB1B-146FF5E388E5}"/>
              </a:ext>
            </a:extLst>
          </p:cNvPr>
          <p:cNvSpPr txBox="1"/>
          <p:nvPr/>
        </p:nvSpPr>
        <p:spPr>
          <a:xfrm>
            <a:off x="4064001" y="596537"/>
            <a:ext cx="3765966" cy="489364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2026-2030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Väestön vanheneminen on johtanut vaikeaan työvoimapulaan monilla aloilla, joille ei saada opiskelijoita. Hoiva- ja kasvatusammattien arvostus on heikentynyt ja palvelujen laatu laskee. Väestö jakaantuu yhä selvemmin työssäkäyviin ja työelämän ulkopuolella oleviin, taloudellinen huoltosuhde heikkenee. Työelämän tuottavuustavoitteet kasvavat ja raja työn ja muun elämän välillä hämärtyy.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Kyberuhkat lisääntyvät samaa vauhtia, kun ihmisten ja kuntaorganisaatioiden riippuvuus digitaalisista palveluista kasvaa. Henkilötietosuojan turvaaminen kasvattaa kuntien kustannuksia sekä tuo sanktioita suojauksen pettäessä. Digitalisaatiokehityksessä mukana pysyvien ja ulosjääneiden välisen kuilun kustannukset lankeavat kuntien maksettavaksi. Digiratkaisut ja tekoäly korvaavat hoivaa ja vuorovaikutusta sote-palveluissa. Yksinäisyyden aiheuttamat terveydenhoidon kustannukset kasvavat.</a:t>
            </a: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Ilmastonmuutoksen edetessä ja valtion rahoituksen vähentyessä kuntien ilmasto- ja luontotoimiin kohdistuu kohtuuttomia paineita. Kuntatalous on lyhytjänteistä ja vain suuret ja rikkaat kunnat pystyvät vastaamaan kestävän kehityksen edellytyksiin muiden vähentäessä henkilöstöä entisestään. </a:t>
            </a: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kstiruutu 9">
            <a:extLst>
              <a:ext uri="{FF2B5EF4-FFF2-40B4-BE49-F238E27FC236}">
                <a16:creationId xmlns:a16="http://schemas.microsoft.com/office/drawing/2014/main" id="{04A5A70C-D3C5-4ED9-A109-9282FF6B7E28}"/>
              </a:ext>
            </a:extLst>
          </p:cNvPr>
          <p:cNvSpPr txBox="1"/>
          <p:nvPr/>
        </p:nvSpPr>
        <p:spPr>
          <a:xfrm>
            <a:off x="8033171" y="472505"/>
            <a:ext cx="3860797"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2031-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Alueelliset ja globaalit ekologiset, sosiaaliset ja taloudelliset kriisit heijastuvat monin tavoin kuntien elämään. Tekoälyn kehittyminen ja </a:t>
            </a:r>
            <a:r>
              <a:rPr kumimoji="0" lang="fi-FI" sz="1200" b="0" i="0" u="none" strike="noStrike" kern="1200" cap="none" spc="0" normalizeH="0" baseline="0" noProof="0" dirty="0" err="1">
                <a:ln>
                  <a:noFill/>
                </a:ln>
                <a:solidFill>
                  <a:prstClr val="black"/>
                </a:solidFill>
                <a:effectLst/>
                <a:uLnTx/>
                <a:uFillTx/>
                <a:latin typeface="Calibri" panose="020F0502020204030204"/>
                <a:ea typeface="+mn-ea"/>
                <a:cs typeface="+mn-cs"/>
              </a:rPr>
              <a:t>robotisaatio</a:t>
            </a: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 aiheuttavat laajan työelämän murroksen. Yhtäältä tehokkuusvaatimukset johtavat siihen, että työ ja vapaa-aika linkittyvät erottamattomasti toisiinsa, toisaalta työmarkkinoilta syrjäytymisen vuoksi jako "tuottaviin" ja "tuottamattomiin" kansalaisiin on kärjistynyt ja hyvinvointivaltion tukirakenteet ovat pettäneet. Kunnat eivät ole onnistuneet uudistamaan toimintaansa riittävästi ja palvelutaso on romahtanut. Tekoälyn mahdollistama kontrollitoimintakulttuuri, mittaaminen, valvonta ja seuranta heikentää demokratiaa ja ihmisoikeuksia. Digitalisaatio poistaa työpaikat fyysisinä tiloina, kunnat joutuvat purkamaan tyhjäksi jääneitä kiinteistöjä. Ilmastonmuutoksen hillinnän kustannukset jatkavat kasvuaan.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Suomi putoaa kansainvälisissä kestävän kehityksen vertailuissa. Liikennemuodot, ruuantuotanto ja kulutus ovat ekologisesti kuormittavia. Talousvaikeuksien vuoksi uudet nopeat raideyhteydet eivät toteudu, joukkoliikenne kuihtuu ja yksityisautoilu kasvaa tieverkoston rapautuessa. Edellä mainitut tekijät heikentävät merkittävästi alueiden saavutettavuutta ja kilpailukykyä sekä tavara- että henkilöliikenteessä. Paikallisuutta, yhteistyötä ja verkostoja ei hyödynnetä vipuvoimina kestävän kehityksen edistämiseen. Kestävien ratkaisujen kehittämiseen ei kunnissa ole resursseja eikä osaamista.</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816434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6CCE66E-D83F-4632-9E41-DDAAE7CF99FD}"/>
              </a:ext>
            </a:extLst>
          </p:cNvPr>
          <p:cNvPicPr>
            <a:picLocks noChangeAspect="1"/>
          </p:cNvPicPr>
          <p:nvPr/>
        </p:nvPicPr>
        <p:blipFill rotWithShape="1">
          <a:blip r:embed="rId3"/>
          <a:srcRect l="8751" t="17619" r="14464" b="6825"/>
          <a:stretch/>
        </p:blipFill>
        <p:spPr>
          <a:xfrm>
            <a:off x="-1" y="0"/>
            <a:ext cx="12390503" cy="6858000"/>
          </a:xfrm>
          <a:prstGeom prst="rect">
            <a:avLst/>
          </a:prstGeom>
        </p:spPr>
      </p:pic>
    </p:spTree>
    <p:extLst>
      <p:ext uri="{BB962C8B-B14F-4D97-AF65-F5344CB8AC3E}">
        <p14:creationId xmlns:p14="http://schemas.microsoft.com/office/powerpoint/2010/main" val="22474448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kstiruutu 5">
            <a:extLst>
              <a:ext uri="{FF2B5EF4-FFF2-40B4-BE49-F238E27FC236}">
                <a16:creationId xmlns:a16="http://schemas.microsoft.com/office/drawing/2014/main" id="{108DFE19-0D98-4953-8E13-209F371B1E18}"/>
              </a:ext>
            </a:extLst>
          </p:cNvPr>
          <p:cNvSpPr txBox="1"/>
          <p:nvPr/>
        </p:nvSpPr>
        <p:spPr>
          <a:xfrm>
            <a:off x="535093" y="548640"/>
            <a:ext cx="527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white"/>
                </a:solidFill>
                <a:effectLst/>
                <a:uLnTx/>
                <a:uFillTx/>
                <a:latin typeface="Calibri" panose="020F0502020204030204"/>
                <a:ea typeface="+mn-ea"/>
                <a:cs typeface="+mn-cs"/>
              </a:rPr>
              <a:t>SKENAARIO 3</a:t>
            </a:r>
          </a:p>
        </p:txBody>
      </p:sp>
      <p:sp>
        <p:nvSpPr>
          <p:cNvPr id="2" name="Tekstiruutu 1">
            <a:extLst>
              <a:ext uri="{FF2B5EF4-FFF2-40B4-BE49-F238E27FC236}">
                <a16:creationId xmlns:a16="http://schemas.microsoft.com/office/drawing/2014/main" id="{23D9747C-8733-4808-8DE2-C4DA0D038392}"/>
              </a:ext>
            </a:extLst>
          </p:cNvPr>
          <p:cNvSpPr txBox="1"/>
          <p:nvPr/>
        </p:nvSpPr>
        <p:spPr>
          <a:xfrm>
            <a:off x="586597" y="1186003"/>
            <a:ext cx="4008408"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Calibri" panose="020F0502020204030204"/>
                <a:ea typeface="+mn-ea"/>
                <a:cs typeface="+mn-cs"/>
              </a:rPr>
              <a:t>Loittoneva kunta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Kunta on aktiivinen yhteistyökumppani, kehittää yritysten toimintamahdollisuuksia ja toimii yhdessä järjestöjen kanssa.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Kunta panostaa yritysten toimintaedellytyksiin ja digitalisaatioon.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Kunnan alueella toimivat yhteisöt vahvistuvat, ne toimivat kuitenkin kunnasta erillään.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Kunnan asukkaat ja kunta erkaantuvat.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Kunta jää yhteiskunnan muusta kehityksestä jälkeen.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4" name="Kuva 3">
            <a:extLst>
              <a:ext uri="{FF2B5EF4-FFF2-40B4-BE49-F238E27FC236}">
                <a16:creationId xmlns:a16="http://schemas.microsoft.com/office/drawing/2014/main" id="{F36914B2-8FE8-4C4E-9FE1-D39EE4069E10}"/>
              </a:ext>
            </a:extLst>
          </p:cNvPr>
          <p:cNvPicPr>
            <a:picLocks noChangeAspect="1"/>
          </p:cNvPicPr>
          <p:nvPr/>
        </p:nvPicPr>
        <p:blipFill rotWithShape="1">
          <a:blip r:embed="rId2">
            <a:extLst>
              <a:ext uri="{28A0092B-C50C-407E-A947-70E740481C1C}">
                <a14:useLocalDpi xmlns:a14="http://schemas.microsoft.com/office/drawing/2010/main" val="0"/>
              </a:ext>
            </a:extLst>
          </a:blip>
          <a:srcRect l="17756" t="-65" r="14966" b="65"/>
          <a:stretch/>
        </p:blipFill>
        <p:spPr>
          <a:xfrm>
            <a:off x="5270493" y="0"/>
            <a:ext cx="6921507" cy="6858000"/>
          </a:xfrm>
          <a:prstGeom prst="rect">
            <a:avLst/>
          </a:prstGeom>
        </p:spPr>
      </p:pic>
      <p:sp>
        <p:nvSpPr>
          <p:cNvPr id="7" name="Tekstiruutu 6">
            <a:extLst>
              <a:ext uri="{FF2B5EF4-FFF2-40B4-BE49-F238E27FC236}">
                <a16:creationId xmlns:a16="http://schemas.microsoft.com/office/drawing/2014/main" id="{07C494F9-553F-4C9D-93B9-3C7B92D98D96}"/>
              </a:ext>
            </a:extLst>
          </p:cNvPr>
          <p:cNvSpPr txBox="1"/>
          <p:nvPr/>
        </p:nvSpPr>
        <p:spPr>
          <a:xfrm>
            <a:off x="9565491" y="6611779"/>
            <a:ext cx="615042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Work Sans" panose="00000500000000000000" pitchFamily="2" charset="0"/>
                <a:ea typeface="Calibri" panose="020F0502020204030204" pitchFamily="34" charset="0"/>
                <a:cs typeface="Calibri" panose="020F0502020204030204" pitchFamily="34" charset="0"/>
              </a:rPr>
              <a:t>Kuva: kuviasuomesta.fi, Emma </a:t>
            </a:r>
            <a:r>
              <a:rPr kumimoji="0" lang="fi-FI" sz="1000" b="0" i="0" u="none" strike="noStrike" kern="1200" cap="none" spc="0" normalizeH="0" baseline="0" noProof="0" dirty="0" err="1">
                <a:ln>
                  <a:noFill/>
                </a:ln>
                <a:solidFill>
                  <a:prstClr val="black"/>
                </a:solidFill>
                <a:effectLst/>
                <a:uLnTx/>
                <a:uFillTx/>
                <a:latin typeface="Work Sans" panose="00000500000000000000" pitchFamily="2" charset="0"/>
                <a:ea typeface="Calibri" panose="020F0502020204030204" pitchFamily="34" charset="0"/>
                <a:cs typeface="Calibri" panose="020F0502020204030204" pitchFamily="34" charset="0"/>
              </a:rPr>
              <a:t>Lilleberg</a:t>
            </a:r>
            <a:endPar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393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oli: Oikea 1">
            <a:extLst>
              <a:ext uri="{FF2B5EF4-FFF2-40B4-BE49-F238E27FC236}">
                <a16:creationId xmlns:a16="http://schemas.microsoft.com/office/drawing/2014/main" id="{8C4B1818-C241-4A07-89EF-4C9D7B0AD8FB}"/>
              </a:ext>
            </a:extLst>
          </p:cNvPr>
          <p:cNvSpPr/>
          <p:nvPr/>
        </p:nvSpPr>
        <p:spPr>
          <a:xfrm>
            <a:off x="0" y="5289973"/>
            <a:ext cx="11799147" cy="43349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iruutu 2">
            <a:extLst>
              <a:ext uri="{FF2B5EF4-FFF2-40B4-BE49-F238E27FC236}">
                <a16:creationId xmlns:a16="http://schemas.microsoft.com/office/drawing/2014/main" id="{B776AF84-3371-46FE-BF96-48E271D40382}"/>
              </a:ext>
            </a:extLst>
          </p:cNvPr>
          <p:cNvSpPr txBox="1"/>
          <p:nvPr/>
        </p:nvSpPr>
        <p:spPr>
          <a:xfrm>
            <a:off x="0" y="196427"/>
            <a:ext cx="3779520" cy="400110"/>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SKENAARIO 3</a:t>
            </a:r>
          </a:p>
        </p:txBody>
      </p:sp>
      <p:cxnSp>
        <p:nvCxnSpPr>
          <p:cNvPr id="5" name="Suora yhdysviiva 4">
            <a:extLst>
              <a:ext uri="{FF2B5EF4-FFF2-40B4-BE49-F238E27FC236}">
                <a16:creationId xmlns:a16="http://schemas.microsoft.com/office/drawing/2014/main" id="{B4D492A8-FA41-4386-A892-D18C238D3517}"/>
              </a:ext>
            </a:extLst>
          </p:cNvPr>
          <p:cNvCxnSpPr>
            <a:cxnSpLocks/>
          </p:cNvCxnSpPr>
          <p:nvPr/>
        </p:nvCxnSpPr>
        <p:spPr>
          <a:xfrm flipV="1">
            <a:off x="3833706" y="948267"/>
            <a:ext cx="27091" cy="44433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uora yhdysviiva 5">
            <a:extLst>
              <a:ext uri="{FF2B5EF4-FFF2-40B4-BE49-F238E27FC236}">
                <a16:creationId xmlns:a16="http://schemas.microsoft.com/office/drawing/2014/main" id="{11C7C549-8926-4276-8F44-105B7C56C971}"/>
              </a:ext>
            </a:extLst>
          </p:cNvPr>
          <p:cNvCxnSpPr>
            <a:cxnSpLocks/>
          </p:cNvCxnSpPr>
          <p:nvPr/>
        </p:nvCxnSpPr>
        <p:spPr>
          <a:xfrm flipV="1">
            <a:off x="7870613" y="914400"/>
            <a:ext cx="0" cy="44771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4E7FDDD2-2441-4468-9C77-8BB0568AD073}"/>
              </a:ext>
            </a:extLst>
          </p:cNvPr>
          <p:cNvSpPr txBox="1"/>
          <p:nvPr/>
        </p:nvSpPr>
        <p:spPr>
          <a:xfrm>
            <a:off x="223521" y="1047599"/>
            <a:ext cx="3359565"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2021-2025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Kunta on aktiivinen toimija työhön ja alueen elinvoimaan liittyvissä verkostoissa ja kehittää ketterästi yritysten yhteistyön mahdollisuuksia. Yhdistykset ja vapaaehtoiset ovat mukana hyvinvoinnin edistämisessä. Työelämän murros etenee kuitenkin vain perinteisillä aloilla eikä kunta pysy perässä digitalisaation etenemisessä. Kunta jää heti alussa jälkeen vihreän teknologian, kestävän liikenteen, uusien ruokajärjestelmien kehityksestä ja niihin liittyvistä verkostoista. Luontoarvojen uusi nousu sivuutetaan täysin perinteistä elinvoimaa painottavassa kuntastrategiassa. Osa työntekijöistä tekee suvereenisti etätöitä kansainvälisissä verkostoissa samalla kun osa kunnan asukkaista syrjäytyy digitaitojen kehittämisestä eikä pysty hyödyntämään edes kunnan osallistumismahdollisuuksia. Etätyö yleistyy mutta monipaikkaisuus ei lopulta juuri lisäänny, koska vain osa työntekijöistä voi työskennellä etänä. </a:t>
            </a:r>
          </a:p>
        </p:txBody>
      </p:sp>
      <p:sp>
        <p:nvSpPr>
          <p:cNvPr id="9" name="Tekstiruutu 8">
            <a:extLst>
              <a:ext uri="{FF2B5EF4-FFF2-40B4-BE49-F238E27FC236}">
                <a16:creationId xmlns:a16="http://schemas.microsoft.com/office/drawing/2014/main" id="{E897141E-AACE-4545-AB1B-146FF5E388E5}"/>
              </a:ext>
            </a:extLst>
          </p:cNvPr>
          <p:cNvSpPr txBox="1"/>
          <p:nvPr/>
        </p:nvSpPr>
        <p:spPr>
          <a:xfrm>
            <a:off x="4104645" y="1047599"/>
            <a:ext cx="3359565" cy="40626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2026-2031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Koska </a:t>
            </a:r>
            <a:r>
              <a:rPr kumimoji="0" lang="fi-FI" sz="1200" b="0" i="1" u="none" strike="noStrike" kern="1200" cap="none" spc="0" normalizeH="0" baseline="0" noProof="0" dirty="0">
                <a:ln>
                  <a:noFill/>
                </a:ln>
                <a:solidFill>
                  <a:prstClr val="black"/>
                </a:solidFill>
                <a:effectLst/>
                <a:uLnTx/>
                <a:uFillTx/>
                <a:latin typeface="Calibri" panose="020F0502020204030204"/>
                <a:ea typeface="+mn-ea"/>
                <a:cs typeface="+mn-cs"/>
              </a:rPr>
              <a:t>Loittoneva</a:t>
            </a: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0" i="1" u="none" strike="noStrike" kern="1200" cap="none" spc="0" normalizeH="0" baseline="0" noProof="0" dirty="0">
                <a:ln>
                  <a:noFill/>
                </a:ln>
                <a:solidFill>
                  <a:prstClr val="black"/>
                </a:solidFill>
                <a:effectLst/>
                <a:uLnTx/>
                <a:uFillTx/>
                <a:latin typeface="Calibri" panose="020F0502020204030204"/>
                <a:ea typeface="+mn-ea"/>
                <a:cs typeface="+mn-cs"/>
              </a:rPr>
              <a:t>kunta</a:t>
            </a: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 tiedostaa ilmastonmuutoksen riskit heikosti, kunta ei pysty reagoimaan ajoissa paikallisen elinkeinoelämän potentiaaliin tukemalla sitä. Uuden politiikan mukaiset ruoka- ja viljelyjärjestelmät sekä uusi talous (mm. jakamis- ja alustatalous, paikallisvaluutat) valtavirtaistuvat nopeasti. Kunta on pakkomuutoksen edessä.  Kunta on elämyspuisto, jonka palvelut eivät pelkästään riitä houkuttelemaan uusia asukkaita tai matkailijoita. Tapahtumien tai elämäntavan tuotteistamisen yhteisöt houkuttelevat kuntaan vain määräaikaisia uusia asukkaita. Kunnan varat eivät riitä edes peruspalvelujen tuottamiseen. Lähipalvelut ovat kadonneet ja palvelut on digitalisoitu voimakkaasti. Osa asukkaista on jäänyt palvelujen ulkopuolella. Luottamus kuntaan heikkenee voimakkaasti.  </a:t>
            </a:r>
            <a:r>
              <a:rPr kumimoji="0" lang="fi-FI" sz="1200" b="0" i="1" u="none" strike="noStrike" kern="1200" cap="none" spc="0" normalizeH="0" baseline="0" noProof="0" dirty="0">
                <a:ln>
                  <a:noFill/>
                </a:ln>
                <a:solidFill>
                  <a:prstClr val="black"/>
                </a:solidFill>
                <a:effectLst/>
                <a:uLnTx/>
                <a:uFillTx/>
                <a:latin typeface="Calibri" panose="020F0502020204030204"/>
                <a:ea typeface="+mn-ea"/>
                <a:cs typeface="+mn-cs"/>
              </a:rPr>
              <a:t>Kunta </a:t>
            </a: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ei ole mukana kestävän liikkumisen kehittämisessä; kunta alkaa erottumaan hiilijalanjälki -indikaattoreissa.</a:t>
            </a:r>
          </a:p>
        </p:txBody>
      </p:sp>
      <p:sp>
        <p:nvSpPr>
          <p:cNvPr id="10" name="Tekstiruutu 9">
            <a:extLst>
              <a:ext uri="{FF2B5EF4-FFF2-40B4-BE49-F238E27FC236}">
                <a16:creationId xmlns:a16="http://schemas.microsoft.com/office/drawing/2014/main" id="{04A5A70C-D3C5-4ED9-A109-9282FF6B7E28}"/>
              </a:ext>
            </a:extLst>
          </p:cNvPr>
          <p:cNvSpPr txBox="1"/>
          <p:nvPr/>
        </p:nvSpPr>
        <p:spPr>
          <a:xfrm>
            <a:off x="8073818" y="1047599"/>
            <a:ext cx="3359565"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Väestön muutos nyt harvaan asutuilla alueilla ei ole enää haaste, sillä paikkaan sitoutumaton työelämä mahdollistaa alueiden asuttamisen. Globalisaation heikkeneminen ja alustatalous mahdollistaa paikallisen tuotannon kysynnän ja elävöittävät paikallisuutta. Paikallisyhteisöt vahvistuvat.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Eriarvoisuus ja syrjäytyminen räjähtävät käsiin, ja kunnan kehittämisresurssit menevät digipalvelujen ja lähipalvelujen (asukkaan ja kunnan työntekijän kontaktit) kehittämiseen ja muuhun kehittämistyöhön ei ole resursseja.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Kunta jää jälkeen muusta yhteiskunnasta ja sen kehittymisestä, sillä ei ole aikaisemmin kiinnittänyt huomiota ilmastonmuutoksen hillintään ja suojeluun. Asukkaan ja kunnan välinen yhteys katkeaa, sillä hän saa tarvitsemansa muista paikallisyhteisöistä.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Kunta ei pysty vastaamaan paikallisiin haasteisiin, pandemioihin ja ympäristökriiseihin.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Kunta ei saa mukaansa enää vapaaehtoisia, järjestöjä ja muita tahoja yhteisten asioiden ja alueen kehittämistyöhön. </a:t>
            </a:r>
          </a:p>
        </p:txBody>
      </p:sp>
    </p:spTree>
    <p:extLst>
      <p:ext uri="{BB962C8B-B14F-4D97-AF65-F5344CB8AC3E}">
        <p14:creationId xmlns:p14="http://schemas.microsoft.com/office/powerpoint/2010/main" val="28933008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C53ECA78-571B-4A16-B816-464A72F7F698}"/>
              </a:ext>
            </a:extLst>
          </p:cNvPr>
          <p:cNvPicPr>
            <a:picLocks noChangeAspect="1"/>
          </p:cNvPicPr>
          <p:nvPr/>
        </p:nvPicPr>
        <p:blipFill rotWithShape="1">
          <a:blip r:embed="rId3"/>
          <a:srcRect l="9287" t="17460" r="14375" b="6031"/>
          <a:stretch/>
        </p:blipFill>
        <p:spPr>
          <a:xfrm>
            <a:off x="0" y="0"/>
            <a:ext cx="12192000" cy="6873151"/>
          </a:xfrm>
          <a:prstGeom prst="rect">
            <a:avLst/>
          </a:prstGeom>
        </p:spPr>
      </p:pic>
    </p:spTree>
    <p:extLst>
      <p:ext uri="{BB962C8B-B14F-4D97-AF65-F5344CB8AC3E}">
        <p14:creationId xmlns:p14="http://schemas.microsoft.com/office/powerpoint/2010/main" val="26110786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kstiruutu 5">
            <a:extLst>
              <a:ext uri="{FF2B5EF4-FFF2-40B4-BE49-F238E27FC236}">
                <a16:creationId xmlns:a16="http://schemas.microsoft.com/office/drawing/2014/main" id="{108DFE19-0D98-4953-8E13-209F371B1E18}"/>
              </a:ext>
            </a:extLst>
          </p:cNvPr>
          <p:cNvSpPr txBox="1"/>
          <p:nvPr/>
        </p:nvSpPr>
        <p:spPr>
          <a:xfrm>
            <a:off x="535093" y="548640"/>
            <a:ext cx="527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white"/>
                </a:solidFill>
                <a:effectLst/>
                <a:uLnTx/>
                <a:uFillTx/>
                <a:latin typeface="Calibri" panose="020F0502020204030204"/>
                <a:ea typeface="+mn-ea"/>
                <a:cs typeface="+mn-cs"/>
              </a:rPr>
              <a:t>SKENAARIO 2</a:t>
            </a:r>
          </a:p>
        </p:txBody>
      </p:sp>
      <p:sp>
        <p:nvSpPr>
          <p:cNvPr id="9" name="Tekstiruutu 8">
            <a:extLst>
              <a:ext uri="{FF2B5EF4-FFF2-40B4-BE49-F238E27FC236}">
                <a16:creationId xmlns:a16="http://schemas.microsoft.com/office/drawing/2014/main" id="{7671D969-5E93-4EA2-9D06-100CA0C010A6}"/>
              </a:ext>
            </a:extLst>
          </p:cNvPr>
          <p:cNvSpPr txBox="1"/>
          <p:nvPr/>
        </p:nvSpPr>
        <p:spPr>
          <a:xfrm>
            <a:off x="168965" y="1071860"/>
            <a:ext cx="564343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prstClr val="white"/>
                </a:solidFill>
                <a:effectLst/>
                <a:uLnTx/>
                <a:uFillTx/>
                <a:latin typeface="Calibri" panose="020F0502020204030204"/>
                <a:ea typeface="+mn-ea"/>
                <a:cs typeface="+mn-cs"/>
              </a:rPr>
              <a:t>Kunta murroksen moottorina kestävässä toimintaympäristössä</a:t>
            </a:r>
          </a:p>
        </p:txBody>
      </p:sp>
      <p:sp>
        <p:nvSpPr>
          <p:cNvPr id="10" name="Tekstiruutu 9">
            <a:extLst>
              <a:ext uri="{FF2B5EF4-FFF2-40B4-BE49-F238E27FC236}">
                <a16:creationId xmlns:a16="http://schemas.microsoft.com/office/drawing/2014/main" id="{2944C13E-A721-4796-94CB-983C26CD006E}"/>
              </a:ext>
            </a:extLst>
          </p:cNvPr>
          <p:cNvSpPr txBox="1"/>
          <p:nvPr/>
        </p:nvSpPr>
        <p:spPr>
          <a:xfrm>
            <a:off x="535093" y="2149078"/>
            <a:ext cx="514096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Kunnat ovat tunnistaneet omat vahvuutensa ja osaavat brändätä itsensä. Kestävän kehityksen periaatteet ja kuntalaisten uudet osallistumistavat vakiintuvat kuntien toimintamalleihin niin ekologisen kuin myös sosiaalisen kestävyyden näkökulmasta.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Monipaikkaisuus on arkea kunnissa, johon digitalisaatio tarjoaa mahdollisuuksia. Kunnat kilpailevat keskenään digitaalisesta ja vihreästä osaamisesta.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Kuntien haasteena on vastata jatkuvaan työnmurrokseen ja osaamisen kehittämiseen. Työvoima polarisoituu ja osa aloista kärsii työvoimapulasta.</a:t>
            </a:r>
          </a:p>
        </p:txBody>
      </p:sp>
      <p:pic>
        <p:nvPicPr>
          <p:cNvPr id="3" name="Kuva 2" descr="Kuva, joka sisältää kohteen rakennus, yö, betoni, sementti&#10;&#10;Kuvaus luotu automaattisesti">
            <a:extLst>
              <a:ext uri="{FF2B5EF4-FFF2-40B4-BE49-F238E27FC236}">
                <a16:creationId xmlns:a16="http://schemas.microsoft.com/office/drawing/2014/main" id="{63548883-7004-4976-9C7B-F0F5F562E301}"/>
              </a:ext>
            </a:extLst>
          </p:cNvPr>
          <p:cNvPicPr>
            <a:picLocks noChangeAspect="1"/>
          </p:cNvPicPr>
          <p:nvPr/>
        </p:nvPicPr>
        <p:blipFill rotWithShape="1">
          <a:blip r:embed="rId2">
            <a:extLst>
              <a:ext uri="{28A0092B-C50C-407E-A947-70E740481C1C}">
                <a14:useLocalDpi xmlns:a14="http://schemas.microsoft.com/office/drawing/2010/main" val="0"/>
              </a:ext>
            </a:extLst>
          </a:blip>
          <a:srcRect l="3365" r="33222"/>
          <a:stretch/>
        </p:blipFill>
        <p:spPr>
          <a:xfrm>
            <a:off x="5676053" y="0"/>
            <a:ext cx="6515947" cy="6858000"/>
          </a:xfrm>
          <a:prstGeom prst="rect">
            <a:avLst/>
          </a:prstGeom>
        </p:spPr>
      </p:pic>
      <p:sp>
        <p:nvSpPr>
          <p:cNvPr id="7" name="Tekstiruutu 6">
            <a:extLst>
              <a:ext uri="{FF2B5EF4-FFF2-40B4-BE49-F238E27FC236}">
                <a16:creationId xmlns:a16="http://schemas.microsoft.com/office/drawing/2014/main" id="{434E28D4-E6C9-49D9-A39E-FF1DB45483E3}"/>
              </a:ext>
            </a:extLst>
          </p:cNvPr>
          <p:cNvSpPr txBox="1"/>
          <p:nvPr/>
        </p:nvSpPr>
        <p:spPr>
          <a:xfrm>
            <a:off x="9583809" y="6585072"/>
            <a:ext cx="270483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Work Sans" panose="00000500000000000000" pitchFamily="2" charset="0"/>
                <a:ea typeface="Calibri" panose="020F0502020204030204" pitchFamily="34" charset="0"/>
                <a:cs typeface="Calibri" panose="020F0502020204030204" pitchFamily="34" charset="0"/>
              </a:rPr>
              <a:t>Kuva: kuviasuomesta.fi, Roine Piirainen</a:t>
            </a:r>
            <a:endParaRPr kumimoji="0" lang="fi-FI"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985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oli: Oikea 1">
            <a:extLst>
              <a:ext uri="{FF2B5EF4-FFF2-40B4-BE49-F238E27FC236}">
                <a16:creationId xmlns:a16="http://schemas.microsoft.com/office/drawing/2014/main" id="{8C4B1818-C241-4A07-89EF-4C9D7B0AD8FB}"/>
              </a:ext>
            </a:extLst>
          </p:cNvPr>
          <p:cNvSpPr/>
          <p:nvPr/>
        </p:nvSpPr>
        <p:spPr>
          <a:xfrm>
            <a:off x="0" y="5289973"/>
            <a:ext cx="11799147" cy="43349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iruutu 2">
            <a:extLst>
              <a:ext uri="{FF2B5EF4-FFF2-40B4-BE49-F238E27FC236}">
                <a16:creationId xmlns:a16="http://schemas.microsoft.com/office/drawing/2014/main" id="{B776AF84-3371-46FE-BF96-48E271D40382}"/>
              </a:ext>
            </a:extLst>
          </p:cNvPr>
          <p:cNvSpPr txBox="1"/>
          <p:nvPr/>
        </p:nvSpPr>
        <p:spPr>
          <a:xfrm>
            <a:off x="0" y="196427"/>
            <a:ext cx="3779520" cy="400110"/>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prstClr val="white"/>
                </a:solidFill>
                <a:effectLst/>
                <a:uLnTx/>
                <a:uFillTx/>
                <a:latin typeface="Calibri" panose="020F0502020204030204"/>
                <a:ea typeface="+mn-ea"/>
                <a:cs typeface="+mn-cs"/>
              </a:rPr>
              <a:t>SKENAARIO </a:t>
            </a: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cxnSp>
        <p:nvCxnSpPr>
          <p:cNvPr id="5" name="Suora yhdysviiva 4">
            <a:extLst>
              <a:ext uri="{FF2B5EF4-FFF2-40B4-BE49-F238E27FC236}">
                <a16:creationId xmlns:a16="http://schemas.microsoft.com/office/drawing/2014/main" id="{B4D492A8-FA41-4386-A892-D18C238D3517}"/>
              </a:ext>
            </a:extLst>
          </p:cNvPr>
          <p:cNvCxnSpPr>
            <a:cxnSpLocks/>
          </p:cNvCxnSpPr>
          <p:nvPr/>
        </p:nvCxnSpPr>
        <p:spPr>
          <a:xfrm flipV="1">
            <a:off x="3833706" y="948267"/>
            <a:ext cx="27091" cy="44433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uora yhdysviiva 5">
            <a:extLst>
              <a:ext uri="{FF2B5EF4-FFF2-40B4-BE49-F238E27FC236}">
                <a16:creationId xmlns:a16="http://schemas.microsoft.com/office/drawing/2014/main" id="{11C7C549-8926-4276-8F44-105B7C56C971}"/>
              </a:ext>
            </a:extLst>
          </p:cNvPr>
          <p:cNvCxnSpPr>
            <a:cxnSpLocks/>
          </p:cNvCxnSpPr>
          <p:nvPr/>
        </p:nvCxnSpPr>
        <p:spPr>
          <a:xfrm flipV="1">
            <a:off x="7870613" y="914400"/>
            <a:ext cx="0" cy="44771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4E7FDDD2-2441-4468-9C77-8BB0568AD073}"/>
              </a:ext>
            </a:extLst>
          </p:cNvPr>
          <p:cNvSpPr txBox="1"/>
          <p:nvPr/>
        </p:nvSpPr>
        <p:spPr>
          <a:xfrm>
            <a:off x="237071" y="914400"/>
            <a:ext cx="3359565"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2021-2025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Kuntien toimintaympäristö muuttuu. Ilmastonmuutos, digitalisaatio ja työelämän murros luo uusia liikkumis-, palvelu-, asumis- ja energiaratkaisuja. Yhteiskunnasta toimii hajautuneesti ja monipaikkaisesti. Etätyö ja -opetus luovat digitaalisia innovaatioita ja kohentavat kansalaisten digitaitoja.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Kunnat vastaavat murrokseen uudistumalla. Ne kilpailevat keskenään ilmastotavoitteiden saavuttamisessa. Kunnat hyödyntävät vihreään talouteen liittyvää osaamistaan ja käyttävät tehokkaasti dataa toimintansa uudistamiseen. Ne toimivat testiympäristöinä uusille teknologioille ja edistävät näin ekologisesti ja sosiaalisesti kestävän yritystoiminnan kehittymistä. Julkiset palvelut digitalisoituvat.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Palveluiden käyttö lisääntyy, verojen maksajien määrä ei kasva. Kaikki kunnat eivät kykene uudistamaan palveluitaan ja houkuttelemaan osaavia työntekijöitä palvelukseensa.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kstiruutu 8">
            <a:extLst>
              <a:ext uri="{FF2B5EF4-FFF2-40B4-BE49-F238E27FC236}">
                <a16:creationId xmlns:a16="http://schemas.microsoft.com/office/drawing/2014/main" id="{E897141E-AACE-4545-AB1B-146FF5E388E5}"/>
              </a:ext>
            </a:extLst>
          </p:cNvPr>
          <p:cNvSpPr txBox="1"/>
          <p:nvPr/>
        </p:nvSpPr>
        <p:spPr>
          <a:xfrm>
            <a:off x="4090670" y="886195"/>
            <a:ext cx="3359565"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2026-2031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Työn murros muuttaa väestön liikkumista ja aiheuttaa osaan kunnista hallitsematonta kasvua ja osalle entistäkin vahvempaa kurjistumista. Kehityssuunnat ovat vahvassa yhteydessä, miten kunnat ovat onnistuneet mm. tietoliikenne-infran ja kestävän kehityksen edellytysten luomisessa. Tämä korostuu digitaalisuuden muuttuessa personoiduksi luksustuotteeksi, jolla tuetaan erilaisia automatisoituja ja robotisoituja palveluja. Väestö jakautuu yhä selvemmin työmarkkinoilla taitaviin ja kykenemättömiin kuntalaisiin.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Ilmastonmuutoksen myötä syntyneet kestävän kehityksen politiikat ja toimintamallit vakiintuvat ja vahvistuvat osana kunnan toimintaa. Ikääntynyt väestö haluaa ottaa yhä monipuolisemmin roolia kestävässä kehityksessä, mikä luo jännitteitä organisaatiokeskeisten kuntien ja niiden asukkaiden välille.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kstiruutu 9">
            <a:extLst>
              <a:ext uri="{FF2B5EF4-FFF2-40B4-BE49-F238E27FC236}">
                <a16:creationId xmlns:a16="http://schemas.microsoft.com/office/drawing/2014/main" id="{04A5A70C-D3C5-4ED9-A109-9282FF6B7E28}"/>
              </a:ext>
            </a:extLst>
          </p:cNvPr>
          <p:cNvSpPr txBox="1"/>
          <p:nvPr/>
        </p:nvSpPr>
        <p:spPr>
          <a:xfrm>
            <a:off x="8082912" y="829820"/>
            <a:ext cx="3359565"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Kunnat kilpailevat erityisesti kestävän kehityksen osaamisella, mikä on mahdollistanut kunnille omintakeisia ratkaisuja hyvinvoinnin ja elinvoiman lisäämiseksi. Joissakin kunnissa on menestyksekkäästi panostettu elävään luonto- ja metsäsuhteeseen hyvinvoinnin lähteenä.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Kuntien palvelut ovat pääosin digitaalisia. Erilaiset omapalvelut ovat todella suosittuja. Kuntarajat ylittävät palvelut tukevat tekoälyn ja algoritmien avulla ihmisten arkea. Osaa väestöstä vaivaavaan teknologiauupumukseen nämä automatisoidut ratkaisut tuovat helpotusta kuten myös teknologiavapaat vyöhykkeet.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Yhteiskunnallinen polarisaatio on käsinkosketeltavaa. Osaamisen rapautuminen näkyy työmarkkinoilla, uuden työn muotoja ei ole pystytty ottamaan haltuun. Työvoimakato uhkaa kuntia, joiden osalta työvoiman osaamistaso yleisesti tiedetään heikommaksi kuin muilla.</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293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BF2AB1-A7C8-4E7F-A5AC-3B800ECD33BC}"/>
              </a:ext>
            </a:extLst>
          </p:cNvPr>
          <p:cNvSpPr>
            <a:spLocks noGrp="1"/>
          </p:cNvSpPr>
          <p:nvPr>
            <p:ph type="title"/>
          </p:nvPr>
        </p:nvSpPr>
        <p:spPr>
          <a:xfrm>
            <a:off x="766763" y="548681"/>
            <a:ext cx="10658475" cy="504055"/>
          </a:xfrm>
        </p:spPr>
        <p:txBody>
          <a:bodyPr/>
          <a:lstStyle/>
          <a:p>
            <a:r>
              <a:rPr lang="fi-FI" sz="3200" dirty="0"/>
              <a:t>Ohjelma</a:t>
            </a:r>
          </a:p>
        </p:txBody>
      </p:sp>
      <p:sp>
        <p:nvSpPr>
          <p:cNvPr id="3" name="Sisällön paikkamerkki 2">
            <a:extLst>
              <a:ext uri="{FF2B5EF4-FFF2-40B4-BE49-F238E27FC236}">
                <a16:creationId xmlns:a16="http://schemas.microsoft.com/office/drawing/2014/main" id="{59F0CA8C-5F82-4407-AC1C-D2361DD5371C}"/>
              </a:ext>
            </a:extLst>
          </p:cNvPr>
          <p:cNvSpPr>
            <a:spLocks noGrp="1"/>
          </p:cNvSpPr>
          <p:nvPr>
            <p:ph idx="1"/>
          </p:nvPr>
        </p:nvSpPr>
        <p:spPr>
          <a:xfrm>
            <a:off x="766763" y="1124744"/>
            <a:ext cx="10658475" cy="4896768"/>
          </a:xfrm>
        </p:spPr>
        <p:txBody>
          <a:bodyPr/>
          <a:lstStyle/>
          <a:p>
            <a:pPr marL="0" indent="0">
              <a:spcBef>
                <a:spcPts val="0"/>
              </a:spcBef>
              <a:buNone/>
            </a:pPr>
            <a:r>
              <a:rPr lang="fi-FI" sz="1400" b="1" dirty="0"/>
              <a:t>Klo</a:t>
            </a:r>
          </a:p>
          <a:p>
            <a:pPr marL="0" indent="0">
              <a:buNone/>
            </a:pPr>
            <a:r>
              <a:rPr lang="fi-FI" sz="1400" b="1" dirty="0"/>
              <a:t>9.00 Webinaarin avaus: USO 6 Kestävä </a:t>
            </a:r>
            <a:r>
              <a:rPr lang="fi-FI" sz="1400" b="1" dirty="0" err="1"/>
              <a:t>kuntajohtaminen</a:t>
            </a:r>
            <a:r>
              <a:rPr lang="fi-FI" sz="1400" b="1" dirty="0"/>
              <a:t> -verkoston ajankohtaiset asiat</a:t>
            </a:r>
            <a:endParaRPr lang="fi-FI" sz="1400" dirty="0"/>
          </a:p>
          <a:p>
            <a:pPr marL="0" indent="0">
              <a:buNone/>
            </a:pPr>
            <a:r>
              <a:rPr lang="fi-FI" sz="1400" i="1" dirty="0"/>
              <a:t>  Kehityspäällikkö Jarkko Majava, Kuntaliitto</a:t>
            </a:r>
            <a:endParaRPr lang="fi-FI" sz="1400" dirty="0"/>
          </a:p>
          <a:p>
            <a:pPr marL="0" indent="0">
              <a:buNone/>
            </a:pPr>
            <a:r>
              <a:rPr lang="fi-FI" sz="1400" b="1" dirty="0"/>
              <a:t>9.15 Kestävät kunnat -ennakointiprosessin tuloksia: minkälaisilla skenaarioilla ja strategisilla toimenpiteillä vuoteen 2030?</a:t>
            </a:r>
            <a:endParaRPr lang="fi-FI" sz="1400" dirty="0"/>
          </a:p>
          <a:p>
            <a:pPr marL="0" indent="0">
              <a:buNone/>
            </a:pPr>
            <a:r>
              <a:rPr lang="fi-FI" sz="1400" i="1" dirty="0"/>
              <a:t>  Jarkko Majava, Sini Sallinen ja Ville Nieminen, Kuntaliitto</a:t>
            </a:r>
            <a:endParaRPr lang="fi-FI" sz="1400" dirty="0"/>
          </a:p>
          <a:p>
            <a:pPr marL="0" indent="0">
              <a:buNone/>
            </a:pPr>
            <a:r>
              <a:rPr lang="fi-FI" sz="1400" b="1" dirty="0"/>
              <a:t>9.50 Tauko</a:t>
            </a:r>
            <a:endParaRPr lang="fi-FI" sz="1400" dirty="0"/>
          </a:p>
          <a:p>
            <a:pPr marL="0" indent="0">
              <a:buNone/>
            </a:pPr>
            <a:r>
              <a:rPr lang="fi-FI" sz="1400" b="1" dirty="0"/>
              <a:t>10.00 Teemakohtaiset pienryhmäkeskustelut: mitä vaikutuksia ja johtopäätöksiä kuntastrategioihin ennakoinnin tuloksilla on?</a:t>
            </a:r>
            <a:r>
              <a:rPr lang="fi-FI" sz="1400" dirty="0"/>
              <a:t>​</a:t>
            </a:r>
          </a:p>
          <a:p>
            <a:pPr marL="0" indent="0">
              <a:buNone/>
            </a:pPr>
            <a:r>
              <a:rPr lang="fi-FI" sz="1400" dirty="0"/>
              <a:t>  </a:t>
            </a:r>
            <a:r>
              <a:rPr lang="fi-FI" sz="1400" i="1" dirty="0"/>
              <a:t>Fasilitoidut pienryhmät</a:t>
            </a:r>
            <a:endParaRPr lang="fi-FI" sz="1400" dirty="0"/>
          </a:p>
          <a:p>
            <a:pPr marL="0" indent="0">
              <a:buNone/>
            </a:pPr>
            <a:r>
              <a:rPr lang="fi-FI" sz="1400" b="1" dirty="0"/>
              <a:t>10.45 Tauko</a:t>
            </a:r>
            <a:endParaRPr lang="fi-FI" sz="1400" dirty="0"/>
          </a:p>
          <a:p>
            <a:pPr marL="0" indent="0">
              <a:buNone/>
            </a:pPr>
            <a:r>
              <a:rPr lang="fi-FI" sz="1400" b="1" dirty="0"/>
              <a:t>10.50 Paluu yhteiseen tilaan ja teemakohtaisten pienryhmien tulosten esittely</a:t>
            </a:r>
            <a:endParaRPr lang="fi-FI" sz="1400" dirty="0"/>
          </a:p>
          <a:p>
            <a:pPr marL="0" indent="0">
              <a:buNone/>
            </a:pPr>
            <a:r>
              <a:rPr lang="fi-FI" sz="1400" b="1" dirty="0"/>
              <a:t>11.20 </a:t>
            </a:r>
            <a:r>
              <a:rPr lang="fi-FI" sz="1400" dirty="0"/>
              <a:t>​</a:t>
            </a:r>
            <a:r>
              <a:rPr lang="fi-FI" sz="1400" b="1" dirty="0"/>
              <a:t>Kuntajohtamisen muutospaineet ja tulevaisuus</a:t>
            </a:r>
            <a:endParaRPr lang="fi-FI" sz="1400" dirty="0"/>
          </a:p>
          <a:p>
            <a:pPr marL="0" indent="0">
              <a:buNone/>
            </a:pPr>
            <a:r>
              <a:rPr lang="fi-FI" sz="1400" i="1" dirty="0"/>
              <a:t>Tutkijatohtori Anni Jäntti, Tampereen yliopisto</a:t>
            </a:r>
            <a:endParaRPr lang="fi-FI" sz="1400" dirty="0"/>
          </a:p>
          <a:p>
            <a:pPr marL="0" indent="0">
              <a:buNone/>
            </a:pPr>
            <a:r>
              <a:rPr lang="fi-FI" sz="1400" b="1" dirty="0"/>
              <a:t>12.00 Webinaarin päätös</a:t>
            </a:r>
            <a:endParaRPr lang="fi-FI" sz="1400" dirty="0"/>
          </a:p>
        </p:txBody>
      </p:sp>
      <p:sp>
        <p:nvSpPr>
          <p:cNvPr id="4" name="Dian numeron paikkamerkki 3">
            <a:extLst>
              <a:ext uri="{FF2B5EF4-FFF2-40B4-BE49-F238E27FC236}">
                <a16:creationId xmlns:a16="http://schemas.microsoft.com/office/drawing/2014/main" id="{C6A3944A-086E-4A83-A82C-50187D9FD865}"/>
              </a:ext>
            </a:extLst>
          </p:cNvPr>
          <p:cNvSpPr>
            <a:spLocks noGrp="1"/>
          </p:cNvSpPr>
          <p:nvPr>
            <p:ph type="sldNum" sz="quarter" idx="12"/>
          </p:nvPr>
        </p:nvSpPr>
        <p:spPr/>
        <p:txBody>
          <a:bodyPr/>
          <a:lstStyle/>
          <a:p>
            <a:fld id="{0861148C-697E-4B67-BDAA-872F34DF1106}" type="slidenum">
              <a:rPr lang="fi-FI" smtClean="0"/>
              <a:t>2</a:t>
            </a:fld>
            <a:endParaRPr lang="fi-FI"/>
          </a:p>
        </p:txBody>
      </p:sp>
    </p:spTree>
    <p:extLst>
      <p:ext uri="{BB962C8B-B14F-4D97-AF65-F5344CB8AC3E}">
        <p14:creationId xmlns:p14="http://schemas.microsoft.com/office/powerpoint/2010/main" val="29047676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4A29880E-95DD-47AF-8918-1859F64FFEF6}"/>
              </a:ext>
            </a:extLst>
          </p:cNvPr>
          <p:cNvPicPr>
            <a:picLocks noChangeAspect="1"/>
          </p:cNvPicPr>
          <p:nvPr/>
        </p:nvPicPr>
        <p:blipFill rotWithShape="1">
          <a:blip r:embed="rId3"/>
          <a:srcRect l="9018" t="17619" r="14107" b="6190"/>
          <a:stretch/>
        </p:blipFill>
        <p:spPr>
          <a:xfrm>
            <a:off x="0" y="0"/>
            <a:ext cx="12301538" cy="6858000"/>
          </a:xfrm>
          <a:prstGeom prst="rect">
            <a:avLst/>
          </a:prstGeom>
        </p:spPr>
      </p:pic>
    </p:spTree>
    <p:extLst>
      <p:ext uri="{BB962C8B-B14F-4D97-AF65-F5344CB8AC3E}">
        <p14:creationId xmlns:p14="http://schemas.microsoft.com/office/powerpoint/2010/main" val="31444329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kstiruutu 5">
            <a:extLst>
              <a:ext uri="{FF2B5EF4-FFF2-40B4-BE49-F238E27FC236}">
                <a16:creationId xmlns:a16="http://schemas.microsoft.com/office/drawing/2014/main" id="{108DFE19-0D98-4953-8E13-209F371B1E18}"/>
              </a:ext>
            </a:extLst>
          </p:cNvPr>
          <p:cNvSpPr txBox="1"/>
          <p:nvPr/>
        </p:nvSpPr>
        <p:spPr>
          <a:xfrm>
            <a:off x="535093" y="548640"/>
            <a:ext cx="527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prstClr val="white"/>
                </a:solidFill>
                <a:effectLst/>
                <a:uLnTx/>
                <a:uFillTx/>
                <a:latin typeface="Calibri" panose="020F0502020204030204"/>
                <a:ea typeface="+mn-ea"/>
                <a:cs typeface="+mn-cs"/>
              </a:rPr>
              <a:t>SKENAARIO 1</a:t>
            </a:r>
          </a:p>
        </p:txBody>
      </p:sp>
      <p:pic>
        <p:nvPicPr>
          <p:cNvPr id="8" name="Kuva 7">
            <a:extLst>
              <a:ext uri="{FF2B5EF4-FFF2-40B4-BE49-F238E27FC236}">
                <a16:creationId xmlns:a16="http://schemas.microsoft.com/office/drawing/2014/main" id="{82422141-6488-446D-894E-A51B1FDFC957}"/>
              </a:ext>
            </a:extLst>
          </p:cNvPr>
          <p:cNvPicPr>
            <a:picLocks noChangeAspect="1"/>
          </p:cNvPicPr>
          <p:nvPr/>
        </p:nvPicPr>
        <p:blipFill rotWithShape="1">
          <a:blip r:embed="rId2">
            <a:extLst>
              <a:ext uri="{28A0092B-C50C-407E-A947-70E740481C1C}">
                <a14:useLocalDpi xmlns:a14="http://schemas.microsoft.com/office/drawing/2010/main" val="0"/>
              </a:ext>
            </a:extLst>
          </a:blip>
          <a:srcRect l="6595" r="32403"/>
          <a:stretch/>
        </p:blipFill>
        <p:spPr>
          <a:xfrm>
            <a:off x="5812403" y="0"/>
            <a:ext cx="6379597" cy="6858000"/>
          </a:xfrm>
          <a:prstGeom prst="rect">
            <a:avLst/>
          </a:prstGeom>
        </p:spPr>
      </p:pic>
      <p:sp>
        <p:nvSpPr>
          <p:cNvPr id="9" name="Tekstiruutu 8">
            <a:extLst>
              <a:ext uri="{FF2B5EF4-FFF2-40B4-BE49-F238E27FC236}">
                <a16:creationId xmlns:a16="http://schemas.microsoft.com/office/drawing/2014/main" id="{7671D969-5E93-4EA2-9D06-100CA0C010A6}"/>
              </a:ext>
            </a:extLst>
          </p:cNvPr>
          <p:cNvSpPr txBox="1"/>
          <p:nvPr/>
        </p:nvSpPr>
        <p:spPr>
          <a:xfrm>
            <a:off x="535093" y="1071860"/>
            <a:ext cx="502581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a:ln>
                  <a:noFill/>
                </a:ln>
                <a:solidFill>
                  <a:prstClr val="white"/>
                </a:solidFill>
                <a:effectLst/>
                <a:uLnTx/>
                <a:uFillTx/>
                <a:latin typeface="Calibri" panose="020F0502020204030204"/>
                <a:ea typeface="+mn-ea"/>
                <a:cs typeface="+mn-cs"/>
              </a:rPr>
              <a:t>Vähähiiliset hyvinvointiverkostot</a:t>
            </a:r>
          </a:p>
        </p:txBody>
      </p:sp>
      <p:sp>
        <p:nvSpPr>
          <p:cNvPr id="10" name="Tekstiruutu 9">
            <a:extLst>
              <a:ext uri="{FF2B5EF4-FFF2-40B4-BE49-F238E27FC236}">
                <a16:creationId xmlns:a16="http://schemas.microsoft.com/office/drawing/2014/main" id="{2944C13E-A721-4796-94CB-983C26CD006E}"/>
              </a:ext>
            </a:extLst>
          </p:cNvPr>
          <p:cNvSpPr txBox="1"/>
          <p:nvPr/>
        </p:nvSpPr>
        <p:spPr>
          <a:xfrm>
            <a:off x="580441" y="2310064"/>
            <a:ext cx="514096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Työnteko ja koulutus ottavat digiloikan ympäri maan. Vaikuttaminen ja osallistuminen onnistuu riippumatta asuinpaikasta.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Ilmastotavoitteet ohjaavat kunnan hankintoja ja päätöksentekoa. Esimerkiksi liikkuminen lihasvoimin  lisääntyy, tuottaa hyvinvointia ja pidentää työuria.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Paikalliset verkostot ja digitaaliset ratkaisut vahvistavat jakamistaloutta ja luovat kestäviä palveluja. </a:t>
            </a:r>
          </a:p>
        </p:txBody>
      </p:sp>
    </p:spTree>
    <p:extLst>
      <p:ext uri="{BB962C8B-B14F-4D97-AF65-F5344CB8AC3E}">
        <p14:creationId xmlns:p14="http://schemas.microsoft.com/office/powerpoint/2010/main" val="3113102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oli: Oikea 1">
            <a:extLst>
              <a:ext uri="{FF2B5EF4-FFF2-40B4-BE49-F238E27FC236}">
                <a16:creationId xmlns:a16="http://schemas.microsoft.com/office/drawing/2014/main" id="{8C4B1818-C241-4A07-89EF-4C9D7B0AD8FB}"/>
              </a:ext>
            </a:extLst>
          </p:cNvPr>
          <p:cNvSpPr/>
          <p:nvPr/>
        </p:nvSpPr>
        <p:spPr>
          <a:xfrm>
            <a:off x="0" y="5289973"/>
            <a:ext cx="11799147" cy="43349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iruutu 2">
            <a:extLst>
              <a:ext uri="{FF2B5EF4-FFF2-40B4-BE49-F238E27FC236}">
                <a16:creationId xmlns:a16="http://schemas.microsoft.com/office/drawing/2014/main" id="{B776AF84-3371-46FE-BF96-48E271D40382}"/>
              </a:ext>
            </a:extLst>
          </p:cNvPr>
          <p:cNvSpPr txBox="1"/>
          <p:nvPr/>
        </p:nvSpPr>
        <p:spPr>
          <a:xfrm>
            <a:off x="0" y="196427"/>
            <a:ext cx="3779520" cy="400110"/>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prstClr val="white"/>
                </a:solidFill>
                <a:effectLst/>
                <a:uLnTx/>
                <a:uFillTx/>
                <a:latin typeface="Calibri" panose="020F0502020204030204"/>
                <a:ea typeface="+mn-ea"/>
                <a:cs typeface="+mn-cs"/>
              </a:rPr>
              <a:t>SKENAARIO 1</a:t>
            </a:r>
          </a:p>
        </p:txBody>
      </p:sp>
      <p:cxnSp>
        <p:nvCxnSpPr>
          <p:cNvPr id="5" name="Suora yhdysviiva 4">
            <a:extLst>
              <a:ext uri="{FF2B5EF4-FFF2-40B4-BE49-F238E27FC236}">
                <a16:creationId xmlns:a16="http://schemas.microsoft.com/office/drawing/2014/main" id="{B4D492A8-FA41-4386-A892-D18C238D3517}"/>
              </a:ext>
            </a:extLst>
          </p:cNvPr>
          <p:cNvCxnSpPr>
            <a:cxnSpLocks/>
          </p:cNvCxnSpPr>
          <p:nvPr/>
        </p:nvCxnSpPr>
        <p:spPr>
          <a:xfrm flipV="1">
            <a:off x="3833706" y="948267"/>
            <a:ext cx="27091" cy="44433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uora yhdysviiva 5">
            <a:extLst>
              <a:ext uri="{FF2B5EF4-FFF2-40B4-BE49-F238E27FC236}">
                <a16:creationId xmlns:a16="http://schemas.microsoft.com/office/drawing/2014/main" id="{11C7C549-8926-4276-8F44-105B7C56C971}"/>
              </a:ext>
            </a:extLst>
          </p:cNvPr>
          <p:cNvCxnSpPr>
            <a:cxnSpLocks/>
          </p:cNvCxnSpPr>
          <p:nvPr/>
        </p:nvCxnSpPr>
        <p:spPr>
          <a:xfrm flipV="1">
            <a:off x="7870613" y="914400"/>
            <a:ext cx="0" cy="44771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4E7FDDD2-2441-4468-9C77-8BB0568AD073}"/>
              </a:ext>
            </a:extLst>
          </p:cNvPr>
          <p:cNvSpPr txBox="1"/>
          <p:nvPr/>
        </p:nvSpPr>
        <p:spPr>
          <a:xfrm>
            <a:off x="223521" y="975885"/>
            <a:ext cx="3359565"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2021-2025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panose="020F0502020204030204"/>
                <a:ea typeface="+mn-ea"/>
                <a:cs typeface="+mn-cs"/>
              </a:rPr>
              <a:t>Työnteko, opetus ja koulutus ottavat digiloikan ympäri maan. Kunnat kehittävät sisäistä ja alueellista verkostoyhteistyötä, mikä vahvistaa elinvoimaisuutta.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panose="020F0502020204030204"/>
                <a:ea typeface="+mn-ea"/>
                <a:cs typeface="+mn-cs"/>
              </a:rPr>
              <a:t>Kunnat kilpailevat ilmasto-tavoitteiden saavuttamisessa ja oivaltavat, miten hankinnat ja liikkuminen lihasvoimin edistävät tavoitteita. Pienten kuntien ketteryys innovaatioiden edistämisessä nousee vahvuudeksi.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panose="020F0502020204030204"/>
                <a:ea typeface="+mn-ea"/>
                <a:cs typeface="+mn-cs"/>
              </a:rPr>
              <a:t>Jakaminen korvaa omistamisen, eikä kuntienkaan tarvitse omistaa itse kaikkea. </a:t>
            </a:r>
          </a:p>
        </p:txBody>
      </p:sp>
      <p:sp>
        <p:nvSpPr>
          <p:cNvPr id="9" name="Tekstiruutu 8">
            <a:extLst>
              <a:ext uri="{FF2B5EF4-FFF2-40B4-BE49-F238E27FC236}">
                <a16:creationId xmlns:a16="http://schemas.microsoft.com/office/drawing/2014/main" id="{E897141E-AACE-4545-AB1B-146FF5E388E5}"/>
              </a:ext>
            </a:extLst>
          </p:cNvPr>
          <p:cNvSpPr txBox="1"/>
          <p:nvPr/>
        </p:nvSpPr>
        <p:spPr>
          <a:xfrm>
            <a:off x="4104645" y="975885"/>
            <a:ext cx="3488253"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2026-2030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panose="020F0502020204030204"/>
                <a:ea typeface="+mn-ea"/>
                <a:cs typeface="+mn-cs"/>
              </a:rPr>
              <a:t>Työelämän ja koulutuksen yhteistyö on tiivistynyt. Palvelujen saatavuus laajenee vertaisavulla (aikavaluutta).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panose="020F0502020204030204"/>
                <a:ea typeface="+mn-ea"/>
                <a:cs typeface="+mn-cs"/>
              </a:rPr>
              <a:t>Korkea digi-osaamisen ja koulutuksen taso on tuonut uusia yrityksiä ja työ-paikkoja globaaleilla markkinoilla. Jakamistalouden </a:t>
            </a:r>
            <a:r>
              <a:rPr kumimoji="0" lang="fi-FI" sz="1600" b="0" i="0" u="none" strike="noStrike" kern="1200" cap="none" spc="0" normalizeH="0" baseline="0" noProof="0" err="1">
                <a:ln>
                  <a:noFill/>
                </a:ln>
                <a:solidFill>
                  <a:prstClr val="black"/>
                </a:solidFill>
                <a:effectLst/>
                <a:uLnTx/>
                <a:uFillTx/>
                <a:latin typeface="Calibri" panose="020F0502020204030204"/>
                <a:ea typeface="+mn-ea"/>
                <a:cs typeface="+mn-cs"/>
              </a:rPr>
              <a:t>hubit</a:t>
            </a:r>
            <a:r>
              <a:rPr kumimoji="0" lang="fi-FI" sz="1600" b="0" i="0" u="none" strike="noStrike" kern="1200" cap="none" spc="0" normalizeH="0" baseline="0" noProof="0">
                <a:ln>
                  <a:noFill/>
                </a:ln>
                <a:solidFill>
                  <a:prstClr val="black"/>
                </a:solidFill>
                <a:effectLst/>
                <a:uLnTx/>
                <a:uFillTx/>
                <a:latin typeface="Calibri" panose="020F0502020204030204"/>
                <a:ea typeface="+mn-ea"/>
                <a:cs typeface="+mn-cs"/>
              </a:rPr>
              <a:t> ovat vahvistaneet kestävien tavaroiden ja palvelujen yhteiskäyttöä ja korjaamista.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panose="020F0502020204030204"/>
                <a:ea typeface="+mn-ea"/>
                <a:cs typeface="+mn-cs"/>
              </a:rPr>
              <a:t>Kunnat edistävät aktiivista liikkumista, jolloin infran tarve pienenee, hyvinvointi paranee ja keskustoista tulee viihtyisämpiä ja vehreämpiä.</a:t>
            </a:r>
          </a:p>
        </p:txBody>
      </p:sp>
      <p:sp>
        <p:nvSpPr>
          <p:cNvPr id="10" name="Tekstiruutu 9">
            <a:extLst>
              <a:ext uri="{FF2B5EF4-FFF2-40B4-BE49-F238E27FC236}">
                <a16:creationId xmlns:a16="http://schemas.microsoft.com/office/drawing/2014/main" id="{04A5A70C-D3C5-4ED9-A109-9282FF6B7E28}"/>
              </a:ext>
            </a:extLst>
          </p:cNvPr>
          <p:cNvSpPr txBox="1"/>
          <p:nvPr/>
        </p:nvSpPr>
        <p:spPr>
          <a:xfrm>
            <a:off x="8073818" y="990449"/>
            <a:ext cx="3488251"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2031-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panose="020F0502020204030204"/>
                <a:ea typeface="+mn-ea"/>
                <a:cs typeface="+mn-cs"/>
              </a:rPr>
              <a:t>Yhä useammat ikääntyneet osallistuvat työelämään. Kunnat toimivat alustoina ja mahdollistajina: kumppanit ja sidosryhmät tuottavat entistä laajemmin palveluja erilaisissa verkostoissa.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panose="020F0502020204030204"/>
                <a:ea typeface="+mn-ea"/>
                <a:cs typeface="+mn-cs"/>
              </a:rPr>
              <a:t>Kunnan kehittymiseen osallistutaan vakituisesta asuinpaikasta riippumatta.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panose="020F0502020204030204"/>
                <a:ea typeface="+mn-ea"/>
                <a:cs typeface="+mn-cs"/>
              </a:rPr>
              <a:t>Kunnissa on onnistuttu myös vähähiilisissä ja kestävissä elämäntavoissa, joissa Suomi ei ollut Agenda 2030:ssa vielä vahvoilla. Suomi toimii esimerkkinä muille valtioille.</a:t>
            </a:r>
          </a:p>
        </p:txBody>
      </p:sp>
    </p:spTree>
    <p:extLst>
      <p:ext uri="{BB962C8B-B14F-4D97-AF65-F5344CB8AC3E}">
        <p14:creationId xmlns:p14="http://schemas.microsoft.com/office/powerpoint/2010/main" val="462206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kstiruutu 5">
            <a:extLst>
              <a:ext uri="{FF2B5EF4-FFF2-40B4-BE49-F238E27FC236}">
                <a16:creationId xmlns:a16="http://schemas.microsoft.com/office/drawing/2014/main" id="{108DFE19-0D98-4953-8E13-209F371B1E18}"/>
              </a:ext>
            </a:extLst>
          </p:cNvPr>
          <p:cNvSpPr txBox="1"/>
          <p:nvPr/>
        </p:nvSpPr>
        <p:spPr>
          <a:xfrm>
            <a:off x="354107" y="548639"/>
            <a:ext cx="527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white"/>
                </a:solidFill>
                <a:effectLst/>
                <a:uLnTx/>
                <a:uFillTx/>
                <a:latin typeface="Calibri" panose="020F0502020204030204"/>
                <a:ea typeface="+mn-ea"/>
                <a:cs typeface="+mn-cs"/>
              </a:rPr>
              <a:t>SKENAARIO 1</a:t>
            </a:r>
          </a:p>
        </p:txBody>
      </p:sp>
      <p:pic>
        <p:nvPicPr>
          <p:cNvPr id="8" name="Kuva 7">
            <a:extLst>
              <a:ext uri="{FF2B5EF4-FFF2-40B4-BE49-F238E27FC236}">
                <a16:creationId xmlns:a16="http://schemas.microsoft.com/office/drawing/2014/main" id="{82422141-6488-446D-894E-A51B1FDFC957}"/>
              </a:ext>
            </a:extLst>
          </p:cNvPr>
          <p:cNvPicPr>
            <a:picLocks noChangeAspect="1"/>
          </p:cNvPicPr>
          <p:nvPr/>
        </p:nvPicPr>
        <p:blipFill rotWithShape="1">
          <a:blip r:embed="rId3">
            <a:extLst>
              <a:ext uri="{28A0092B-C50C-407E-A947-70E740481C1C}">
                <a14:useLocalDpi xmlns:a14="http://schemas.microsoft.com/office/drawing/2010/main" val="0"/>
              </a:ext>
            </a:extLst>
          </a:blip>
          <a:srcRect l="8526" r="34231"/>
          <a:stretch/>
        </p:blipFill>
        <p:spPr>
          <a:xfrm>
            <a:off x="5343714" y="0"/>
            <a:ext cx="7173686" cy="6858000"/>
          </a:xfrm>
          <a:prstGeom prst="rect">
            <a:avLst/>
          </a:prstGeom>
        </p:spPr>
      </p:pic>
      <p:sp>
        <p:nvSpPr>
          <p:cNvPr id="9" name="Tekstiruutu 8">
            <a:extLst>
              <a:ext uri="{FF2B5EF4-FFF2-40B4-BE49-F238E27FC236}">
                <a16:creationId xmlns:a16="http://schemas.microsoft.com/office/drawing/2014/main" id="{7671D969-5E93-4EA2-9D06-100CA0C010A6}"/>
              </a:ext>
            </a:extLst>
          </p:cNvPr>
          <p:cNvSpPr txBox="1"/>
          <p:nvPr/>
        </p:nvSpPr>
        <p:spPr>
          <a:xfrm>
            <a:off x="354107" y="1071860"/>
            <a:ext cx="502581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prstClr val="white"/>
                </a:solidFill>
                <a:effectLst/>
                <a:uLnTx/>
                <a:uFillTx/>
                <a:latin typeface="Calibri" panose="020F0502020204030204"/>
                <a:ea typeface="+mn-ea"/>
                <a:cs typeface="+mn-cs"/>
              </a:rPr>
              <a:t>Vähähiiliset hyvinvointiverkostot</a:t>
            </a:r>
          </a:p>
        </p:txBody>
      </p:sp>
      <p:sp>
        <p:nvSpPr>
          <p:cNvPr id="10" name="Tekstiruutu 9">
            <a:extLst>
              <a:ext uri="{FF2B5EF4-FFF2-40B4-BE49-F238E27FC236}">
                <a16:creationId xmlns:a16="http://schemas.microsoft.com/office/drawing/2014/main" id="{2944C13E-A721-4796-94CB-983C26CD006E}"/>
              </a:ext>
            </a:extLst>
          </p:cNvPr>
          <p:cNvSpPr txBox="1"/>
          <p:nvPr/>
        </p:nvSpPr>
        <p:spPr>
          <a:xfrm>
            <a:off x="354107" y="2369820"/>
            <a:ext cx="481556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Työnteko ja koulutus ottavat digiloikan ympäri maan. Vaikuttaminen ja osallistuminen onnistuu riippumatta asuinpaikasta.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Ilmastotavoitteet ohjaavat kunnan hankintoja ja päätöksentekoa. Esimerkiksi liikkuminen lihasvoimin  lisääntyy, tuottaa hyvinvointia ja pidentää työuria.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Paikalliset verkostot ja digitaaliset ratkaisut vahvistavat jakamistaloutta ja luovat kestäviä palveluja. </a:t>
            </a:r>
          </a:p>
        </p:txBody>
      </p:sp>
      <p:sp>
        <p:nvSpPr>
          <p:cNvPr id="2" name="Suorakulmio: Pyöristetyt kulmat 1">
            <a:extLst>
              <a:ext uri="{FF2B5EF4-FFF2-40B4-BE49-F238E27FC236}">
                <a16:creationId xmlns:a16="http://schemas.microsoft.com/office/drawing/2014/main" id="{8077510C-E5B7-47C7-A7A4-8DF6610A8479}"/>
              </a:ext>
            </a:extLst>
          </p:cNvPr>
          <p:cNvSpPr/>
          <p:nvPr/>
        </p:nvSpPr>
        <p:spPr>
          <a:xfrm>
            <a:off x="5691808" y="548639"/>
            <a:ext cx="6500192" cy="190632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0 – 5 v Johtaminen: Turun kaupungin VLR, Hiilineutraali Tampere 2020-tiekartta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Sosiaalinen kestävyys: Osallistuva budjetointi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Ilmasto ja ympäristö: Keravan kaupunkipyörät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Calibri" panose="020F0502020204030204"/>
                <a:ea typeface="+mn-ea"/>
                <a:cs typeface="+mn-cs"/>
              </a:rPr>
              <a:t>Kv</a:t>
            </a: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-esimerkit: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Urban Lab</a:t>
            </a: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Tryggare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Malmö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yksittäiset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maininnat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Suorakulmio: Pyöristetyt kulmat 10">
            <a:extLst>
              <a:ext uri="{FF2B5EF4-FFF2-40B4-BE49-F238E27FC236}">
                <a16:creationId xmlns:a16="http://schemas.microsoft.com/office/drawing/2014/main" id="{4B34BB73-18EC-4B60-BF6C-883F67C2CE03}"/>
              </a:ext>
            </a:extLst>
          </p:cNvPr>
          <p:cNvSpPr/>
          <p:nvPr/>
        </p:nvSpPr>
        <p:spPr>
          <a:xfrm>
            <a:off x="5691807" y="2791732"/>
            <a:ext cx="6500193" cy="171350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5 – 10 v Johtaminen: Kaupungin yhteiskäyttöautojen ajoneuvopalvelujen hankinta, Ilmastobudjetointi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Sosiaalinen kestävyys: Hyvät eväät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Ilmasto ja ympäristö: Kalustekierrätyksellä taloudellisia ja ekologisia säästöjä</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Taloudellinen kestävyys: Kestävien elämäntapojen </a:t>
            </a:r>
            <a:r>
              <a:rPr kumimoji="0" lang="fi-FI" sz="1800" b="0" i="0" u="none" strike="noStrike" kern="1200" cap="none" spc="0" normalizeH="0" baseline="0" noProof="0" dirty="0" err="1">
                <a:ln>
                  <a:noFill/>
                </a:ln>
                <a:solidFill>
                  <a:prstClr val="white"/>
                </a:solidFill>
                <a:effectLst/>
                <a:uLnTx/>
                <a:uFillTx/>
                <a:latin typeface="Calibri" panose="020F0502020204030204"/>
                <a:ea typeface="+mn-ea"/>
                <a:cs typeface="+mn-cs"/>
              </a:rPr>
              <a:t>kiihdyttämö</a:t>
            </a: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Suorakulmio: Pyöristetyt kulmat 11">
            <a:extLst>
              <a:ext uri="{FF2B5EF4-FFF2-40B4-BE49-F238E27FC236}">
                <a16:creationId xmlns:a16="http://schemas.microsoft.com/office/drawing/2014/main" id="{6AE6662E-2F30-48C8-B08C-A2D47DF4C41E}"/>
              </a:ext>
            </a:extLst>
          </p:cNvPr>
          <p:cNvSpPr/>
          <p:nvPr/>
        </p:nvSpPr>
        <p:spPr>
          <a:xfrm>
            <a:off x="5691808" y="4842005"/>
            <a:ext cx="6500192" cy="147894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10 + Johtaminen:  Yhteisöllinen innovointi, empaattinen hallinto (eri vuodet)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Sosiaalinen kestävyys: Kaupunkilabrat (eri vuodet)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Ilmasto ja ympäristö: CITICAP: henkilökohtaiset hiilibudjetit liikenteeseen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orakulmio 2">
            <a:extLst>
              <a:ext uri="{FF2B5EF4-FFF2-40B4-BE49-F238E27FC236}">
                <a16:creationId xmlns:a16="http://schemas.microsoft.com/office/drawing/2014/main" id="{E9921B5A-10D8-46F2-A2BD-A96EA569475B}"/>
              </a:ext>
            </a:extLst>
          </p:cNvPr>
          <p:cNvSpPr/>
          <p:nvPr/>
        </p:nvSpPr>
        <p:spPr>
          <a:xfrm>
            <a:off x="6923273" y="89654"/>
            <a:ext cx="403725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B050"/>
                </a:solidFill>
                <a:effectLst/>
                <a:uLnTx/>
                <a:uFillTx/>
                <a:latin typeface="Calibri" panose="020F0502020204030204"/>
                <a:ea typeface="+mn-ea"/>
                <a:cs typeface="+mn-cs"/>
              </a:rPr>
              <a:t>TOP 2 –nostot (C6, C23, seutukaupungit)</a:t>
            </a:r>
          </a:p>
        </p:txBody>
      </p:sp>
    </p:spTree>
    <p:extLst>
      <p:ext uri="{BB962C8B-B14F-4D97-AF65-F5344CB8AC3E}">
        <p14:creationId xmlns:p14="http://schemas.microsoft.com/office/powerpoint/2010/main" val="1424221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147E35-A0B9-4E23-98B8-A86A707B73A3}"/>
              </a:ext>
            </a:extLst>
          </p:cNvPr>
          <p:cNvSpPr>
            <a:spLocks noGrp="1"/>
          </p:cNvSpPr>
          <p:nvPr>
            <p:ph type="ctrTitle"/>
          </p:nvPr>
        </p:nvSpPr>
        <p:spPr>
          <a:xfrm>
            <a:off x="766762" y="1655808"/>
            <a:ext cx="10658475" cy="3213352"/>
          </a:xfrm>
        </p:spPr>
        <p:txBody>
          <a:bodyPr anchor="t">
            <a:normAutofit/>
          </a:bodyPr>
          <a:lstStyle/>
          <a:p>
            <a:r>
              <a:rPr lang="fi-FI" sz="4400" dirty="0"/>
              <a:t>Otteita suosituimmista</a:t>
            </a:r>
            <a:br>
              <a:rPr lang="fi-FI" sz="4400" dirty="0"/>
            </a:br>
            <a:r>
              <a:rPr lang="fi-FI" sz="4400" dirty="0"/>
              <a:t>innovaatioista</a:t>
            </a:r>
          </a:p>
        </p:txBody>
      </p:sp>
      <p:sp>
        <p:nvSpPr>
          <p:cNvPr id="15" name="Sisällön paikkamerkki 14">
            <a:extLst>
              <a:ext uri="{FF2B5EF4-FFF2-40B4-BE49-F238E27FC236}">
                <a16:creationId xmlns:a16="http://schemas.microsoft.com/office/drawing/2014/main" id="{9647F692-A61D-4160-8F75-F5C20D530D48}"/>
              </a:ext>
            </a:extLst>
          </p:cNvPr>
          <p:cNvSpPr>
            <a:spLocks noGrp="1"/>
          </p:cNvSpPr>
          <p:nvPr>
            <p:ph type="subTitle" idx="1"/>
          </p:nvPr>
        </p:nvSpPr>
        <p:spPr>
          <a:xfrm>
            <a:off x="766762" y="2996952"/>
            <a:ext cx="10587113" cy="1857922"/>
          </a:xfrm>
        </p:spPr>
        <p:txBody>
          <a:bodyPr/>
          <a:lstStyle/>
          <a:p>
            <a:r>
              <a:rPr lang="fi-FI" sz="2400" dirty="0"/>
              <a:t>Kestävien elämäntapojen </a:t>
            </a:r>
            <a:r>
              <a:rPr lang="fi-FI" sz="2400" dirty="0" err="1"/>
              <a:t>kiihdyttämö</a:t>
            </a:r>
            <a:endParaRPr lang="fi-FI" sz="2400" dirty="0"/>
          </a:p>
          <a:p>
            <a:r>
              <a:rPr lang="fi-FI" sz="2400" dirty="0"/>
              <a:t>Yhteisöllinen innovointi</a:t>
            </a:r>
          </a:p>
          <a:p>
            <a:r>
              <a:rPr lang="fi-FI" sz="2400" dirty="0"/>
              <a:t>Osallistuva budjetointi</a:t>
            </a:r>
          </a:p>
          <a:p>
            <a:r>
              <a:rPr lang="fi-FI" sz="2400" dirty="0"/>
              <a:t>Ilmastobudjetointi</a:t>
            </a:r>
          </a:p>
          <a:p>
            <a:r>
              <a:rPr lang="fi-FI" sz="2400" dirty="0"/>
              <a:t>Nuorten politiikkakoulu</a:t>
            </a:r>
          </a:p>
          <a:p>
            <a:r>
              <a:rPr lang="fi-FI" sz="2400" dirty="0" err="1"/>
              <a:t>Bio</a:t>
            </a:r>
            <a:r>
              <a:rPr lang="fi-FI" sz="2400" dirty="0"/>
              <a:t> </a:t>
            </a:r>
            <a:r>
              <a:rPr lang="fi-FI" sz="2400" dirty="0" err="1"/>
              <a:t>Hub</a:t>
            </a:r>
            <a:endParaRPr lang="fi-FI" sz="2400" dirty="0"/>
          </a:p>
          <a:p>
            <a:endParaRPr lang="fi-FI" sz="2400" dirty="0"/>
          </a:p>
          <a:p>
            <a:endParaRPr lang="fi-FI" sz="2400" dirty="0"/>
          </a:p>
          <a:p>
            <a:endParaRPr lang="fi-FI" sz="2400" dirty="0"/>
          </a:p>
        </p:txBody>
      </p:sp>
      <p:sp>
        <p:nvSpPr>
          <p:cNvPr id="3" name="Dian numeron paikkamerkki 2">
            <a:extLst>
              <a:ext uri="{FF2B5EF4-FFF2-40B4-BE49-F238E27FC236}">
                <a16:creationId xmlns:a16="http://schemas.microsoft.com/office/drawing/2014/main" id="{63B6A2EA-D3EE-44C7-8058-BAEBFE45D4B2}"/>
              </a:ext>
            </a:extLst>
          </p:cNvPr>
          <p:cNvSpPr>
            <a:spLocks noGrp="1"/>
          </p:cNvSpPr>
          <p:nvPr>
            <p:ph type="sldNum" sz="quarter" idx="12"/>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861148C-697E-4B67-BDAA-872F34DF1106}" type="slidenum">
              <a:rPr kumimoji="0" lang="fi-FI" sz="1000" b="0" i="0" u="none" strike="noStrike" kern="1200" cap="none" spc="0" normalizeH="0" baseline="0" noProof="0" smtClean="0">
                <a:ln>
                  <a:noFill/>
                </a:ln>
                <a:no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24</a:t>
            </a:fld>
            <a:endParaRPr kumimoji="0" lang="fi-FI" sz="1000" b="0" i="0" u="none" strike="noStrike" kern="1200" cap="none" spc="0" normalizeH="0" baseline="0" noProof="0">
              <a:ln>
                <a:noFill/>
              </a:ln>
              <a:noFill/>
              <a:effectLst/>
              <a:uLnTx/>
              <a:uFillTx/>
              <a:latin typeface="Work Sans"/>
              <a:ea typeface="+mn-ea"/>
              <a:cs typeface="+mn-cs"/>
            </a:endParaRPr>
          </a:p>
        </p:txBody>
      </p:sp>
    </p:spTree>
    <p:extLst>
      <p:ext uri="{BB962C8B-B14F-4D97-AF65-F5344CB8AC3E}">
        <p14:creationId xmlns:p14="http://schemas.microsoft.com/office/powerpoint/2010/main" val="28713693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98B9943E-6645-4EEB-A547-3201E355894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sp>
        <p:nvSpPr>
          <p:cNvPr id="4" name="Otsikko 3">
            <a:extLst>
              <a:ext uri="{FF2B5EF4-FFF2-40B4-BE49-F238E27FC236}">
                <a16:creationId xmlns:a16="http://schemas.microsoft.com/office/drawing/2014/main" id="{685B4932-70FB-474B-B6EE-A6C99DC97950}"/>
              </a:ext>
            </a:extLst>
          </p:cNvPr>
          <p:cNvSpPr txBox="1">
            <a:spLocks noGrp="1"/>
          </p:cNvSpPr>
          <p:nvPr>
            <p:ph type="title"/>
          </p:nvPr>
        </p:nvSpPr>
        <p:spPr>
          <a:xfrm>
            <a:off x="682993" y="852605"/>
            <a:ext cx="11107208" cy="1107996"/>
          </a:xfrm>
          <a:prstGeom prst="rect">
            <a:avLst/>
          </a:prstGeom>
          <a:noFill/>
        </p:spPr>
        <p:txBody>
          <a:bodyPr wrap="none" rtlCol="0">
            <a:spAutoFit/>
          </a:bodyPr>
          <a:lstStyle/>
          <a:p>
            <a:r>
              <a:rPr lang="fi-FI" dirty="0"/>
              <a:t>Valmiina 115 hyvää käytäntöä/innovaatiota </a:t>
            </a:r>
            <a:br>
              <a:rPr lang="fi-FI" dirty="0"/>
            </a:br>
            <a:endParaRPr lang="fi-FI" dirty="0"/>
          </a:p>
        </p:txBody>
      </p:sp>
      <p:sp>
        <p:nvSpPr>
          <p:cNvPr id="5" name="Tekstiruutu 4">
            <a:extLst>
              <a:ext uri="{FF2B5EF4-FFF2-40B4-BE49-F238E27FC236}">
                <a16:creationId xmlns:a16="http://schemas.microsoft.com/office/drawing/2014/main" id="{1A7A2C46-15AC-4CEA-BA27-DA26F1E4941F}"/>
              </a:ext>
            </a:extLst>
          </p:cNvPr>
          <p:cNvSpPr txBox="1"/>
          <p:nvPr/>
        </p:nvSpPr>
        <p:spPr>
          <a:xfrm>
            <a:off x="687382" y="1630929"/>
            <a:ext cx="11032435"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Work Sans"/>
                <a:ea typeface="+mn-ea"/>
                <a:cs typeface="+mn-cs"/>
              </a:rPr>
              <a:t>Johtaminen</a:t>
            </a:r>
          </a:p>
        </p:txBody>
      </p:sp>
      <p:sp>
        <p:nvSpPr>
          <p:cNvPr id="6" name="Tekstiruutu 5">
            <a:extLst>
              <a:ext uri="{FF2B5EF4-FFF2-40B4-BE49-F238E27FC236}">
                <a16:creationId xmlns:a16="http://schemas.microsoft.com/office/drawing/2014/main" id="{8A078918-44DE-4648-B546-58FEE4A2A54F}"/>
              </a:ext>
            </a:extLst>
          </p:cNvPr>
          <p:cNvSpPr txBox="1"/>
          <p:nvPr/>
        </p:nvSpPr>
        <p:spPr>
          <a:xfrm>
            <a:off x="687383" y="2303983"/>
            <a:ext cx="11032435"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Work Sans"/>
                <a:ea typeface="+mn-ea"/>
                <a:cs typeface="+mn-cs"/>
              </a:rPr>
              <a:t>Sosiaalinen kestävyys, osallisuus ja yhteisöllisyys</a:t>
            </a:r>
          </a:p>
        </p:txBody>
      </p:sp>
      <p:sp>
        <p:nvSpPr>
          <p:cNvPr id="7" name="Tekstiruutu 6">
            <a:extLst>
              <a:ext uri="{FF2B5EF4-FFF2-40B4-BE49-F238E27FC236}">
                <a16:creationId xmlns:a16="http://schemas.microsoft.com/office/drawing/2014/main" id="{F15B9559-4788-4F0A-A843-C62C07408557}"/>
              </a:ext>
            </a:extLst>
          </p:cNvPr>
          <p:cNvSpPr txBox="1"/>
          <p:nvPr/>
        </p:nvSpPr>
        <p:spPr>
          <a:xfrm>
            <a:off x="687384" y="3002266"/>
            <a:ext cx="11032435"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Work Sans"/>
                <a:ea typeface="+mn-ea"/>
                <a:cs typeface="+mn-cs"/>
              </a:rPr>
              <a:t>Ilmasto ja ympäristö</a:t>
            </a:r>
          </a:p>
        </p:txBody>
      </p:sp>
      <p:sp>
        <p:nvSpPr>
          <p:cNvPr id="8" name="Tekstiruutu 7">
            <a:extLst>
              <a:ext uri="{FF2B5EF4-FFF2-40B4-BE49-F238E27FC236}">
                <a16:creationId xmlns:a16="http://schemas.microsoft.com/office/drawing/2014/main" id="{3AF1AA8D-28C6-461C-9429-80214B58547C}"/>
              </a:ext>
            </a:extLst>
          </p:cNvPr>
          <p:cNvSpPr txBox="1"/>
          <p:nvPr/>
        </p:nvSpPr>
        <p:spPr>
          <a:xfrm>
            <a:off x="720380" y="3659786"/>
            <a:ext cx="11032435"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Work Sans"/>
                <a:ea typeface="+mn-ea"/>
                <a:cs typeface="+mn-cs"/>
              </a:rPr>
              <a:t>Taloudellinen kestävyys</a:t>
            </a:r>
          </a:p>
        </p:txBody>
      </p:sp>
      <p:sp>
        <p:nvSpPr>
          <p:cNvPr id="9" name="Tekstiruutu 8">
            <a:extLst>
              <a:ext uri="{FF2B5EF4-FFF2-40B4-BE49-F238E27FC236}">
                <a16:creationId xmlns:a16="http://schemas.microsoft.com/office/drawing/2014/main" id="{48FFE501-9525-404F-BA38-995BFCF343C4}"/>
              </a:ext>
            </a:extLst>
          </p:cNvPr>
          <p:cNvSpPr txBox="1"/>
          <p:nvPr/>
        </p:nvSpPr>
        <p:spPr>
          <a:xfrm>
            <a:off x="720380" y="4358069"/>
            <a:ext cx="11032435"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solidFill>
                <a:effectLst/>
                <a:uLnTx/>
                <a:uFillTx/>
                <a:latin typeface="Work Sans"/>
                <a:ea typeface="+mn-ea"/>
                <a:cs typeface="+mn-cs"/>
              </a:rPr>
              <a:t>Kv</a:t>
            </a:r>
            <a:r>
              <a:rPr kumimoji="0" lang="fi-FI" sz="2000" b="1" i="0" u="none" strike="noStrike" kern="1200" cap="none" spc="0" normalizeH="0" baseline="0" noProof="0" dirty="0">
                <a:ln>
                  <a:noFill/>
                </a:ln>
                <a:solidFill>
                  <a:prstClr val="white"/>
                </a:solidFill>
                <a:effectLst/>
                <a:uLnTx/>
                <a:uFillTx/>
                <a:latin typeface="Work Sans"/>
                <a:ea typeface="+mn-ea"/>
                <a:cs typeface="+mn-cs"/>
              </a:rPr>
              <a:t>-esimerkit</a:t>
            </a:r>
          </a:p>
        </p:txBody>
      </p:sp>
    </p:spTree>
    <p:extLst>
      <p:ext uri="{BB962C8B-B14F-4D97-AF65-F5344CB8AC3E}">
        <p14:creationId xmlns:p14="http://schemas.microsoft.com/office/powerpoint/2010/main" val="42282878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0FFD9633-A40C-4300-B1EA-FF32909366B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pic>
        <p:nvPicPr>
          <p:cNvPr id="4" name="Kuva 3">
            <a:extLst>
              <a:ext uri="{FF2B5EF4-FFF2-40B4-BE49-F238E27FC236}">
                <a16:creationId xmlns:a16="http://schemas.microsoft.com/office/drawing/2014/main" id="{F4FB8D92-06A2-4960-8950-E78B4EC50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073"/>
            <a:ext cx="12191999" cy="6858001"/>
          </a:xfrm>
          <a:prstGeom prst="rect">
            <a:avLst/>
          </a:prstGeom>
        </p:spPr>
      </p:pic>
    </p:spTree>
    <p:extLst>
      <p:ext uri="{BB962C8B-B14F-4D97-AF65-F5344CB8AC3E}">
        <p14:creationId xmlns:p14="http://schemas.microsoft.com/office/powerpoint/2010/main" val="1631161746"/>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0FFD9633-A40C-4300-B1EA-FF32909366B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pic>
        <p:nvPicPr>
          <p:cNvPr id="4" name="Kuva 3" descr="Kuva, joka sisältää kohteen teksti&#10;&#10;Kuvaus luotu automaattisesti">
            <a:extLst>
              <a:ext uri="{FF2B5EF4-FFF2-40B4-BE49-F238E27FC236}">
                <a16:creationId xmlns:a16="http://schemas.microsoft.com/office/drawing/2014/main" id="{DE757DE1-DE5B-48E4-B4F6-E902BB349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5564225"/>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0FFD9633-A40C-4300-B1EA-FF32909366B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pic>
        <p:nvPicPr>
          <p:cNvPr id="4" name="Kuva 3">
            <a:extLst>
              <a:ext uri="{FF2B5EF4-FFF2-40B4-BE49-F238E27FC236}">
                <a16:creationId xmlns:a16="http://schemas.microsoft.com/office/drawing/2014/main" id="{01F71514-BD40-4524-A153-98706C201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5668356"/>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0FFD9633-A40C-4300-B1EA-FF32909366BE}"/>
              </a:ext>
            </a:extLst>
          </p:cNvPr>
          <p:cNvSpPr>
            <a:spLocks noGrp="1"/>
          </p:cNvSpPr>
          <p:nvPr>
            <p:ph type="sldNum" sz="quarter" idx="12"/>
          </p:nvPr>
        </p:nvSpPr>
        <p:spPr/>
        <p:txBody>
          <a:bodyPr/>
          <a:lstStyle/>
          <a:p>
            <a:fld id="{0861148C-697E-4B67-BDAA-872F34DF1106}" type="slidenum">
              <a:rPr lang="fi-FI" smtClean="0"/>
              <a:t>29</a:t>
            </a:fld>
            <a:endParaRPr lang="fi-FI"/>
          </a:p>
        </p:txBody>
      </p:sp>
      <p:pic>
        <p:nvPicPr>
          <p:cNvPr id="4" name="Kuva 3">
            <a:extLst>
              <a:ext uri="{FF2B5EF4-FFF2-40B4-BE49-F238E27FC236}">
                <a16:creationId xmlns:a16="http://schemas.microsoft.com/office/drawing/2014/main" id="{F1B7FC5D-77C1-462E-9E09-F55EC5501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2962077"/>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1BF7F9-74AF-4B9C-8474-38900915DC82}"/>
              </a:ext>
            </a:extLst>
          </p:cNvPr>
          <p:cNvSpPr>
            <a:spLocks noGrp="1"/>
          </p:cNvSpPr>
          <p:nvPr>
            <p:ph type="title"/>
          </p:nvPr>
        </p:nvSpPr>
        <p:spPr/>
        <p:txBody>
          <a:bodyPr/>
          <a:lstStyle/>
          <a:p>
            <a:r>
              <a:rPr lang="fi-FI" dirty="0"/>
              <a:t>Ajankohtaista ja tulevaa</a:t>
            </a:r>
          </a:p>
        </p:txBody>
      </p:sp>
      <p:sp>
        <p:nvSpPr>
          <p:cNvPr id="3" name="Tekstin paikkamerkki 2">
            <a:extLst>
              <a:ext uri="{FF2B5EF4-FFF2-40B4-BE49-F238E27FC236}">
                <a16:creationId xmlns:a16="http://schemas.microsoft.com/office/drawing/2014/main" id="{DDE99E06-50B3-4080-A5E8-0BA733CE57C9}"/>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FAC5F5EB-4822-43F1-8A5D-82576D9A7B58}"/>
              </a:ext>
            </a:extLst>
          </p:cNvPr>
          <p:cNvSpPr>
            <a:spLocks noGrp="1"/>
          </p:cNvSpPr>
          <p:nvPr>
            <p:ph type="sldNum" sz="quarter" idx="12"/>
          </p:nvPr>
        </p:nvSpPr>
        <p:spPr/>
        <p:txBody>
          <a:bodyPr/>
          <a:lstStyle/>
          <a:p>
            <a:fld id="{0861148C-697E-4B67-BDAA-872F34DF1106}" type="slidenum">
              <a:rPr lang="fi-FI" smtClean="0"/>
              <a:pPr/>
              <a:t>3</a:t>
            </a:fld>
            <a:endParaRPr lang="fi-FI"/>
          </a:p>
        </p:txBody>
      </p:sp>
    </p:spTree>
    <p:extLst>
      <p:ext uri="{BB962C8B-B14F-4D97-AF65-F5344CB8AC3E}">
        <p14:creationId xmlns:p14="http://schemas.microsoft.com/office/powerpoint/2010/main" val="24728081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0FFD9633-A40C-4300-B1EA-FF32909366BE}"/>
              </a:ext>
            </a:extLst>
          </p:cNvPr>
          <p:cNvSpPr>
            <a:spLocks noGrp="1"/>
          </p:cNvSpPr>
          <p:nvPr>
            <p:ph type="sldNum" sz="quarter" idx="12"/>
          </p:nvPr>
        </p:nvSpPr>
        <p:spPr/>
        <p:txBody>
          <a:bodyPr/>
          <a:lstStyle/>
          <a:p>
            <a:fld id="{0861148C-697E-4B67-BDAA-872F34DF1106}" type="slidenum">
              <a:rPr lang="fi-FI" smtClean="0"/>
              <a:t>30</a:t>
            </a:fld>
            <a:endParaRPr lang="fi-FI"/>
          </a:p>
        </p:txBody>
      </p:sp>
      <p:pic>
        <p:nvPicPr>
          <p:cNvPr id="4" name="Kuva 3" descr="Kuva, joka sisältää kohteen teksti&#10;&#10;Kuvaus luotu automaattisesti">
            <a:extLst>
              <a:ext uri="{FF2B5EF4-FFF2-40B4-BE49-F238E27FC236}">
                <a16:creationId xmlns:a16="http://schemas.microsoft.com/office/drawing/2014/main" id="{D807A4F1-17CE-421B-A88C-3FB51D1E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290276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0FFD9633-A40C-4300-B1EA-FF32909366BE}"/>
              </a:ext>
            </a:extLst>
          </p:cNvPr>
          <p:cNvSpPr>
            <a:spLocks noGrp="1"/>
          </p:cNvSpPr>
          <p:nvPr>
            <p:ph type="sldNum" sz="quarter" idx="12"/>
          </p:nvPr>
        </p:nvSpPr>
        <p:spPr/>
        <p:txBody>
          <a:bodyPr/>
          <a:lstStyle/>
          <a:p>
            <a:fld id="{0861148C-697E-4B67-BDAA-872F34DF1106}" type="slidenum">
              <a:rPr lang="fi-FI" smtClean="0"/>
              <a:t>31</a:t>
            </a:fld>
            <a:endParaRPr lang="fi-FI"/>
          </a:p>
        </p:txBody>
      </p:sp>
      <p:pic>
        <p:nvPicPr>
          <p:cNvPr id="4" name="Kuva 3" descr="Kuva, joka sisältää kohteen teksti&#10;&#10;Kuvaus luotu automaattisesti">
            <a:extLst>
              <a:ext uri="{FF2B5EF4-FFF2-40B4-BE49-F238E27FC236}">
                <a16:creationId xmlns:a16="http://schemas.microsoft.com/office/drawing/2014/main" id="{13A25C2E-83ED-4ED0-A359-79EE89CD0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63096"/>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1BF7F9-74AF-4B9C-8474-38900915DC82}"/>
              </a:ext>
            </a:extLst>
          </p:cNvPr>
          <p:cNvSpPr>
            <a:spLocks noGrp="1"/>
          </p:cNvSpPr>
          <p:nvPr>
            <p:ph type="title"/>
          </p:nvPr>
        </p:nvSpPr>
        <p:spPr/>
        <p:txBody>
          <a:bodyPr/>
          <a:lstStyle/>
          <a:p>
            <a:r>
              <a:rPr lang="fi-FI" dirty="0"/>
              <a:t>Pienryhmäkeskustelut</a:t>
            </a:r>
          </a:p>
        </p:txBody>
      </p:sp>
      <p:sp>
        <p:nvSpPr>
          <p:cNvPr id="3" name="Tekstin paikkamerkki 2">
            <a:extLst>
              <a:ext uri="{FF2B5EF4-FFF2-40B4-BE49-F238E27FC236}">
                <a16:creationId xmlns:a16="http://schemas.microsoft.com/office/drawing/2014/main" id="{DDE99E06-50B3-4080-A5E8-0BA733CE57C9}"/>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FAC5F5EB-4822-43F1-8A5D-82576D9A7B58}"/>
              </a:ext>
            </a:extLst>
          </p:cNvPr>
          <p:cNvSpPr>
            <a:spLocks noGrp="1"/>
          </p:cNvSpPr>
          <p:nvPr>
            <p:ph type="sldNum" sz="quarter" idx="12"/>
          </p:nvPr>
        </p:nvSpPr>
        <p:spPr/>
        <p:txBody>
          <a:bodyPr/>
          <a:lstStyle/>
          <a:p>
            <a:fld id="{0861148C-697E-4B67-BDAA-872F34DF1106}" type="slidenum">
              <a:rPr lang="fi-FI" smtClean="0"/>
              <a:pPr/>
              <a:t>32</a:t>
            </a:fld>
            <a:endParaRPr lang="fi-FI"/>
          </a:p>
        </p:txBody>
      </p:sp>
    </p:spTree>
    <p:extLst>
      <p:ext uri="{BB962C8B-B14F-4D97-AF65-F5344CB8AC3E}">
        <p14:creationId xmlns:p14="http://schemas.microsoft.com/office/powerpoint/2010/main" val="36198029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0276DDF-FB24-4E88-A2AC-C8BB15B6E229}"/>
              </a:ext>
            </a:extLst>
          </p:cNvPr>
          <p:cNvSpPr>
            <a:spLocks noGrp="1"/>
          </p:cNvSpPr>
          <p:nvPr>
            <p:ph type="title"/>
          </p:nvPr>
        </p:nvSpPr>
        <p:spPr/>
        <p:txBody>
          <a:bodyPr/>
          <a:lstStyle/>
          <a:p>
            <a:r>
              <a:rPr lang="fi-FI" dirty="0"/>
              <a:t>Pienryhmien kysymykset</a:t>
            </a:r>
          </a:p>
        </p:txBody>
      </p:sp>
      <p:sp>
        <p:nvSpPr>
          <p:cNvPr id="7" name="Sisällön paikkamerkki 6">
            <a:extLst>
              <a:ext uri="{FF2B5EF4-FFF2-40B4-BE49-F238E27FC236}">
                <a16:creationId xmlns:a16="http://schemas.microsoft.com/office/drawing/2014/main" id="{00A7B066-944A-4DED-9FEC-D9296688B678}"/>
              </a:ext>
            </a:extLst>
          </p:cNvPr>
          <p:cNvSpPr>
            <a:spLocks noGrp="1"/>
          </p:cNvSpPr>
          <p:nvPr>
            <p:ph idx="1"/>
          </p:nvPr>
        </p:nvSpPr>
        <p:spPr>
          <a:xfrm>
            <a:off x="766762" y="1842304"/>
            <a:ext cx="10658475" cy="3816648"/>
          </a:xfrm>
        </p:spPr>
        <p:txBody>
          <a:bodyPr/>
          <a:lstStyle/>
          <a:p>
            <a:pPr marL="457200" indent="-457200">
              <a:buFont typeface="+mj-lt"/>
              <a:buAutoNum type="arabicPeriod"/>
            </a:pPr>
            <a:r>
              <a:rPr lang="fi-FI" dirty="0"/>
              <a:t>Mitä ajatuksia ennakointiprosessin skenaarioiden pohjalta syntyy?</a:t>
            </a:r>
          </a:p>
          <a:p>
            <a:pPr marL="457200" indent="-457200">
              <a:buFont typeface="+mj-lt"/>
              <a:buAutoNum type="arabicPeriod"/>
            </a:pPr>
            <a:endParaRPr lang="fi-FI" dirty="0"/>
          </a:p>
          <a:p>
            <a:pPr marL="457200" indent="-457200">
              <a:buFont typeface="+mj-lt"/>
              <a:buAutoNum type="arabicPeriod"/>
            </a:pPr>
            <a:r>
              <a:rPr lang="fi-FI" dirty="0"/>
              <a:t>Mitkä ovat pienryhmän teeman näkökulmasta isot strategiset kysymykset, jotka tulisi ennakoinnin perusteella nostaa kuntastrategioihin? </a:t>
            </a:r>
          </a:p>
          <a:p>
            <a:pPr marL="444500" lvl="1" indent="0">
              <a:buNone/>
            </a:pPr>
            <a:r>
              <a:rPr lang="fi-FI" sz="2000" dirty="0"/>
              <a:t>Mitä strategisia valintoja kuntastrategioihin tulisi tehdä teemassa?</a:t>
            </a:r>
          </a:p>
          <a:p>
            <a:pPr marL="457200" indent="-457200">
              <a:buFont typeface="+mj-lt"/>
              <a:buAutoNum type="arabicPeriod"/>
            </a:pPr>
            <a:endParaRPr lang="fi-FI" dirty="0"/>
          </a:p>
          <a:p>
            <a:r>
              <a:rPr lang="fi-FI" dirty="0"/>
              <a:t>Keskustellaan kysymys kerrallaan</a:t>
            </a:r>
          </a:p>
          <a:p>
            <a:r>
              <a:rPr lang="fi-FI" dirty="0"/>
              <a:t>Valmistaudutaan esittämään yhteisesti pienryhmäkeskustelujen tulokset n. 3 – 4 min / ryhmä</a:t>
            </a:r>
          </a:p>
        </p:txBody>
      </p:sp>
      <p:sp>
        <p:nvSpPr>
          <p:cNvPr id="4" name="Dian numeron paikkamerkki 3">
            <a:extLst>
              <a:ext uri="{FF2B5EF4-FFF2-40B4-BE49-F238E27FC236}">
                <a16:creationId xmlns:a16="http://schemas.microsoft.com/office/drawing/2014/main" id="{D5C53B31-C218-462C-844D-429BEB2074F9}"/>
              </a:ext>
            </a:extLst>
          </p:cNvPr>
          <p:cNvSpPr>
            <a:spLocks noGrp="1"/>
          </p:cNvSpPr>
          <p:nvPr>
            <p:ph type="sldNum" sz="quarter" idx="12"/>
          </p:nvPr>
        </p:nvSpPr>
        <p:spPr/>
        <p:txBody>
          <a:bodyPr/>
          <a:lstStyle/>
          <a:p>
            <a:fld id="{0861148C-697E-4B67-BDAA-872F34DF1106}" type="slidenum">
              <a:rPr lang="fi-FI" smtClean="0"/>
              <a:t>33</a:t>
            </a:fld>
            <a:endParaRPr lang="fi-FI"/>
          </a:p>
        </p:txBody>
      </p:sp>
    </p:spTree>
    <p:extLst>
      <p:ext uri="{BB962C8B-B14F-4D97-AF65-F5344CB8AC3E}">
        <p14:creationId xmlns:p14="http://schemas.microsoft.com/office/powerpoint/2010/main" val="25545469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BBA5E9E0-864C-4010-A548-4564502FA71E}"/>
              </a:ext>
            </a:extLst>
          </p:cNvPr>
          <p:cNvSpPr>
            <a:spLocks noGrp="1"/>
          </p:cNvSpPr>
          <p:nvPr>
            <p:ph type="title"/>
          </p:nvPr>
        </p:nvSpPr>
        <p:spPr>
          <a:xfrm>
            <a:off x="766761" y="498856"/>
            <a:ext cx="10658475" cy="602166"/>
          </a:xfrm>
        </p:spPr>
        <p:txBody>
          <a:bodyPr/>
          <a:lstStyle/>
          <a:p>
            <a:r>
              <a:rPr lang="fi-FI" dirty="0"/>
              <a:t>Teemaryhmät </a:t>
            </a:r>
          </a:p>
        </p:txBody>
      </p:sp>
      <p:sp>
        <p:nvSpPr>
          <p:cNvPr id="3" name="Sisällön paikkamerkki 2">
            <a:extLst>
              <a:ext uri="{FF2B5EF4-FFF2-40B4-BE49-F238E27FC236}">
                <a16:creationId xmlns:a16="http://schemas.microsoft.com/office/drawing/2014/main" id="{BA934608-F600-4664-B22D-06821B951565}"/>
              </a:ext>
            </a:extLst>
          </p:cNvPr>
          <p:cNvSpPr>
            <a:spLocks noGrp="1"/>
          </p:cNvSpPr>
          <p:nvPr>
            <p:ph idx="1"/>
          </p:nvPr>
        </p:nvSpPr>
        <p:spPr>
          <a:xfrm>
            <a:off x="766760" y="1700809"/>
            <a:ext cx="10658475" cy="4152546"/>
          </a:xfrm>
        </p:spPr>
        <p:txBody>
          <a:bodyPr/>
          <a:lstStyle/>
          <a:p>
            <a:pPr marL="457200" indent="-457200">
              <a:buFont typeface="+mj-lt"/>
              <a:buAutoNum type="arabicPeriod"/>
            </a:pPr>
            <a:r>
              <a:rPr lang="fi-FI" dirty="0"/>
              <a:t>Hyvinvointi ja sosiaalinen kestävyys </a:t>
            </a:r>
            <a:r>
              <a:rPr lang="fi-FI" i="1" dirty="0"/>
              <a:t>(Maria Salenius)</a:t>
            </a:r>
          </a:p>
          <a:p>
            <a:pPr marL="457200" indent="-457200">
              <a:buFont typeface="+mj-lt"/>
              <a:buAutoNum type="arabicPeriod"/>
            </a:pPr>
            <a:r>
              <a:rPr lang="fi-FI" dirty="0"/>
              <a:t>Yhteisöllisyys ja osallisuus </a:t>
            </a:r>
            <a:r>
              <a:rPr lang="fi-FI" i="1" dirty="0"/>
              <a:t>(Ville Nieminen)</a:t>
            </a:r>
          </a:p>
          <a:p>
            <a:pPr marL="457200" indent="-457200">
              <a:buFont typeface="+mj-lt"/>
              <a:buAutoNum type="arabicPeriod"/>
            </a:pPr>
            <a:r>
              <a:rPr lang="fi-FI" dirty="0"/>
              <a:t>Osaaminen ja koulutus </a:t>
            </a:r>
            <a:r>
              <a:rPr lang="fi-FI" i="1" dirty="0"/>
              <a:t>(Sini Sallinen) </a:t>
            </a:r>
          </a:p>
          <a:p>
            <a:pPr marL="457200" indent="-457200">
              <a:buFont typeface="+mj-lt"/>
              <a:buAutoNum type="arabicPeriod"/>
            </a:pPr>
            <a:r>
              <a:rPr lang="fi-FI" dirty="0"/>
              <a:t>Maankäyttö, asuminen ja liikenne </a:t>
            </a:r>
            <a:r>
              <a:rPr lang="fi-FI" i="1" dirty="0"/>
              <a:t>(Jarkko Majava) </a:t>
            </a:r>
          </a:p>
          <a:p>
            <a:pPr marL="457200" indent="-457200">
              <a:buFont typeface="+mj-lt"/>
              <a:buAutoNum type="arabicPeriod"/>
            </a:pPr>
            <a:r>
              <a:rPr lang="fi-FI" dirty="0"/>
              <a:t>Työllisyys ja elinkeinot </a:t>
            </a:r>
            <a:r>
              <a:rPr lang="fi-FI" i="1" dirty="0"/>
              <a:t>(Anni Antila ja Markku Pyykkölä)</a:t>
            </a:r>
          </a:p>
          <a:p>
            <a:pPr marL="457200" indent="-457200">
              <a:buFont typeface="+mj-lt"/>
              <a:buAutoNum type="arabicPeriod"/>
            </a:pPr>
            <a:r>
              <a:rPr lang="fi-FI" dirty="0"/>
              <a:t>Kumppanuudet, verkostot ja johtaminen </a:t>
            </a:r>
            <a:r>
              <a:rPr lang="fi-FI" i="1" dirty="0"/>
              <a:t>(Tuula Jäppinen ja Iina Heikkilä)</a:t>
            </a:r>
          </a:p>
          <a:p>
            <a:pPr marL="457200" indent="-457200">
              <a:buFont typeface="+mj-lt"/>
              <a:buAutoNum type="arabicPeriod"/>
            </a:pPr>
            <a:r>
              <a:rPr lang="fi-FI" dirty="0"/>
              <a:t>Talous ja resurssit </a:t>
            </a:r>
            <a:r>
              <a:rPr lang="fi-FI" i="1" dirty="0"/>
              <a:t>(Kimmo Haapasalo)</a:t>
            </a:r>
          </a:p>
        </p:txBody>
      </p:sp>
      <p:sp>
        <p:nvSpPr>
          <p:cNvPr id="4" name="Dian numeron paikkamerkki 3">
            <a:extLst>
              <a:ext uri="{FF2B5EF4-FFF2-40B4-BE49-F238E27FC236}">
                <a16:creationId xmlns:a16="http://schemas.microsoft.com/office/drawing/2014/main" id="{AA699F52-0513-4E5C-8576-9F25444E4632}"/>
              </a:ext>
            </a:extLst>
          </p:cNvPr>
          <p:cNvSpPr>
            <a:spLocks noGrp="1"/>
          </p:cNvSpPr>
          <p:nvPr>
            <p:ph type="sldNum" sz="quarter" idx="12"/>
          </p:nvPr>
        </p:nvSpPr>
        <p:spPr/>
        <p:txBody>
          <a:bodyPr/>
          <a:lstStyle/>
          <a:p>
            <a:fld id="{0861148C-697E-4B67-BDAA-872F34DF1106}" type="slidenum">
              <a:rPr lang="fi-FI" smtClean="0"/>
              <a:t>34</a:t>
            </a:fld>
            <a:endParaRPr lang="fi-FI"/>
          </a:p>
        </p:txBody>
      </p:sp>
    </p:spTree>
    <p:extLst>
      <p:ext uri="{BB962C8B-B14F-4D97-AF65-F5344CB8AC3E}">
        <p14:creationId xmlns:p14="http://schemas.microsoft.com/office/powerpoint/2010/main" val="37374825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5C15F5AC-6911-490C-B7CB-C2A47368641C}"/>
              </a:ext>
            </a:extLst>
          </p:cNvPr>
          <p:cNvSpPr>
            <a:spLocks noGrp="1"/>
          </p:cNvSpPr>
          <p:nvPr>
            <p:ph type="sldNum" sz="quarter" idx="12"/>
          </p:nvPr>
        </p:nvSpPr>
        <p:spPr/>
        <p:txBody>
          <a:bodyPr/>
          <a:lstStyle/>
          <a:p>
            <a:fld id="{0861148C-697E-4B67-BDAA-872F34DF1106}" type="slidenum">
              <a:rPr lang="fi-FI" smtClean="0"/>
              <a:pPr/>
              <a:t>35</a:t>
            </a:fld>
            <a:endParaRPr lang="fi-FI"/>
          </a:p>
        </p:txBody>
      </p:sp>
    </p:spTree>
    <p:extLst>
      <p:ext uri="{BB962C8B-B14F-4D97-AF65-F5344CB8AC3E}">
        <p14:creationId xmlns:p14="http://schemas.microsoft.com/office/powerpoint/2010/main" val="8829635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E960F7-61E2-4197-96D9-12C0E2A5956B}"/>
              </a:ext>
            </a:extLst>
          </p:cNvPr>
          <p:cNvSpPr>
            <a:spLocks noGrp="1"/>
          </p:cNvSpPr>
          <p:nvPr>
            <p:ph type="title"/>
          </p:nvPr>
        </p:nvSpPr>
        <p:spPr>
          <a:xfrm>
            <a:off x="492573" y="1215988"/>
            <a:ext cx="10658475" cy="1008113"/>
          </a:xfrm>
        </p:spPr>
        <p:txBody>
          <a:bodyPr/>
          <a:lstStyle/>
          <a:p>
            <a:r>
              <a:rPr lang="fi-FI" sz="3600" dirty="0">
                <a:solidFill>
                  <a:schemeClr val="accent4"/>
                </a:solidFill>
              </a:rPr>
              <a:t>Verkostokunnat 2021 – 2022 (6.kausi)</a:t>
            </a:r>
            <a:endParaRPr lang="fi-FI" sz="3600" dirty="0">
              <a:solidFill>
                <a:schemeClr val="tx1"/>
              </a:solidFill>
              <a:latin typeface="Work Sans" panose="00000500000000000000" pitchFamily="2" charset="0"/>
            </a:endParaRPr>
          </a:p>
        </p:txBody>
      </p:sp>
      <p:sp>
        <p:nvSpPr>
          <p:cNvPr id="3" name="Sisällön paikkamerkki 2">
            <a:extLst>
              <a:ext uri="{FF2B5EF4-FFF2-40B4-BE49-F238E27FC236}">
                <a16:creationId xmlns:a16="http://schemas.microsoft.com/office/drawing/2014/main" id="{5D527657-B36E-4106-95DF-CB62D0CC35FA}"/>
              </a:ext>
            </a:extLst>
          </p:cNvPr>
          <p:cNvSpPr>
            <a:spLocks noGrp="1"/>
          </p:cNvSpPr>
          <p:nvPr>
            <p:ph idx="1"/>
          </p:nvPr>
        </p:nvSpPr>
        <p:spPr>
          <a:xfrm>
            <a:off x="516194" y="2302827"/>
            <a:ext cx="8629051" cy="2422317"/>
          </a:xfrm>
        </p:spPr>
        <p:txBody>
          <a:bodyPr numCol="4"/>
          <a:lstStyle/>
          <a:p>
            <a:pPr marL="342900" indent="-342900">
              <a:buClr>
                <a:srgbClr val="923468"/>
              </a:buClr>
              <a:buFont typeface="+mj-lt"/>
              <a:buAutoNum type="arabicPeriod"/>
              <a:defRPr/>
            </a:pPr>
            <a:r>
              <a:rPr lang="fi-FI" sz="1600" dirty="0">
                <a:solidFill>
                  <a:srgbClr val="000000"/>
                </a:solidFill>
                <a:latin typeface="Work Sans ExtraBold"/>
              </a:rPr>
              <a:t>Eurajoki</a:t>
            </a:r>
          </a:p>
          <a:p>
            <a:pPr marL="342900" indent="-342900">
              <a:buClr>
                <a:srgbClr val="923468"/>
              </a:buClr>
              <a:buFont typeface="+mj-lt"/>
              <a:buAutoNum type="arabicPeriod"/>
              <a:defRPr/>
            </a:pPr>
            <a:r>
              <a:rPr lang="fi-FI" sz="1600" dirty="0">
                <a:solidFill>
                  <a:srgbClr val="000000"/>
                </a:solidFill>
                <a:latin typeface="Work Sans ExtraBold"/>
              </a:rPr>
              <a:t>Hamina</a:t>
            </a:r>
          </a:p>
          <a:p>
            <a:pPr marL="342900" indent="-342900">
              <a:buClr>
                <a:srgbClr val="923468"/>
              </a:buClr>
              <a:buFont typeface="+mj-lt"/>
              <a:buAutoNum type="arabicPeriod"/>
              <a:defRPr/>
            </a:pPr>
            <a:r>
              <a:rPr lang="fi-FI" sz="1600" dirty="0">
                <a:solidFill>
                  <a:srgbClr val="000000"/>
                </a:solidFill>
                <a:latin typeface="Work Sans ExtraBold"/>
              </a:rPr>
              <a:t>Imatra</a:t>
            </a:r>
          </a:p>
          <a:p>
            <a:pPr marL="342900" indent="-342900">
              <a:buClr>
                <a:srgbClr val="923468"/>
              </a:buClr>
              <a:buFont typeface="+mj-lt"/>
              <a:buAutoNum type="arabicPeriod"/>
              <a:defRPr/>
            </a:pPr>
            <a:r>
              <a:rPr lang="fi-FI" sz="1600" dirty="0">
                <a:solidFill>
                  <a:srgbClr val="000000"/>
                </a:solidFill>
                <a:latin typeface="Work Sans ExtraBold"/>
              </a:rPr>
              <a:t>Juva</a:t>
            </a:r>
          </a:p>
          <a:p>
            <a:pPr marL="342900" indent="-342900">
              <a:buClr>
                <a:srgbClr val="923468"/>
              </a:buClr>
              <a:buFont typeface="+mj-lt"/>
              <a:buAutoNum type="arabicPeriod"/>
              <a:defRPr/>
            </a:pPr>
            <a:r>
              <a:rPr lang="fi-FI" sz="1600" dirty="0">
                <a:solidFill>
                  <a:srgbClr val="000000"/>
                </a:solidFill>
                <a:latin typeface="Work Sans ExtraBold"/>
              </a:rPr>
              <a:t>Kajaani</a:t>
            </a:r>
          </a:p>
          <a:p>
            <a:pPr marL="342900" indent="-342900">
              <a:buClr>
                <a:srgbClr val="923468"/>
              </a:buClr>
              <a:buFont typeface="+mj-lt"/>
              <a:buAutoNum type="arabicPeriod"/>
              <a:defRPr/>
            </a:pPr>
            <a:r>
              <a:rPr lang="fi-FI" sz="1600" dirty="0">
                <a:solidFill>
                  <a:srgbClr val="000000"/>
                </a:solidFill>
                <a:latin typeface="Work Sans ExtraBold"/>
              </a:rPr>
              <a:t>Kuhmo</a:t>
            </a:r>
          </a:p>
          <a:p>
            <a:pPr marL="342900" indent="-342900">
              <a:buClr>
                <a:srgbClr val="923468"/>
              </a:buClr>
              <a:buFont typeface="+mj-lt"/>
              <a:buAutoNum type="arabicPeriod"/>
              <a:defRPr/>
            </a:pPr>
            <a:r>
              <a:rPr lang="fi-FI" sz="1600" dirty="0">
                <a:solidFill>
                  <a:srgbClr val="000000"/>
                </a:solidFill>
                <a:latin typeface="Work Sans ExtraBold"/>
              </a:rPr>
              <a:t>Kuhmoinen</a:t>
            </a:r>
          </a:p>
          <a:p>
            <a:pPr marL="342900" indent="-342900">
              <a:buClr>
                <a:srgbClr val="923468"/>
              </a:buClr>
              <a:buFont typeface="+mj-lt"/>
              <a:buAutoNum type="arabicPeriod"/>
              <a:defRPr/>
            </a:pPr>
            <a:r>
              <a:rPr lang="fi-FI" sz="1600" dirty="0">
                <a:solidFill>
                  <a:srgbClr val="000000"/>
                </a:solidFill>
                <a:latin typeface="Work Sans ExtraBold"/>
              </a:rPr>
              <a:t>Kokkola</a:t>
            </a:r>
          </a:p>
          <a:p>
            <a:pPr marL="342900" indent="-342900">
              <a:buClr>
                <a:srgbClr val="923468"/>
              </a:buClr>
              <a:buFont typeface="+mj-lt"/>
              <a:buAutoNum type="arabicPeriod"/>
              <a:defRPr/>
            </a:pPr>
            <a:r>
              <a:rPr lang="fi-FI" sz="1600" dirty="0">
                <a:solidFill>
                  <a:srgbClr val="000000"/>
                </a:solidFill>
                <a:latin typeface="Work Sans ExtraBold"/>
              </a:rPr>
              <a:t>Kuopio</a:t>
            </a:r>
          </a:p>
          <a:p>
            <a:pPr marL="342900" indent="-342900">
              <a:buClr>
                <a:srgbClr val="923468"/>
              </a:buClr>
              <a:buFont typeface="+mj-lt"/>
              <a:buAutoNum type="arabicPeriod"/>
              <a:defRPr/>
            </a:pPr>
            <a:r>
              <a:rPr lang="fi-FI" sz="1600" dirty="0">
                <a:solidFill>
                  <a:srgbClr val="000000"/>
                </a:solidFill>
                <a:latin typeface="Work Sans ExtraBold"/>
              </a:rPr>
              <a:t>Kurikka</a:t>
            </a:r>
          </a:p>
          <a:p>
            <a:pPr marL="342900" indent="-342900">
              <a:buClr>
                <a:srgbClr val="923468"/>
              </a:buClr>
              <a:buFont typeface="+mj-lt"/>
              <a:buAutoNum type="arabicPeriod"/>
              <a:defRPr/>
            </a:pPr>
            <a:r>
              <a:rPr lang="fi-FI" sz="1600" dirty="0">
                <a:solidFill>
                  <a:srgbClr val="000000"/>
                </a:solidFill>
                <a:latin typeface="Work Sans ExtraBold"/>
              </a:rPr>
              <a:t>Lempäälä</a:t>
            </a:r>
          </a:p>
          <a:p>
            <a:pPr marL="342900" indent="-342900">
              <a:buClr>
                <a:srgbClr val="923468"/>
              </a:buClr>
              <a:buFont typeface="+mj-lt"/>
              <a:buAutoNum type="arabicPeriod"/>
              <a:defRPr/>
            </a:pPr>
            <a:r>
              <a:rPr lang="fi-FI" sz="1600" dirty="0">
                <a:solidFill>
                  <a:srgbClr val="000000"/>
                </a:solidFill>
                <a:latin typeface="Work Sans ExtraBold"/>
              </a:rPr>
              <a:t>Lieto </a:t>
            </a:r>
          </a:p>
          <a:p>
            <a:pPr marL="342900" indent="-342900">
              <a:buClr>
                <a:srgbClr val="923468"/>
              </a:buClr>
              <a:buFont typeface="+mj-lt"/>
              <a:buAutoNum type="arabicPeriod"/>
              <a:defRPr/>
            </a:pPr>
            <a:r>
              <a:rPr lang="fi-FI" sz="1600" dirty="0">
                <a:solidFill>
                  <a:srgbClr val="000000"/>
                </a:solidFill>
                <a:latin typeface="Work Sans ExtraBold"/>
              </a:rPr>
              <a:t>Liminka</a:t>
            </a:r>
          </a:p>
          <a:p>
            <a:pPr marL="342900" indent="-342900">
              <a:buClr>
                <a:srgbClr val="923468"/>
              </a:buClr>
              <a:buFont typeface="+mj-lt"/>
              <a:buAutoNum type="arabicPeriod"/>
              <a:defRPr/>
            </a:pPr>
            <a:r>
              <a:rPr lang="fi-FI" sz="1600" dirty="0">
                <a:solidFill>
                  <a:srgbClr val="000000"/>
                </a:solidFill>
                <a:latin typeface="Work Sans ExtraBold"/>
              </a:rPr>
              <a:t>Mikkeli</a:t>
            </a:r>
          </a:p>
          <a:p>
            <a:pPr marL="342900" indent="-342900">
              <a:buClr>
                <a:srgbClr val="923468"/>
              </a:buClr>
              <a:buFont typeface="+mj-lt"/>
              <a:buAutoNum type="arabicPeriod"/>
              <a:defRPr/>
            </a:pPr>
            <a:r>
              <a:rPr lang="fi-FI" sz="1600" dirty="0">
                <a:solidFill>
                  <a:srgbClr val="000000"/>
                </a:solidFill>
                <a:latin typeface="Work Sans ExtraBold"/>
              </a:rPr>
              <a:t>Muurame</a:t>
            </a:r>
          </a:p>
          <a:p>
            <a:pPr marL="342900" indent="-342900">
              <a:buClr>
                <a:srgbClr val="923468"/>
              </a:buClr>
              <a:buFont typeface="+mj-lt"/>
              <a:buAutoNum type="arabicPeriod"/>
              <a:defRPr/>
            </a:pPr>
            <a:r>
              <a:rPr lang="fi-FI" sz="1600" dirty="0">
                <a:solidFill>
                  <a:srgbClr val="000000"/>
                </a:solidFill>
                <a:latin typeface="Work Sans ExtraBold"/>
              </a:rPr>
              <a:t>Nakkila</a:t>
            </a:r>
          </a:p>
          <a:p>
            <a:pPr marL="342900" indent="-342900">
              <a:buClr>
                <a:srgbClr val="923468"/>
              </a:buClr>
              <a:buFont typeface="+mj-lt"/>
              <a:buAutoNum type="arabicPeriod"/>
              <a:defRPr/>
            </a:pPr>
            <a:r>
              <a:rPr lang="fi-FI" sz="1600" dirty="0">
                <a:solidFill>
                  <a:srgbClr val="000000"/>
                </a:solidFill>
                <a:latin typeface="Work Sans ExtraBold"/>
              </a:rPr>
              <a:t>Orivesi</a:t>
            </a:r>
          </a:p>
          <a:p>
            <a:pPr marL="342900" indent="-342900">
              <a:buClr>
                <a:srgbClr val="923468"/>
              </a:buClr>
              <a:buFont typeface="+mj-lt"/>
              <a:buAutoNum type="arabicPeriod"/>
              <a:defRPr/>
            </a:pPr>
            <a:r>
              <a:rPr lang="fi-FI" sz="1600" dirty="0">
                <a:solidFill>
                  <a:srgbClr val="000000"/>
                </a:solidFill>
                <a:latin typeface="Work Sans ExtraBold"/>
              </a:rPr>
              <a:t>Raisio</a:t>
            </a:r>
          </a:p>
          <a:p>
            <a:pPr marL="342900" indent="-342900">
              <a:buClr>
                <a:srgbClr val="923468"/>
              </a:buClr>
              <a:buFont typeface="+mj-lt"/>
              <a:buAutoNum type="arabicPeriod"/>
              <a:defRPr/>
            </a:pPr>
            <a:r>
              <a:rPr lang="fi-FI" sz="1600" dirty="0">
                <a:solidFill>
                  <a:srgbClr val="000000"/>
                </a:solidFill>
                <a:latin typeface="Work Sans ExtraBold"/>
              </a:rPr>
              <a:t>Riihimäki</a:t>
            </a:r>
          </a:p>
          <a:p>
            <a:pPr marL="342900" indent="-342900">
              <a:buClr>
                <a:srgbClr val="923468"/>
              </a:buClr>
              <a:buFont typeface="+mj-lt"/>
              <a:buAutoNum type="arabicPeriod"/>
              <a:defRPr/>
            </a:pPr>
            <a:r>
              <a:rPr lang="fi-FI" sz="1600" dirty="0">
                <a:solidFill>
                  <a:srgbClr val="000000"/>
                </a:solidFill>
                <a:latin typeface="Work Sans ExtraBold"/>
              </a:rPr>
              <a:t>Salo</a:t>
            </a:r>
          </a:p>
          <a:p>
            <a:pPr marL="342900" indent="-342900">
              <a:buClr>
                <a:srgbClr val="923468"/>
              </a:buClr>
              <a:buFont typeface="+mj-lt"/>
              <a:buAutoNum type="arabicPeriod"/>
              <a:defRPr/>
            </a:pPr>
            <a:r>
              <a:rPr lang="fi-FI" sz="1600" dirty="0">
                <a:solidFill>
                  <a:srgbClr val="000000"/>
                </a:solidFill>
                <a:latin typeface="Work Sans ExtraBold"/>
              </a:rPr>
              <a:t>Siuntio</a:t>
            </a:r>
          </a:p>
          <a:p>
            <a:pPr marL="342900" indent="-342900">
              <a:buClr>
                <a:srgbClr val="923468"/>
              </a:buClr>
              <a:buFont typeface="+mj-lt"/>
              <a:buAutoNum type="arabicPeriod"/>
              <a:defRPr/>
            </a:pPr>
            <a:r>
              <a:rPr lang="fi-FI" sz="1600" dirty="0">
                <a:solidFill>
                  <a:srgbClr val="000000"/>
                </a:solidFill>
                <a:latin typeface="Work Sans ExtraBold"/>
              </a:rPr>
              <a:t>Tornio</a:t>
            </a:r>
          </a:p>
          <a:p>
            <a:pPr marL="342900" indent="-342900">
              <a:buClr>
                <a:srgbClr val="923468"/>
              </a:buClr>
              <a:buFont typeface="+mj-lt"/>
              <a:buAutoNum type="arabicPeriod"/>
              <a:defRPr/>
            </a:pPr>
            <a:r>
              <a:rPr lang="fi-FI" sz="1600" dirty="0">
                <a:solidFill>
                  <a:srgbClr val="000000"/>
                </a:solidFill>
                <a:latin typeface="Work Sans ExtraBold"/>
              </a:rPr>
              <a:t>Tuusula</a:t>
            </a:r>
          </a:p>
          <a:p>
            <a:pPr marL="342900" indent="-342900">
              <a:buClr>
                <a:srgbClr val="923468"/>
              </a:buClr>
              <a:buFont typeface="+mj-lt"/>
              <a:buAutoNum type="arabicPeriod"/>
              <a:defRPr/>
            </a:pPr>
            <a:r>
              <a:rPr lang="fi-FI" sz="1600" dirty="0">
                <a:solidFill>
                  <a:srgbClr val="000000"/>
                </a:solidFill>
                <a:latin typeface="Work Sans ExtraBold"/>
              </a:rPr>
              <a:t>Utajärvi</a:t>
            </a:r>
          </a:p>
          <a:p>
            <a:pPr marL="342900" indent="-342900">
              <a:buClr>
                <a:srgbClr val="923468"/>
              </a:buClr>
              <a:buFont typeface="+mj-lt"/>
              <a:buAutoNum type="arabicPeriod"/>
              <a:defRPr/>
            </a:pPr>
            <a:r>
              <a:rPr lang="fi-FI" sz="1600" dirty="0">
                <a:solidFill>
                  <a:srgbClr val="000000"/>
                </a:solidFill>
                <a:latin typeface="Work Sans ExtraBold"/>
              </a:rPr>
              <a:t>Vaasa</a:t>
            </a:r>
          </a:p>
          <a:p>
            <a:pPr marL="342900" indent="-342900">
              <a:buClr>
                <a:srgbClr val="923468"/>
              </a:buClr>
              <a:buFont typeface="+mj-lt"/>
              <a:buAutoNum type="arabicPeriod"/>
              <a:defRPr/>
            </a:pPr>
            <a:r>
              <a:rPr lang="fi-FI" sz="1600" dirty="0">
                <a:solidFill>
                  <a:srgbClr val="000000"/>
                </a:solidFill>
                <a:latin typeface="Work Sans ExtraBold"/>
              </a:rPr>
              <a:t>Ylivieska</a:t>
            </a:r>
          </a:p>
          <a:p>
            <a:pPr marL="342900" indent="-342900">
              <a:buClr>
                <a:srgbClr val="923468"/>
              </a:buClr>
              <a:buFont typeface="+mj-lt"/>
              <a:buAutoNum type="arabicPeriod"/>
              <a:defRPr/>
            </a:pPr>
            <a:r>
              <a:rPr lang="fi-FI" sz="1600" dirty="0">
                <a:solidFill>
                  <a:srgbClr val="000000"/>
                </a:solidFill>
                <a:latin typeface="Work Sans ExtraBold"/>
              </a:rPr>
              <a:t>Ylöjärvi</a:t>
            </a:r>
          </a:p>
        </p:txBody>
      </p:sp>
      <p:sp>
        <p:nvSpPr>
          <p:cNvPr id="7" name="Sisällön paikkamerkki 2">
            <a:extLst>
              <a:ext uri="{FF2B5EF4-FFF2-40B4-BE49-F238E27FC236}">
                <a16:creationId xmlns:a16="http://schemas.microsoft.com/office/drawing/2014/main" id="{D3ED7639-1F37-4109-A03D-211C3EF582AF}"/>
              </a:ext>
            </a:extLst>
          </p:cNvPr>
          <p:cNvSpPr txBox="1">
            <a:spLocks/>
          </p:cNvSpPr>
          <p:nvPr/>
        </p:nvSpPr>
        <p:spPr>
          <a:xfrm>
            <a:off x="3021335" y="1621931"/>
            <a:ext cx="1434467" cy="1788321"/>
          </a:xfrm>
          <a:prstGeom prst="rect">
            <a:avLst/>
          </a:prstGeom>
        </p:spPr>
        <p:txBody>
          <a:bodyPr vert="horz" lIns="0" tIns="0" rIns="0" bIns="0" rtlCol="0" anchor="t" anchorCtr="0">
            <a:noAutofit/>
          </a:bodyPr>
          <a:lst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614488" indent="-271463" algn="l" defTabSz="914400" rtl="0" eaLnBrk="1" latinLnBrk="0" hangingPunct="1">
              <a:lnSpc>
                <a:spcPct val="100000"/>
              </a:lnSpc>
              <a:spcBef>
                <a:spcPts val="200"/>
              </a:spcBef>
              <a:buClr>
                <a:schemeClr val="accent3"/>
              </a:buClr>
              <a:buFont typeface="Arial" panose="020B0604020202020204" pitchFamily="34" charset="0"/>
              <a:buChar char="•"/>
              <a:defRPr sz="1400" kern="1200">
                <a:solidFill>
                  <a:schemeClr val="tx1"/>
                </a:solidFill>
                <a:latin typeface="+mn-lt"/>
                <a:ea typeface="+mn-ea"/>
                <a:cs typeface="+mn-cs"/>
              </a:defRPr>
            </a:lvl4pPr>
            <a:lvl5pPr marL="2058988"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5pPr>
            <a:lvl6pPr marL="2513013" indent="-273050"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6pPr>
            <a:lvl7pPr marL="2957513"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7pPr>
            <a:lvl8pPr marL="3409950" indent="-27146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8pPr>
            <a:lvl9pPr marL="3856038" indent="-26511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800"/>
              </a:spcBef>
              <a:spcAft>
                <a:spcPts val="0"/>
              </a:spcAft>
              <a:buClr>
                <a:srgbClr val="923468"/>
              </a:buClr>
              <a:buSzTx/>
              <a:buFont typeface="Arial" panose="020B0604020202020204" pitchFamily="34" charset="0"/>
              <a:buNone/>
              <a:tabLst/>
              <a:defRPr/>
            </a:pPr>
            <a:endParaRPr kumimoji="0" lang="fi-FI" sz="1600" b="0" i="0" u="none" strike="noStrike" kern="1200" cap="none" spc="0" normalizeH="0" baseline="0" noProof="0" dirty="0">
              <a:ln>
                <a:noFill/>
              </a:ln>
              <a:solidFill>
                <a:srgbClr val="000000"/>
              </a:solidFill>
              <a:effectLst/>
              <a:uLnTx/>
              <a:uFillTx/>
              <a:latin typeface="Work Sans"/>
              <a:ea typeface="+mn-ea"/>
              <a:cs typeface="+mn-cs"/>
            </a:endParaRPr>
          </a:p>
        </p:txBody>
      </p:sp>
      <p:sp>
        <p:nvSpPr>
          <p:cNvPr id="10" name="Freeform 158">
            <a:extLst>
              <a:ext uri="{FF2B5EF4-FFF2-40B4-BE49-F238E27FC236}">
                <a16:creationId xmlns:a16="http://schemas.microsoft.com/office/drawing/2014/main" id="{72E0B609-22B7-429E-9EFF-8B2DB60869E6}"/>
              </a:ext>
            </a:extLst>
          </p:cNvPr>
          <p:cNvSpPr>
            <a:spLocks/>
          </p:cNvSpPr>
          <p:nvPr/>
        </p:nvSpPr>
        <p:spPr bwMode="auto">
          <a:xfrm>
            <a:off x="10181380" y="3074867"/>
            <a:ext cx="311424" cy="261945"/>
          </a:xfrm>
          <a:custGeom>
            <a:avLst/>
            <a:gdLst>
              <a:gd name="T0" fmla="*/ 14 w 107"/>
              <a:gd name="T1" fmla="*/ 7 h 90"/>
              <a:gd name="T2" fmla="*/ 17 w 107"/>
              <a:gd name="T3" fmla="*/ 7 h 90"/>
              <a:gd name="T4" fmla="*/ 21 w 107"/>
              <a:gd name="T5" fmla="*/ 7 h 90"/>
              <a:gd name="T6" fmla="*/ 21 w 107"/>
              <a:gd name="T7" fmla="*/ 4 h 90"/>
              <a:gd name="T8" fmla="*/ 21 w 107"/>
              <a:gd name="T9" fmla="*/ 0 h 90"/>
              <a:gd name="T10" fmla="*/ 28 w 107"/>
              <a:gd name="T11" fmla="*/ 4 h 90"/>
              <a:gd name="T12" fmla="*/ 38 w 107"/>
              <a:gd name="T13" fmla="*/ 7 h 90"/>
              <a:gd name="T14" fmla="*/ 35 w 107"/>
              <a:gd name="T15" fmla="*/ 11 h 90"/>
              <a:gd name="T16" fmla="*/ 38 w 107"/>
              <a:gd name="T17" fmla="*/ 32 h 90"/>
              <a:gd name="T18" fmla="*/ 31 w 107"/>
              <a:gd name="T19" fmla="*/ 32 h 90"/>
              <a:gd name="T20" fmla="*/ 28 w 107"/>
              <a:gd name="T21" fmla="*/ 42 h 90"/>
              <a:gd name="T22" fmla="*/ 38 w 107"/>
              <a:gd name="T23" fmla="*/ 52 h 90"/>
              <a:gd name="T24" fmla="*/ 52 w 107"/>
              <a:gd name="T25" fmla="*/ 63 h 90"/>
              <a:gd name="T26" fmla="*/ 55 w 107"/>
              <a:gd name="T27" fmla="*/ 59 h 90"/>
              <a:gd name="T28" fmla="*/ 48 w 107"/>
              <a:gd name="T29" fmla="*/ 52 h 90"/>
              <a:gd name="T30" fmla="*/ 55 w 107"/>
              <a:gd name="T31" fmla="*/ 49 h 90"/>
              <a:gd name="T32" fmla="*/ 66 w 107"/>
              <a:gd name="T33" fmla="*/ 59 h 90"/>
              <a:gd name="T34" fmla="*/ 73 w 107"/>
              <a:gd name="T35" fmla="*/ 66 h 90"/>
              <a:gd name="T36" fmla="*/ 87 w 107"/>
              <a:gd name="T37" fmla="*/ 70 h 90"/>
              <a:gd name="T38" fmla="*/ 87 w 107"/>
              <a:gd name="T39" fmla="*/ 66 h 90"/>
              <a:gd name="T40" fmla="*/ 69 w 107"/>
              <a:gd name="T41" fmla="*/ 52 h 90"/>
              <a:gd name="T42" fmla="*/ 76 w 107"/>
              <a:gd name="T43" fmla="*/ 45 h 90"/>
              <a:gd name="T44" fmla="*/ 94 w 107"/>
              <a:gd name="T45" fmla="*/ 59 h 90"/>
              <a:gd name="T46" fmla="*/ 101 w 107"/>
              <a:gd name="T47" fmla="*/ 73 h 90"/>
              <a:gd name="T48" fmla="*/ 107 w 107"/>
              <a:gd name="T49" fmla="*/ 84 h 90"/>
              <a:gd name="T50" fmla="*/ 94 w 107"/>
              <a:gd name="T51" fmla="*/ 90 h 90"/>
              <a:gd name="T52" fmla="*/ 69 w 107"/>
              <a:gd name="T53" fmla="*/ 70 h 90"/>
              <a:gd name="T54" fmla="*/ 66 w 107"/>
              <a:gd name="T55" fmla="*/ 77 h 90"/>
              <a:gd name="T56" fmla="*/ 59 w 107"/>
              <a:gd name="T57" fmla="*/ 70 h 90"/>
              <a:gd name="T58" fmla="*/ 55 w 107"/>
              <a:gd name="T59" fmla="*/ 73 h 90"/>
              <a:gd name="T60" fmla="*/ 52 w 107"/>
              <a:gd name="T61" fmla="*/ 80 h 90"/>
              <a:gd name="T62" fmla="*/ 41 w 107"/>
              <a:gd name="T63" fmla="*/ 63 h 90"/>
              <a:gd name="T64" fmla="*/ 31 w 107"/>
              <a:gd name="T65" fmla="*/ 56 h 90"/>
              <a:gd name="T66" fmla="*/ 0 w 107"/>
              <a:gd name="T67" fmla="*/ 32 h 90"/>
              <a:gd name="T68" fmla="*/ 14 w 107"/>
              <a:gd name="T69"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0">
                <a:moveTo>
                  <a:pt x="14" y="7"/>
                </a:moveTo>
                <a:lnTo>
                  <a:pt x="17" y="7"/>
                </a:lnTo>
                <a:lnTo>
                  <a:pt x="21" y="7"/>
                </a:lnTo>
                <a:lnTo>
                  <a:pt x="21" y="4"/>
                </a:lnTo>
                <a:lnTo>
                  <a:pt x="21" y="0"/>
                </a:lnTo>
                <a:lnTo>
                  <a:pt x="28" y="4"/>
                </a:lnTo>
                <a:lnTo>
                  <a:pt x="38" y="7"/>
                </a:lnTo>
                <a:lnTo>
                  <a:pt x="35" y="11"/>
                </a:lnTo>
                <a:lnTo>
                  <a:pt x="38" y="32"/>
                </a:lnTo>
                <a:lnTo>
                  <a:pt x="31" y="32"/>
                </a:lnTo>
                <a:lnTo>
                  <a:pt x="28" y="42"/>
                </a:lnTo>
                <a:lnTo>
                  <a:pt x="38" y="52"/>
                </a:lnTo>
                <a:lnTo>
                  <a:pt x="52" y="63"/>
                </a:lnTo>
                <a:lnTo>
                  <a:pt x="55" y="59"/>
                </a:lnTo>
                <a:lnTo>
                  <a:pt x="48" y="52"/>
                </a:lnTo>
                <a:lnTo>
                  <a:pt x="55" y="49"/>
                </a:lnTo>
                <a:lnTo>
                  <a:pt x="66" y="59"/>
                </a:lnTo>
                <a:lnTo>
                  <a:pt x="73" y="66"/>
                </a:lnTo>
                <a:lnTo>
                  <a:pt x="87" y="70"/>
                </a:lnTo>
                <a:lnTo>
                  <a:pt x="87" y="66"/>
                </a:lnTo>
                <a:lnTo>
                  <a:pt x="69" y="52"/>
                </a:lnTo>
                <a:lnTo>
                  <a:pt x="76" y="45"/>
                </a:lnTo>
                <a:lnTo>
                  <a:pt x="94" y="59"/>
                </a:lnTo>
                <a:lnTo>
                  <a:pt x="101" y="73"/>
                </a:lnTo>
                <a:lnTo>
                  <a:pt x="107" y="84"/>
                </a:lnTo>
                <a:lnTo>
                  <a:pt x="94" y="90"/>
                </a:lnTo>
                <a:lnTo>
                  <a:pt x="69" y="70"/>
                </a:lnTo>
                <a:lnTo>
                  <a:pt x="66" y="77"/>
                </a:lnTo>
                <a:lnTo>
                  <a:pt x="59" y="70"/>
                </a:lnTo>
                <a:lnTo>
                  <a:pt x="55" y="73"/>
                </a:lnTo>
                <a:lnTo>
                  <a:pt x="52" y="80"/>
                </a:lnTo>
                <a:lnTo>
                  <a:pt x="41" y="63"/>
                </a:lnTo>
                <a:lnTo>
                  <a:pt x="31" y="56"/>
                </a:lnTo>
                <a:lnTo>
                  <a:pt x="0" y="32"/>
                </a:lnTo>
                <a:lnTo>
                  <a:pt x="14" y="7"/>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2" name="Freeform 155">
            <a:extLst>
              <a:ext uri="{FF2B5EF4-FFF2-40B4-BE49-F238E27FC236}">
                <a16:creationId xmlns:a16="http://schemas.microsoft.com/office/drawing/2014/main" id="{EFC21ADA-6315-454B-9AA0-ED2B5EA99966}"/>
              </a:ext>
            </a:extLst>
          </p:cNvPr>
          <p:cNvSpPr>
            <a:spLocks/>
          </p:cNvSpPr>
          <p:nvPr/>
        </p:nvSpPr>
        <p:spPr bwMode="auto">
          <a:xfrm>
            <a:off x="10018392" y="3054492"/>
            <a:ext cx="253214" cy="334708"/>
          </a:xfrm>
          <a:custGeom>
            <a:avLst/>
            <a:gdLst>
              <a:gd name="T0" fmla="*/ 42 w 87"/>
              <a:gd name="T1" fmla="*/ 0 h 115"/>
              <a:gd name="T2" fmla="*/ 42 w 87"/>
              <a:gd name="T3" fmla="*/ 4 h 115"/>
              <a:gd name="T4" fmla="*/ 35 w 87"/>
              <a:gd name="T5" fmla="*/ 25 h 115"/>
              <a:gd name="T6" fmla="*/ 56 w 87"/>
              <a:gd name="T7" fmla="*/ 39 h 115"/>
              <a:gd name="T8" fmla="*/ 87 w 87"/>
              <a:gd name="T9" fmla="*/ 63 h 115"/>
              <a:gd name="T10" fmla="*/ 80 w 87"/>
              <a:gd name="T11" fmla="*/ 66 h 115"/>
              <a:gd name="T12" fmla="*/ 77 w 87"/>
              <a:gd name="T13" fmla="*/ 80 h 115"/>
              <a:gd name="T14" fmla="*/ 87 w 87"/>
              <a:gd name="T15" fmla="*/ 87 h 115"/>
              <a:gd name="T16" fmla="*/ 84 w 87"/>
              <a:gd name="T17" fmla="*/ 94 h 115"/>
              <a:gd name="T18" fmla="*/ 87 w 87"/>
              <a:gd name="T19" fmla="*/ 104 h 115"/>
              <a:gd name="T20" fmla="*/ 87 w 87"/>
              <a:gd name="T21" fmla="*/ 115 h 115"/>
              <a:gd name="T22" fmla="*/ 84 w 87"/>
              <a:gd name="T23" fmla="*/ 115 h 115"/>
              <a:gd name="T24" fmla="*/ 80 w 87"/>
              <a:gd name="T25" fmla="*/ 108 h 115"/>
              <a:gd name="T26" fmla="*/ 73 w 87"/>
              <a:gd name="T27" fmla="*/ 101 h 115"/>
              <a:gd name="T28" fmla="*/ 56 w 87"/>
              <a:gd name="T29" fmla="*/ 91 h 115"/>
              <a:gd name="T30" fmla="*/ 38 w 87"/>
              <a:gd name="T31" fmla="*/ 73 h 115"/>
              <a:gd name="T32" fmla="*/ 28 w 87"/>
              <a:gd name="T33" fmla="*/ 73 h 115"/>
              <a:gd name="T34" fmla="*/ 21 w 87"/>
              <a:gd name="T35" fmla="*/ 63 h 115"/>
              <a:gd name="T36" fmla="*/ 21 w 87"/>
              <a:gd name="T37" fmla="*/ 52 h 115"/>
              <a:gd name="T38" fmla="*/ 21 w 87"/>
              <a:gd name="T39" fmla="*/ 45 h 115"/>
              <a:gd name="T40" fmla="*/ 7 w 87"/>
              <a:gd name="T41" fmla="*/ 25 h 115"/>
              <a:gd name="T42" fmla="*/ 0 w 87"/>
              <a:gd name="T43" fmla="*/ 25 h 115"/>
              <a:gd name="T44" fmla="*/ 0 w 87"/>
              <a:gd name="T45" fmla="*/ 18 h 115"/>
              <a:gd name="T46" fmla="*/ 4 w 87"/>
              <a:gd name="T47" fmla="*/ 18 h 115"/>
              <a:gd name="T48" fmla="*/ 4 w 87"/>
              <a:gd name="T49" fmla="*/ 14 h 115"/>
              <a:gd name="T50" fmla="*/ 7 w 87"/>
              <a:gd name="T51" fmla="*/ 14 h 115"/>
              <a:gd name="T52" fmla="*/ 11 w 87"/>
              <a:gd name="T53" fmla="*/ 14 h 115"/>
              <a:gd name="T54" fmla="*/ 14 w 87"/>
              <a:gd name="T55" fmla="*/ 14 h 115"/>
              <a:gd name="T56" fmla="*/ 18 w 87"/>
              <a:gd name="T57" fmla="*/ 7 h 115"/>
              <a:gd name="T58" fmla="*/ 21 w 87"/>
              <a:gd name="T59" fmla="*/ 4 h 115"/>
              <a:gd name="T60" fmla="*/ 35 w 87"/>
              <a:gd name="T61" fmla="*/ 4 h 115"/>
              <a:gd name="T62" fmla="*/ 38 w 87"/>
              <a:gd name="T63" fmla="*/ 4 h 115"/>
              <a:gd name="T64" fmla="*/ 42 w 87"/>
              <a:gd name="T6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115">
                <a:moveTo>
                  <a:pt x="42" y="0"/>
                </a:moveTo>
                <a:lnTo>
                  <a:pt x="42" y="4"/>
                </a:lnTo>
                <a:lnTo>
                  <a:pt x="35" y="25"/>
                </a:lnTo>
                <a:lnTo>
                  <a:pt x="56" y="39"/>
                </a:lnTo>
                <a:lnTo>
                  <a:pt x="87" y="63"/>
                </a:lnTo>
                <a:lnTo>
                  <a:pt x="80" y="66"/>
                </a:lnTo>
                <a:lnTo>
                  <a:pt x="77" y="80"/>
                </a:lnTo>
                <a:lnTo>
                  <a:pt x="87" y="87"/>
                </a:lnTo>
                <a:lnTo>
                  <a:pt x="84" y="94"/>
                </a:lnTo>
                <a:lnTo>
                  <a:pt x="87" y="104"/>
                </a:lnTo>
                <a:lnTo>
                  <a:pt x="87" y="115"/>
                </a:lnTo>
                <a:lnTo>
                  <a:pt x="84" y="115"/>
                </a:lnTo>
                <a:lnTo>
                  <a:pt x="80" y="108"/>
                </a:lnTo>
                <a:lnTo>
                  <a:pt x="73" y="101"/>
                </a:lnTo>
                <a:lnTo>
                  <a:pt x="56" y="91"/>
                </a:lnTo>
                <a:lnTo>
                  <a:pt x="38" y="73"/>
                </a:lnTo>
                <a:lnTo>
                  <a:pt x="28" y="73"/>
                </a:lnTo>
                <a:lnTo>
                  <a:pt x="21" y="63"/>
                </a:lnTo>
                <a:lnTo>
                  <a:pt x="21" y="52"/>
                </a:lnTo>
                <a:lnTo>
                  <a:pt x="21" y="45"/>
                </a:lnTo>
                <a:lnTo>
                  <a:pt x="7" y="25"/>
                </a:lnTo>
                <a:lnTo>
                  <a:pt x="0" y="25"/>
                </a:lnTo>
                <a:lnTo>
                  <a:pt x="0" y="18"/>
                </a:lnTo>
                <a:lnTo>
                  <a:pt x="4" y="18"/>
                </a:lnTo>
                <a:lnTo>
                  <a:pt x="4" y="14"/>
                </a:lnTo>
                <a:lnTo>
                  <a:pt x="7" y="14"/>
                </a:lnTo>
                <a:lnTo>
                  <a:pt x="11" y="14"/>
                </a:lnTo>
                <a:lnTo>
                  <a:pt x="14" y="14"/>
                </a:lnTo>
                <a:lnTo>
                  <a:pt x="18" y="7"/>
                </a:lnTo>
                <a:lnTo>
                  <a:pt x="21" y="4"/>
                </a:lnTo>
                <a:lnTo>
                  <a:pt x="35" y="4"/>
                </a:lnTo>
                <a:lnTo>
                  <a:pt x="38" y="4"/>
                </a:lnTo>
                <a:lnTo>
                  <a:pt x="42"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3" name="Freeform 122">
            <a:extLst>
              <a:ext uri="{FF2B5EF4-FFF2-40B4-BE49-F238E27FC236}">
                <a16:creationId xmlns:a16="http://schemas.microsoft.com/office/drawing/2014/main" id="{88B61E24-E5AD-46CF-B32D-1E31DE866D37}"/>
              </a:ext>
            </a:extLst>
          </p:cNvPr>
          <p:cNvSpPr>
            <a:spLocks/>
          </p:cNvSpPr>
          <p:nvPr/>
        </p:nvSpPr>
        <p:spPr bwMode="auto">
          <a:xfrm>
            <a:off x="10120261" y="3045762"/>
            <a:ext cx="101868" cy="122241"/>
          </a:xfrm>
          <a:custGeom>
            <a:avLst/>
            <a:gdLst>
              <a:gd name="T0" fmla="*/ 7 w 35"/>
              <a:gd name="T1" fmla="*/ 3 h 42"/>
              <a:gd name="T2" fmla="*/ 17 w 35"/>
              <a:gd name="T3" fmla="*/ 0 h 42"/>
              <a:gd name="T4" fmla="*/ 24 w 35"/>
              <a:gd name="T5" fmla="*/ 3 h 42"/>
              <a:gd name="T6" fmla="*/ 31 w 35"/>
              <a:gd name="T7" fmla="*/ 10 h 42"/>
              <a:gd name="T8" fmla="*/ 35 w 35"/>
              <a:gd name="T9" fmla="*/ 14 h 42"/>
              <a:gd name="T10" fmla="*/ 35 w 35"/>
              <a:gd name="T11" fmla="*/ 17 h 42"/>
              <a:gd name="T12" fmla="*/ 21 w 35"/>
              <a:gd name="T13" fmla="*/ 42 h 42"/>
              <a:gd name="T14" fmla="*/ 0 w 35"/>
              <a:gd name="T15" fmla="*/ 28 h 42"/>
              <a:gd name="T16" fmla="*/ 7 w 35"/>
              <a:gd name="T17" fmla="*/ 7 h 42"/>
              <a:gd name="T18" fmla="*/ 7 w 35"/>
              <a:gd name="T19"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2">
                <a:moveTo>
                  <a:pt x="7" y="3"/>
                </a:moveTo>
                <a:lnTo>
                  <a:pt x="17" y="0"/>
                </a:lnTo>
                <a:lnTo>
                  <a:pt x="24" y="3"/>
                </a:lnTo>
                <a:lnTo>
                  <a:pt x="31" y="10"/>
                </a:lnTo>
                <a:lnTo>
                  <a:pt x="35" y="14"/>
                </a:lnTo>
                <a:lnTo>
                  <a:pt x="35" y="17"/>
                </a:lnTo>
                <a:lnTo>
                  <a:pt x="21" y="42"/>
                </a:lnTo>
                <a:lnTo>
                  <a:pt x="0" y="28"/>
                </a:lnTo>
                <a:lnTo>
                  <a:pt x="7" y="7"/>
                </a:lnTo>
                <a:lnTo>
                  <a:pt x="7"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Freeform 235">
            <a:extLst>
              <a:ext uri="{FF2B5EF4-FFF2-40B4-BE49-F238E27FC236}">
                <a16:creationId xmlns:a16="http://schemas.microsoft.com/office/drawing/2014/main" id="{53A1AA50-4254-4F12-B492-ADDA1C6D729C}"/>
              </a:ext>
            </a:extLst>
          </p:cNvPr>
          <p:cNvSpPr>
            <a:spLocks/>
          </p:cNvSpPr>
          <p:nvPr/>
        </p:nvSpPr>
        <p:spPr bwMode="auto">
          <a:xfrm>
            <a:off x="9649262" y="4963783"/>
            <a:ext cx="171720" cy="253214"/>
          </a:xfrm>
          <a:custGeom>
            <a:avLst/>
            <a:gdLst>
              <a:gd name="T0" fmla="*/ 59 w 59"/>
              <a:gd name="T1" fmla="*/ 7 h 87"/>
              <a:gd name="T2" fmla="*/ 55 w 59"/>
              <a:gd name="T3" fmla="*/ 45 h 87"/>
              <a:gd name="T4" fmla="*/ 31 w 59"/>
              <a:gd name="T5" fmla="*/ 87 h 87"/>
              <a:gd name="T6" fmla="*/ 20 w 59"/>
              <a:gd name="T7" fmla="*/ 83 h 87"/>
              <a:gd name="T8" fmla="*/ 20 w 59"/>
              <a:gd name="T9" fmla="*/ 73 h 87"/>
              <a:gd name="T10" fmla="*/ 10 w 59"/>
              <a:gd name="T11" fmla="*/ 73 h 87"/>
              <a:gd name="T12" fmla="*/ 7 w 59"/>
              <a:gd name="T13" fmla="*/ 76 h 87"/>
              <a:gd name="T14" fmla="*/ 0 w 59"/>
              <a:gd name="T15" fmla="*/ 62 h 87"/>
              <a:gd name="T16" fmla="*/ 20 w 59"/>
              <a:gd name="T17" fmla="*/ 59 h 87"/>
              <a:gd name="T18" fmla="*/ 20 w 59"/>
              <a:gd name="T19" fmla="*/ 31 h 87"/>
              <a:gd name="T20" fmla="*/ 24 w 59"/>
              <a:gd name="T21" fmla="*/ 28 h 87"/>
              <a:gd name="T22" fmla="*/ 27 w 59"/>
              <a:gd name="T23" fmla="*/ 3 h 87"/>
              <a:gd name="T24" fmla="*/ 38 w 59"/>
              <a:gd name="T25" fmla="*/ 0 h 87"/>
              <a:gd name="T26" fmla="*/ 48 w 59"/>
              <a:gd name="T27" fmla="*/ 14 h 87"/>
              <a:gd name="T28" fmla="*/ 59 w 59"/>
              <a:gd name="T29"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87">
                <a:moveTo>
                  <a:pt x="59" y="7"/>
                </a:moveTo>
                <a:lnTo>
                  <a:pt x="55" y="45"/>
                </a:lnTo>
                <a:lnTo>
                  <a:pt x="31" y="87"/>
                </a:lnTo>
                <a:lnTo>
                  <a:pt x="20" y="83"/>
                </a:lnTo>
                <a:lnTo>
                  <a:pt x="20" y="73"/>
                </a:lnTo>
                <a:lnTo>
                  <a:pt x="10" y="73"/>
                </a:lnTo>
                <a:lnTo>
                  <a:pt x="7" y="76"/>
                </a:lnTo>
                <a:lnTo>
                  <a:pt x="0" y="62"/>
                </a:lnTo>
                <a:lnTo>
                  <a:pt x="20" y="59"/>
                </a:lnTo>
                <a:lnTo>
                  <a:pt x="20" y="31"/>
                </a:lnTo>
                <a:lnTo>
                  <a:pt x="24" y="28"/>
                </a:lnTo>
                <a:lnTo>
                  <a:pt x="27" y="3"/>
                </a:lnTo>
                <a:lnTo>
                  <a:pt x="38" y="0"/>
                </a:lnTo>
                <a:lnTo>
                  <a:pt x="48" y="14"/>
                </a:lnTo>
                <a:lnTo>
                  <a:pt x="59" y="7"/>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Freeform 203">
            <a:extLst>
              <a:ext uri="{FF2B5EF4-FFF2-40B4-BE49-F238E27FC236}">
                <a16:creationId xmlns:a16="http://schemas.microsoft.com/office/drawing/2014/main" id="{6F4F89FD-6606-493D-80B1-80DE4E12BEBD}"/>
              </a:ext>
            </a:extLst>
          </p:cNvPr>
          <p:cNvSpPr>
            <a:spLocks/>
          </p:cNvSpPr>
          <p:nvPr/>
        </p:nvSpPr>
        <p:spPr bwMode="auto">
          <a:xfrm>
            <a:off x="9645850" y="5205351"/>
            <a:ext cx="110599" cy="130973"/>
          </a:xfrm>
          <a:custGeom>
            <a:avLst/>
            <a:gdLst>
              <a:gd name="T0" fmla="*/ 31 w 38"/>
              <a:gd name="T1" fmla="*/ 4 h 45"/>
              <a:gd name="T2" fmla="*/ 38 w 38"/>
              <a:gd name="T3" fmla="*/ 28 h 45"/>
              <a:gd name="T4" fmla="*/ 24 w 38"/>
              <a:gd name="T5" fmla="*/ 45 h 45"/>
              <a:gd name="T6" fmla="*/ 17 w 38"/>
              <a:gd name="T7" fmla="*/ 42 h 45"/>
              <a:gd name="T8" fmla="*/ 13 w 38"/>
              <a:gd name="T9" fmla="*/ 35 h 45"/>
              <a:gd name="T10" fmla="*/ 0 w 38"/>
              <a:gd name="T11" fmla="*/ 14 h 45"/>
              <a:gd name="T12" fmla="*/ 20 w 38"/>
              <a:gd name="T13" fmla="*/ 0 h 45"/>
              <a:gd name="T14" fmla="*/ 31 w 38"/>
              <a:gd name="T15" fmla="*/ 4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5">
                <a:moveTo>
                  <a:pt x="31" y="4"/>
                </a:moveTo>
                <a:lnTo>
                  <a:pt x="38" y="28"/>
                </a:lnTo>
                <a:lnTo>
                  <a:pt x="24" y="45"/>
                </a:lnTo>
                <a:lnTo>
                  <a:pt x="17" y="42"/>
                </a:lnTo>
                <a:lnTo>
                  <a:pt x="13" y="35"/>
                </a:lnTo>
                <a:lnTo>
                  <a:pt x="0" y="14"/>
                </a:lnTo>
                <a:lnTo>
                  <a:pt x="20" y="0"/>
                </a:lnTo>
                <a:lnTo>
                  <a:pt x="31" y="4"/>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Freeform 181">
            <a:extLst>
              <a:ext uri="{FF2B5EF4-FFF2-40B4-BE49-F238E27FC236}">
                <a16:creationId xmlns:a16="http://schemas.microsoft.com/office/drawing/2014/main" id="{C64664A9-CAD1-4379-9386-63371C7D0F77}"/>
              </a:ext>
            </a:extLst>
          </p:cNvPr>
          <p:cNvSpPr>
            <a:spLocks/>
          </p:cNvSpPr>
          <p:nvPr/>
        </p:nvSpPr>
        <p:spPr bwMode="auto">
          <a:xfrm>
            <a:off x="9837943" y="5932975"/>
            <a:ext cx="98957" cy="200825"/>
          </a:xfrm>
          <a:custGeom>
            <a:avLst/>
            <a:gdLst>
              <a:gd name="T0" fmla="*/ 20 w 34"/>
              <a:gd name="T1" fmla="*/ 0 h 69"/>
              <a:gd name="T2" fmla="*/ 24 w 34"/>
              <a:gd name="T3" fmla="*/ 21 h 69"/>
              <a:gd name="T4" fmla="*/ 34 w 34"/>
              <a:gd name="T5" fmla="*/ 35 h 69"/>
              <a:gd name="T6" fmla="*/ 34 w 34"/>
              <a:gd name="T7" fmla="*/ 38 h 69"/>
              <a:gd name="T8" fmla="*/ 34 w 34"/>
              <a:gd name="T9" fmla="*/ 45 h 69"/>
              <a:gd name="T10" fmla="*/ 27 w 34"/>
              <a:gd name="T11" fmla="*/ 49 h 69"/>
              <a:gd name="T12" fmla="*/ 24 w 34"/>
              <a:gd name="T13" fmla="*/ 56 h 69"/>
              <a:gd name="T14" fmla="*/ 17 w 34"/>
              <a:gd name="T15" fmla="*/ 62 h 69"/>
              <a:gd name="T16" fmla="*/ 10 w 34"/>
              <a:gd name="T17" fmla="*/ 69 h 69"/>
              <a:gd name="T18" fmla="*/ 7 w 34"/>
              <a:gd name="T19" fmla="*/ 66 h 69"/>
              <a:gd name="T20" fmla="*/ 14 w 34"/>
              <a:gd name="T21" fmla="*/ 59 h 69"/>
              <a:gd name="T22" fmla="*/ 14 w 34"/>
              <a:gd name="T23" fmla="*/ 56 h 69"/>
              <a:gd name="T24" fmla="*/ 17 w 34"/>
              <a:gd name="T25" fmla="*/ 56 h 69"/>
              <a:gd name="T26" fmla="*/ 14 w 34"/>
              <a:gd name="T27" fmla="*/ 52 h 69"/>
              <a:gd name="T28" fmla="*/ 10 w 34"/>
              <a:gd name="T29" fmla="*/ 52 h 69"/>
              <a:gd name="T30" fmla="*/ 7 w 34"/>
              <a:gd name="T31" fmla="*/ 56 h 69"/>
              <a:gd name="T32" fmla="*/ 3 w 34"/>
              <a:gd name="T33" fmla="*/ 56 h 69"/>
              <a:gd name="T34" fmla="*/ 3 w 34"/>
              <a:gd name="T35" fmla="*/ 52 h 69"/>
              <a:gd name="T36" fmla="*/ 3 w 34"/>
              <a:gd name="T37" fmla="*/ 49 h 69"/>
              <a:gd name="T38" fmla="*/ 3 w 34"/>
              <a:gd name="T39" fmla="*/ 45 h 69"/>
              <a:gd name="T40" fmla="*/ 7 w 34"/>
              <a:gd name="T41" fmla="*/ 35 h 69"/>
              <a:gd name="T42" fmla="*/ 0 w 34"/>
              <a:gd name="T43" fmla="*/ 21 h 69"/>
              <a:gd name="T44" fmla="*/ 3 w 34"/>
              <a:gd name="T45" fmla="*/ 10 h 69"/>
              <a:gd name="T46" fmla="*/ 14 w 34"/>
              <a:gd name="T47" fmla="*/ 0 h 69"/>
              <a:gd name="T48" fmla="*/ 20 w 34"/>
              <a:gd name="T4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9">
                <a:moveTo>
                  <a:pt x="20" y="0"/>
                </a:moveTo>
                <a:lnTo>
                  <a:pt x="24" y="21"/>
                </a:lnTo>
                <a:lnTo>
                  <a:pt x="34" y="35"/>
                </a:lnTo>
                <a:lnTo>
                  <a:pt x="34" y="38"/>
                </a:lnTo>
                <a:lnTo>
                  <a:pt x="34" y="45"/>
                </a:lnTo>
                <a:lnTo>
                  <a:pt x="27" y="49"/>
                </a:lnTo>
                <a:lnTo>
                  <a:pt x="24" y="56"/>
                </a:lnTo>
                <a:lnTo>
                  <a:pt x="17" y="62"/>
                </a:lnTo>
                <a:lnTo>
                  <a:pt x="10" y="69"/>
                </a:lnTo>
                <a:lnTo>
                  <a:pt x="7" y="66"/>
                </a:lnTo>
                <a:lnTo>
                  <a:pt x="14" y="59"/>
                </a:lnTo>
                <a:lnTo>
                  <a:pt x="14" y="56"/>
                </a:lnTo>
                <a:lnTo>
                  <a:pt x="17" y="56"/>
                </a:lnTo>
                <a:lnTo>
                  <a:pt x="14" y="52"/>
                </a:lnTo>
                <a:lnTo>
                  <a:pt x="10" y="52"/>
                </a:lnTo>
                <a:lnTo>
                  <a:pt x="7" y="56"/>
                </a:lnTo>
                <a:lnTo>
                  <a:pt x="3" y="56"/>
                </a:lnTo>
                <a:lnTo>
                  <a:pt x="3" y="52"/>
                </a:lnTo>
                <a:lnTo>
                  <a:pt x="3" y="49"/>
                </a:lnTo>
                <a:lnTo>
                  <a:pt x="3" y="45"/>
                </a:lnTo>
                <a:lnTo>
                  <a:pt x="7" y="35"/>
                </a:lnTo>
                <a:lnTo>
                  <a:pt x="0" y="21"/>
                </a:lnTo>
                <a:lnTo>
                  <a:pt x="3" y="10"/>
                </a:lnTo>
                <a:lnTo>
                  <a:pt x="14" y="0"/>
                </a:lnTo>
                <a:lnTo>
                  <a:pt x="2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7" name="Freeform 132">
            <a:extLst>
              <a:ext uri="{FF2B5EF4-FFF2-40B4-BE49-F238E27FC236}">
                <a16:creationId xmlns:a16="http://schemas.microsoft.com/office/drawing/2014/main" id="{BDCF0919-612B-46D3-8DF5-513E6706F1D1}"/>
              </a:ext>
            </a:extLst>
          </p:cNvPr>
          <p:cNvSpPr>
            <a:spLocks/>
          </p:cNvSpPr>
          <p:nvPr/>
        </p:nvSpPr>
        <p:spPr bwMode="auto">
          <a:xfrm>
            <a:off x="9957274" y="4742581"/>
            <a:ext cx="293961" cy="352171"/>
          </a:xfrm>
          <a:custGeom>
            <a:avLst/>
            <a:gdLst>
              <a:gd name="T0" fmla="*/ 77 w 101"/>
              <a:gd name="T1" fmla="*/ 48 h 121"/>
              <a:gd name="T2" fmla="*/ 101 w 101"/>
              <a:gd name="T3" fmla="*/ 76 h 121"/>
              <a:gd name="T4" fmla="*/ 94 w 101"/>
              <a:gd name="T5" fmla="*/ 93 h 121"/>
              <a:gd name="T6" fmla="*/ 87 w 101"/>
              <a:gd name="T7" fmla="*/ 97 h 121"/>
              <a:gd name="T8" fmla="*/ 84 w 101"/>
              <a:gd name="T9" fmla="*/ 104 h 121"/>
              <a:gd name="T10" fmla="*/ 66 w 101"/>
              <a:gd name="T11" fmla="*/ 100 h 121"/>
              <a:gd name="T12" fmla="*/ 42 w 101"/>
              <a:gd name="T13" fmla="*/ 90 h 121"/>
              <a:gd name="T14" fmla="*/ 35 w 101"/>
              <a:gd name="T15" fmla="*/ 104 h 121"/>
              <a:gd name="T16" fmla="*/ 39 w 101"/>
              <a:gd name="T17" fmla="*/ 111 h 121"/>
              <a:gd name="T18" fmla="*/ 39 w 101"/>
              <a:gd name="T19" fmla="*/ 121 h 121"/>
              <a:gd name="T20" fmla="*/ 25 w 101"/>
              <a:gd name="T21" fmla="*/ 118 h 121"/>
              <a:gd name="T22" fmla="*/ 28 w 101"/>
              <a:gd name="T23" fmla="*/ 114 h 121"/>
              <a:gd name="T24" fmla="*/ 25 w 101"/>
              <a:gd name="T25" fmla="*/ 111 h 121"/>
              <a:gd name="T26" fmla="*/ 14 w 101"/>
              <a:gd name="T27" fmla="*/ 107 h 121"/>
              <a:gd name="T28" fmla="*/ 14 w 101"/>
              <a:gd name="T29" fmla="*/ 93 h 121"/>
              <a:gd name="T30" fmla="*/ 25 w 101"/>
              <a:gd name="T31" fmla="*/ 93 h 121"/>
              <a:gd name="T32" fmla="*/ 21 w 101"/>
              <a:gd name="T33" fmla="*/ 90 h 121"/>
              <a:gd name="T34" fmla="*/ 21 w 101"/>
              <a:gd name="T35" fmla="*/ 83 h 121"/>
              <a:gd name="T36" fmla="*/ 11 w 101"/>
              <a:gd name="T37" fmla="*/ 73 h 121"/>
              <a:gd name="T38" fmla="*/ 0 w 101"/>
              <a:gd name="T39" fmla="*/ 59 h 121"/>
              <a:gd name="T40" fmla="*/ 7 w 101"/>
              <a:gd name="T41" fmla="*/ 45 h 121"/>
              <a:gd name="T42" fmla="*/ 11 w 101"/>
              <a:gd name="T43" fmla="*/ 48 h 121"/>
              <a:gd name="T44" fmla="*/ 21 w 101"/>
              <a:gd name="T45" fmla="*/ 34 h 121"/>
              <a:gd name="T46" fmla="*/ 32 w 101"/>
              <a:gd name="T47" fmla="*/ 31 h 121"/>
              <a:gd name="T48" fmla="*/ 32 w 101"/>
              <a:gd name="T49" fmla="*/ 14 h 121"/>
              <a:gd name="T50" fmla="*/ 42 w 101"/>
              <a:gd name="T51" fmla="*/ 0 h 121"/>
              <a:gd name="T52" fmla="*/ 66 w 101"/>
              <a:gd name="T53" fmla="*/ 10 h 121"/>
              <a:gd name="T54" fmla="*/ 73 w 101"/>
              <a:gd name="T55" fmla="*/ 10 h 121"/>
              <a:gd name="T56" fmla="*/ 80 w 101"/>
              <a:gd name="T57" fmla="*/ 24 h 121"/>
              <a:gd name="T58" fmla="*/ 77 w 101"/>
              <a:gd name="T59" fmla="*/ 34 h 121"/>
              <a:gd name="T60" fmla="*/ 80 w 101"/>
              <a:gd name="T61" fmla="*/ 41 h 121"/>
              <a:gd name="T62" fmla="*/ 77 w 101"/>
              <a:gd name="T63" fmla="*/ 4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121">
                <a:moveTo>
                  <a:pt x="77" y="48"/>
                </a:moveTo>
                <a:lnTo>
                  <a:pt x="101" y="76"/>
                </a:lnTo>
                <a:lnTo>
                  <a:pt x="94" y="93"/>
                </a:lnTo>
                <a:lnTo>
                  <a:pt x="87" y="97"/>
                </a:lnTo>
                <a:lnTo>
                  <a:pt x="84" y="104"/>
                </a:lnTo>
                <a:lnTo>
                  <a:pt x="66" y="100"/>
                </a:lnTo>
                <a:lnTo>
                  <a:pt x="42" y="90"/>
                </a:lnTo>
                <a:lnTo>
                  <a:pt x="35" y="104"/>
                </a:lnTo>
                <a:lnTo>
                  <a:pt x="39" y="111"/>
                </a:lnTo>
                <a:lnTo>
                  <a:pt x="39" y="121"/>
                </a:lnTo>
                <a:lnTo>
                  <a:pt x="25" y="118"/>
                </a:lnTo>
                <a:lnTo>
                  <a:pt x="28" y="114"/>
                </a:lnTo>
                <a:lnTo>
                  <a:pt x="25" y="111"/>
                </a:lnTo>
                <a:lnTo>
                  <a:pt x="14" y="107"/>
                </a:lnTo>
                <a:lnTo>
                  <a:pt x="14" y="93"/>
                </a:lnTo>
                <a:lnTo>
                  <a:pt x="25" y="93"/>
                </a:lnTo>
                <a:lnTo>
                  <a:pt x="21" y="90"/>
                </a:lnTo>
                <a:lnTo>
                  <a:pt x="21" y="83"/>
                </a:lnTo>
                <a:lnTo>
                  <a:pt x="11" y="73"/>
                </a:lnTo>
                <a:lnTo>
                  <a:pt x="0" y="59"/>
                </a:lnTo>
                <a:lnTo>
                  <a:pt x="7" y="45"/>
                </a:lnTo>
                <a:lnTo>
                  <a:pt x="11" y="48"/>
                </a:lnTo>
                <a:lnTo>
                  <a:pt x="21" y="34"/>
                </a:lnTo>
                <a:lnTo>
                  <a:pt x="32" y="31"/>
                </a:lnTo>
                <a:lnTo>
                  <a:pt x="32" y="14"/>
                </a:lnTo>
                <a:lnTo>
                  <a:pt x="42" y="0"/>
                </a:lnTo>
                <a:lnTo>
                  <a:pt x="66" y="10"/>
                </a:lnTo>
                <a:lnTo>
                  <a:pt x="73" y="10"/>
                </a:lnTo>
                <a:lnTo>
                  <a:pt x="80" y="24"/>
                </a:lnTo>
                <a:lnTo>
                  <a:pt x="77" y="34"/>
                </a:lnTo>
                <a:lnTo>
                  <a:pt x="80" y="41"/>
                </a:lnTo>
                <a:lnTo>
                  <a:pt x="77" y="48"/>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8" name="Freeform 160">
            <a:extLst>
              <a:ext uri="{FF2B5EF4-FFF2-40B4-BE49-F238E27FC236}">
                <a16:creationId xmlns:a16="http://schemas.microsoft.com/office/drawing/2014/main" id="{4074A8B9-2B79-49FE-81F2-3E450530B043}"/>
              </a:ext>
            </a:extLst>
          </p:cNvPr>
          <p:cNvSpPr>
            <a:spLocks/>
          </p:cNvSpPr>
          <p:nvPr/>
        </p:nvSpPr>
        <p:spPr bwMode="auto">
          <a:xfrm>
            <a:off x="10079514" y="5609909"/>
            <a:ext cx="151346" cy="200825"/>
          </a:xfrm>
          <a:custGeom>
            <a:avLst/>
            <a:gdLst>
              <a:gd name="T0" fmla="*/ 10 w 52"/>
              <a:gd name="T1" fmla="*/ 0 h 69"/>
              <a:gd name="T2" fmla="*/ 17 w 52"/>
              <a:gd name="T3" fmla="*/ 0 h 69"/>
              <a:gd name="T4" fmla="*/ 24 w 52"/>
              <a:gd name="T5" fmla="*/ 3 h 69"/>
              <a:gd name="T6" fmla="*/ 28 w 52"/>
              <a:gd name="T7" fmla="*/ 10 h 69"/>
              <a:gd name="T8" fmla="*/ 31 w 52"/>
              <a:gd name="T9" fmla="*/ 14 h 69"/>
              <a:gd name="T10" fmla="*/ 42 w 52"/>
              <a:gd name="T11" fmla="*/ 3 h 69"/>
              <a:gd name="T12" fmla="*/ 49 w 52"/>
              <a:gd name="T13" fmla="*/ 7 h 69"/>
              <a:gd name="T14" fmla="*/ 52 w 52"/>
              <a:gd name="T15" fmla="*/ 24 h 69"/>
              <a:gd name="T16" fmla="*/ 38 w 52"/>
              <a:gd name="T17" fmla="*/ 35 h 69"/>
              <a:gd name="T18" fmla="*/ 45 w 52"/>
              <a:gd name="T19" fmla="*/ 52 h 69"/>
              <a:gd name="T20" fmla="*/ 45 w 52"/>
              <a:gd name="T21" fmla="*/ 59 h 69"/>
              <a:gd name="T22" fmla="*/ 38 w 52"/>
              <a:gd name="T23" fmla="*/ 59 h 69"/>
              <a:gd name="T24" fmla="*/ 35 w 52"/>
              <a:gd name="T25" fmla="*/ 56 h 69"/>
              <a:gd name="T26" fmla="*/ 17 w 52"/>
              <a:gd name="T27" fmla="*/ 59 h 69"/>
              <a:gd name="T28" fmla="*/ 17 w 52"/>
              <a:gd name="T29" fmla="*/ 69 h 69"/>
              <a:gd name="T30" fmla="*/ 7 w 52"/>
              <a:gd name="T31" fmla="*/ 59 h 69"/>
              <a:gd name="T32" fmla="*/ 0 w 52"/>
              <a:gd name="T33" fmla="*/ 52 h 69"/>
              <a:gd name="T34" fmla="*/ 10 w 52"/>
              <a:gd name="T35" fmla="*/ 35 h 69"/>
              <a:gd name="T36" fmla="*/ 3 w 52"/>
              <a:gd name="T37" fmla="*/ 31 h 69"/>
              <a:gd name="T38" fmla="*/ 14 w 52"/>
              <a:gd name="T39" fmla="*/ 17 h 69"/>
              <a:gd name="T40" fmla="*/ 3 w 52"/>
              <a:gd name="T41" fmla="*/ 14 h 69"/>
              <a:gd name="T42" fmla="*/ 10 w 52"/>
              <a:gd name="T4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69">
                <a:moveTo>
                  <a:pt x="10" y="0"/>
                </a:moveTo>
                <a:lnTo>
                  <a:pt x="17" y="0"/>
                </a:lnTo>
                <a:lnTo>
                  <a:pt x="24" y="3"/>
                </a:lnTo>
                <a:lnTo>
                  <a:pt x="28" y="10"/>
                </a:lnTo>
                <a:lnTo>
                  <a:pt x="31" y="14"/>
                </a:lnTo>
                <a:lnTo>
                  <a:pt x="42" y="3"/>
                </a:lnTo>
                <a:lnTo>
                  <a:pt x="49" y="7"/>
                </a:lnTo>
                <a:lnTo>
                  <a:pt x="52" y="24"/>
                </a:lnTo>
                <a:lnTo>
                  <a:pt x="38" y="35"/>
                </a:lnTo>
                <a:lnTo>
                  <a:pt x="45" y="52"/>
                </a:lnTo>
                <a:lnTo>
                  <a:pt x="45" y="59"/>
                </a:lnTo>
                <a:lnTo>
                  <a:pt x="38" y="59"/>
                </a:lnTo>
                <a:lnTo>
                  <a:pt x="35" y="56"/>
                </a:lnTo>
                <a:lnTo>
                  <a:pt x="17" y="59"/>
                </a:lnTo>
                <a:lnTo>
                  <a:pt x="17" y="69"/>
                </a:lnTo>
                <a:lnTo>
                  <a:pt x="7" y="59"/>
                </a:lnTo>
                <a:lnTo>
                  <a:pt x="0" y="52"/>
                </a:lnTo>
                <a:lnTo>
                  <a:pt x="10" y="35"/>
                </a:lnTo>
                <a:lnTo>
                  <a:pt x="3" y="31"/>
                </a:lnTo>
                <a:lnTo>
                  <a:pt x="14" y="17"/>
                </a:lnTo>
                <a:lnTo>
                  <a:pt x="3" y="14"/>
                </a:lnTo>
                <a:lnTo>
                  <a:pt x="1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9" name="Freeform 201">
            <a:extLst>
              <a:ext uri="{FF2B5EF4-FFF2-40B4-BE49-F238E27FC236}">
                <a16:creationId xmlns:a16="http://schemas.microsoft.com/office/drawing/2014/main" id="{E7E15221-277A-4AE3-8B3D-7FC0863D90E8}"/>
              </a:ext>
            </a:extLst>
          </p:cNvPr>
          <p:cNvSpPr>
            <a:spLocks/>
          </p:cNvSpPr>
          <p:nvPr/>
        </p:nvSpPr>
        <p:spPr bwMode="auto">
          <a:xfrm>
            <a:off x="9887421" y="5467295"/>
            <a:ext cx="183362" cy="183362"/>
          </a:xfrm>
          <a:custGeom>
            <a:avLst/>
            <a:gdLst>
              <a:gd name="T0" fmla="*/ 63 w 63"/>
              <a:gd name="T1" fmla="*/ 21 h 63"/>
              <a:gd name="T2" fmla="*/ 63 w 63"/>
              <a:gd name="T3" fmla="*/ 32 h 63"/>
              <a:gd name="T4" fmla="*/ 59 w 63"/>
              <a:gd name="T5" fmla="*/ 42 h 63"/>
              <a:gd name="T6" fmla="*/ 45 w 63"/>
              <a:gd name="T7" fmla="*/ 35 h 63"/>
              <a:gd name="T8" fmla="*/ 35 w 63"/>
              <a:gd name="T9" fmla="*/ 46 h 63"/>
              <a:gd name="T10" fmla="*/ 28 w 63"/>
              <a:gd name="T11" fmla="*/ 59 h 63"/>
              <a:gd name="T12" fmla="*/ 24 w 63"/>
              <a:gd name="T13" fmla="*/ 56 h 63"/>
              <a:gd name="T14" fmla="*/ 14 w 63"/>
              <a:gd name="T15" fmla="*/ 56 h 63"/>
              <a:gd name="T16" fmla="*/ 10 w 63"/>
              <a:gd name="T17" fmla="*/ 63 h 63"/>
              <a:gd name="T18" fmla="*/ 3 w 63"/>
              <a:gd name="T19" fmla="*/ 59 h 63"/>
              <a:gd name="T20" fmla="*/ 0 w 63"/>
              <a:gd name="T21" fmla="*/ 56 h 63"/>
              <a:gd name="T22" fmla="*/ 7 w 63"/>
              <a:gd name="T23" fmla="*/ 49 h 63"/>
              <a:gd name="T24" fmla="*/ 0 w 63"/>
              <a:gd name="T25" fmla="*/ 28 h 63"/>
              <a:gd name="T26" fmla="*/ 14 w 63"/>
              <a:gd name="T27" fmla="*/ 18 h 63"/>
              <a:gd name="T28" fmla="*/ 24 w 63"/>
              <a:gd name="T29" fmla="*/ 4 h 63"/>
              <a:gd name="T30" fmla="*/ 31 w 63"/>
              <a:gd name="T31" fmla="*/ 0 h 63"/>
              <a:gd name="T32" fmla="*/ 38 w 63"/>
              <a:gd name="T33" fmla="*/ 7 h 63"/>
              <a:gd name="T34" fmla="*/ 49 w 63"/>
              <a:gd name="T35" fmla="*/ 4 h 63"/>
              <a:gd name="T36" fmla="*/ 63 w 63"/>
              <a:gd name="T37" fmla="*/ 18 h 63"/>
              <a:gd name="T38" fmla="*/ 63 w 63"/>
              <a:gd name="T39"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21"/>
                </a:moveTo>
                <a:lnTo>
                  <a:pt x="63" y="32"/>
                </a:lnTo>
                <a:lnTo>
                  <a:pt x="59" y="42"/>
                </a:lnTo>
                <a:lnTo>
                  <a:pt x="45" y="35"/>
                </a:lnTo>
                <a:lnTo>
                  <a:pt x="35" y="46"/>
                </a:lnTo>
                <a:lnTo>
                  <a:pt x="28" y="59"/>
                </a:lnTo>
                <a:lnTo>
                  <a:pt x="24" y="56"/>
                </a:lnTo>
                <a:lnTo>
                  <a:pt x="14" y="56"/>
                </a:lnTo>
                <a:lnTo>
                  <a:pt x="10" y="63"/>
                </a:lnTo>
                <a:lnTo>
                  <a:pt x="3" y="59"/>
                </a:lnTo>
                <a:lnTo>
                  <a:pt x="0" y="56"/>
                </a:lnTo>
                <a:lnTo>
                  <a:pt x="7" y="49"/>
                </a:lnTo>
                <a:lnTo>
                  <a:pt x="0" y="28"/>
                </a:lnTo>
                <a:lnTo>
                  <a:pt x="14" y="18"/>
                </a:lnTo>
                <a:lnTo>
                  <a:pt x="24" y="4"/>
                </a:lnTo>
                <a:lnTo>
                  <a:pt x="31" y="0"/>
                </a:lnTo>
                <a:lnTo>
                  <a:pt x="38" y="7"/>
                </a:lnTo>
                <a:lnTo>
                  <a:pt x="49" y="4"/>
                </a:lnTo>
                <a:lnTo>
                  <a:pt x="63" y="18"/>
                </a:lnTo>
                <a:lnTo>
                  <a:pt x="63" y="2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0" name="Freeform 167">
            <a:extLst>
              <a:ext uri="{FF2B5EF4-FFF2-40B4-BE49-F238E27FC236}">
                <a16:creationId xmlns:a16="http://schemas.microsoft.com/office/drawing/2014/main" id="{D7D4A47A-F8DB-4689-A6ED-D4BAB3507894}"/>
              </a:ext>
            </a:extLst>
          </p:cNvPr>
          <p:cNvSpPr>
            <a:spLocks/>
          </p:cNvSpPr>
          <p:nvPr/>
        </p:nvSpPr>
        <p:spPr bwMode="auto">
          <a:xfrm>
            <a:off x="10108619" y="5810733"/>
            <a:ext cx="101868" cy="151346"/>
          </a:xfrm>
          <a:custGeom>
            <a:avLst/>
            <a:gdLst>
              <a:gd name="T0" fmla="*/ 35 w 35"/>
              <a:gd name="T1" fmla="*/ 49 h 52"/>
              <a:gd name="T2" fmla="*/ 32 w 35"/>
              <a:gd name="T3" fmla="*/ 49 h 52"/>
              <a:gd name="T4" fmla="*/ 28 w 35"/>
              <a:gd name="T5" fmla="*/ 49 h 52"/>
              <a:gd name="T6" fmla="*/ 25 w 35"/>
              <a:gd name="T7" fmla="*/ 49 h 52"/>
              <a:gd name="T8" fmla="*/ 21 w 35"/>
              <a:gd name="T9" fmla="*/ 49 h 52"/>
              <a:gd name="T10" fmla="*/ 18 w 35"/>
              <a:gd name="T11" fmla="*/ 49 h 52"/>
              <a:gd name="T12" fmla="*/ 11 w 35"/>
              <a:gd name="T13" fmla="*/ 52 h 52"/>
              <a:gd name="T14" fmla="*/ 14 w 35"/>
              <a:gd name="T15" fmla="*/ 42 h 52"/>
              <a:gd name="T16" fmla="*/ 4 w 35"/>
              <a:gd name="T17" fmla="*/ 42 h 52"/>
              <a:gd name="T18" fmla="*/ 0 w 35"/>
              <a:gd name="T19" fmla="*/ 35 h 52"/>
              <a:gd name="T20" fmla="*/ 0 w 35"/>
              <a:gd name="T21" fmla="*/ 28 h 52"/>
              <a:gd name="T22" fmla="*/ 4 w 35"/>
              <a:gd name="T23" fmla="*/ 21 h 52"/>
              <a:gd name="T24" fmla="*/ 4 w 35"/>
              <a:gd name="T25" fmla="*/ 11 h 52"/>
              <a:gd name="T26" fmla="*/ 4 w 35"/>
              <a:gd name="T27" fmla="*/ 7 h 52"/>
              <a:gd name="T28" fmla="*/ 7 w 35"/>
              <a:gd name="T29" fmla="*/ 0 h 52"/>
              <a:gd name="T30" fmla="*/ 11 w 35"/>
              <a:gd name="T31" fmla="*/ 4 h 52"/>
              <a:gd name="T32" fmla="*/ 21 w 35"/>
              <a:gd name="T33" fmla="*/ 21 h 52"/>
              <a:gd name="T34" fmla="*/ 25 w 35"/>
              <a:gd name="T35" fmla="*/ 35 h 52"/>
              <a:gd name="T36" fmla="*/ 35 w 35"/>
              <a:gd name="T37"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52">
                <a:moveTo>
                  <a:pt x="35" y="49"/>
                </a:moveTo>
                <a:lnTo>
                  <a:pt x="32" y="49"/>
                </a:lnTo>
                <a:lnTo>
                  <a:pt x="28" y="49"/>
                </a:lnTo>
                <a:lnTo>
                  <a:pt x="25" y="49"/>
                </a:lnTo>
                <a:lnTo>
                  <a:pt x="21" y="49"/>
                </a:lnTo>
                <a:lnTo>
                  <a:pt x="18" y="49"/>
                </a:lnTo>
                <a:lnTo>
                  <a:pt x="11" y="52"/>
                </a:lnTo>
                <a:lnTo>
                  <a:pt x="14" y="42"/>
                </a:lnTo>
                <a:lnTo>
                  <a:pt x="4" y="42"/>
                </a:lnTo>
                <a:lnTo>
                  <a:pt x="0" y="35"/>
                </a:lnTo>
                <a:lnTo>
                  <a:pt x="0" y="28"/>
                </a:lnTo>
                <a:lnTo>
                  <a:pt x="4" y="21"/>
                </a:lnTo>
                <a:lnTo>
                  <a:pt x="4" y="11"/>
                </a:lnTo>
                <a:lnTo>
                  <a:pt x="4" y="7"/>
                </a:lnTo>
                <a:lnTo>
                  <a:pt x="7" y="0"/>
                </a:lnTo>
                <a:lnTo>
                  <a:pt x="11" y="4"/>
                </a:lnTo>
                <a:lnTo>
                  <a:pt x="21" y="21"/>
                </a:lnTo>
                <a:lnTo>
                  <a:pt x="25" y="35"/>
                </a:lnTo>
                <a:lnTo>
                  <a:pt x="35" y="49"/>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1" name="Freeform 182">
            <a:extLst>
              <a:ext uri="{FF2B5EF4-FFF2-40B4-BE49-F238E27FC236}">
                <a16:creationId xmlns:a16="http://schemas.microsoft.com/office/drawing/2014/main" id="{885E09D7-D54C-4E40-855A-11C4B99B566A}"/>
              </a:ext>
            </a:extLst>
          </p:cNvPr>
          <p:cNvSpPr>
            <a:spLocks/>
          </p:cNvSpPr>
          <p:nvPr/>
        </p:nvSpPr>
        <p:spPr bwMode="auto">
          <a:xfrm>
            <a:off x="9977647" y="5871853"/>
            <a:ext cx="142615" cy="90226"/>
          </a:xfrm>
          <a:custGeom>
            <a:avLst/>
            <a:gdLst>
              <a:gd name="T0" fmla="*/ 35 w 49"/>
              <a:gd name="T1" fmla="*/ 7 h 31"/>
              <a:gd name="T2" fmla="*/ 45 w 49"/>
              <a:gd name="T3" fmla="*/ 7 h 31"/>
              <a:gd name="T4" fmla="*/ 45 w 49"/>
              <a:gd name="T5" fmla="*/ 14 h 31"/>
              <a:gd name="T6" fmla="*/ 49 w 49"/>
              <a:gd name="T7" fmla="*/ 21 h 31"/>
              <a:gd name="T8" fmla="*/ 45 w 49"/>
              <a:gd name="T9" fmla="*/ 31 h 31"/>
              <a:gd name="T10" fmla="*/ 35 w 49"/>
              <a:gd name="T11" fmla="*/ 28 h 31"/>
              <a:gd name="T12" fmla="*/ 18 w 49"/>
              <a:gd name="T13" fmla="*/ 24 h 31"/>
              <a:gd name="T14" fmla="*/ 11 w 49"/>
              <a:gd name="T15" fmla="*/ 31 h 31"/>
              <a:gd name="T16" fmla="*/ 7 w 49"/>
              <a:gd name="T17" fmla="*/ 28 h 31"/>
              <a:gd name="T18" fmla="*/ 0 w 49"/>
              <a:gd name="T19" fmla="*/ 11 h 31"/>
              <a:gd name="T20" fmla="*/ 14 w 49"/>
              <a:gd name="T21" fmla="*/ 0 h 31"/>
              <a:gd name="T22" fmla="*/ 25 w 49"/>
              <a:gd name="T23" fmla="*/ 11 h 31"/>
              <a:gd name="T24" fmla="*/ 32 w 49"/>
              <a:gd name="T25" fmla="*/ 11 h 31"/>
              <a:gd name="T26" fmla="*/ 32 w 49"/>
              <a:gd name="T27" fmla="*/ 4 h 31"/>
              <a:gd name="T28" fmla="*/ 35 w 49"/>
              <a:gd name="T2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31">
                <a:moveTo>
                  <a:pt x="35" y="7"/>
                </a:moveTo>
                <a:lnTo>
                  <a:pt x="45" y="7"/>
                </a:lnTo>
                <a:lnTo>
                  <a:pt x="45" y="14"/>
                </a:lnTo>
                <a:lnTo>
                  <a:pt x="49" y="21"/>
                </a:lnTo>
                <a:lnTo>
                  <a:pt x="45" y="31"/>
                </a:lnTo>
                <a:lnTo>
                  <a:pt x="35" y="28"/>
                </a:lnTo>
                <a:lnTo>
                  <a:pt x="18" y="24"/>
                </a:lnTo>
                <a:lnTo>
                  <a:pt x="11" y="31"/>
                </a:lnTo>
                <a:lnTo>
                  <a:pt x="7" y="28"/>
                </a:lnTo>
                <a:lnTo>
                  <a:pt x="0" y="11"/>
                </a:lnTo>
                <a:lnTo>
                  <a:pt x="14" y="0"/>
                </a:lnTo>
                <a:lnTo>
                  <a:pt x="25" y="11"/>
                </a:lnTo>
                <a:lnTo>
                  <a:pt x="32" y="11"/>
                </a:lnTo>
                <a:lnTo>
                  <a:pt x="32" y="4"/>
                </a:lnTo>
                <a:lnTo>
                  <a:pt x="35" y="7"/>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2" name="Freeform 180">
            <a:extLst>
              <a:ext uri="{FF2B5EF4-FFF2-40B4-BE49-F238E27FC236}">
                <a16:creationId xmlns:a16="http://schemas.microsoft.com/office/drawing/2014/main" id="{CDA4345F-5603-4D9F-83C8-ABF9CF5BE668}"/>
              </a:ext>
            </a:extLst>
          </p:cNvPr>
          <p:cNvSpPr>
            <a:spLocks/>
          </p:cNvSpPr>
          <p:nvPr/>
        </p:nvSpPr>
        <p:spPr bwMode="auto">
          <a:xfrm>
            <a:off x="9916527" y="5752523"/>
            <a:ext cx="133883" cy="151346"/>
          </a:xfrm>
          <a:custGeom>
            <a:avLst/>
            <a:gdLst>
              <a:gd name="T0" fmla="*/ 11 w 46"/>
              <a:gd name="T1" fmla="*/ 10 h 52"/>
              <a:gd name="T2" fmla="*/ 14 w 46"/>
              <a:gd name="T3" fmla="*/ 13 h 52"/>
              <a:gd name="T4" fmla="*/ 18 w 46"/>
              <a:gd name="T5" fmla="*/ 13 h 52"/>
              <a:gd name="T6" fmla="*/ 21 w 46"/>
              <a:gd name="T7" fmla="*/ 0 h 52"/>
              <a:gd name="T8" fmla="*/ 32 w 46"/>
              <a:gd name="T9" fmla="*/ 10 h 52"/>
              <a:gd name="T10" fmla="*/ 35 w 46"/>
              <a:gd name="T11" fmla="*/ 3 h 52"/>
              <a:gd name="T12" fmla="*/ 39 w 46"/>
              <a:gd name="T13" fmla="*/ 3 h 52"/>
              <a:gd name="T14" fmla="*/ 46 w 46"/>
              <a:gd name="T15" fmla="*/ 17 h 52"/>
              <a:gd name="T16" fmla="*/ 35 w 46"/>
              <a:gd name="T17" fmla="*/ 41 h 52"/>
              <a:gd name="T18" fmla="*/ 21 w 46"/>
              <a:gd name="T19" fmla="*/ 52 h 52"/>
              <a:gd name="T20" fmla="*/ 7 w 46"/>
              <a:gd name="T21" fmla="*/ 45 h 52"/>
              <a:gd name="T22" fmla="*/ 0 w 46"/>
              <a:gd name="T23" fmla="*/ 20 h 52"/>
              <a:gd name="T24" fmla="*/ 11 w 46"/>
              <a:gd name="T25"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2">
                <a:moveTo>
                  <a:pt x="11" y="10"/>
                </a:moveTo>
                <a:lnTo>
                  <a:pt x="14" y="13"/>
                </a:lnTo>
                <a:lnTo>
                  <a:pt x="18" y="13"/>
                </a:lnTo>
                <a:lnTo>
                  <a:pt x="21" y="0"/>
                </a:lnTo>
                <a:lnTo>
                  <a:pt x="32" y="10"/>
                </a:lnTo>
                <a:lnTo>
                  <a:pt x="35" y="3"/>
                </a:lnTo>
                <a:lnTo>
                  <a:pt x="39" y="3"/>
                </a:lnTo>
                <a:lnTo>
                  <a:pt x="46" y="17"/>
                </a:lnTo>
                <a:lnTo>
                  <a:pt x="35" y="41"/>
                </a:lnTo>
                <a:lnTo>
                  <a:pt x="21" y="52"/>
                </a:lnTo>
                <a:lnTo>
                  <a:pt x="7" y="45"/>
                </a:lnTo>
                <a:lnTo>
                  <a:pt x="0" y="20"/>
                </a:lnTo>
                <a:lnTo>
                  <a:pt x="11" y="1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3" name="Freeform 156">
            <a:extLst>
              <a:ext uri="{FF2B5EF4-FFF2-40B4-BE49-F238E27FC236}">
                <a16:creationId xmlns:a16="http://schemas.microsoft.com/office/drawing/2014/main" id="{8B3CA42B-73C2-4FE5-AE18-4932FCE6076F}"/>
              </a:ext>
            </a:extLst>
          </p:cNvPr>
          <p:cNvSpPr>
            <a:spLocks/>
          </p:cNvSpPr>
          <p:nvPr/>
        </p:nvSpPr>
        <p:spPr bwMode="auto">
          <a:xfrm>
            <a:off x="10210486" y="3671517"/>
            <a:ext cx="273587" cy="314334"/>
          </a:xfrm>
          <a:custGeom>
            <a:avLst/>
            <a:gdLst>
              <a:gd name="T0" fmla="*/ 91 w 94"/>
              <a:gd name="T1" fmla="*/ 0 h 108"/>
              <a:gd name="T2" fmla="*/ 91 w 94"/>
              <a:gd name="T3" fmla="*/ 17 h 108"/>
              <a:gd name="T4" fmla="*/ 87 w 94"/>
              <a:gd name="T5" fmla="*/ 21 h 108"/>
              <a:gd name="T6" fmla="*/ 94 w 94"/>
              <a:gd name="T7" fmla="*/ 69 h 108"/>
              <a:gd name="T8" fmla="*/ 87 w 94"/>
              <a:gd name="T9" fmla="*/ 76 h 108"/>
              <a:gd name="T10" fmla="*/ 80 w 94"/>
              <a:gd name="T11" fmla="*/ 97 h 108"/>
              <a:gd name="T12" fmla="*/ 77 w 94"/>
              <a:gd name="T13" fmla="*/ 104 h 108"/>
              <a:gd name="T14" fmla="*/ 56 w 94"/>
              <a:gd name="T15" fmla="*/ 108 h 108"/>
              <a:gd name="T16" fmla="*/ 45 w 94"/>
              <a:gd name="T17" fmla="*/ 90 h 108"/>
              <a:gd name="T18" fmla="*/ 38 w 94"/>
              <a:gd name="T19" fmla="*/ 87 h 108"/>
              <a:gd name="T20" fmla="*/ 25 w 94"/>
              <a:gd name="T21" fmla="*/ 87 h 108"/>
              <a:gd name="T22" fmla="*/ 0 w 94"/>
              <a:gd name="T23" fmla="*/ 69 h 108"/>
              <a:gd name="T24" fmla="*/ 21 w 94"/>
              <a:gd name="T25" fmla="*/ 62 h 108"/>
              <a:gd name="T26" fmla="*/ 35 w 94"/>
              <a:gd name="T27" fmla="*/ 28 h 108"/>
              <a:gd name="T28" fmla="*/ 91 w 94"/>
              <a:gd name="T29"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08">
                <a:moveTo>
                  <a:pt x="91" y="0"/>
                </a:moveTo>
                <a:lnTo>
                  <a:pt x="91" y="17"/>
                </a:lnTo>
                <a:lnTo>
                  <a:pt x="87" y="21"/>
                </a:lnTo>
                <a:lnTo>
                  <a:pt x="94" y="69"/>
                </a:lnTo>
                <a:lnTo>
                  <a:pt x="87" y="76"/>
                </a:lnTo>
                <a:lnTo>
                  <a:pt x="80" y="97"/>
                </a:lnTo>
                <a:lnTo>
                  <a:pt x="77" y="104"/>
                </a:lnTo>
                <a:lnTo>
                  <a:pt x="56" y="108"/>
                </a:lnTo>
                <a:lnTo>
                  <a:pt x="45" y="90"/>
                </a:lnTo>
                <a:lnTo>
                  <a:pt x="38" y="87"/>
                </a:lnTo>
                <a:lnTo>
                  <a:pt x="25" y="87"/>
                </a:lnTo>
                <a:lnTo>
                  <a:pt x="0" y="69"/>
                </a:lnTo>
                <a:lnTo>
                  <a:pt x="21" y="62"/>
                </a:lnTo>
                <a:lnTo>
                  <a:pt x="35" y="28"/>
                </a:lnTo>
                <a:lnTo>
                  <a:pt x="9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4" name="Rectangle 96">
            <a:extLst>
              <a:ext uri="{FF2B5EF4-FFF2-40B4-BE49-F238E27FC236}">
                <a16:creationId xmlns:a16="http://schemas.microsoft.com/office/drawing/2014/main" id="{370C4EC6-459C-4B5C-BCE7-1A6755573253}"/>
              </a:ext>
            </a:extLst>
          </p:cNvPr>
          <p:cNvSpPr>
            <a:spLocks noChangeArrowheads="1"/>
          </p:cNvSpPr>
          <p:nvPr/>
        </p:nvSpPr>
        <p:spPr bwMode="auto">
          <a:xfrm>
            <a:off x="11082895" y="5920463"/>
            <a:ext cx="1168590" cy="12311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800" b="0" i="0" u="none" strike="noStrike" kern="1200" cap="none" spc="0" normalizeH="0" baseline="0" noProof="0" dirty="0">
                <a:ln>
                  <a:noFill/>
                </a:ln>
                <a:solidFill>
                  <a:srgbClr val="606060"/>
                </a:solidFill>
                <a:effectLst/>
                <a:uLnTx/>
                <a:uFillTx/>
                <a:latin typeface="Verdana" pitchFamily="34" charset="0"/>
                <a:ea typeface="+mn-ea"/>
                <a:cs typeface="Arial" pitchFamily="34" charset="0"/>
              </a:rPr>
              <a:t>Aluejaot © MML, 2017</a:t>
            </a:r>
            <a:endParaRPr kumimoji="0" lang="fi-FI"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5" name="Freeform 6">
            <a:extLst>
              <a:ext uri="{FF2B5EF4-FFF2-40B4-BE49-F238E27FC236}">
                <a16:creationId xmlns:a16="http://schemas.microsoft.com/office/drawing/2014/main" id="{DC03384C-25AC-4502-A590-D25D05E7D0C8}"/>
              </a:ext>
            </a:extLst>
          </p:cNvPr>
          <p:cNvSpPr>
            <a:spLocks/>
          </p:cNvSpPr>
          <p:nvPr/>
        </p:nvSpPr>
        <p:spPr bwMode="auto">
          <a:xfrm>
            <a:off x="11435805" y="4195407"/>
            <a:ext cx="424932" cy="474412"/>
          </a:xfrm>
          <a:custGeom>
            <a:avLst/>
            <a:gdLst>
              <a:gd name="T0" fmla="*/ 111 w 146"/>
              <a:gd name="T1" fmla="*/ 87 h 163"/>
              <a:gd name="T2" fmla="*/ 107 w 146"/>
              <a:gd name="T3" fmla="*/ 94 h 163"/>
              <a:gd name="T4" fmla="*/ 118 w 146"/>
              <a:gd name="T5" fmla="*/ 101 h 163"/>
              <a:gd name="T6" fmla="*/ 121 w 146"/>
              <a:gd name="T7" fmla="*/ 101 h 163"/>
              <a:gd name="T8" fmla="*/ 128 w 146"/>
              <a:gd name="T9" fmla="*/ 115 h 163"/>
              <a:gd name="T10" fmla="*/ 135 w 146"/>
              <a:gd name="T11" fmla="*/ 115 h 163"/>
              <a:gd name="T12" fmla="*/ 142 w 146"/>
              <a:gd name="T13" fmla="*/ 122 h 163"/>
              <a:gd name="T14" fmla="*/ 135 w 146"/>
              <a:gd name="T15" fmla="*/ 125 h 163"/>
              <a:gd name="T16" fmla="*/ 135 w 146"/>
              <a:gd name="T17" fmla="*/ 132 h 163"/>
              <a:gd name="T18" fmla="*/ 146 w 146"/>
              <a:gd name="T19" fmla="*/ 132 h 163"/>
              <a:gd name="T20" fmla="*/ 139 w 146"/>
              <a:gd name="T21" fmla="*/ 150 h 163"/>
              <a:gd name="T22" fmla="*/ 135 w 146"/>
              <a:gd name="T23" fmla="*/ 153 h 163"/>
              <a:gd name="T24" fmla="*/ 132 w 146"/>
              <a:gd name="T25" fmla="*/ 156 h 163"/>
              <a:gd name="T26" fmla="*/ 128 w 146"/>
              <a:gd name="T27" fmla="*/ 160 h 163"/>
              <a:gd name="T28" fmla="*/ 121 w 146"/>
              <a:gd name="T29" fmla="*/ 163 h 163"/>
              <a:gd name="T30" fmla="*/ 114 w 146"/>
              <a:gd name="T31" fmla="*/ 153 h 163"/>
              <a:gd name="T32" fmla="*/ 111 w 146"/>
              <a:gd name="T33" fmla="*/ 153 h 163"/>
              <a:gd name="T34" fmla="*/ 107 w 146"/>
              <a:gd name="T35" fmla="*/ 146 h 163"/>
              <a:gd name="T36" fmla="*/ 83 w 146"/>
              <a:gd name="T37" fmla="*/ 153 h 163"/>
              <a:gd name="T38" fmla="*/ 73 w 146"/>
              <a:gd name="T39" fmla="*/ 150 h 163"/>
              <a:gd name="T40" fmla="*/ 66 w 146"/>
              <a:gd name="T41" fmla="*/ 136 h 163"/>
              <a:gd name="T42" fmla="*/ 59 w 146"/>
              <a:gd name="T43" fmla="*/ 136 h 163"/>
              <a:gd name="T44" fmla="*/ 59 w 146"/>
              <a:gd name="T45" fmla="*/ 139 h 163"/>
              <a:gd name="T46" fmla="*/ 48 w 146"/>
              <a:gd name="T47" fmla="*/ 139 h 163"/>
              <a:gd name="T48" fmla="*/ 41 w 146"/>
              <a:gd name="T49" fmla="*/ 146 h 163"/>
              <a:gd name="T50" fmla="*/ 21 w 146"/>
              <a:gd name="T51" fmla="*/ 139 h 163"/>
              <a:gd name="T52" fmla="*/ 17 w 146"/>
              <a:gd name="T53" fmla="*/ 115 h 163"/>
              <a:gd name="T54" fmla="*/ 0 w 146"/>
              <a:gd name="T55" fmla="*/ 97 h 163"/>
              <a:gd name="T56" fmla="*/ 0 w 146"/>
              <a:gd name="T57" fmla="*/ 91 h 163"/>
              <a:gd name="T58" fmla="*/ 27 w 146"/>
              <a:gd name="T59" fmla="*/ 94 h 163"/>
              <a:gd name="T60" fmla="*/ 34 w 146"/>
              <a:gd name="T61" fmla="*/ 104 h 163"/>
              <a:gd name="T62" fmla="*/ 55 w 146"/>
              <a:gd name="T63" fmla="*/ 87 h 163"/>
              <a:gd name="T64" fmla="*/ 66 w 146"/>
              <a:gd name="T65" fmla="*/ 91 h 163"/>
              <a:gd name="T66" fmla="*/ 69 w 146"/>
              <a:gd name="T67" fmla="*/ 87 h 163"/>
              <a:gd name="T68" fmla="*/ 59 w 146"/>
              <a:gd name="T69" fmla="*/ 70 h 163"/>
              <a:gd name="T70" fmla="*/ 45 w 146"/>
              <a:gd name="T71" fmla="*/ 63 h 163"/>
              <a:gd name="T72" fmla="*/ 41 w 146"/>
              <a:gd name="T73" fmla="*/ 52 h 163"/>
              <a:gd name="T74" fmla="*/ 31 w 146"/>
              <a:gd name="T75" fmla="*/ 39 h 163"/>
              <a:gd name="T76" fmla="*/ 31 w 146"/>
              <a:gd name="T77" fmla="*/ 18 h 163"/>
              <a:gd name="T78" fmla="*/ 31 w 146"/>
              <a:gd name="T79" fmla="*/ 11 h 163"/>
              <a:gd name="T80" fmla="*/ 34 w 146"/>
              <a:gd name="T81" fmla="*/ 0 h 163"/>
              <a:gd name="T82" fmla="*/ 62 w 146"/>
              <a:gd name="T83" fmla="*/ 4 h 163"/>
              <a:gd name="T84" fmla="*/ 69 w 146"/>
              <a:gd name="T85" fmla="*/ 11 h 163"/>
              <a:gd name="T86" fmla="*/ 76 w 146"/>
              <a:gd name="T87" fmla="*/ 21 h 163"/>
              <a:gd name="T88" fmla="*/ 90 w 146"/>
              <a:gd name="T89" fmla="*/ 59 h 163"/>
              <a:gd name="T90" fmla="*/ 87 w 146"/>
              <a:gd name="T91" fmla="*/ 70 h 163"/>
              <a:gd name="T92" fmla="*/ 90 w 146"/>
              <a:gd name="T93" fmla="*/ 77 h 163"/>
              <a:gd name="T94" fmla="*/ 97 w 146"/>
              <a:gd name="T95" fmla="*/ 77 h 163"/>
              <a:gd name="T96" fmla="*/ 97 w 146"/>
              <a:gd name="T97" fmla="*/ 80 h 163"/>
              <a:gd name="T98" fmla="*/ 111 w 146"/>
              <a:gd name="T99" fmla="*/ 8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163">
                <a:moveTo>
                  <a:pt x="111" y="87"/>
                </a:moveTo>
                <a:lnTo>
                  <a:pt x="107" y="94"/>
                </a:lnTo>
                <a:lnTo>
                  <a:pt x="118" y="101"/>
                </a:lnTo>
                <a:lnTo>
                  <a:pt x="121" y="101"/>
                </a:lnTo>
                <a:lnTo>
                  <a:pt x="128" y="115"/>
                </a:lnTo>
                <a:lnTo>
                  <a:pt x="135" y="115"/>
                </a:lnTo>
                <a:lnTo>
                  <a:pt x="142" y="122"/>
                </a:lnTo>
                <a:lnTo>
                  <a:pt x="135" y="125"/>
                </a:lnTo>
                <a:lnTo>
                  <a:pt x="135" y="132"/>
                </a:lnTo>
                <a:lnTo>
                  <a:pt x="146" y="132"/>
                </a:lnTo>
                <a:lnTo>
                  <a:pt x="139" y="150"/>
                </a:lnTo>
                <a:lnTo>
                  <a:pt x="135" y="153"/>
                </a:lnTo>
                <a:lnTo>
                  <a:pt x="132" y="156"/>
                </a:lnTo>
                <a:lnTo>
                  <a:pt x="128" y="160"/>
                </a:lnTo>
                <a:lnTo>
                  <a:pt x="121" y="163"/>
                </a:lnTo>
                <a:lnTo>
                  <a:pt x="114" y="153"/>
                </a:lnTo>
                <a:lnTo>
                  <a:pt x="111" y="153"/>
                </a:lnTo>
                <a:lnTo>
                  <a:pt x="107" y="146"/>
                </a:lnTo>
                <a:lnTo>
                  <a:pt x="83" y="153"/>
                </a:lnTo>
                <a:lnTo>
                  <a:pt x="73" y="150"/>
                </a:lnTo>
                <a:lnTo>
                  <a:pt x="66" y="136"/>
                </a:lnTo>
                <a:lnTo>
                  <a:pt x="59" y="136"/>
                </a:lnTo>
                <a:lnTo>
                  <a:pt x="59" y="139"/>
                </a:lnTo>
                <a:lnTo>
                  <a:pt x="48" y="139"/>
                </a:lnTo>
                <a:lnTo>
                  <a:pt x="41" y="146"/>
                </a:lnTo>
                <a:lnTo>
                  <a:pt x="21" y="139"/>
                </a:lnTo>
                <a:lnTo>
                  <a:pt x="17" y="115"/>
                </a:lnTo>
                <a:lnTo>
                  <a:pt x="0" y="97"/>
                </a:lnTo>
                <a:lnTo>
                  <a:pt x="0" y="91"/>
                </a:lnTo>
                <a:lnTo>
                  <a:pt x="27" y="94"/>
                </a:lnTo>
                <a:lnTo>
                  <a:pt x="34" y="104"/>
                </a:lnTo>
                <a:lnTo>
                  <a:pt x="55" y="87"/>
                </a:lnTo>
                <a:lnTo>
                  <a:pt x="66" y="91"/>
                </a:lnTo>
                <a:lnTo>
                  <a:pt x="69" y="87"/>
                </a:lnTo>
                <a:lnTo>
                  <a:pt x="59" y="70"/>
                </a:lnTo>
                <a:lnTo>
                  <a:pt x="45" y="63"/>
                </a:lnTo>
                <a:lnTo>
                  <a:pt x="41" y="52"/>
                </a:lnTo>
                <a:lnTo>
                  <a:pt x="31" y="39"/>
                </a:lnTo>
                <a:lnTo>
                  <a:pt x="31" y="18"/>
                </a:lnTo>
                <a:lnTo>
                  <a:pt x="31" y="11"/>
                </a:lnTo>
                <a:lnTo>
                  <a:pt x="34" y="0"/>
                </a:lnTo>
                <a:lnTo>
                  <a:pt x="62" y="4"/>
                </a:lnTo>
                <a:lnTo>
                  <a:pt x="69" y="11"/>
                </a:lnTo>
                <a:lnTo>
                  <a:pt x="76" y="21"/>
                </a:lnTo>
                <a:lnTo>
                  <a:pt x="90" y="59"/>
                </a:lnTo>
                <a:lnTo>
                  <a:pt x="87" y="70"/>
                </a:lnTo>
                <a:lnTo>
                  <a:pt x="90" y="77"/>
                </a:lnTo>
                <a:lnTo>
                  <a:pt x="97" y="77"/>
                </a:lnTo>
                <a:lnTo>
                  <a:pt x="97" y="80"/>
                </a:lnTo>
                <a:lnTo>
                  <a:pt x="111" y="8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6" name="Freeform 7">
            <a:extLst>
              <a:ext uri="{FF2B5EF4-FFF2-40B4-BE49-F238E27FC236}">
                <a16:creationId xmlns:a16="http://schemas.microsoft.com/office/drawing/2014/main" id="{D102C16F-F33C-4821-B55A-7555ADD47CAE}"/>
              </a:ext>
            </a:extLst>
          </p:cNvPr>
          <p:cNvSpPr>
            <a:spLocks/>
          </p:cNvSpPr>
          <p:nvPr/>
        </p:nvSpPr>
        <p:spPr bwMode="auto">
          <a:xfrm>
            <a:off x="11130202" y="3691892"/>
            <a:ext cx="325976" cy="323066"/>
          </a:xfrm>
          <a:custGeom>
            <a:avLst/>
            <a:gdLst>
              <a:gd name="T0" fmla="*/ 112 w 112"/>
              <a:gd name="T1" fmla="*/ 35 h 111"/>
              <a:gd name="T2" fmla="*/ 91 w 112"/>
              <a:gd name="T3" fmla="*/ 48 h 111"/>
              <a:gd name="T4" fmla="*/ 84 w 112"/>
              <a:gd name="T5" fmla="*/ 66 h 111"/>
              <a:gd name="T6" fmla="*/ 91 w 112"/>
              <a:gd name="T7" fmla="*/ 83 h 111"/>
              <a:gd name="T8" fmla="*/ 94 w 112"/>
              <a:gd name="T9" fmla="*/ 97 h 111"/>
              <a:gd name="T10" fmla="*/ 84 w 112"/>
              <a:gd name="T11" fmla="*/ 111 h 111"/>
              <a:gd name="T12" fmla="*/ 73 w 112"/>
              <a:gd name="T13" fmla="*/ 111 h 111"/>
              <a:gd name="T14" fmla="*/ 59 w 112"/>
              <a:gd name="T15" fmla="*/ 97 h 111"/>
              <a:gd name="T16" fmla="*/ 49 w 112"/>
              <a:gd name="T17" fmla="*/ 94 h 111"/>
              <a:gd name="T18" fmla="*/ 35 w 112"/>
              <a:gd name="T19" fmla="*/ 97 h 111"/>
              <a:gd name="T20" fmla="*/ 25 w 112"/>
              <a:gd name="T21" fmla="*/ 104 h 111"/>
              <a:gd name="T22" fmla="*/ 21 w 112"/>
              <a:gd name="T23" fmla="*/ 107 h 111"/>
              <a:gd name="T24" fmla="*/ 14 w 112"/>
              <a:gd name="T25" fmla="*/ 111 h 111"/>
              <a:gd name="T26" fmla="*/ 4 w 112"/>
              <a:gd name="T27" fmla="*/ 101 h 111"/>
              <a:gd name="T28" fmla="*/ 0 w 112"/>
              <a:gd name="T29" fmla="*/ 80 h 111"/>
              <a:gd name="T30" fmla="*/ 4 w 112"/>
              <a:gd name="T31" fmla="*/ 69 h 111"/>
              <a:gd name="T32" fmla="*/ 14 w 112"/>
              <a:gd name="T33" fmla="*/ 66 h 111"/>
              <a:gd name="T34" fmla="*/ 25 w 112"/>
              <a:gd name="T35" fmla="*/ 69 h 111"/>
              <a:gd name="T36" fmla="*/ 39 w 112"/>
              <a:gd name="T37" fmla="*/ 59 h 111"/>
              <a:gd name="T38" fmla="*/ 32 w 112"/>
              <a:gd name="T39" fmla="*/ 48 h 111"/>
              <a:gd name="T40" fmla="*/ 35 w 112"/>
              <a:gd name="T41" fmla="*/ 35 h 111"/>
              <a:gd name="T42" fmla="*/ 53 w 112"/>
              <a:gd name="T43" fmla="*/ 24 h 111"/>
              <a:gd name="T44" fmla="*/ 56 w 112"/>
              <a:gd name="T45" fmla="*/ 21 h 111"/>
              <a:gd name="T46" fmla="*/ 49 w 112"/>
              <a:gd name="T47" fmla="*/ 17 h 111"/>
              <a:gd name="T48" fmla="*/ 53 w 112"/>
              <a:gd name="T49" fmla="*/ 7 h 111"/>
              <a:gd name="T50" fmla="*/ 98 w 112"/>
              <a:gd name="T51" fmla="*/ 0 h 111"/>
              <a:gd name="T52" fmla="*/ 112 w 112"/>
              <a:gd name="T53" fmla="*/ 3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2" h="111">
                <a:moveTo>
                  <a:pt x="112" y="35"/>
                </a:moveTo>
                <a:lnTo>
                  <a:pt x="91" y="48"/>
                </a:lnTo>
                <a:lnTo>
                  <a:pt x="84" y="66"/>
                </a:lnTo>
                <a:lnTo>
                  <a:pt x="91" y="83"/>
                </a:lnTo>
                <a:lnTo>
                  <a:pt x="94" y="97"/>
                </a:lnTo>
                <a:lnTo>
                  <a:pt x="84" y="111"/>
                </a:lnTo>
                <a:lnTo>
                  <a:pt x="73" y="111"/>
                </a:lnTo>
                <a:lnTo>
                  <a:pt x="59" y="97"/>
                </a:lnTo>
                <a:lnTo>
                  <a:pt x="49" y="94"/>
                </a:lnTo>
                <a:lnTo>
                  <a:pt x="35" y="97"/>
                </a:lnTo>
                <a:lnTo>
                  <a:pt x="25" y="104"/>
                </a:lnTo>
                <a:lnTo>
                  <a:pt x="21" y="107"/>
                </a:lnTo>
                <a:lnTo>
                  <a:pt x="14" y="111"/>
                </a:lnTo>
                <a:lnTo>
                  <a:pt x="4" y="101"/>
                </a:lnTo>
                <a:lnTo>
                  <a:pt x="0" y="80"/>
                </a:lnTo>
                <a:lnTo>
                  <a:pt x="4" y="69"/>
                </a:lnTo>
                <a:lnTo>
                  <a:pt x="14" y="66"/>
                </a:lnTo>
                <a:lnTo>
                  <a:pt x="25" y="69"/>
                </a:lnTo>
                <a:lnTo>
                  <a:pt x="39" y="59"/>
                </a:lnTo>
                <a:lnTo>
                  <a:pt x="32" y="48"/>
                </a:lnTo>
                <a:lnTo>
                  <a:pt x="35" y="35"/>
                </a:lnTo>
                <a:lnTo>
                  <a:pt x="53" y="24"/>
                </a:lnTo>
                <a:lnTo>
                  <a:pt x="56" y="21"/>
                </a:lnTo>
                <a:lnTo>
                  <a:pt x="49" y="17"/>
                </a:lnTo>
                <a:lnTo>
                  <a:pt x="53" y="7"/>
                </a:lnTo>
                <a:lnTo>
                  <a:pt x="98" y="0"/>
                </a:lnTo>
                <a:lnTo>
                  <a:pt x="112" y="35"/>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7" name="Freeform 8">
            <a:extLst>
              <a:ext uri="{FF2B5EF4-FFF2-40B4-BE49-F238E27FC236}">
                <a16:creationId xmlns:a16="http://schemas.microsoft.com/office/drawing/2014/main" id="{7F85C45A-044B-40E5-B2C5-852A73BFBC68}"/>
              </a:ext>
            </a:extLst>
          </p:cNvPr>
          <p:cNvSpPr>
            <a:spLocks/>
          </p:cNvSpPr>
          <p:nvPr/>
        </p:nvSpPr>
        <p:spPr bwMode="auto">
          <a:xfrm>
            <a:off x="11636629" y="4064436"/>
            <a:ext cx="343439" cy="515159"/>
          </a:xfrm>
          <a:custGeom>
            <a:avLst/>
            <a:gdLst>
              <a:gd name="T0" fmla="*/ 87 w 118"/>
              <a:gd name="T1" fmla="*/ 18 h 177"/>
              <a:gd name="T2" fmla="*/ 87 w 118"/>
              <a:gd name="T3" fmla="*/ 21 h 177"/>
              <a:gd name="T4" fmla="*/ 91 w 118"/>
              <a:gd name="T5" fmla="*/ 28 h 177"/>
              <a:gd name="T6" fmla="*/ 104 w 118"/>
              <a:gd name="T7" fmla="*/ 38 h 177"/>
              <a:gd name="T8" fmla="*/ 111 w 118"/>
              <a:gd name="T9" fmla="*/ 49 h 177"/>
              <a:gd name="T10" fmla="*/ 118 w 118"/>
              <a:gd name="T11" fmla="*/ 59 h 177"/>
              <a:gd name="T12" fmla="*/ 118 w 118"/>
              <a:gd name="T13" fmla="*/ 66 h 177"/>
              <a:gd name="T14" fmla="*/ 115 w 118"/>
              <a:gd name="T15" fmla="*/ 87 h 177"/>
              <a:gd name="T16" fmla="*/ 101 w 118"/>
              <a:gd name="T17" fmla="*/ 125 h 177"/>
              <a:gd name="T18" fmla="*/ 91 w 118"/>
              <a:gd name="T19" fmla="*/ 153 h 177"/>
              <a:gd name="T20" fmla="*/ 80 w 118"/>
              <a:gd name="T21" fmla="*/ 177 h 177"/>
              <a:gd name="T22" fmla="*/ 77 w 118"/>
              <a:gd name="T23" fmla="*/ 177 h 177"/>
              <a:gd name="T24" fmla="*/ 66 w 118"/>
              <a:gd name="T25" fmla="*/ 177 h 177"/>
              <a:gd name="T26" fmla="*/ 66 w 118"/>
              <a:gd name="T27" fmla="*/ 170 h 177"/>
              <a:gd name="T28" fmla="*/ 73 w 118"/>
              <a:gd name="T29" fmla="*/ 167 h 177"/>
              <a:gd name="T30" fmla="*/ 66 w 118"/>
              <a:gd name="T31" fmla="*/ 160 h 177"/>
              <a:gd name="T32" fmla="*/ 59 w 118"/>
              <a:gd name="T33" fmla="*/ 160 h 177"/>
              <a:gd name="T34" fmla="*/ 52 w 118"/>
              <a:gd name="T35" fmla="*/ 146 h 177"/>
              <a:gd name="T36" fmla="*/ 49 w 118"/>
              <a:gd name="T37" fmla="*/ 146 h 177"/>
              <a:gd name="T38" fmla="*/ 38 w 118"/>
              <a:gd name="T39" fmla="*/ 139 h 177"/>
              <a:gd name="T40" fmla="*/ 42 w 118"/>
              <a:gd name="T41" fmla="*/ 132 h 177"/>
              <a:gd name="T42" fmla="*/ 28 w 118"/>
              <a:gd name="T43" fmla="*/ 125 h 177"/>
              <a:gd name="T44" fmla="*/ 28 w 118"/>
              <a:gd name="T45" fmla="*/ 122 h 177"/>
              <a:gd name="T46" fmla="*/ 21 w 118"/>
              <a:gd name="T47" fmla="*/ 122 h 177"/>
              <a:gd name="T48" fmla="*/ 18 w 118"/>
              <a:gd name="T49" fmla="*/ 115 h 177"/>
              <a:gd name="T50" fmla="*/ 21 w 118"/>
              <a:gd name="T51" fmla="*/ 104 h 177"/>
              <a:gd name="T52" fmla="*/ 7 w 118"/>
              <a:gd name="T53" fmla="*/ 66 h 177"/>
              <a:gd name="T54" fmla="*/ 0 w 118"/>
              <a:gd name="T55" fmla="*/ 56 h 177"/>
              <a:gd name="T56" fmla="*/ 14 w 118"/>
              <a:gd name="T57" fmla="*/ 49 h 177"/>
              <a:gd name="T58" fmla="*/ 18 w 118"/>
              <a:gd name="T59" fmla="*/ 38 h 177"/>
              <a:gd name="T60" fmla="*/ 21 w 118"/>
              <a:gd name="T61" fmla="*/ 28 h 177"/>
              <a:gd name="T62" fmla="*/ 31 w 118"/>
              <a:gd name="T63" fmla="*/ 31 h 177"/>
              <a:gd name="T64" fmla="*/ 52 w 118"/>
              <a:gd name="T65" fmla="*/ 21 h 177"/>
              <a:gd name="T66" fmla="*/ 59 w 118"/>
              <a:gd name="T67" fmla="*/ 11 h 177"/>
              <a:gd name="T68" fmla="*/ 80 w 118"/>
              <a:gd name="T69" fmla="*/ 0 h 177"/>
              <a:gd name="T70" fmla="*/ 87 w 118"/>
              <a:gd name="T71" fmla="*/ 1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8" h="177">
                <a:moveTo>
                  <a:pt x="87" y="18"/>
                </a:moveTo>
                <a:lnTo>
                  <a:pt x="87" y="21"/>
                </a:lnTo>
                <a:lnTo>
                  <a:pt x="91" y="28"/>
                </a:lnTo>
                <a:lnTo>
                  <a:pt x="104" y="38"/>
                </a:lnTo>
                <a:lnTo>
                  <a:pt x="111" y="49"/>
                </a:lnTo>
                <a:lnTo>
                  <a:pt x="118" y="59"/>
                </a:lnTo>
                <a:lnTo>
                  <a:pt x="118" y="66"/>
                </a:lnTo>
                <a:lnTo>
                  <a:pt x="115" y="87"/>
                </a:lnTo>
                <a:lnTo>
                  <a:pt x="101" y="125"/>
                </a:lnTo>
                <a:lnTo>
                  <a:pt x="91" y="153"/>
                </a:lnTo>
                <a:lnTo>
                  <a:pt x="80" y="177"/>
                </a:lnTo>
                <a:lnTo>
                  <a:pt x="77" y="177"/>
                </a:lnTo>
                <a:lnTo>
                  <a:pt x="66" y="177"/>
                </a:lnTo>
                <a:lnTo>
                  <a:pt x="66" y="170"/>
                </a:lnTo>
                <a:lnTo>
                  <a:pt x="73" y="167"/>
                </a:lnTo>
                <a:lnTo>
                  <a:pt x="66" y="160"/>
                </a:lnTo>
                <a:lnTo>
                  <a:pt x="59" y="160"/>
                </a:lnTo>
                <a:lnTo>
                  <a:pt x="52" y="146"/>
                </a:lnTo>
                <a:lnTo>
                  <a:pt x="49" y="146"/>
                </a:lnTo>
                <a:lnTo>
                  <a:pt x="38" y="139"/>
                </a:lnTo>
                <a:lnTo>
                  <a:pt x="42" y="132"/>
                </a:lnTo>
                <a:lnTo>
                  <a:pt x="28" y="125"/>
                </a:lnTo>
                <a:lnTo>
                  <a:pt x="28" y="122"/>
                </a:lnTo>
                <a:lnTo>
                  <a:pt x="21" y="122"/>
                </a:lnTo>
                <a:lnTo>
                  <a:pt x="18" y="115"/>
                </a:lnTo>
                <a:lnTo>
                  <a:pt x="21" y="104"/>
                </a:lnTo>
                <a:lnTo>
                  <a:pt x="7" y="66"/>
                </a:lnTo>
                <a:lnTo>
                  <a:pt x="0" y="56"/>
                </a:lnTo>
                <a:lnTo>
                  <a:pt x="14" y="49"/>
                </a:lnTo>
                <a:lnTo>
                  <a:pt x="18" y="38"/>
                </a:lnTo>
                <a:lnTo>
                  <a:pt x="21" y="28"/>
                </a:lnTo>
                <a:lnTo>
                  <a:pt x="31" y="31"/>
                </a:lnTo>
                <a:lnTo>
                  <a:pt x="52" y="21"/>
                </a:lnTo>
                <a:lnTo>
                  <a:pt x="59" y="11"/>
                </a:lnTo>
                <a:lnTo>
                  <a:pt x="80" y="0"/>
                </a:lnTo>
                <a:lnTo>
                  <a:pt x="87" y="18"/>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8" name="Freeform 9">
            <a:extLst>
              <a:ext uri="{FF2B5EF4-FFF2-40B4-BE49-F238E27FC236}">
                <a16:creationId xmlns:a16="http://schemas.microsoft.com/office/drawing/2014/main" id="{8F123E0E-F5CD-435F-933D-EB3A69017E83}"/>
              </a:ext>
            </a:extLst>
          </p:cNvPr>
          <p:cNvSpPr>
            <a:spLocks/>
          </p:cNvSpPr>
          <p:nvPr/>
        </p:nvSpPr>
        <p:spPr bwMode="auto">
          <a:xfrm>
            <a:off x="11232071" y="4175034"/>
            <a:ext cx="224109" cy="253214"/>
          </a:xfrm>
          <a:custGeom>
            <a:avLst/>
            <a:gdLst>
              <a:gd name="T0" fmla="*/ 66 w 77"/>
              <a:gd name="T1" fmla="*/ 28 h 87"/>
              <a:gd name="T2" fmla="*/ 70 w 77"/>
              <a:gd name="T3" fmla="*/ 32 h 87"/>
              <a:gd name="T4" fmla="*/ 73 w 77"/>
              <a:gd name="T5" fmla="*/ 42 h 87"/>
              <a:gd name="T6" fmla="*/ 77 w 77"/>
              <a:gd name="T7" fmla="*/ 56 h 87"/>
              <a:gd name="T8" fmla="*/ 63 w 77"/>
              <a:gd name="T9" fmla="*/ 66 h 87"/>
              <a:gd name="T10" fmla="*/ 66 w 77"/>
              <a:gd name="T11" fmla="*/ 80 h 87"/>
              <a:gd name="T12" fmla="*/ 45 w 77"/>
              <a:gd name="T13" fmla="*/ 87 h 87"/>
              <a:gd name="T14" fmla="*/ 38 w 77"/>
              <a:gd name="T15" fmla="*/ 84 h 87"/>
              <a:gd name="T16" fmla="*/ 38 w 77"/>
              <a:gd name="T17" fmla="*/ 80 h 87"/>
              <a:gd name="T18" fmla="*/ 31 w 77"/>
              <a:gd name="T19" fmla="*/ 63 h 87"/>
              <a:gd name="T20" fmla="*/ 14 w 77"/>
              <a:gd name="T21" fmla="*/ 56 h 87"/>
              <a:gd name="T22" fmla="*/ 11 w 77"/>
              <a:gd name="T23" fmla="*/ 49 h 87"/>
              <a:gd name="T24" fmla="*/ 0 w 77"/>
              <a:gd name="T25" fmla="*/ 39 h 87"/>
              <a:gd name="T26" fmla="*/ 14 w 77"/>
              <a:gd name="T27" fmla="*/ 25 h 87"/>
              <a:gd name="T28" fmla="*/ 24 w 77"/>
              <a:gd name="T29" fmla="*/ 28 h 87"/>
              <a:gd name="T30" fmla="*/ 24 w 77"/>
              <a:gd name="T31" fmla="*/ 14 h 87"/>
              <a:gd name="T32" fmla="*/ 35 w 77"/>
              <a:gd name="T33" fmla="*/ 11 h 87"/>
              <a:gd name="T34" fmla="*/ 49 w 77"/>
              <a:gd name="T35" fmla="*/ 0 h 87"/>
              <a:gd name="T36" fmla="*/ 56 w 77"/>
              <a:gd name="T37" fmla="*/ 11 h 87"/>
              <a:gd name="T38" fmla="*/ 59 w 77"/>
              <a:gd name="T39" fmla="*/ 25 h 87"/>
              <a:gd name="T40" fmla="*/ 66 w 77"/>
              <a:gd name="T41" fmla="*/ 2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 h="87">
                <a:moveTo>
                  <a:pt x="66" y="28"/>
                </a:moveTo>
                <a:lnTo>
                  <a:pt x="70" y="32"/>
                </a:lnTo>
                <a:lnTo>
                  <a:pt x="73" y="42"/>
                </a:lnTo>
                <a:lnTo>
                  <a:pt x="77" y="56"/>
                </a:lnTo>
                <a:lnTo>
                  <a:pt x="63" y="66"/>
                </a:lnTo>
                <a:lnTo>
                  <a:pt x="66" y="80"/>
                </a:lnTo>
                <a:lnTo>
                  <a:pt x="45" y="87"/>
                </a:lnTo>
                <a:lnTo>
                  <a:pt x="38" y="84"/>
                </a:lnTo>
                <a:lnTo>
                  <a:pt x="38" y="80"/>
                </a:lnTo>
                <a:lnTo>
                  <a:pt x="31" y="63"/>
                </a:lnTo>
                <a:lnTo>
                  <a:pt x="14" y="56"/>
                </a:lnTo>
                <a:lnTo>
                  <a:pt x="11" y="49"/>
                </a:lnTo>
                <a:lnTo>
                  <a:pt x="0" y="39"/>
                </a:lnTo>
                <a:lnTo>
                  <a:pt x="14" y="25"/>
                </a:lnTo>
                <a:lnTo>
                  <a:pt x="24" y="28"/>
                </a:lnTo>
                <a:lnTo>
                  <a:pt x="24" y="14"/>
                </a:lnTo>
                <a:lnTo>
                  <a:pt x="35" y="11"/>
                </a:lnTo>
                <a:lnTo>
                  <a:pt x="49" y="0"/>
                </a:lnTo>
                <a:lnTo>
                  <a:pt x="56" y="11"/>
                </a:lnTo>
                <a:lnTo>
                  <a:pt x="59" y="25"/>
                </a:lnTo>
                <a:lnTo>
                  <a:pt x="66" y="28"/>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Freeform 10">
            <a:extLst>
              <a:ext uri="{FF2B5EF4-FFF2-40B4-BE49-F238E27FC236}">
                <a16:creationId xmlns:a16="http://schemas.microsoft.com/office/drawing/2014/main" id="{22B7FB57-89D2-4CFE-ADE3-9CD2CAF81D8F}"/>
              </a:ext>
            </a:extLst>
          </p:cNvPr>
          <p:cNvSpPr>
            <a:spLocks/>
          </p:cNvSpPr>
          <p:nvPr/>
        </p:nvSpPr>
        <p:spPr bwMode="auto">
          <a:xfrm>
            <a:off x="11141844" y="3965478"/>
            <a:ext cx="334708" cy="291050"/>
          </a:xfrm>
          <a:custGeom>
            <a:avLst/>
            <a:gdLst>
              <a:gd name="T0" fmla="*/ 80 w 115"/>
              <a:gd name="T1" fmla="*/ 17 h 100"/>
              <a:gd name="T2" fmla="*/ 90 w 115"/>
              <a:gd name="T3" fmla="*/ 20 h 100"/>
              <a:gd name="T4" fmla="*/ 87 w 115"/>
              <a:gd name="T5" fmla="*/ 31 h 100"/>
              <a:gd name="T6" fmla="*/ 94 w 115"/>
              <a:gd name="T7" fmla="*/ 48 h 100"/>
              <a:gd name="T8" fmla="*/ 101 w 115"/>
              <a:gd name="T9" fmla="*/ 52 h 100"/>
              <a:gd name="T10" fmla="*/ 101 w 115"/>
              <a:gd name="T11" fmla="*/ 59 h 100"/>
              <a:gd name="T12" fmla="*/ 108 w 115"/>
              <a:gd name="T13" fmla="*/ 72 h 100"/>
              <a:gd name="T14" fmla="*/ 115 w 115"/>
              <a:gd name="T15" fmla="*/ 79 h 100"/>
              <a:gd name="T16" fmla="*/ 97 w 115"/>
              <a:gd name="T17" fmla="*/ 100 h 100"/>
              <a:gd name="T18" fmla="*/ 90 w 115"/>
              <a:gd name="T19" fmla="*/ 97 h 100"/>
              <a:gd name="T20" fmla="*/ 87 w 115"/>
              <a:gd name="T21" fmla="*/ 83 h 100"/>
              <a:gd name="T22" fmla="*/ 80 w 115"/>
              <a:gd name="T23" fmla="*/ 72 h 100"/>
              <a:gd name="T24" fmla="*/ 66 w 115"/>
              <a:gd name="T25" fmla="*/ 83 h 100"/>
              <a:gd name="T26" fmla="*/ 55 w 115"/>
              <a:gd name="T27" fmla="*/ 86 h 100"/>
              <a:gd name="T28" fmla="*/ 55 w 115"/>
              <a:gd name="T29" fmla="*/ 100 h 100"/>
              <a:gd name="T30" fmla="*/ 45 w 115"/>
              <a:gd name="T31" fmla="*/ 97 h 100"/>
              <a:gd name="T32" fmla="*/ 24 w 115"/>
              <a:gd name="T33" fmla="*/ 86 h 100"/>
              <a:gd name="T34" fmla="*/ 17 w 115"/>
              <a:gd name="T35" fmla="*/ 69 h 100"/>
              <a:gd name="T36" fmla="*/ 7 w 115"/>
              <a:gd name="T37" fmla="*/ 55 h 100"/>
              <a:gd name="T38" fmla="*/ 0 w 115"/>
              <a:gd name="T39" fmla="*/ 48 h 100"/>
              <a:gd name="T40" fmla="*/ 10 w 115"/>
              <a:gd name="T41" fmla="*/ 27 h 100"/>
              <a:gd name="T42" fmla="*/ 10 w 115"/>
              <a:gd name="T43" fmla="*/ 17 h 100"/>
              <a:gd name="T44" fmla="*/ 17 w 115"/>
              <a:gd name="T45" fmla="*/ 13 h 100"/>
              <a:gd name="T46" fmla="*/ 21 w 115"/>
              <a:gd name="T47" fmla="*/ 10 h 100"/>
              <a:gd name="T48" fmla="*/ 31 w 115"/>
              <a:gd name="T49" fmla="*/ 3 h 100"/>
              <a:gd name="T50" fmla="*/ 45 w 115"/>
              <a:gd name="T51" fmla="*/ 0 h 100"/>
              <a:gd name="T52" fmla="*/ 55 w 115"/>
              <a:gd name="T53" fmla="*/ 3 h 100"/>
              <a:gd name="T54" fmla="*/ 69 w 115"/>
              <a:gd name="T55" fmla="*/ 17 h 100"/>
              <a:gd name="T56" fmla="*/ 80 w 115"/>
              <a:gd name="T57" fmla="*/ 1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0">
                <a:moveTo>
                  <a:pt x="80" y="17"/>
                </a:moveTo>
                <a:lnTo>
                  <a:pt x="90" y="20"/>
                </a:lnTo>
                <a:lnTo>
                  <a:pt x="87" y="31"/>
                </a:lnTo>
                <a:lnTo>
                  <a:pt x="94" y="48"/>
                </a:lnTo>
                <a:lnTo>
                  <a:pt x="101" y="52"/>
                </a:lnTo>
                <a:lnTo>
                  <a:pt x="101" y="59"/>
                </a:lnTo>
                <a:lnTo>
                  <a:pt x="108" y="72"/>
                </a:lnTo>
                <a:lnTo>
                  <a:pt x="115" y="79"/>
                </a:lnTo>
                <a:lnTo>
                  <a:pt x="97" y="100"/>
                </a:lnTo>
                <a:lnTo>
                  <a:pt x="90" y="97"/>
                </a:lnTo>
                <a:lnTo>
                  <a:pt x="87" y="83"/>
                </a:lnTo>
                <a:lnTo>
                  <a:pt x="80" y="72"/>
                </a:lnTo>
                <a:lnTo>
                  <a:pt x="66" y="83"/>
                </a:lnTo>
                <a:lnTo>
                  <a:pt x="55" y="86"/>
                </a:lnTo>
                <a:lnTo>
                  <a:pt x="55" y="100"/>
                </a:lnTo>
                <a:lnTo>
                  <a:pt x="45" y="97"/>
                </a:lnTo>
                <a:lnTo>
                  <a:pt x="24" y="86"/>
                </a:lnTo>
                <a:lnTo>
                  <a:pt x="17" y="69"/>
                </a:lnTo>
                <a:lnTo>
                  <a:pt x="7" y="55"/>
                </a:lnTo>
                <a:lnTo>
                  <a:pt x="0" y="48"/>
                </a:lnTo>
                <a:lnTo>
                  <a:pt x="10" y="27"/>
                </a:lnTo>
                <a:lnTo>
                  <a:pt x="10" y="17"/>
                </a:lnTo>
                <a:lnTo>
                  <a:pt x="17" y="13"/>
                </a:lnTo>
                <a:lnTo>
                  <a:pt x="21" y="10"/>
                </a:lnTo>
                <a:lnTo>
                  <a:pt x="31" y="3"/>
                </a:lnTo>
                <a:lnTo>
                  <a:pt x="45" y="0"/>
                </a:lnTo>
                <a:lnTo>
                  <a:pt x="55" y="3"/>
                </a:lnTo>
                <a:lnTo>
                  <a:pt x="69" y="17"/>
                </a:lnTo>
                <a:lnTo>
                  <a:pt x="80" y="1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0" name="Freeform 11">
            <a:extLst>
              <a:ext uri="{FF2B5EF4-FFF2-40B4-BE49-F238E27FC236}">
                <a16:creationId xmlns:a16="http://schemas.microsoft.com/office/drawing/2014/main" id="{277CD5B7-2B10-467B-9DF6-266F18EA43D5}"/>
              </a:ext>
            </a:extLst>
          </p:cNvPr>
          <p:cNvSpPr>
            <a:spLocks/>
          </p:cNvSpPr>
          <p:nvPr/>
        </p:nvSpPr>
        <p:spPr bwMode="auto">
          <a:xfrm>
            <a:off x="11150577" y="4338022"/>
            <a:ext cx="192093" cy="171720"/>
          </a:xfrm>
          <a:custGeom>
            <a:avLst/>
            <a:gdLst>
              <a:gd name="T0" fmla="*/ 42 w 66"/>
              <a:gd name="T1" fmla="*/ 0 h 59"/>
              <a:gd name="T2" fmla="*/ 59 w 66"/>
              <a:gd name="T3" fmla="*/ 7 h 59"/>
              <a:gd name="T4" fmla="*/ 66 w 66"/>
              <a:gd name="T5" fmla="*/ 24 h 59"/>
              <a:gd name="T6" fmla="*/ 66 w 66"/>
              <a:gd name="T7" fmla="*/ 28 h 59"/>
              <a:gd name="T8" fmla="*/ 63 w 66"/>
              <a:gd name="T9" fmla="*/ 35 h 59"/>
              <a:gd name="T10" fmla="*/ 59 w 66"/>
              <a:gd name="T11" fmla="*/ 38 h 59"/>
              <a:gd name="T12" fmla="*/ 46 w 66"/>
              <a:gd name="T13" fmla="*/ 31 h 59"/>
              <a:gd name="T14" fmla="*/ 35 w 66"/>
              <a:gd name="T15" fmla="*/ 45 h 59"/>
              <a:gd name="T16" fmla="*/ 39 w 66"/>
              <a:gd name="T17" fmla="*/ 52 h 59"/>
              <a:gd name="T18" fmla="*/ 32 w 66"/>
              <a:gd name="T19" fmla="*/ 59 h 59"/>
              <a:gd name="T20" fmla="*/ 18 w 66"/>
              <a:gd name="T21" fmla="*/ 48 h 59"/>
              <a:gd name="T22" fmla="*/ 18 w 66"/>
              <a:gd name="T23" fmla="*/ 45 h 59"/>
              <a:gd name="T24" fmla="*/ 11 w 66"/>
              <a:gd name="T25" fmla="*/ 45 h 59"/>
              <a:gd name="T26" fmla="*/ 0 w 66"/>
              <a:gd name="T27" fmla="*/ 21 h 59"/>
              <a:gd name="T28" fmla="*/ 7 w 66"/>
              <a:gd name="T29" fmla="*/ 14 h 59"/>
              <a:gd name="T30" fmla="*/ 11 w 66"/>
              <a:gd name="T31" fmla="*/ 7 h 59"/>
              <a:gd name="T32" fmla="*/ 14 w 66"/>
              <a:gd name="T33" fmla="*/ 7 h 59"/>
              <a:gd name="T34" fmla="*/ 28 w 66"/>
              <a:gd name="T35" fmla="*/ 14 h 59"/>
              <a:gd name="T36" fmla="*/ 42 w 66"/>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59">
                <a:moveTo>
                  <a:pt x="42" y="0"/>
                </a:moveTo>
                <a:lnTo>
                  <a:pt x="59" y="7"/>
                </a:lnTo>
                <a:lnTo>
                  <a:pt x="66" y="24"/>
                </a:lnTo>
                <a:lnTo>
                  <a:pt x="66" y="28"/>
                </a:lnTo>
                <a:lnTo>
                  <a:pt x="63" y="35"/>
                </a:lnTo>
                <a:lnTo>
                  <a:pt x="59" y="38"/>
                </a:lnTo>
                <a:lnTo>
                  <a:pt x="46" y="31"/>
                </a:lnTo>
                <a:lnTo>
                  <a:pt x="35" y="45"/>
                </a:lnTo>
                <a:lnTo>
                  <a:pt x="39" y="52"/>
                </a:lnTo>
                <a:lnTo>
                  <a:pt x="32" y="59"/>
                </a:lnTo>
                <a:lnTo>
                  <a:pt x="18" y="48"/>
                </a:lnTo>
                <a:lnTo>
                  <a:pt x="18" y="45"/>
                </a:lnTo>
                <a:lnTo>
                  <a:pt x="11" y="45"/>
                </a:lnTo>
                <a:lnTo>
                  <a:pt x="0" y="21"/>
                </a:lnTo>
                <a:lnTo>
                  <a:pt x="7" y="14"/>
                </a:lnTo>
                <a:lnTo>
                  <a:pt x="11" y="7"/>
                </a:lnTo>
                <a:lnTo>
                  <a:pt x="14" y="7"/>
                </a:lnTo>
                <a:lnTo>
                  <a:pt x="28" y="14"/>
                </a:lnTo>
                <a:lnTo>
                  <a:pt x="42"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1" name="Freeform 12">
            <a:extLst>
              <a:ext uri="{FF2B5EF4-FFF2-40B4-BE49-F238E27FC236}">
                <a16:creationId xmlns:a16="http://schemas.microsoft.com/office/drawing/2014/main" id="{F069F2E8-FFB5-4315-B80C-3E90395C779B}"/>
              </a:ext>
            </a:extLst>
          </p:cNvPr>
          <p:cNvSpPr>
            <a:spLocks/>
          </p:cNvSpPr>
          <p:nvPr/>
        </p:nvSpPr>
        <p:spPr bwMode="auto">
          <a:xfrm>
            <a:off x="11374684" y="3773386"/>
            <a:ext cx="494784" cy="454038"/>
          </a:xfrm>
          <a:custGeom>
            <a:avLst/>
            <a:gdLst>
              <a:gd name="T0" fmla="*/ 48 w 170"/>
              <a:gd name="T1" fmla="*/ 0 h 156"/>
              <a:gd name="T2" fmla="*/ 52 w 170"/>
              <a:gd name="T3" fmla="*/ 3 h 156"/>
              <a:gd name="T4" fmla="*/ 80 w 170"/>
              <a:gd name="T5" fmla="*/ 31 h 156"/>
              <a:gd name="T6" fmla="*/ 90 w 170"/>
              <a:gd name="T7" fmla="*/ 41 h 156"/>
              <a:gd name="T8" fmla="*/ 97 w 170"/>
              <a:gd name="T9" fmla="*/ 52 h 156"/>
              <a:gd name="T10" fmla="*/ 104 w 170"/>
              <a:gd name="T11" fmla="*/ 59 h 156"/>
              <a:gd name="T12" fmla="*/ 114 w 170"/>
              <a:gd name="T13" fmla="*/ 62 h 156"/>
              <a:gd name="T14" fmla="*/ 139 w 170"/>
              <a:gd name="T15" fmla="*/ 76 h 156"/>
              <a:gd name="T16" fmla="*/ 153 w 170"/>
              <a:gd name="T17" fmla="*/ 90 h 156"/>
              <a:gd name="T18" fmla="*/ 167 w 170"/>
              <a:gd name="T19" fmla="*/ 97 h 156"/>
              <a:gd name="T20" fmla="*/ 170 w 170"/>
              <a:gd name="T21" fmla="*/ 100 h 156"/>
              <a:gd name="T22" fmla="*/ 149 w 170"/>
              <a:gd name="T23" fmla="*/ 111 h 156"/>
              <a:gd name="T24" fmla="*/ 142 w 170"/>
              <a:gd name="T25" fmla="*/ 121 h 156"/>
              <a:gd name="T26" fmla="*/ 121 w 170"/>
              <a:gd name="T27" fmla="*/ 131 h 156"/>
              <a:gd name="T28" fmla="*/ 111 w 170"/>
              <a:gd name="T29" fmla="*/ 128 h 156"/>
              <a:gd name="T30" fmla="*/ 108 w 170"/>
              <a:gd name="T31" fmla="*/ 138 h 156"/>
              <a:gd name="T32" fmla="*/ 104 w 170"/>
              <a:gd name="T33" fmla="*/ 149 h 156"/>
              <a:gd name="T34" fmla="*/ 90 w 170"/>
              <a:gd name="T35" fmla="*/ 156 h 156"/>
              <a:gd name="T36" fmla="*/ 83 w 170"/>
              <a:gd name="T37" fmla="*/ 149 h 156"/>
              <a:gd name="T38" fmla="*/ 55 w 170"/>
              <a:gd name="T39" fmla="*/ 145 h 156"/>
              <a:gd name="T40" fmla="*/ 52 w 170"/>
              <a:gd name="T41" fmla="*/ 156 h 156"/>
              <a:gd name="T42" fmla="*/ 42 w 170"/>
              <a:gd name="T43" fmla="*/ 142 h 156"/>
              <a:gd name="T44" fmla="*/ 35 w 170"/>
              <a:gd name="T45" fmla="*/ 145 h 156"/>
              <a:gd name="T46" fmla="*/ 28 w 170"/>
              <a:gd name="T47" fmla="*/ 138 h 156"/>
              <a:gd name="T48" fmla="*/ 21 w 170"/>
              <a:gd name="T49" fmla="*/ 125 h 156"/>
              <a:gd name="T50" fmla="*/ 21 w 170"/>
              <a:gd name="T51" fmla="*/ 118 h 156"/>
              <a:gd name="T52" fmla="*/ 14 w 170"/>
              <a:gd name="T53" fmla="*/ 114 h 156"/>
              <a:gd name="T54" fmla="*/ 7 w 170"/>
              <a:gd name="T55" fmla="*/ 97 h 156"/>
              <a:gd name="T56" fmla="*/ 10 w 170"/>
              <a:gd name="T57" fmla="*/ 86 h 156"/>
              <a:gd name="T58" fmla="*/ 0 w 170"/>
              <a:gd name="T59" fmla="*/ 83 h 156"/>
              <a:gd name="T60" fmla="*/ 10 w 170"/>
              <a:gd name="T61" fmla="*/ 69 h 156"/>
              <a:gd name="T62" fmla="*/ 7 w 170"/>
              <a:gd name="T63" fmla="*/ 55 h 156"/>
              <a:gd name="T64" fmla="*/ 0 w 170"/>
              <a:gd name="T65" fmla="*/ 38 h 156"/>
              <a:gd name="T66" fmla="*/ 7 w 170"/>
              <a:gd name="T67" fmla="*/ 20 h 156"/>
              <a:gd name="T68" fmla="*/ 28 w 170"/>
              <a:gd name="T69" fmla="*/ 7 h 156"/>
              <a:gd name="T70" fmla="*/ 38 w 170"/>
              <a:gd name="T71" fmla="*/ 0 h 156"/>
              <a:gd name="T72" fmla="*/ 48 w 170"/>
              <a:gd name="T7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156">
                <a:moveTo>
                  <a:pt x="48" y="0"/>
                </a:moveTo>
                <a:lnTo>
                  <a:pt x="52" y="3"/>
                </a:lnTo>
                <a:lnTo>
                  <a:pt x="80" y="31"/>
                </a:lnTo>
                <a:lnTo>
                  <a:pt x="90" y="41"/>
                </a:lnTo>
                <a:lnTo>
                  <a:pt x="97" y="52"/>
                </a:lnTo>
                <a:lnTo>
                  <a:pt x="104" y="59"/>
                </a:lnTo>
                <a:lnTo>
                  <a:pt x="114" y="62"/>
                </a:lnTo>
                <a:lnTo>
                  <a:pt x="139" y="76"/>
                </a:lnTo>
                <a:lnTo>
                  <a:pt x="153" y="90"/>
                </a:lnTo>
                <a:lnTo>
                  <a:pt x="167" y="97"/>
                </a:lnTo>
                <a:lnTo>
                  <a:pt x="170" y="100"/>
                </a:lnTo>
                <a:lnTo>
                  <a:pt x="149" y="111"/>
                </a:lnTo>
                <a:lnTo>
                  <a:pt x="142" y="121"/>
                </a:lnTo>
                <a:lnTo>
                  <a:pt x="121" y="131"/>
                </a:lnTo>
                <a:lnTo>
                  <a:pt x="111" y="128"/>
                </a:lnTo>
                <a:lnTo>
                  <a:pt x="108" y="138"/>
                </a:lnTo>
                <a:lnTo>
                  <a:pt x="104" y="149"/>
                </a:lnTo>
                <a:lnTo>
                  <a:pt x="90" y="156"/>
                </a:lnTo>
                <a:lnTo>
                  <a:pt x="83" y="149"/>
                </a:lnTo>
                <a:lnTo>
                  <a:pt x="55" y="145"/>
                </a:lnTo>
                <a:lnTo>
                  <a:pt x="52" y="156"/>
                </a:lnTo>
                <a:lnTo>
                  <a:pt x="42" y="142"/>
                </a:lnTo>
                <a:lnTo>
                  <a:pt x="35" y="145"/>
                </a:lnTo>
                <a:lnTo>
                  <a:pt x="28" y="138"/>
                </a:lnTo>
                <a:lnTo>
                  <a:pt x="21" y="125"/>
                </a:lnTo>
                <a:lnTo>
                  <a:pt x="21" y="118"/>
                </a:lnTo>
                <a:lnTo>
                  <a:pt x="14" y="114"/>
                </a:lnTo>
                <a:lnTo>
                  <a:pt x="7" y="97"/>
                </a:lnTo>
                <a:lnTo>
                  <a:pt x="10" y="86"/>
                </a:lnTo>
                <a:lnTo>
                  <a:pt x="0" y="83"/>
                </a:lnTo>
                <a:lnTo>
                  <a:pt x="10" y="69"/>
                </a:lnTo>
                <a:lnTo>
                  <a:pt x="7" y="55"/>
                </a:lnTo>
                <a:lnTo>
                  <a:pt x="0" y="38"/>
                </a:lnTo>
                <a:lnTo>
                  <a:pt x="7" y="20"/>
                </a:lnTo>
                <a:lnTo>
                  <a:pt x="28" y="7"/>
                </a:lnTo>
                <a:lnTo>
                  <a:pt x="38" y="0"/>
                </a:lnTo>
                <a:lnTo>
                  <a:pt x="4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2" name="Freeform 13">
            <a:extLst>
              <a:ext uri="{FF2B5EF4-FFF2-40B4-BE49-F238E27FC236}">
                <a16:creationId xmlns:a16="http://schemas.microsoft.com/office/drawing/2014/main" id="{E0663FFC-6C8D-4BA1-A429-8F1B259BBEF1}"/>
              </a:ext>
            </a:extLst>
          </p:cNvPr>
          <p:cNvSpPr>
            <a:spLocks/>
          </p:cNvSpPr>
          <p:nvPr/>
        </p:nvSpPr>
        <p:spPr bwMode="auto">
          <a:xfrm>
            <a:off x="11243712" y="4407874"/>
            <a:ext cx="253214" cy="232840"/>
          </a:xfrm>
          <a:custGeom>
            <a:avLst/>
            <a:gdLst>
              <a:gd name="T0" fmla="*/ 62 w 87"/>
              <a:gd name="T1" fmla="*/ 0 h 80"/>
              <a:gd name="T2" fmla="*/ 66 w 87"/>
              <a:gd name="T3" fmla="*/ 18 h 80"/>
              <a:gd name="T4" fmla="*/ 66 w 87"/>
              <a:gd name="T5" fmla="*/ 24 h 80"/>
              <a:gd name="T6" fmla="*/ 83 w 87"/>
              <a:gd name="T7" fmla="*/ 42 h 80"/>
              <a:gd name="T8" fmla="*/ 87 w 87"/>
              <a:gd name="T9" fmla="*/ 66 h 80"/>
              <a:gd name="T10" fmla="*/ 69 w 87"/>
              <a:gd name="T11" fmla="*/ 80 h 80"/>
              <a:gd name="T12" fmla="*/ 62 w 87"/>
              <a:gd name="T13" fmla="*/ 70 h 80"/>
              <a:gd name="T14" fmla="*/ 38 w 87"/>
              <a:gd name="T15" fmla="*/ 77 h 80"/>
              <a:gd name="T16" fmla="*/ 31 w 87"/>
              <a:gd name="T17" fmla="*/ 70 h 80"/>
              <a:gd name="T18" fmla="*/ 24 w 87"/>
              <a:gd name="T19" fmla="*/ 73 h 80"/>
              <a:gd name="T20" fmla="*/ 14 w 87"/>
              <a:gd name="T21" fmla="*/ 66 h 80"/>
              <a:gd name="T22" fmla="*/ 17 w 87"/>
              <a:gd name="T23" fmla="*/ 56 h 80"/>
              <a:gd name="T24" fmla="*/ 7 w 87"/>
              <a:gd name="T25" fmla="*/ 45 h 80"/>
              <a:gd name="T26" fmla="*/ 7 w 87"/>
              <a:gd name="T27" fmla="*/ 42 h 80"/>
              <a:gd name="T28" fmla="*/ 0 w 87"/>
              <a:gd name="T29" fmla="*/ 35 h 80"/>
              <a:gd name="T30" fmla="*/ 7 w 87"/>
              <a:gd name="T31" fmla="*/ 28 h 80"/>
              <a:gd name="T32" fmla="*/ 3 w 87"/>
              <a:gd name="T33" fmla="*/ 21 h 80"/>
              <a:gd name="T34" fmla="*/ 14 w 87"/>
              <a:gd name="T35" fmla="*/ 7 h 80"/>
              <a:gd name="T36" fmla="*/ 27 w 87"/>
              <a:gd name="T37" fmla="*/ 14 h 80"/>
              <a:gd name="T38" fmla="*/ 31 w 87"/>
              <a:gd name="T39" fmla="*/ 11 h 80"/>
              <a:gd name="T40" fmla="*/ 34 w 87"/>
              <a:gd name="T41" fmla="*/ 4 h 80"/>
              <a:gd name="T42" fmla="*/ 41 w 87"/>
              <a:gd name="T43" fmla="*/ 7 h 80"/>
              <a:gd name="T44" fmla="*/ 62 w 87"/>
              <a:gd name="T4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80">
                <a:moveTo>
                  <a:pt x="62" y="0"/>
                </a:moveTo>
                <a:lnTo>
                  <a:pt x="66" y="18"/>
                </a:lnTo>
                <a:lnTo>
                  <a:pt x="66" y="24"/>
                </a:lnTo>
                <a:lnTo>
                  <a:pt x="83" y="42"/>
                </a:lnTo>
                <a:lnTo>
                  <a:pt x="87" y="66"/>
                </a:lnTo>
                <a:lnTo>
                  <a:pt x="69" y="80"/>
                </a:lnTo>
                <a:lnTo>
                  <a:pt x="62" y="70"/>
                </a:lnTo>
                <a:lnTo>
                  <a:pt x="38" y="77"/>
                </a:lnTo>
                <a:lnTo>
                  <a:pt x="31" y="70"/>
                </a:lnTo>
                <a:lnTo>
                  <a:pt x="24" y="73"/>
                </a:lnTo>
                <a:lnTo>
                  <a:pt x="14" y="66"/>
                </a:lnTo>
                <a:lnTo>
                  <a:pt x="17" y="56"/>
                </a:lnTo>
                <a:lnTo>
                  <a:pt x="7" y="45"/>
                </a:lnTo>
                <a:lnTo>
                  <a:pt x="7" y="42"/>
                </a:lnTo>
                <a:lnTo>
                  <a:pt x="0" y="35"/>
                </a:lnTo>
                <a:lnTo>
                  <a:pt x="7" y="28"/>
                </a:lnTo>
                <a:lnTo>
                  <a:pt x="3" y="21"/>
                </a:lnTo>
                <a:lnTo>
                  <a:pt x="14" y="7"/>
                </a:lnTo>
                <a:lnTo>
                  <a:pt x="27" y="14"/>
                </a:lnTo>
                <a:lnTo>
                  <a:pt x="31" y="11"/>
                </a:lnTo>
                <a:lnTo>
                  <a:pt x="34" y="4"/>
                </a:lnTo>
                <a:lnTo>
                  <a:pt x="41" y="7"/>
                </a:lnTo>
                <a:lnTo>
                  <a:pt x="62"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3" name="Freeform 14">
            <a:extLst>
              <a:ext uri="{FF2B5EF4-FFF2-40B4-BE49-F238E27FC236}">
                <a16:creationId xmlns:a16="http://schemas.microsoft.com/office/drawing/2014/main" id="{2BA57F5D-A0CC-4DCF-9F03-E55ED5999F1D}"/>
              </a:ext>
            </a:extLst>
          </p:cNvPr>
          <p:cNvSpPr>
            <a:spLocks/>
          </p:cNvSpPr>
          <p:nvPr/>
        </p:nvSpPr>
        <p:spPr bwMode="auto">
          <a:xfrm>
            <a:off x="11415431" y="4186676"/>
            <a:ext cx="221198" cy="311424"/>
          </a:xfrm>
          <a:custGeom>
            <a:avLst/>
            <a:gdLst>
              <a:gd name="T0" fmla="*/ 21 w 76"/>
              <a:gd name="T1" fmla="*/ 3 h 107"/>
              <a:gd name="T2" fmla="*/ 28 w 76"/>
              <a:gd name="T3" fmla="*/ 0 h 107"/>
              <a:gd name="T4" fmla="*/ 38 w 76"/>
              <a:gd name="T5" fmla="*/ 14 h 107"/>
              <a:gd name="T6" fmla="*/ 38 w 76"/>
              <a:gd name="T7" fmla="*/ 21 h 107"/>
              <a:gd name="T8" fmla="*/ 38 w 76"/>
              <a:gd name="T9" fmla="*/ 42 h 107"/>
              <a:gd name="T10" fmla="*/ 48 w 76"/>
              <a:gd name="T11" fmla="*/ 55 h 107"/>
              <a:gd name="T12" fmla="*/ 52 w 76"/>
              <a:gd name="T13" fmla="*/ 66 h 107"/>
              <a:gd name="T14" fmla="*/ 66 w 76"/>
              <a:gd name="T15" fmla="*/ 73 h 107"/>
              <a:gd name="T16" fmla="*/ 76 w 76"/>
              <a:gd name="T17" fmla="*/ 90 h 107"/>
              <a:gd name="T18" fmla="*/ 73 w 76"/>
              <a:gd name="T19" fmla="*/ 94 h 107"/>
              <a:gd name="T20" fmla="*/ 62 w 76"/>
              <a:gd name="T21" fmla="*/ 90 h 107"/>
              <a:gd name="T22" fmla="*/ 41 w 76"/>
              <a:gd name="T23" fmla="*/ 107 h 107"/>
              <a:gd name="T24" fmla="*/ 34 w 76"/>
              <a:gd name="T25" fmla="*/ 97 h 107"/>
              <a:gd name="T26" fmla="*/ 7 w 76"/>
              <a:gd name="T27" fmla="*/ 94 h 107"/>
              <a:gd name="T28" fmla="*/ 3 w 76"/>
              <a:gd name="T29" fmla="*/ 76 h 107"/>
              <a:gd name="T30" fmla="*/ 0 w 76"/>
              <a:gd name="T31" fmla="*/ 62 h 107"/>
              <a:gd name="T32" fmla="*/ 14 w 76"/>
              <a:gd name="T33" fmla="*/ 52 h 107"/>
              <a:gd name="T34" fmla="*/ 10 w 76"/>
              <a:gd name="T35" fmla="*/ 38 h 107"/>
              <a:gd name="T36" fmla="*/ 7 w 76"/>
              <a:gd name="T37" fmla="*/ 28 h 107"/>
              <a:gd name="T38" fmla="*/ 3 w 76"/>
              <a:gd name="T39" fmla="*/ 24 h 107"/>
              <a:gd name="T40" fmla="*/ 21 w 76"/>
              <a:gd name="T41"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107">
                <a:moveTo>
                  <a:pt x="21" y="3"/>
                </a:moveTo>
                <a:lnTo>
                  <a:pt x="28" y="0"/>
                </a:lnTo>
                <a:lnTo>
                  <a:pt x="38" y="14"/>
                </a:lnTo>
                <a:lnTo>
                  <a:pt x="38" y="21"/>
                </a:lnTo>
                <a:lnTo>
                  <a:pt x="38" y="42"/>
                </a:lnTo>
                <a:lnTo>
                  <a:pt x="48" y="55"/>
                </a:lnTo>
                <a:lnTo>
                  <a:pt x="52" y="66"/>
                </a:lnTo>
                <a:lnTo>
                  <a:pt x="66" y="73"/>
                </a:lnTo>
                <a:lnTo>
                  <a:pt x="76" y="90"/>
                </a:lnTo>
                <a:lnTo>
                  <a:pt x="73" y="94"/>
                </a:lnTo>
                <a:lnTo>
                  <a:pt x="62" y="90"/>
                </a:lnTo>
                <a:lnTo>
                  <a:pt x="41" y="107"/>
                </a:lnTo>
                <a:lnTo>
                  <a:pt x="34" y="97"/>
                </a:lnTo>
                <a:lnTo>
                  <a:pt x="7" y="94"/>
                </a:lnTo>
                <a:lnTo>
                  <a:pt x="3" y="76"/>
                </a:lnTo>
                <a:lnTo>
                  <a:pt x="0" y="62"/>
                </a:lnTo>
                <a:lnTo>
                  <a:pt x="14" y="52"/>
                </a:lnTo>
                <a:lnTo>
                  <a:pt x="10" y="38"/>
                </a:lnTo>
                <a:lnTo>
                  <a:pt x="7" y="28"/>
                </a:lnTo>
                <a:lnTo>
                  <a:pt x="3" y="24"/>
                </a:lnTo>
                <a:lnTo>
                  <a:pt x="21"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4" name="Freeform 15">
            <a:extLst>
              <a:ext uri="{FF2B5EF4-FFF2-40B4-BE49-F238E27FC236}">
                <a16:creationId xmlns:a16="http://schemas.microsoft.com/office/drawing/2014/main" id="{8FAE821B-A18B-46C7-87AC-E7210C29D875}"/>
              </a:ext>
            </a:extLst>
          </p:cNvPr>
          <p:cNvSpPr>
            <a:spLocks/>
          </p:cNvSpPr>
          <p:nvPr/>
        </p:nvSpPr>
        <p:spPr bwMode="auto">
          <a:xfrm>
            <a:off x="11546404" y="4591234"/>
            <a:ext cx="241572" cy="209556"/>
          </a:xfrm>
          <a:custGeom>
            <a:avLst/>
            <a:gdLst>
              <a:gd name="T0" fmla="*/ 21 w 83"/>
              <a:gd name="T1" fmla="*/ 0 h 72"/>
              <a:gd name="T2" fmla="*/ 28 w 83"/>
              <a:gd name="T3" fmla="*/ 0 h 72"/>
              <a:gd name="T4" fmla="*/ 35 w 83"/>
              <a:gd name="T5" fmla="*/ 14 h 72"/>
              <a:gd name="T6" fmla="*/ 45 w 83"/>
              <a:gd name="T7" fmla="*/ 17 h 72"/>
              <a:gd name="T8" fmla="*/ 69 w 83"/>
              <a:gd name="T9" fmla="*/ 10 h 72"/>
              <a:gd name="T10" fmla="*/ 73 w 83"/>
              <a:gd name="T11" fmla="*/ 17 h 72"/>
              <a:gd name="T12" fmla="*/ 76 w 83"/>
              <a:gd name="T13" fmla="*/ 17 h 72"/>
              <a:gd name="T14" fmla="*/ 83 w 83"/>
              <a:gd name="T15" fmla="*/ 27 h 72"/>
              <a:gd name="T16" fmla="*/ 83 w 83"/>
              <a:gd name="T17" fmla="*/ 34 h 72"/>
              <a:gd name="T18" fmla="*/ 76 w 83"/>
              <a:gd name="T19" fmla="*/ 41 h 72"/>
              <a:gd name="T20" fmla="*/ 69 w 83"/>
              <a:gd name="T21" fmla="*/ 45 h 72"/>
              <a:gd name="T22" fmla="*/ 66 w 83"/>
              <a:gd name="T23" fmla="*/ 52 h 72"/>
              <a:gd name="T24" fmla="*/ 59 w 83"/>
              <a:gd name="T25" fmla="*/ 66 h 72"/>
              <a:gd name="T26" fmla="*/ 55 w 83"/>
              <a:gd name="T27" fmla="*/ 72 h 72"/>
              <a:gd name="T28" fmla="*/ 45 w 83"/>
              <a:gd name="T29" fmla="*/ 69 h 72"/>
              <a:gd name="T30" fmla="*/ 42 w 83"/>
              <a:gd name="T31" fmla="*/ 62 h 72"/>
              <a:gd name="T32" fmla="*/ 31 w 83"/>
              <a:gd name="T33" fmla="*/ 59 h 72"/>
              <a:gd name="T34" fmla="*/ 24 w 83"/>
              <a:gd name="T35" fmla="*/ 38 h 72"/>
              <a:gd name="T36" fmla="*/ 10 w 83"/>
              <a:gd name="T37" fmla="*/ 34 h 72"/>
              <a:gd name="T38" fmla="*/ 3 w 83"/>
              <a:gd name="T39" fmla="*/ 38 h 72"/>
              <a:gd name="T40" fmla="*/ 0 w 83"/>
              <a:gd name="T41" fmla="*/ 27 h 72"/>
              <a:gd name="T42" fmla="*/ 7 w 83"/>
              <a:gd name="T43" fmla="*/ 24 h 72"/>
              <a:gd name="T44" fmla="*/ 3 w 83"/>
              <a:gd name="T45" fmla="*/ 10 h 72"/>
              <a:gd name="T46" fmla="*/ 10 w 83"/>
              <a:gd name="T47" fmla="*/ 3 h 72"/>
              <a:gd name="T48" fmla="*/ 21 w 83"/>
              <a:gd name="T49" fmla="*/ 3 h 72"/>
              <a:gd name="T50" fmla="*/ 21 w 83"/>
              <a:gd name="T5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72">
                <a:moveTo>
                  <a:pt x="21" y="0"/>
                </a:moveTo>
                <a:lnTo>
                  <a:pt x="28" y="0"/>
                </a:lnTo>
                <a:lnTo>
                  <a:pt x="35" y="14"/>
                </a:lnTo>
                <a:lnTo>
                  <a:pt x="45" y="17"/>
                </a:lnTo>
                <a:lnTo>
                  <a:pt x="69" y="10"/>
                </a:lnTo>
                <a:lnTo>
                  <a:pt x="73" y="17"/>
                </a:lnTo>
                <a:lnTo>
                  <a:pt x="76" y="17"/>
                </a:lnTo>
                <a:lnTo>
                  <a:pt x="83" y="27"/>
                </a:lnTo>
                <a:lnTo>
                  <a:pt x="83" y="34"/>
                </a:lnTo>
                <a:lnTo>
                  <a:pt x="76" y="41"/>
                </a:lnTo>
                <a:lnTo>
                  <a:pt x="69" y="45"/>
                </a:lnTo>
                <a:lnTo>
                  <a:pt x="66" y="52"/>
                </a:lnTo>
                <a:lnTo>
                  <a:pt x="59" y="66"/>
                </a:lnTo>
                <a:lnTo>
                  <a:pt x="55" y="72"/>
                </a:lnTo>
                <a:lnTo>
                  <a:pt x="45" y="69"/>
                </a:lnTo>
                <a:lnTo>
                  <a:pt x="42" y="62"/>
                </a:lnTo>
                <a:lnTo>
                  <a:pt x="31" y="59"/>
                </a:lnTo>
                <a:lnTo>
                  <a:pt x="24" y="38"/>
                </a:lnTo>
                <a:lnTo>
                  <a:pt x="10" y="34"/>
                </a:lnTo>
                <a:lnTo>
                  <a:pt x="3" y="38"/>
                </a:lnTo>
                <a:lnTo>
                  <a:pt x="0" y="27"/>
                </a:lnTo>
                <a:lnTo>
                  <a:pt x="7" y="24"/>
                </a:lnTo>
                <a:lnTo>
                  <a:pt x="3" y="10"/>
                </a:lnTo>
                <a:lnTo>
                  <a:pt x="10" y="3"/>
                </a:lnTo>
                <a:lnTo>
                  <a:pt x="21" y="3"/>
                </a:lnTo>
                <a:lnTo>
                  <a:pt x="2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5" name="Freeform 16">
            <a:extLst>
              <a:ext uri="{FF2B5EF4-FFF2-40B4-BE49-F238E27FC236}">
                <a16:creationId xmlns:a16="http://schemas.microsoft.com/office/drawing/2014/main" id="{58649DAF-81BC-42CF-AF53-A188DAF8D03A}"/>
              </a:ext>
            </a:extLst>
          </p:cNvPr>
          <p:cNvSpPr>
            <a:spLocks/>
          </p:cNvSpPr>
          <p:nvPr/>
        </p:nvSpPr>
        <p:spPr bwMode="auto">
          <a:xfrm>
            <a:off x="11293191" y="5164604"/>
            <a:ext cx="122241" cy="192093"/>
          </a:xfrm>
          <a:custGeom>
            <a:avLst/>
            <a:gdLst>
              <a:gd name="T0" fmla="*/ 21 w 42"/>
              <a:gd name="T1" fmla="*/ 0 h 66"/>
              <a:gd name="T2" fmla="*/ 42 w 42"/>
              <a:gd name="T3" fmla="*/ 21 h 66"/>
              <a:gd name="T4" fmla="*/ 38 w 42"/>
              <a:gd name="T5" fmla="*/ 25 h 66"/>
              <a:gd name="T6" fmla="*/ 21 w 42"/>
              <a:gd name="T7" fmla="*/ 56 h 66"/>
              <a:gd name="T8" fmla="*/ 14 w 42"/>
              <a:gd name="T9" fmla="*/ 63 h 66"/>
              <a:gd name="T10" fmla="*/ 7 w 42"/>
              <a:gd name="T11" fmla="*/ 66 h 66"/>
              <a:gd name="T12" fmla="*/ 0 w 42"/>
              <a:gd name="T13" fmla="*/ 63 h 66"/>
              <a:gd name="T14" fmla="*/ 10 w 42"/>
              <a:gd name="T15" fmla="*/ 21 h 66"/>
              <a:gd name="T16" fmla="*/ 7 w 42"/>
              <a:gd name="T17" fmla="*/ 14 h 66"/>
              <a:gd name="T18" fmla="*/ 10 w 42"/>
              <a:gd name="T19" fmla="*/ 7 h 66"/>
              <a:gd name="T20" fmla="*/ 17 w 42"/>
              <a:gd name="T21" fmla="*/ 7 h 66"/>
              <a:gd name="T22" fmla="*/ 21 w 42"/>
              <a:gd name="T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66">
                <a:moveTo>
                  <a:pt x="21" y="0"/>
                </a:moveTo>
                <a:lnTo>
                  <a:pt x="42" y="21"/>
                </a:lnTo>
                <a:lnTo>
                  <a:pt x="38" y="25"/>
                </a:lnTo>
                <a:lnTo>
                  <a:pt x="21" y="56"/>
                </a:lnTo>
                <a:lnTo>
                  <a:pt x="14" y="63"/>
                </a:lnTo>
                <a:lnTo>
                  <a:pt x="7" y="66"/>
                </a:lnTo>
                <a:lnTo>
                  <a:pt x="0" y="63"/>
                </a:lnTo>
                <a:lnTo>
                  <a:pt x="10" y="21"/>
                </a:lnTo>
                <a:lnTo>
                  <a:pt x="7" y="14"/>
                </a:lnTo>
                <a:lnTo>
                  <a:pt x="10" y="7"/>
                </a:lnTo>
                <a:lnTo>
                  <a:pt x="17" y="7"/>
                </a:lnTo>
                <a:lnTo>
                  <a:pt x="2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6" name="Freeform 17">
            <a:extLst>
              <a:ext uri="{FF2B5EF4-FFF2-40B4-BE49-F238E27FC236}">
                <a16:creationId xmlns:a16="http://schemas.microsoft.com/office/drawing/2014/main" id="{2B524C60-8D8A-40C1-BF09-910C6100E50C}"/>
              </a:ext>
            </a:extLst>
          </p:cNvPr>
          <p:cNvSpPr>
            <a:spLocks/>
          </p:cNvSpPr>
          <p:nvPr/>
        </p:nvSpPr>
        <p:spPr bwMode="auto">
          <a:xfrm>
            <a:off x="11191323" y="5315949"/>
            <a:ext cx="81494" cy="113510"/>
          </a:xfrm>
          <a:custGeom>
            <a:avLst/>
            <a:gdLst>
              <a:gd name="T0" fmla="*/ 28 w 28"/>
              <a:gd name="T1" fmla="*/ 28 h 39"/>
              <a:gd name="T2" fmla="*/ 25 w 28"/>
              <a:gd name="T3" fmla="*/ 28 h 39"/>
              <a:gd name="T4" fmla="*/ 21 w 28"/>
              <a:gd name="T5" fmla="*/ 32 h 39"/>
              <a:gd name="T6" fmla="*/ 18 w 28"/>
              <a:gd name="T7" fmla="*/ 32 h 39"/>
              <a:gd name="T8" fmla="*/ 11 w 28"/>
              <a:gd name="T9" fmla="*/ 39 h 39"/>
              <a:gd name="T10" fmla="*/ 11 w 28"/>
              <a:gd name="T11" fmla="*/ 35 h 39"/>
              <a:gd name="T12" fmla="*/ 0 w 28"/>
              <a:gd name="T13" fmla="*/ 14 h 39"/>
              <a:gd name="T14" fmla="*/ 0 w 28"/>
              <a:gd name="T15" fmla="*/ 11 h 39"/>
              <a:gd name="T16" fmla="*/ 14 w 28"/>
              <a:gd name="T17" fmla="*/ 7 h 39"/>
              <a:gd name="T18" fmla="*/ 18 w 28"/>
              <a:gd name="T19" fmla="*/ 0 h 39"/>
              <a:gd name="T20" fmla="*/ 25 w 28"/>
              <a:gd name="T21" fmla="*/ 0 h 39"/>
              <a:gd name="T22" fmla="*/ 28 w 28"/>
              <a:gd name="T23" fmla="*/ 7 h 39"/>
              <a:gd name="T24" fmla="*/ 25 w 28"/>
              <a:gd name="T25" fmla="*/ 18 h 39"/>
              <a:gd name="T26" fmla="*/ 28 w 28"/>
              <a:gd name="T27" fmla="*/ 25 h 39"/>
              <a:gd name="T28" fmla="*/ 28 w 28"/>
              <a:gd name="T29"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9">
                <a:moveTo>
                  <a:pt x="28" y="28"/>
                </a:moveTo>
                <a:lnTo>
                  <a:pt x="25" y="28"/>
                </a:lnTo>
                <a:lnTo>
                  <a:pt x="21" y="32"/>
                </a:lnTo>
                <a:lnTo>
                  <a:pt x="18" y="32"/>
                </a:lnTo>
                <a:lnTo>
                  <a:pt x="11" y="39"/>
                </a:lnTo>
                <a:lnTo>
                  <a:pt x="11" y="35"/>
                </a:lnTo>
                <a:lnTo>
                  <a:pt x="0" y="14"/>
                </a:lnTo>
                <a:lnTo>
                  <a:pt x="0" y="11"/>
                </a:lnTo>
                <a:lnTo>
                  <a:pt x="14" y="7"/>
                </a:lnTo>
                <a:lnTo>
                  <a:pt x="18" y="0"/>
                </a:lnTo>
                <a:lnTo>
                  <a:pt x="25" y="0"/>
                </a:lnTo>
                <a:lnTo>
                  <a:pt x="28" y="7"/>
                </a:lnTo>
                <a:lnTo>
                  <a:pt x="25" y="18"/>
                </a:lnTo>
                <a:lnTo>
                  <a:pt x="28" y="25"/>
                </a:lnTo>
                <a:lnTo>
                  <a:pt x="28" y="28"/>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7" name="Freeform 18">
            <a:extLst>
              <a:ext uri="{FF2B5EF4-FFF2-40B4-BE49-F238E27FC236}">
                <a16:creationId xmlns:a16="http://schemas.microsoft.com/office/drawing/2014/main" id="{8344F91A-B74A-4285-9A3A-A3883263AA8D}"/>
              </a:ext>
            </a:extLst>
          </p:cNvPr>
          <p:cNvSpPr>
            <a:spLocks/>
          </p:cNvSpPr>
          <p:nvPr/>
        </p:nvSpPr>
        <p:spPr bwMode="auto">
          <a:xfrm>
            <a:off x="11354312" y="4599967"/>
            <a:ext cx="212467" cy="151346"/>
          </a:xfrm>
          <a:custGeom>
            <a:avLst/>
            <a:gdLst>
              <a:gd name="T0" fmla="*/ 69 w 73"/>
              <a:gd name="T1" fmla="*/ 7 h 52"/>
              <a:gd name="T2" fmla="*/ 73 w 73"/>
              <a:gd name="T3" fmla="*/ 21 h 52"/>
              <a:gd name="T4" fmla="*/ 66 w 73"/>
              <a:gd name="T5" fmla="*/ 24 h 52"/>
              <a:gd name="T6" fmla="*/ 69 w 73"/>
              <a:gd name="T7" fmla="*/ 35 h 52"/>
              <a:gd name="T8" fmla="*/ 62 w 73"/>
              <a:gd name="T9" fmla="*/ 38 h 52"/>
              <a:gd name="T10" fmla="*/ 66 w 73"/>
              <a:gd name="T11" fmla="*/ 42 h 52"/>
              <a:gd name="T12" fmla="*/ 62 w 73"/>
              <a:gd name="T13" fmla="*/ 52 h 52"/>
              <a:gd name="T14" fmla="*/ 49 w 73"/>
              <a:gd name="T15" fmla="*/ 45 h 52"/>
              <a:gd name="T16" fmla="*/ 38 w 73"/>
              <a:gd name="T17" fmla="*/ 52 h 52"/>
              <a:gd name="T18" fmla="*/ 17 w 73"/>
              <a:gd name="T19" fmla="*/ 38 h 52"/>
              <a:gd name="T20" fmla="*/ 14 w 73"/>
              <a:gd name="T21" fmla="*/ 42 h 52"/>
              <a:gd name="T22" fmla="*/ 0 w 73"/>
              <a:gd name="T23" fmla="*/ 17 h 52"/>
              <a:gd name="T24" fmla="*/ 0 w 73"/>
              <a:gd name="T25" fmla="*/ 11 h 52"/>
              <a:gd name="T26" fmla="*/ 24 w 73"/>
              <a:gd name="T27" fmla="*/ 4 h 52"/>
              <a:gd name="T28" fmla="*/ 31 w 73"/>
              <a:gd name="T29" fmla="*/ 14 h 52"/>
              <a:gd name="T30" fmla="*/ 49 w 73"/>
              <a:gd name="T31" fmla="*/ 0 h 52"/>
              <a:gd name="T32" fmla="*/ 69 w 73"/>
              <a:gd name="T33"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52">
                <a:moveTo>
                  <a:pt x="69" y="7"/>
                </a:moveTo>
                <a:lnTo>
                  <a:pt x="73" y="21"/>
                </a:lnTo>
                <a:lnTo>
                  <a:pt x="66" y="24"/>
                </a:lnTo>
                <a:lnTo>
                  <a:pt x="69" y="35"/>
                </a:lnTo>
                <a:lnTo>
                  <a:pt x="62" y="38"/>
                </a:lnTo>
                <a:lnTo>
                  <a:pt x="66" y="42"/>
                </a:lnTo>
                <a:lnTo>
                  <a:pt x="62" y="52"/>
                </a:lnTo>
                <a:lnTo>
                  <a:pt x="49" y="45"/>
                </a:lnTo>
                <a:lnTo>
                  <a:pt x="38" y="52"/>
                </a:lnTo>
                <a:lnTo>
                  <a:pt x="17" y="38"/>
                </a:lnTo>
                <a:lnTo>
                  <a:pt x="14" y="42"/>
                </a:lnTo>
                <a:lnTo>
                  <a:pt x="0" y="17"/>
                </a:lnTo>
                <a:lnTo>
                  <a:pt x="0" y="11"/>
                </a:lnTo>
                <a:lnTo>
                  <a:pt x="24" y="4"/>
                </a:lnTo>
                <a:lnTo>
                  <a:pt x="31" y="14"/>
                </a:lnTo>
                <a:lnTo>
                  <a:pt x="49" y="0"/>
                </a:lnTo>
                <a:lnTo>
                  <a:pt x="69"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8" name="Freeform 19">
            <a:extLst>
              <a:ext uri="{FF2B5EF4-FFF2-40B4-BE49-F238E27FC236}">
                <a16:creationId xmlns:a16="http://schemas.microsoft.com/office/drawing/2014/main" id="{F3FB7506-0634-4E57-A592-44CDCA489978}"/>
              </a:ext>
            </a:extLst>
          </p:cNvPr>
          <p:cNvSpPr>
            <a:spLocks/>
          </p:cNvSpPr>
          <p:nvPr/>
        </p:nvSpPr>
        <p:spPr bwMode="auto">
          <a:xfrm>
            <a:off x="11162218" y="4701833"/>
            <a:ext cx="151346" cy="171720"/>
          </a:xfrm>
          <a:custGeom>
            <a:avLst/>
            <a:gdLst>
              <a:gd name="T0" fmla="*/ 28 w 52"/>
              <a:gd name="T1" fmla="*/ 10 h 59"/>
              <a:gd name="T2" fmla="*/ 42 w 52"/>
              <a:gd name="T3" fmla="*/ 34 h 59"/>
              <a:gd name="T4" fmla="*/ 52 w 52"/>
              <a:gd name="T5" fmla="*/ 38 h 59"/>
              <a:gd name="T6" fmla="*/ 45 w 52"/>
              <a:gd name="T7" fmla="*/ 52 h 59"/>
              <a:gd name="T8" fmla="*/ 28 w 52"/>
              <a:gd name="T9" fmla="*/ 59 h 59"/>
              <a:gd name="T10" fmla="*/ 14 w 52"/>
              <a:gd name="T11" fmla="*/ 48 h 59"/>
              <a:gd name="T12" fmla="*/ 17 w 52"/>
              <a:gd name="T13" fmla="*/ 41 h 59"/>
              <a:gd name="T14" fmla="*/ 7 w 52"/>
              <a:gd name="T15" fmla="*/ 31 h 59"/>
              <a:gd name="T16" fmla="*/ 0 w 52"/>
              <a:gd name="T17" fmla="*/ 24 h 59"/>
              <a:gd name="T18" fmla="*/ 3 w 52"/>
              <a:gd name="T19" fmla="*/ 17 h 59"/>
              <a:gd name="T20" fmla="*/ 10 w 52"/>
              <a:gd name="T21" fmla="*/ 17 h 59"/>
              <a:gd name="T22" fmla="*/ 21 w 52"/>
              <a:gd name="T23" fmla="*/ 14 h 59"/>
              <a:gd name="T24" fmla="*/ 14 w 52"/>
              <a:gd name="T25" fmla="*/ 3 h 59"/>
              <a:gd name="T26" fmla="*/ 17 w 52"/>
              <a:gd name="T27" fmla="*/ 0 h 59"/>
              <a:gd name="T28" fmla="*/ 28 w 52"/>
              <a:gd name="T29" fmla="*/ 3 h 59"/>
              <a:gd name="T30" fmla="*/ 28 w 52"/>
              <a:gd name="T3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9">
                <a:moveTo>
                  <a:pt x="28" y="10"/>
                </a:moveTo>
                <a:lnTo>
                  <a:pt x="42" y="34"/>
                </a:lnTo>
                <a:lnTo>
                  <a:pt x="52" y="38"/>
                </a:lnTo>
                <a:lnTo>
                  <a:pt x="45" y="52"/>
                </a:lnTo>
                <a:lnTo>
                  <a:pt x="28" y="59"/>
                </a:lnTo>
                <a:lnTo>
                  <a:pt x="14" y="48"/>
                </a:lnTo>
                <a:lnTo>
                  <a:pt x="17" y="41"/>
                </a:lnTo>
                <a:lnTo>
                  <a:pt x="7" y="31"/>
                </a:lnTo>
                <a:lnTo>
                  <a:pt x="0" y="24"/>
                </a:lnTo>
                <a:lnTo>
                  <a:pt x="3" y="17"/>
                </a:lnTo>
                <a:lnTo>
                  <a:pt x="10" y="17"/>
                </a:lnTo>
                <a:lnTo>
                  <a:pt x="21" y="14"/>
                </a:lnTo>
                <a:lnTo>
                  <a:pt x="14" y="3"/>
                </a:lnTo>
                <a:lnTo>
                  <a:pt x="17" y="0"/>
                </a:lnTo>
                <a:lnTo>
                  <a:pt x="28" y="3"/>
                </a:lnTo>
                <a:lnTo>
                  <a:pt x="28"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9" name="Freeform 20">
            <a:extLst>
              <a:ext uri="{FF2B5EF4-FFF2-40B4-BE49-F238E27FC236}">
                <a16:creationId xmlns:a16="http://schemas.microsoft.com/office/drawing/2014/main" id="{4D433E6B-4492-4578-B8BB-BA68920F6C76}"/>
              </a:ext>
            </a:extLst>
          </p:cNvPr>
          <p:cNvSpPr>
            <a:spLocks/>
          </p:cNvSpPr>
          <p:nvPr/>
        </p:nvSpPr>
        <p:spPr bwMode="auto">
          <a:xfrm>
            <a:off x="11354311" y="4943406"/>
            <a:ext cx="253214" cy="282319"/>
          </a:xfrm>
          <a:custGeom>
            <a:avLst/>
            <a:gdLst>
              <a:gd name="T0" fmla="*/ 83 w 87"/>
              <a:gd name="T1" fmla="*/ 4 h 97"/>
              <a:gd name="T2" fmla="*/ 87 w 87"/>
              <a:gd name="T3" fmla="*/ 0 h 97"/>
              <a:gd name="T4" fmla="*/ 83 w 87"/>
              <a:gd name="T5" fmla="*/ 17 h 97"/>
              <a:gd name="T6" fmla="*/ 73 w 87"/>
              <a:gd name="T7" fmla="*/ 24 h 97"/>
              <a:gd name="T8" fmla="*/ 66 w 87"/>
              <a:gd name="T9" fmla="*/ 35 h 97"/>
              <a:gd name="T10" fmla="*/ 62 w 87"/>
              <a:gd name="T11" fmla="*/ 38 h 97"/>
              <a:gd name="T12" fmla="*/ 59 w 87"/>
              <a:gd name="T13" fmla="*/ 45 h 97"/>
              <a:gd name="T14" fmla="*/ 52 w 87"/>
              <a:gd name="T15" fmla="*/ 52 h 97"/>
              <a:gd name="T16" fmla="*/ 49 w 87"/>
              <a:gd name="T17" fmla="*/ 59 h 97"/>
              <a:gd name="T18" fmla="*/ 45 w 87"/>
              <a:gd name="T19" fmla="*/ 66 h 97"/>
              <a:gd name="T20" fmla="*/ 35 w 87"/>
              <a:gd name="T21" fmla="*/ 76 h 97"/>
              <a:gd name="T22" fmla="*/ 28 w 87"/>
              <a:gd name="T23" fmla="*/ 83 h 97"/>
              <a:gd name="T24" fmla="*/ 24 w 87"/>
              <a:gd name="T25" fmla="*/ 90 h 97"/>
              <a:gd name="T26" fmla="*/ 21 w 87"/>
              <a:gd name="T27" fmla="*/ 97 h 97"/>
              <a:gd name="T28" fmla="*/ 0 w 87"/>
              <a:gd name="T29" fmla="*/ 76 h 97"/>
              <a:gd name="T30" fmla="*/ 0 w 87"/>
              <a:gd name="T31" fmla="*/ 69 h 97"/>
              <a:gd name="T32" fmla="*/ 14 w 87"/>
              <a:gd name="T33" fmla="*/ 45 h 97"/>
              <a:gd name="T34" fmla="*/ 31 w 87"/>
              <a:gd name="T35" fmla="*/ 42 h 97"/>
              <a:gd name="T36" fmla="*/ 35 w 87"/>
              <a:gd name="T37" fmla="*/ 31 h 97"/>
              <a:gd name="T38" fmla="*/ 49 w 87"/>
              <a:gd name="T39" fmla="*/ 21 h 97"/>
              <a:gd name="T40" fmla="*/ 83 w 87"/>
              <a:gd name="T41"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97">
                <a:moveTo>
                  <a:pt x="83" y="4"/>
                </a:moveTo>
                <a:lnTo>
                  <a:pt x="87" y="0"/>
                </a:lnTo>
                <a:lnTo>
                  <a:pt x="83" y="17"/>
                </a:lnTo>
                <a:lnTo>
                  <a:pt x="73" y="24"/>
                </a:lnTo>
                <a:lnTo>
                  <a:pt x="66" y="35"/>
                </a:lnTo>
                <a:lnTo>
                  <a:pt x="62" y="38"/>
                </a:lnTo>
                <a:lnTo>
                  <a:pt x="59" y="45"/>
                </a:lnTo>
                <a:lnTo>
                  <a:pt x="52" y="52"/>
                </a:lnTo>
                <a:lnTo>
                  <a:pt x="49" y="59"/>
                </a:lnTo>
                <a:lnTo>
                  <a:pt x="45" y="66"/>
                </a:lnTo>
                <a:lnTo>
                  <a:pt x="35" y="76"/>
                </a:lnTo>
                <a:lnTo>
                  <a:pt x="28" y="83"/>
                </a:lnTo>
                <a:lnTo>
                  <a:pt x="24" y="90"/>
                </a:lnTo>
                <a:lnTo>
                  <a:pt x="21" y="97"/>
                </a:lnTo>
                <a:lnTo>
                  <a:pt x="0" y="76"/>
                </a:lnTo>
                <a:lnTo>
                  <a:pt x="0" y="69"/>
                </a:lnTo>
                <a:lnTo>
                  <a:pt x="14" y="45"/>
                </a:lnTo>
                <a:lnTo>
                  <a:pt x="31" y="42"/>
                </a:lnTo>
                <a:lnTo>
                  <a:pt x="35" y="31"/>
                </a:lnTo>
                <a:lnTo>
                  <a:pt x="49" y="21"/>
                </a:lnTo>
                <a:lnTo>
                  <a:pt x="83"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40" name="Freeform 21">
            <a:extLst>
              <a:ext uri="{FF2B5EF4-FFF2-40B4-BE49-F238E27FC236}">
                <a16:creationId xmlns:a16="http://schemas.microsoft.com/office/drawing/2014/main" id="{A2539049-B8A3-4D37-A968-A38FD731BB43}"/>
              </a:ext>
            </a:extLst>
          </p:cNvPr>
          <p:cNvSpPr>
            <a:spLocks/>
          </p:cNvSpPr>
          <p:nvPr/>
        </p:nvSpPr>
        <p:spPr bwMode="auto">
          <a:xfrm>
            <a:off x="11080725" y="4611609"/>
            <a:ext cx="395828" cy="552994"/>
          </a:xfrm>
          <a:custGeom>
            <a:avLst/>
            <a:gdLst>
              <a:gd name="T0" fmla="*/ 136 w 136"/>
              <a:gd name="T1" fmla="*/ 118 h 190"/>
              <a:gd name="T2" fmla="*/ 129 w 136"/>
              <a:gd name="T3" fmla="*/ 100 h 190"/>
              <a:gd name="T4" fmla="*/ 132 w 136"/>
              <a:gd name="T5" fmla="*/ 93 h 190"/>
              <a:gd name="T6" fmla="*/ 129 w 136"/>
              <a:gd name="T7" fmla="*/ 86 h 190"/>
              <a:gd name="T8" fmla="*/ 115 w 136"/>
              <a:gd name="T9" fmla="*/ 76 h 190"/>
              <a:gd name="T10" fmla="*/ 111 w 136"/>
              <a:gd name="T11" fmla="*/ 59 h 190"/>
              <a:gd name="T12" fmla="*/ 108 w 136"/>
              <a:gd name="T13" fmla="*/ 52 h 190"/>
              <a:gd name="T14" fmla="*/ 108 w 136"/>
              <a:gd name="T15" fmla="*/ 38 h 190"/>
              <a:gd name="T16" fmla="*/ 94 w 136"/>
              <a:gd name="T17" fmla="*/ 13 h 190"/>
              <a:gd name="T18" fmla="*/ 94 w 136"/>
              <a:gd name="T19" fmla="*/ 7 h 190"/>
              <a:gd name="T20" fmla="*/ 87 w 136"/>
              <a:gd name="T21" fmla="*/ 0 h 190"/>
              <a:gd name="T22" fmla="*/ 80 w 136"/>
              <a:gd name="T23" fmla="*/ 3 h 190"/>
              <a:gd name="T24" fmla="*/ 83 w 136"/>
              <a:gd name="T25" fmla="*/ 13 h 190"/>
              <a:gd name="T26" fmla="*/ 70 w 136"/>
              <a:gd name="T27" fmla="*/ 17 h 190"/>
              <a:gd name="T28" fmla="*/ 66 w 136"/>
              <a:gd name="T29" fmla="*/ 13 h 190"/>
              <a:gd name="T30" fmla="*/ 56 w 136"/>
              <a:gd name="T31" fmla="*/ 17 h 190"/>
              <a:gd name="T32" fmla="*/ 59 w 136"/>
              <a:gd name="T33" fmla="*/ 27 h 190"/>
              <a:gd name="T34" fmla="*/ 56 w 136"/>
              <a:gd name="T35" fmla="*/ 34 h 190"/>
              <a:gd name="T36" fmla="*/ 49 w 136"/>
              <a:gd name="T37" fmla="*/ 31 h 190"/>
              <a:gd name="T38" fmla="*/ 42 w 136"/>
              <a:gd name="T39" fmla="*/ 27 h 190"/>
              <a:gd name="T40" fmla="*/ 38 w 136"/>
              <a:gd name="T41" fmla="*/ 31 h 190"/>
              <a:gd name="T42" fmla="*/ 42 w 136"/>
              <a:gd name="T43" fmla="*/ 45 h 190"/>
              <a:gd name="T44" fmla="*/ 38 w 136"/>
              <a:gd name="T45" fmla="*/ 45 h 190"/>
              <a:gd name="T46" fmla="*/ 31 w 136"/>
              <a:gd name="T47" fmla="*/ 45 h 190"/>
              <a:gd name="T48" fmla="*/ 28 w 136"/>
              <a:gd name="T49" fmla="*/ 41 h 190"/>
              <a:gd name="T50" fmla="*/ 24 w 136"/>
              <a:gd name="T51" fmla="*/ 55 h 190"/>
              <a:gd name="T52" fmla="*/ 17 w 136"/>
              <a:gd name="T53" fmla="*/ 52 h 190"/>
              <a:gd name="T54" fmla="*/ 4 w 136"/>
              <a:gd name="T55" fmla="*/ 45 h 190"/>
              <a:gd name="T56" fmla="*/ 0 w 136"/>
              <a:gd name="T57" fmla="*/ 55 h 190"/>
              <a:gd name="T58" fmla="*/ 7 w 136"/>
              <a:gd name="T59" fmla="*/ 59 h 190"/>
              <a:gd name="T60" fmla="*/ 17 w 136"/>
              <a:gd name="T61" fmla="*/ 62 h 190"/>
              <a:gd name="T62" fmla="*/ 28 w 136"/>
              <a:gd name="T63" fmla="*/ 69 h 190"/>
              <a:gd name="T64" fmla="*/ 28 w 136"/>
              <a:gd name="T65" fmla="*/ 76 h 190"/>
              <a:gd name="T66" fmla="*/ 42 w 136"/>
              <a:gd name="T67" fmla="*/ 93 h 190"/>
              <a:gd name="T68" fmla="*/ 31 w 136"/>
              <a:gd name="T69" fmla="*/ 104 h 190"/>
              <a:gd name="T70" fmla="*/ 21 w 136"/>
              <a:gd name="T71" fmla="*/ 100 h 190"/>
              <a:gd name="T72" fmla="*/ 7 w 136"/>
              <a:gd name="T73" fmla="*/ 114 h 190"/>
              <a:gd name="T74" fmla="*/ 7 w 136"/>
              <a:gd name="T75" fmla="*/ 118 h 190"/>
              <a:gd name="T76" fmla="*/ 21 w 136"/>
              <a:gd name="T77" fmla="*/ 128 h 190"/>
              <a:gd name="T78" fmla="*/ 28 w 136"/>
              <a:gd name="T79" fmla="*/ 142 h 190"/>
              <a:gd name="T80" fmla="*/ 24 w 136"/>
              <a:gd name="T81" fmla="*/ 149 h 190"/>
              <a:gd name="T82" fmla="*/ 28 w 136"/>
              <a:gd name="T83" fmla="*/ 156 h 190"/>
              <a:gd name="T84" fmla="*/ 28 w 136"/>
              <a:gd name="T85" fmla="*/ 163 h 190"/>
              <a:gd name="T86" fmla="*/ 52 w 136"/>
              <a:gd name="T87" fmla="*/ 177 h 190"/>
              <a:gd name="T88" fmla="*/ 52 w 136"/>
              <a:gd name="T89" fmla="*/ 180 h 190"/>
              <a:gd name="T90" fmla="*/ 59 w 136"/>
              <a:gd name="T91" fmla="*/ 187 h 190"/>
              <a:gd name="T92" fmla="*/ 73 w 136"/>
              <a:gd name="T93" fmla="*/ 190 h 190"/>
              <a:gd name="T94" fmla="*/ 94 w 136"/>
              <a:gd name="T95" fmla="*/ 183 h 190"/>
              <a:gd name="T96" fmla="*/ 108 w 136"/>
              <a:gd name="T97" fmla="*/ 159 h 190"/>
              <a:gd name="T98" fmla="*/ 125 w 136"/>
              <a:gd name="T99" fmla="*/ 156 h 190"/>
              <a:gd name="T100" fmla="*/ 129 w 136"/>
              <a:gd name="T101" fmla="*/ 145 h 190"/>
              <a:gd name="T102" fmla="*/ 136 w 136"/>
              <a:gd name="T103" fmla="*/ 11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6" h="190">
                <a:moveTo>
                  <a:pt x="136" y="118"/>
                </a:moveTo>
                <a:lnTo>
                  <a:pt x="129" y="100"/>
                </a:lnTo>
                <a:lnTo>
                  <a:pt x="132" y="93"/>
                </a:lnTo>
                <a:lnTo>
                  <a:pt x="129" y="86"/>
                </a:lnTo>
                <a:lnTo>
                  <a:pt x="115" y="76"/>
                </a:lnTo>
                <a:lnTo>
                  <a:pt x="111" y="59"/>
                </a:lnTo>
                <a:lnTo>
                  <a:pt x="108" y="52"/>
                </a:lnTo>
                <a:lnTo>
                  <a:pt x="108" y="38"/>
                </a:lnTo>
                <a:lnTo>
                  <a:pt x="94" y="13"/>
                </a:lnTo>
                <a:lnTo>
                  <a:pt x="94" y="7"/>
                </a:lnTo>
                <a:lnTo>
                  <a:pt x="87" y="0"/>
                </a:lnTo>
                <a:lnTo>
                  <a:pt x="80" y="3"/>
                </a:lnTo>
                <a:lnTo>
                  <a:pt x="83" y="13"/>
                </a:lnTo>
                <a:lnTo>
                  <a:pt x="70" y="17"/>
                </a:lnTo>
                <a:lnTo>
                  <a:pt x="66" y="13"/>
                </a:lnTo>
                <a:lnTo>
                  <a:pt x="56" y="17"/>
                </a:lnTo>
                <a:lnTo>
                  <a:pt x="59" y="27"/>
                </a:lnTo>
                <a:lnTo>
                  <a:pt x="56" y="34"/>
                </a:lnTo>
                <a:lnTo>
                  <a:pt x="49" y="31"/>
                </a:lnTo>
                <a:lnTo>
                  <a:pt x="42" y="27"/>
                </a:lnTo>
                <a:lnTo>
                  <a:pt x="38" y="31"/>
                </a:lnTo>
                <a:lnTo>
                  <a:pt x="42" y="45"/>
                </a:lnTo>
                <a:lnTo>
                  <a:pt x="38" y="45"/>
                </a:lnTo>
                <a:lnTo>
                  <a:pt x="31" y="45"/>
                </a:lnTo>
                <a:lnTo>
                  <a:pt x="28" y="41"/>
                </a:lnTo>
                <a:lnTo>
                  <a:pt x="24" y="55"/>
                </a:lnTo>
                <a:lnTo>
                  <a:pt x="17" y="52"/>
                </a:lnTo>
                <a:lnTo>
                  <a:pt x="4" y="45"/>
                </a:lnTo>
                <a:lnTo>
                  <a:pt x="0" y="55"/>
                </a:lnTo>
                <a:lnTo>
                  <a:pt x="7" y="59"/>
                </a:lnTo>
                <a:lnTo>
                  <a:pt x="17" y="62"/>
                </a:lnTo>
                <a:lnTo>
                  <a:pt x="28" y="69"/>
                </a:lnTo>
                <a:lnTo>
                  <a:pt x="28" y="76"/>
                </a:lnTo>
                <a:lnTo>
                  <a:pt x="42" y="93"/>
                </a:lnTo>
                <a:lnTo>
                  <a:pt x="31" y="104"/>
                </a:lnTo>
                <a:lnTo>
                  <a:pt x="21" y="100"/>
                </a:lnTo>
                <a:lnTo>
                  <a:pt x="7" y="114"/>
                </a:lnTo>
                <a:lnTo>
                  <a:pt x="7" y="118"/>
                </a:lnTo>
                <a:lnTo>
                  <a:pt x="21" y="128"/>
                </a:lnTo>
                <a:lnTo>
                  <a:pt x="28" y="142"/>
                </a:lnTo>
                <a:lnTo>
                  <a:pt x="24" y="149"/>
                </a:lnTo>
                <a:lnTo>
                  <a:pt x="28" y="156"/>
                </a:lnTo>
                <a:lnTo>
                  <a:pt x="28" y="163"/>
                </a:lnTo>
                <a:lnTo>
                  <a:pt x="52" y="177"/>
                </a:lnTo>
                <a:lnTo>
                  <a:pt x="52" y="180"/>
                </a:lnTo>
                <a:lnTo>
                  <a:pt x="59" y="187"/>
                </a:lnTo>
                <a:lnTo>
                  <a:pt x="73" y="190"/>
                </a:lnTo>
                <a:lnTo>
                  <a:pt x="94" y="183"/>
                </a:lnTo>
                <a:lnTo>
                  <a:pt x="108" y="159"/>
                </a:lnTo>
                <a:lnTo>
                  <a:pt x="125" y="156"/>
                </a:lnTo>
                <a:lnTo>
                  <a:pt x="129" y="145"/>
                </a:lnTo>
                <a:lnTo>
                  <a:pt x="136" y="118"/>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41" name="Freeform 22">
            <a:extLst>
              <a:ext uri="{FF2B5EF4-FFF2-40B4-BE49-F238E27FC236}">
                <a16:creationId xmlns:a16="http://schemas.microsoft.com/office/drawing/2014/main" id="{75DAD04D-8825-4864-A327-9CE0B2A522F1}"/>
              </a:ext>
            </a:extLst>
          </p:cNvPr>
          <p:cNvSpPr>
            <a:spLocks/>
          </p:cNvSpPr>
          <p:nvPr/>
        </p:nvSpPr>
        <p:spPr bwMode="auto">
          <a:xfrm>
            <a:off x="11154874" y="4698161"/>
            <a:ext cx="151346" cy="171720"/>
          </a:xfrm>
          <a:custGeom>
            <a:avLst/>
            <a:gdLst>
              <a:gd name="T0" fmla="*/ 52 w 52"/>
              <a:gd name="T1" fmla="*/ 38 h 59"/>
              <a:gd name="T2" fmla="*/ 42 w 52"/>
              <a:gd name="T3" fmla="*/ 34 h 59"/>
              <a:gd name="T4" fmla="*/ 28 w 52"/>
              <a:gd name="T5" fmla="*/ 10 h 59"/>
              <a:gd name="T6" fmla="*/ 28 w 52"/>
              <a:gd name="T7" fmla="*/ 3 h 59"/>
              <a:gd name="T8" fmla="*/ 17 w 52"/>
              <a:gd name="T9" fmla="*/ 0 h 59"/>
              <a:gd name="T10" fmla="*/ 14 w 52"/>
              <a:gd name="T11" fmla="*/ 3 h 59"/>
              <a:gd name="T12" fmla="*/ 21 w 52"/>
              <a:gd name="T13" fmla="*/ 14 h 59"/>
              <a:gd name="T14" fmla="*/ 10 w 52"/>
              <a:gd name="T15" fmla="*/ 17 h 59"/>
              <a:gd name="T16" fmla="*/ 3 w 52"/>
              <a:gd name="T17" fmla="*/ 17 h 59"/>
              <a:gd name="T18" fmla="*/ 0 w 52"/>
              <a:gd name="T19" fmla="*/ 24 h 59"/>
              <a:gd name="T20" fmla="*/ 7 w 52"/>
              <a:gd name="T21" fmla="*/ 31 h 59"/>
              <a:gd name="T22" fmla="*/ 17 w 52"/>
              <a:gd name="T23" fmla="*/ 41 h 59"/>
              <a:gd name="T24" fmla="*/ 14 w 52"/>
              <a:gd name="T25" fmla="*/ 48 h 59"/>
              <a:gd name="T26" fmla="*/ 28 w 52"/>
              <a:gd name="T27" fmla="*/ 59 h 59"/>
              <a:gd name="T28" fmla="*/ 45 w 52"/>
              <a:gd name="T29" fmla="*/ 52 h 59"/>
              <a:gd name="T30" fmla="*/ 52 w 52"/>
              <a:gd name="T31" fmla="*/ 3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9">
                <a:moveTo>
                  <a:pt x="52" y="38"/>
                </a:moveTo>
                <a:lnTo>
                  <a:pt x="42" y="34"/>
                </a:lnTo>
                <a:lnTo>
                  <a:pt x="28" y="10"/>
                </a:lnTo>
                <a:lnTo>
                  <a:pt x="28" y="3"/>
                </a:lnTo>
                <a:lnTo>
                  <a:pt x="17" y="0"/>
                </a:lnTo>
                <a:lnTo>
                  <a:pt x="14" y="3"/>
                </a:lnTo>
                <a:lnTo>
                  <a:pt x="21" y="14"/>
                </a:lnTo>
                <a:lnTo>
                  <a:pt x="10" y="17"/>
                </a:lnTo>
                <a:lnTo>
                  <a:pt x="3" y="17"/>
                </a:lnTo>
                <a:lnTo>
                  <a:pt x="0" y="24"/>
                </a:lnTo>
                <a:lnTo>
                  <a:pt x="7" y="31"/>
                </a:lnTo>
                <a:lnTo>
                  <a:pt x="17" y="41"/>
                </a:lnTo>
                <a:lnTo>
                  <a:pt x="14" y="48"/>
                </a:lnTo>
                <a:lnTo>
                  <a:pt x="28" y="59"/>
                </a:lnTo>
                <a:lnTo>
                  <a:pt x="45" y="52"/>
                </a:lnTo>
                <a:lnTo>
                  <a:pt x="52" y="38"/>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42" name="Freeform 23">
            <a:extLst>
              <a:ext uri="{FF2B5EF4-FFF2-40B4-BE49-F238E27FC236}">
                <a16:creationId xmlns:a16="http://schemas.microsoft.com/office/drawing/2014/main" id="{4783C29C-447D-4C2C-B58B-3C99CD0211BE}"/>
              </a:ext>
            </a:extLst>
          </p:cNvPr>
          <p:cNvSpPr>
            <a:spLocks/>
          </p:cNvSpPr>
          <p:nvPr/>
        </p:nvSpPr>
        <p:spPr bwMode="auto">
          <a:xfrm>
            <a:off x="11395058" y="4690192"/>
            <a:ext cx="311424" cy="343439"/>
          </a:xfrm>
          <a:custGeom>
            <a:avLst/>
            <a:gdLst>
              <a:gd name="T0" fmla="*/ 107 w 107"/>
              <a:gd name="T1" fmla="*/ 38 h 118"/>
              <a:gd name="T2" fmla="*/ 97 w 107"/>
              <a:gd name="T3" fmla="*/ 35 h 118"/>
              <a:gd name="T4" fmla="*/ 94 w 107"/>
              <a:gd name="T5" fmla="*/ 28 h 118"/>
              <a:gd name="T6" fmla="*/ 83 w 107"/>
              <a:gd name="T7" fmla="*/ 25 h 118"/>
              <a:gd name="T8" fmla="*/ 76 w 107"/>
              <a:gd name="T9" fmla="*/ 4 h 118"/>
              <a:gd name="T10" fmla="*/ 62 w 107"/>
              <a:gd name="T11" fmla="*/ 0 h 118"/>
              <a:gd name="T12" fmla="*/ 55 w 107"/>
              <a:gd name="T13" fmla="*/ 4 h 118"/>
              <a:gd name="T14" fmla="*/ 48 w 107"/>
              <a:gd name="T15" fmla="*/ 7 h 118"/>
              <a:gd name="T16" fmla="*/ 52 w 107"/>
              <a:gd name="T17" fmla="*/ 11 h 118"/>
              <a:gd name="T18" fmla="*/ 48 w 107"/>
              <a:gd name="T19" fmla="*/ 21 h 118"/>
              <a:gd name="T20" fmla="*/ 35 w 107"/>
              <a:gd name="T21" fmla="*/ 14 h 118"/>
              <a:gd name="T22" fmla="*/ 24 w 107"/>
              <a:gd name="T23" fmla="*/ 21 h 118"/>
              <a:gd name="T24" fmla="*/ 3 w 107"/>
              <a:gd name="T25" fmla="*/ 7 h 118"/>
              <a:gd name="T26" fmla="*/ 0 w 107"/>
              <a:gd name="T27" fmla="*/ 11 h 118"/>
              <a:gd name="T28" fmla="*/ 0 w 107"/>
              <a:gd name="T29" fmla="*/ 25 h 118"/>
              <a:gd name="T30" fmla="*/ 3 w 107"/>
              <a:gd name="T31" fmla="*/ 32 h 118"/>
              <a:gd name="T32" fmla="*/ 7 w 107"/>
              <a:gd name="T33" fmla="*/ 49 h 118"/>
              <a:gd name="T34" fmla="*/ 21 w 107"/>
              <a:gd name="T35" fmla="*/ 59 h 118"/>
              <a:gd name="T36" fmla="*/ 24 w 107"/>
              <a:gd name="T37" fmla="*/ 66 h 118"/>
              <a:gd name="T38" fmla="*/ 21 w 107"/>
              <a:gd name="T39" fmla="*/ 73 h 118"/>
              <a:gd name="T40" fmla="*/ 28 w 107"/>
              <a:gd name="T41" fmla="*/ 91 h 118"/>
              <a:gd name="T42" fmla="*/ 21 w 107"/>
              <a:gd name="T43" fmla="*/ 118 h 118"/>
              <a:gd name="T44" fmla="*/ 35 w 107"/>
              <a:gd name="T45" fmla="*/ 108 h 118"/>
              <a:gd name="T46" fmla="*/ 69 w 107"/>
              <a:gd name="T47" fmla="*/ 91 h 118"/>
              <a:gd name="T48" fmla="*/ 73 w 107"/>
              <a:gd name="T49" fmla="*/ 87 h 118"/>
              <a:gd name="T50" fmla="*/ 76 w 107"/>
              <a:gd name="T51" fmla="*/ 84 h 118"/>
              <a:gd name="T52" fmla="*/ 94 w 107"/>
              <a:gd name="T53" fmla="*/ 66 h 118"/>
              <a:gd name="T54" fmla="*/ 97 w 107"/>
              <a:gd name="T55" fmla="*/ 59 h 118"/>
              <a:gd name="T56" fmla="*/ 101 w 107"/>
              <a:gd name="T57" fmla="*/ 52 h 118"/>
              <a:gd name="T58" fmla="*/ 107 w 107"/>
              <a:gd name="T59" fmla="*/ 3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7" h="118">
                <a:moveTo>
                  <a:pt x="107" y="38"/>
                </a:moveTo>
                <a:lnTo>
                  <a:pt x="97" y="35"/>
                </a:lnTo>
                <a:lnTo>
                  <a:pt x="94" y="28"/>
                </a:lnTo>
                <a:lnTo>
                  <a:pt x="83" y="25"/>
                </a:lnTo>
                <a:lnTo>
                  <a:pt x="76" y="4"/>
                </a:lnTo>
                <a:lnTo>
                  <a:pt x="62" y="0"/>
                </a:lnTo>
                <a:lnTo>
                  <a:pt x="55" y="4"/>
                </a:lnTo>
                <a:lnTo>
                  <a:pt x="48" y="7"/>
                </a:lnTo>
                <a:lnTo>
                  <a:pt x="52" y="11"/>
                </a:lnTo>
                <a:lnTo>
                  <a:pt x="48" y="21"/>
                </a:lnTo>
                <a:lnTo>
                  <a:pt x="35" y="14"/>
                </a:lnTo>
                <a:lnTo>
                  <a:pt x="24" y="21"/>
                </a:lnTo>
                <a:lnTo>
                  <a:pt x="3" y="7"/>
                </a:lnTo>
                <a:lnTo>
                  <a:pt x="0" y="11"/>
                </a:lnTo>
                <a:lnTo>
                  <a:pt x="0" y="25"/>
                </a:lnTo>
                <a:lnTo>
                  <a:pt x="3" y="32"/>
                </a:lnTo>
                <a:lnTo>
                  <a:pt x="7" y="49"/>
                </a:lnTo>
                <a:lnTo>
                  <a:pt x="21" y="59"/>
                </a:lnTo>
                <a:lnTo>
                  <a:pt x="24" y="66"/>
                </a:lnTo>
                <a:lnTo>
                  <a:pt x="21" y="73"/>
                </a:lnTo>
                <a:lnTo>
                  <a:pt x="28" y="91"/>
                </a:lnTo>
                <a:lnTo>
                  <a:pt x="21" y="118"/>
                </a:lnTo>
                <a:lnTo>
                  <a:pt x="35" y="108"/>
                </a:lnTo>
                <a:lnTo>
                  <a:pt x="69" y="91"/>
                </a:lnTo>
                <a:lnTo>
                  <a:pt x="73" y="87"/>
                </a:lnTo>
                <a:lnTo>
                  <a:pt x="76" y="84"/>
                </a:lnTo>
                <a:lnTo>
                  <a:pt x="94" y="66"/>
                </a:lnTo>
                <a:lnTo>
                  <a:pt x="97" y="59"/>
                </a:lnTo>
                <a:lnTo>
                  <a:pt x="101" y="52"/>
                </a:lnTo>
                <a:lnTo>
                  <a:pt x="107" y="38"/>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43" name="Freeform 24">
            <a:extLst>
              <a:ext uri="{FF2B5EF4-FFF2-40B4-BE49-F238E27FC236}">
                <a16:creationId xmlns:a16="http://schemas.microsoft.com/office/drawing/2014/main" id="{E51FF19A-4C9E-4844-8AD0-F6A0FA0A412B}"/>
              </a:ext>
            </a:extLst>
          </p:cNvPr>
          <p:cNvSpPr>
            <a:spLocks/>
          </p:cNvSpPr>
          <p:nvPr/>
        </p:nvSpPr>
        <p:spPr bwMode="auto">
          <a:xfrm>
            <a:off x="11051620" y="3700623"/>
            <a:ext cx="241572" cy="192093"/>
          </a:xfrm>
          <a:custGeom>
            <a:avLst/>
            <a:gdLst>
              <a:gd name="T0" fmla="*/ 80 w 83"/>
              <a:gd name="T1" fmla="*/ 4 h 66"/>
              <a:gd name="T2" fmla="*/ 76 w 83"/>
              <a:gd name="T3" fmla="*/ 14 h 66"/>
              <a:gd name="T4" fmla="*/ 83 w 83"/>
              <a:gd name="T5" fmla="*/ 18 h 66"/>
              <a:gd name="T6" fmla="*/ 80 w 83"/>
              <a:gd name="T7" fmla="*/ 21 h 66"/>
              <a:gd name="T8" fmla="*/ 62 w 83"/>
              <a:gd name="T9" fmla="*/ 32 h 66"/>
              <a:gd name="T10" fmla="*/ 59 w 83"/>
              <a:gd name="T11" fmla="*/ 45 h 66"/>
              <a:gd name="T12" fmla="*/ 66 w 83"/>
              <a:gd name="T13" fmla="*/ 56 h 66"/>
              <a:gd name="T14" fmla="*/ 52 w 83"/>
              <a:gd name="T15" fmla="*/ 66 h 66"/>
              <a:gd name="T16" fmla="*/ 41 w 83"/>
              <a:gd name="T17" fmla="*/ 63 h 66"/>
              <a:gd name="T18" fmla="*/ 31 w 83"/>
              <a:gd name="T19" fmla="*/ 66 h 66"/>
              <a:gd name="T20" fmla="*/ 27 w 83"/>
              <a:gd name="T21" fmla="*/ 63 h 66"/>
              <a:gd name="T22" fmla="*/ 24 w 83"/>
              <a:gd name="T23" fmla="*/ 39 h 66"/>
              <a:gd name="T24" fmla="*/ 14 w 83"/>
              <a:gd name="T25" fmla="*/ 39 h 66"/>
              <a:gd name="T26" fmla="*/ 0 w 83"/>
              <a:gd name="T27" fmla="*/ 25 h 66"/>
              <a:gd name="T28" fmla="*/ 10 w 83"/>
              <a:gd name="T29" fmla="*/ 0 h 66"/>
              <a:gd name="T30" fmla="*/ 55 w 83"/>
              <a:gd name="T31" fmla="*/ 7 h 66"/>
              <a:gd name="T32" fmla="*/ 80 w 83"/>
              <a:gd name="T33"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66">
                <a:moveTo>
                  <a:pt x="80" y="4"/>
                </a:moveTo>
                <a:lnTo>
                  <a:pt x="76" y="14"/>
                </a:lnTo>
                <a:lnTo>
                  <a:pt x="83" y="18"/>
                </a:lnTo>
                <a:lnTo>
                  <a:pt x="80" y="21"/>
                </a:lnTo>
                <a:lnTo>
                  <a:pt x="62" y="32"/>
                </a:lnTo>
                <a:lnTo>
                  <a:pt x="59" y="45"/>
                </a:lnTo>
                <a:lnTo>
                  <a:pt x="66" y="56"/>
                </a:lnTo>
                <a:lnTo>
                  <a:pt x="52" y="66"/>
                </a:lnTo>
                <a:lnTo>
                  <a:pt x="41" y="63"/>
                </a:lnTo>
                <a:lnTo>
                  <a:pt x="31" y="66"/>
                </a:lnTo>
                <a:lnTo>
                  <a:pt x="27" y="63"/>
                </a:lnTo>
                <a:lnTo>
                  <a:pt x="24" y="39"/>
                </a:lnTo>
                <a:lnTo>
                  <a:pt x="14" y="39"/>
                </a:lnTo>
                <a:lnTo>
                  <a:pt x="0" y="25"/>
                </a:lnTo>
                <a:lnTo>
                  <a:pt x="10" y="0"/>
                </a:lnTo>
                <a:lnTo>
                  <a:pt x="55" y="7"/>
                </a:lnTo>
                <a:lnTo>
                  <a:pt x="80"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44" name="Freeform 25">
            <a:extLst>
              <a:ext uri="{FF2B5EF4-FFF2-40B4-BE49-F238E27FC236}">
                <a16:creationId xmlns:a16="http://schemas.microsoft.com/office/drawing/2014/main" id="{064034F2-F5A3-4BE2-B373-651B7DC6827A}"/>
              </a:ext>
            </a:extLst>
          </p:cNvPr>
          <p:cNvSpPr>
            <a:spLocks/>
          </p:cNvSpPr>
          <p:nvPr/>
        </p:nvSpPr>
        <p:spPr bwMode="auto">
          <a:xfrm>
            <a:off x="10929380" y="2673219"/>
            <a:ext cx="585011" cy="573369"/>
          </a:xfrm>
          <a:custGeom>
            <a:avLst/>
            <a:gdLst>
              <a:gd name="T0" fmla="*/ 115 w 201"/>
              <a:gd name="T1" fmla="*/ 0 h 197"/>
              <a:gd name="T2" fmla="*/ 139 w 201"/>
              <a:gd name="T3" fmla="*/ 3 h 197"/>
              <a:gd name="T4" fmla="*/ 163 w 201"/>
              <a:gd name="T5" fmla="*/ 0 h 197"/>
              <a:gd name="T6" fmla="*/ 160 w 201"/>
              <a:gd name="T7" fmla="*/ 0 h 197"/>
              <a:gd name="T8" fmla="*/ 160 w 201"/>
              <a:gd name="T9" fmla="*/ 13 h 197"/>
              <a:gd name="T10" fmla="*/ 160 w 201"/>
              <a:gd name="T11" fmla="*/ 31 h 197"/>
              <a:gd name="T12" fmla="*/ 153 w 201"/>
              <a:gd name="T13" fmla="*/ 48 h 197"/>
              <a:gd name="T14" fmla="*/ 153 w 201"/>
              <a:gd name="T15" fmla="*/ 55 h 197"/>
              <a:gd name="T16" fmla="*/ 156 w 201"/>
              <a:gd name="T17" fmla="*/ 59 h 197"/>
              <a:gd name="T18" fmla="*/ 163 w 201"/>
              <a:gd name="T19" fmla="*/ 59 h 197"/>
              <a:gd name="T20" fmla="*/ 170 w 201"/>
              <a:gd name="T21" fmla="*/ 59 h 197"/>
              <a:gd name="T22" fmla="*/ 177 w 201"/>
              <a:gd name="T23" fmla="*/ 62 h 197"/>
              <a:gd name="T24" fmla="*/ 174 w 201"/>
              <a:gd name="T25" fmla="*/ 65 h 197"/>
              <a:gd name="T26" fmla="*/ 170 w 201"/>
              <a:gd name="T27" fmla="*/ 72 h 197"/>
              <a:gd name="T28" fmla="*/ 170 w 201"/>
              <a:gd name="T29" fmla="*/ 76 h 197"/>
              <a:gd name="T30" fmla="*/ 174 w 201"/>
              <a:gd name="T31" fmla="*/ 79 h 197"/>
              <a:gd name="T32" fmla="*/ 174 w 201"/>
              <a:gd name="T33" fmla="*/ 86 h 197"/>
              <a:gd name="T34" fmla="*/ 170 w 201"/>
              <a:gd name="T35" fmla="*/ 86 h 197"/>
              <a:gd name="T36" fmla="*/ 160 w 201"/>
              <a:gd name="T37" fmla="*/ 90 h 197"/>
              <a:gd name="T38" fmla="*/ 156 w 201"/>
              <a:gd name="T39" fmla="*/ 93 h 197"/>
              <a:gd name="T40" fmla="*/ 153 w 201"/>
              <a:gd name="T41" fmla="*/ 97 h 197"/>
              <a:gd name="T42" fmla="*/ 153 w 201"/>
              <a:gd name="T43" fmla="*/ 107 h 197"/>
              <a:gd name="T44" fmla="*/ 156 w 201"/>
              <a:gd name="T45" fmla="*/ 128 h 197"/>
              <a:gd name="T46" fmla="*/ 156 w 201"/>
              <a:gd name="T47" fmla="*/ 131 h 197"/>
              <a:gd name="T48" fmla="*/ 160 w 201"/>
              <a:gd name="T49" fmla="*/ 145 h 197"/>
              <a:gd name="T50" fmla="*/ 163 w 201"/>
              <a:gd name="T51" fmla="*/ 152 h 197"/>
              <a:gd name="T52" fmla="*/ 174 w 201"/>
              <a:gd name="T53" fmla="*/ 152 h 197"/>
              <a:gd name="T54" fmla="*/ 191 w 201"/>
              <a:gd name="T55" fmla="*/ 152 h 197"/>
              <a:gd name="T56" fmla="*/ 195 w 201"/>
              <a:gd name="T57" fmla="*/ 156 h 197"/>
              <a:gd name="T58" fmla="*/ 198 w 201"/>
              <a:gd name="T59" fmla="*/ 156 h 197"/>
              <a:gd name="T60" fmla="*/ 195 w 201"/>
              <a:gd name="T61" fmla="*/ 166 h 197"/>
              <a:gd name="T62" fmla="*/ 201 w 201"/>
              <a:gd name="T63" fmla="*/ 176 h 197"/>
              <a:gd name="T64" fmla="*/ 201 w 201"/>
              <a:gd name="T65" fmla="*/ 183 h 197"/>
              <a:gd name="T66" fmla="*/ 201 w 201"/>
              <a:gd name="T67" fmla="*/ 187 h 197"/>
              <a:gd name="T68" fmla="*/ 198 w 201"/>
              <a:gd name="T69" fmla="*/ 190 h 197"/>
              <a:gd name="T70" fmla="*/ 195 w 201"/>
              <a:gd name="T71" fmla="*/ 194 h 197"/>
              <a:gd name="T72" fmla="*/ 195 w 201"/>
              <a:gd name="T73" fmla="*/ 197 h 197"/>
              <a:gd name="T74" fmla="*/ 153 w 201"/>
              <a:gd name="T75" fmla="*/ 187 h 197"/>
              <a:gd name="T76" fmla="*/ 142 w 201"/>
              <a:gd name="T77" fmla="*/ 197 h 197"/>
              <a:gd name="T78" fmla="*/ 118 w 201"/>
              <a:gd name="T79" fmla="*/ 180 h 197"/>
              <a:gd name="T80" fmla="*/ 87 w 201"/>
              <a:gd name="T81" fmla="*/ 170 h 197"/>
              <a:gd name="T82" fmla="*/ 80 w 201"/>
              <a:gd name="T83" fmla="*/ 170 h 197"/>
              <a:gd name="T84" fmla="*/ 31 w 201"/>
              <a:gd name="T85" fmla="*/ 131 h 197"/>
              <a:gd name="T86" fmla="*/ 28 w 201"/>
              <a:gd name="T87" fmla="*/ 107 h 197"/>
              <a:gd name="T88" fmla="*/ 21 w 201"/>
              <a:gd name="T89" fmla="*/ 100 h 197"/>
              <a:gd name="T90" fmla="*/ 17 w 201"/>
              <a:gd name="T91" fmla="*/ 90 h 197"/>
              <a:gd name="T92" fmla="*/ 21 w 201"/>
              <a:gd name="T93" fmla="*/ 83 h 197"/>
              <a:gd name="T94" fmla="*/ 24 w 201"/>
              <a:gd name="T95" fmla="*/ 83 h 197"/>
              <a:gd name="T96" fmla="*/ 24 w 201"/>
              <a:gd name="T97" fmla="*/ 76 h 197"/>
              <a:gd name="T98" fmla="*/ 21 w 201"/>
              <a:gd name="T99" fmla="*/ 69 h 197"/>
              <a:gd name="T100" fmla="*/ 0 w 201"/>
              <a:gd name="T101" fmla="*/ 65 h 197"/>
              <a:gd name="T102" fmla="*/ 10 w 201"/>
              <a:gd name="T103" fmla="*/ 59 h 197"/>
              <a:gd name="T104" fmla="*/ 21 w 201"/>
              <a:gd name="T105" fmla="*/ 59 h 197"/>
              <a:gd name="T106" fmla="*/ 59 w 201"/>
              <a:gd name="T107" fmla="*/ 48 h 197"/>
              <a:gd name="T108" fmla="*/ 62 w 201"/>
              <a:gd name="T109" fmla="*/ 27 h 197"/>
              <a:gd name="T110" fmla="*/ 90 w 201"/>
              <a:gd name="T111" fmla="*/ 13 h 197"/>
              <a:gd name="T112" fmla="*/ 94 w 201"/>
              <a:gd name="T113" fmla="*/ 17 h 197"/>
              <a:gd name="T114" fmla="*/ 104 w 201"/>
              <a:gd name="T115" fmla="*/ 17 h 197"/>
              <a:gd name="T116" fmla="*/ 111 w 201"/>
              <a:gd name="T117" fmla="*/ 10 h 197"/>
              <a:gd name="T118" fmla="*/ 115 w 201"/>
              <a:gd name="T1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 h="197">
                <a:moveTo>
                  <a:pt x="115" y="0"/>
                </a:moveTo>
                <a:lnTo>
                  <a:pt x="139" y="3"/>
                </a:lnTo>
                <a:lnTo>
                  <a:pt x="163" y="0"/>
                </a:lnTo>
                <a:lnTo>
                  <a:pt x="160" y="0"/>
                </a:lnTo>
                <a:lnTo>
                  <a:pt x="160" y="13"/>
                </a:lnTo>
                <a:lnTo>
                  <a:pt x="160" y="31"/>
                </a:lnTo>
                <a:lnTo>
                  <a:pt x="153" y="48"/>
                </a:lnTo>
                <a:lnTo>
                  <a:pt x="153" y="55"/>
                </a:lnTo>
                <a:lnTo>
                  <a:pt x="156" y="59"/>
                </a:lnTo>
                <a:lnTo>
                  <a:pt x="163" y="59"/>
                </a:lnTo>
                <a:lnTo>
                  <a:pt x="170" y="59"/>
                </a:lnTo>
                <a:lnTo>
                  <a:pt x="177" y="62"/>
                </a:lnTo>
                <a:lnTo>
                  <a:pt x="174" y="65"/>
                </a:lnTo>
                <a:lnTo>
                  <a:pt x="170" y="72"/>
                </a:lnTo>
                <a:lnTo>
                  <a:pt x="170" y="76"/>
                </a:lnTo>
                <a:lnTo>
                  <a:pt x="174" y="79"/>
                </a:lnTo>
                <a:lnTo>
                  <a:pt x="174" y="86"/>
                </a:lnTo>
                <a:lnTo>
                  <a:pt x="170" y="86"/>
                </a:lnTo>
                <a:lnTo>
                  <a:pt x="160" y="90"/>
                </a:lnTo>
                <a:lnTo>
                  <a:pt x="156" y="93"/>
                </a:lnTo>
                <a:lnTo>
                  <a:pt x="153" y="97"/>
                </a:lnTo>
                <a:lnTo>
                  <a:pt x="153" y="107"/>
                </a:lnTo>
                <a:lnTo>
                  <a:pt x="156" y="128"/>
                </a:lnTo>
                <a:lnTo>
                  <a:pt x="156" y="131"/>
                </a:lnTo>
                <a:lnTo>
                  <a:pt x="160" y="145"/>
                </a:lnTo>
                <a:lnTo>
                  <a:pt x="163" y="152"/>
                </a:lnTo>
                <a:lnTo>
                  <a:pt x="174" y="152"/>
                </a:lnTo>
                <a:lnTo>
                  <a:pt x="191" y="152"/>
                </a:lnTo>
                <a:lnTo>
                  <a:pt x="195" y="156"/>
                </a:lnTo>
                <a:lnTo>
                  <a:pt x="198" y="156"/>
                </a:lnTo>
                <a:lnTo>
                  <a:pt x="195" y="166"/>
                </a:lnTo>
                <a:lnTo>
                  <a:pt x="201" y="176"/>
                </a:lnTo>
                <a:lnTo>
                  <a:pt x="201" y="183"/>
                </a:lnTo>
                <a:lnTo>
                  <a:pt x="201" y="187"/>
                </a:lnTo>
                <a:lnTo>
                  <a:pt x="198" y="190"/>
                </a:lnTo>
                <a:lnTo>
                  <a:pt x="195" y="194"/>
                </a:lnTo>
                <a:lnTo>
                  <a:pt x="195" y="197"/>
                </a:lnTo>
                <a:lnTo>
                  <a:pt x="153" y="187"/>
                </a:lnTo>
                <a:lnTo>
                  <a:pt x="142" y="197"/>
                </a:lnTo>
                <a:lnTo>
                  <a:pt x="118" y="180"/>
                </a:lnTo>
                <a:lnTo>
                  <a:pt x="87" y="170"/>
                </a:lnTo>
                <a:lnTo>
                  <a:pt x="80" y="170"/>
                </a:lnTo>
                <a:lnTo>
                  <a:pt x="31" y="131"/>
                </a:lnTo>
                <a:lnTo>
                  <a:pt x="28" y="107"/>
                </a:lnTo>
                <a:lnTo>
                  <a:pt x="21" y="100"/>
                </a:lnTo>
                <a:lnTo>
                  <a:pt x="17" y="90"/>
                </a:lnTo>
                <a:lnTo>
                  <a:pt x="21" y="83"/>
                </a:lnTo>
                <a:lnTo>
                  <a:pt x="24" y="83"/>
                </a:lnTo>
                <a:lnTo>
                  <a:pt x="24" y="76"/>
                </a:lnTo>
                <a:lnTo>
                  <a:pt x="21" y="69"/>
                </a:lnTo>
                <a:lnTo>
                  <a:pt x="0" y="65"/>
                </a:lnTo>
                <a:lnTo>
                  <a:pt x="10" y="59"/>
                </a:lnTo>
                <a:lnTo>
                  <a:pt x="21" y="59"/>
                </a:lnTo>
                <a:lnTo>
                  <a:pt x="59" y="48"/>
                </a:lnTo>
                <a:lnTo>
                  <a:pt x="62" y="27"/>
                </a:lnTo>
                <a:lnTo>
                  <a:pt x="90" y="13"/>
                </a:lnTo>
                <a:lnTo>
                  <a:pt x="94" y="17"/>
                </a:lnTo>
                <a:lnTo>
                  <a:pt x="104" y="17"/>
                </a:lnTo>
                <a:lnTo>
                  <a:pt x="111" y="10"/>
                </a:lnTo>
                <a:lnTo>
                  <a:pt x="115"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45" name="Freeform 26">
            <a:extLst>
              <a:ext uri="{FF2B5EF4-FFF2-40B4-BE49-F238E27FC236}">
                <a16:creationId xmlns:a16="http://schemas.microsoft.com/office/drawing/2014/main" id="{FFB05238-A1C0-4BAC-B929-433D18628E96}"/>
              </a:ext>
            </a:extLst>
          </p:cNvPr>
          <p:cNvSpPr>
            <a:spLocks/>
          </p:cNvSpPr>
          <p:nvPr/>
        </p:nvSpPr>
        <p:spPr bwMode="auto">
          <a:xfrm>
            <a:off x="11162218" y="3217480"/>
            <a:ext cx="494784" cy="576278"/>
          </a:xfrm>
          <a:custGeom>
            <a:avLst/>
            <a:gdLst>
              <a:gd name="T0" fmla="*/ 62 w 170"/>
              <a:gd name="T1" fmla="*/ 10 h 198"/>
              <a:gd name="T2" fmla="*/ 73 w 170"/>
              <a:gd name="T3" fmla="*/ 0 h 198"/>
              <a:gd name="T4" fmla="*/ 115 w 170"/>
              <a:gd name="T5" fmla="*/ 10 h 198"/>
              <a:gd name="T6" fmla="*/ 115 w 170"/>
              <a:gd name="T7" fmla="*/ 24 h 198"/>
              <a:gd name="T8" fmla="*/ 121 w 170"/>
              <a:gd name="T9" fmla="*/ 45 h 198"/>
              <a:gd name="T10" fmla="*/ 128 w 170"/>
              <a:gd name="T11" fmla="*/ 55 h 198"/>
              <a:gd name="T12" fmla="*/ 142 w 170"/>
              <a:gd name="T13" fmla="*/ 62 h 198"/>
              <a:gd name="T14" fmla="*/ 153 w 170"/>
              <a:gd name="T15" fmla="*/ 73 h 198"/>
              <a:gd name="T16" fmla="*/ 163 w 170"/>
              <a:gd name="T17" fmla="*/ 80 h 198"/>
              <a:gd name="T18" fmla="*/ 163 w 170"/>
              <a:gd name="T19" fmla="*/ 83 h 198"/>
              <a:gd name="T20" fmla="*/ 163 w 170"/>
              <a:gd name="T21" fmla="*/ 90 h 198"/>
              <a:gd name="T22" fmla="*/ 167 w 170"/>
              <a:gd name="T23" fmla="*/ 97 h 198"/>
              <a:gd name="T24" fmla="*/ 167 w 170"/>
              <a:gd name="T25" fmla="*/ 100 h 198"/>
              <a:gd name="T26" fmla="*/ 170 w 170"/>
              <a:gd name="T27" fmla="*/ 107 h 198"/>
              <a:gd name="T28" fmla="*/ 170 w 170"/>
              <a:gd name="T29" fmla="*/ 111 h 198"/>
              <a:gd name="T30" fmla="*/ 167 w 170"/>
              <a:gd name="T31" fmla="*/ 118 h 198"/>
              <a:gd name="T32" fmla="*/ 160 w 170"/>
              <a:gd name="T33" fmla="*/ 139 h 198"/>
              <a:gd name="T34" fmla="*/ 153 w 170"/>
              <a:gd name="T35" fmla="*/ 152 h 198"/>
              <a:gd name="T36" fmla="*/ 149 w 170"/>
              <a:gd name="T37" fmla="*/ 163 h 198"/>
              <a:gd name="T38" fmla="*/ 146 w 170"/>
              <a:gd name="T39" fmla="*/ 173 h 198"/>
              <a:gd name="T40" fmla="*/ 128 w 170"/>
              <a:gd name="T41" fmla="*/ 184 h 198"/>
              <a:gd name="T42" fmla="*/ 125 w 170"/>
              <a:gd name="T43" fmla="*/ 184 h 198"/>
              <a:gd name="T44" fmla="*/ 121 w 170"/>
              <a:gd name="T45" fmla="*/ 187 h 198"/>
              <a:gd name="T46" fmla="*/ 121 w 170"/>
              <a:gd name="T47" fmla="*/ 191 h 198"/>
              <a:gd name="T48" fmla="*/ 111 w 170"/>
              <a:gd name="T49" fmla="*/ 191 h 198"/>
              <a:gd name="T50" fmla="*/ 101 w 170"/>
              <a:gd name="T51" fmla="*/ 198 h 198"/>
              <a:gd name="T52" fmla="*/ 87 w 170"/>
              <a:gd name="T53" fmla="*/ 163 h 198"/>
              <a:gd name="T54" fmla="*/ 42 w 170"/>
              <a:gd name="T55" fmla="*/ 170 h 198"/>
              <a:gd name="T56" fmla="*/ 42 w 170"/>
              <a:gd name="T57" fmla="*/ 146 h 198"/>
              <a:gd name="T58" fmla="*/ 24 w 170"/>
              <a:gd name="T59" fmla="*/ 135 h 198"/>
              <a:gd name="T60" fmla="*/ 14 w 170"/>
              <a:gd name="T61" fmla="*/ 118 h 198"/>
              <a:gd name="T62" fmla="*/ 7 w 170"/>
              <a:gd name="T63" fmla="*/ 87 h 198"/>
              <a:gd name="T64" fmla="*/ 0 w 170"/>
              <a:gd name="T65" fmla="*/ 73 h 198"/>
              <a:gd name="T66" fmla="*/ 7 w 170"/>
              <a:gd name="T67" fmla="*/ 62 h 198"/>
              <a:gd name="T68" fmla="*/ 10 w 170"/>
              <a:gd name="T69" fmla="*/ 48 h 198"/>
              <a:gd name="T70" fmla="*/ 3 w 170"/>
              <a:gd name="T71" fmla="*/ 35 h 198"/>
              <a:gd name="T72" fmla="*/ 7 w 170"/>
              <a:gd name="T73" fmla="*/ 28 h 198"/>
              <a:gd name="T74" fmla="*/ 10 w 170"/>
              <a:gd name="T75" fmla="*/ 28 h 198"/>
              <a:gd name="T76" fmla="*/ 17 w 170"/>
              <a:gd name="T77" fmla="*/ 35 h 198"/>
              <a:gd name="T78" fmla="*/ 35 w 170"/>
              <a:gd name="T79" fmla="*/ 41 h 198"/>
              <a:gd name="T80" fmla="*/ 59 w 170"/>
              <a:gd name="T81" fmla="*/ 28 h 198"/>
              <a:gd name="T82" fmla="*/ 62 w 170"/>
              <a:gd name="T83" fmla="*/ 1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0" h="198">
                <a:moveTo>
                  <a:pt x="62" y="10"/>
                </a:moveTo>
                <a:lnTo>
                  <a:pt x="73" y="0"/>
                </a:lnTo>
                <a:lnTo>
                  <a:pt x="115" y="10"/>
                </a:lnTo>
                <a:lnTo>
                  <a:pt x="115" y="24"/>
                </a:lnTo>
                <a:lnTo>
                  <a:pt x="121" y="45"/>
                </a:lnTo>
                <a:lnTo>
                  <a:pt x="128" y="55"/>
                </a:lnTo>
                <a:lnTo>
                  <a:pt x="142" y="62"/>
                </a:lnTo>
                <a:lnTo>
                  <a:pt x="153" y="73"/>
                </a:lnTo>
                <a:lnTo>
                  <a:pt x="163" y="80"/>
                </a:lnTo>
                <a:lnTo>
                  <a:pt x="163" y="83"/>
                </a:lnTo>
                <a:lnTo>
                  <a:pt x="163" y="90"/>
                </a:lnTo>
                <a:lnTo>
                  <a:pt x="167" y="97"/>
                </a:lnTo>
                <a:lnTo>
                  <a:pt x="167" y="100"/>
                </a:lnTo>
                <a:lnTo>
                  <a:pt x="170" y="107"/>
                </a:lnTo>
                <a:lnTo>
                  <a:pt x="170" y="111"/>
                </a:lnTo>
                <a:lnTo>
                  <a:pt x="167" y="118"/>
                </a:lnTo>
                <a:lnTo>
                  <a:pt x="160" y="139"/>
                </a:lnTo>
                <a:lnTo>
                  <a:pt x="153" y="152"/>
                </a:lnTo>
                <a:lnTo>
                  <a:pt x="149" y="163"/>
                </a:lnTo>
                <a:lnTo>
                  <a:pt x="146" y="173"/>
                </a:lnTo>
                <a:lnTo>
                  <a:pt x="128" y="184"/>
                </a:lnTo>
                <a:lnTo>
                  <a:pt x="125" y="184"/>
                </a:lnTo>
                <a:lnTo>
                  <a:pt x="121" y="187"/>
                </a:lnTo>
                <a:lnTo>
                  <a:pt x="121" y="191"/>
                </a:lnTo>
                <a:lnTo>
                  <a:pt x="111" y="191"/>
                </a:lnTo>
                <a:lnTo>
                  <a:pt x="101" y="198"/>
                </a:lnTo>
                <a:lnTo>
                  <a:pt x="87" y="163"/>
                </a:lnTo>
                <a:lnTo>
                  <a:pt x="42" y="170"/>
                </a:lnTo>
                <a:lnTo>
                  <a:pt x="42" y="146"/>
                </a:lnTo>
                <a:lnTo>
                  <a:pt x="24" y="135"/>
                </a:lnTo>
                <a:lnTo>
                  <a:pt x="14" y="118"/>
                </a:lnTo>
                <a:lnTo>
                  <a:pt x="7" y="87"/>
                </a:lnTo>
                <a:lnTo>
                  <a:pt x="0" y="73"/>
                </a:lnTo>
                <a:lnTo>
                  <a:pt x="7" y="62"/>
                </a:lnTo>
                <a:lnTo>
                  <a:pt x="10" y="48"/>
                </a:lnTo>
                <a:lnTo>
                  <a:pt x="3" y="35"/>
                </a:lnTo>
                <a:lnTo>
                  <a:pt x="7" y="28"/>
                </a:lnTo>
                <a:lnTo>
                  <a:pt x="10" y="28"/>
                </a:lnTo>
                <a:lnTo>
                  <a:pt x="17" y="35"/>
                </a:lnTo>
                <a:lnTo>
                  <a:pt x="35" y="41"/>
                </a:lnTo>
                <a:lnTo>
                  <a:pt x="59" y="28"/>
                </a:lnTo>
                <a:lnTo>
                  <a:pt x="62" y="1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46" name="Freeform 27">
            <a:extLst>
              <a:ext uri="{FF2B5EF4-FFF2-40B4-BE49-F238E27FC236}">
                <a16:creationId xmlns:a16="http://schemas.microsoft.com/office/drawing/2014/main" id="{4D5E0E67-0EED-4C6E-854E-483F6B766AC5}"/>
              </a:ext>
            </a:extLst>
          </p:cNvPr>
          <p:cNvSpPr>
            <a:spLocks/>
          </p:cNvSpPr>
          <p:nvPr/>
        </p:nvSpPr>
        <p:spPr bwMode="auto">
          <a:xfrm>
            <a:off x="10859527" y="2469484"/>
            <a:ext cx="404560" cy="375455"/>
          </a:xfrm>
          <a:custGeom>
            <a:avLst/>
            <a:gdLst>
              <a:gd name="T0" fmla="*/ 69 w 139"/>
              <a:gd name="T1" fmla="*/ 0 h 129"/>
              <a:gd name="T2" fmla="*/ 80 w 139"/>
              <a:gd name="T3" fmla="*/ 7 h 129"/>
              <a:gd name="T4" fmla="*/ 86 w 139"/>
              <a:gd name="T5" fmla="*/ 21 h 129"/>
              <a:gd name="T6" fmla="*/ 86 w 139"/>
              <a:gd name="T7" fmla="*/ 45 h 129"/>
              <a:gd name="T8" fmla="*/ 93 w 139"/>
              <a:gd name="T9" fmla="*/ 52 h 129"/>
              <a:gd name="T10" fmla="*/ 104 w 139"/>
              <a:gd name="T11" fmla="*/ 52 h 129"/>
              <a:gd name="T12" fmla="*/ 111 w 139"/>
              <a:gd name="T13" fmla="*/ 45 h 129"/>
              <a:gd name="T14" fmla="*/ 139 w 139"/>
              <a:gd name="T15" fmla="*/ 70 h 129"/>
              <a:gd name="T16" fmla="*/ 135 w 139"/>
              <a:gd name="T17" fmla="*/ 80 h 129"/>
              <a:gd name="T18" fmla="*/ 128 w 139"/>
              <a:gd name="T19" fmla="*/ 87 h 129"/>
              <a:gd name="T20" fmla="*/ 118 w 139"/>
              <a:gd name="T21" fmla="*/ 87 h 129"/>
              <a:gd name="T22" fmla="*/ 114 w 139"/>
              <a:gd name="T23" fmla="*/ 83 h 129"/>
              <a:gd name="T24" fmla="*/ 86 w 139"/>
              <a:gd name="T25" fmla="*/ 97 h 129"/>
              <a:gd name="T26" fmla="*/ 83 w 139"/>
              <a:gd name="T27" fmla="*/ 118 h 129"/>
              <a:gd name="T28" fmla="*/ 45 w 139"/>
              <a:gd name="T29" fmla="*/ 129 h 129"/>
              <a:gd name="T30" fmla="*/ 41 w 139"/>
              <a:gd name="T31" fmla="*/ 108 h 129"/>
              <a:gd name="T32" fmla="*/ 27 w 139"/>
              <a:gd name="T33" fmla="*/ 94 h 129"/>
              <a:gd name="T34" fmla="*/ 17 w 139"/>
              <a:gd name="T35" fmla="*/ 94 h 129"/>
              <a:gd name="T36" fmla="*/ 10 w 139"/>
              <a:gd name="T37" fmla="*/ 80 h 129"/>
              <a:gd name="T38" fmla="*/ 10 w 139"/>
              <a:gd name="T39" fmla="*/ 52 h 129"/>
              <a:gd name="T40" fmla="*/ 0 w 139"/>
              <a:gd name="T41" fmla="*/ 11 h 129"/>
              <a:gd name="T42" fmla="*/ 3 w 139"/>
              <a:gd name="T43" fmla="*/ 0 h 129"/>
              <a:gd name="T44" fmla="*/ 48 w 139"/>
              <a:gd name="T45" fmla="*/ 7 h 129"/>
              <a:gd name="T46" fmla="*/ 69 w 139"/>
              <a:gd name="T4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129">
                <a:moveTo>
                  <a:pt x="69" y="0"/>
                </a:moveTo>
                <a:lnTo>
                  <a:pt x="80" y="7"/>
                </a:lnTo>
                <a:lnTo>
                  <a:pt x="86" y="21"/>
                </a:lnTo>
                <a:lnTo>
                  <a:pt x="86" y="45"/>
                </a:lnTo>
                <a:lnTo>
                  <a:pt x="93" y="52"/>
                </a:lnTo>
                <a:lnTo>
                  <a:pt x="104" y="52"/>
                </a:lnTo>
                <a:lnTo>
                  <a:pt x="111" y="45"/>
                </a:lnTo>
                <a:lnTo>
                  <a:pt x="139" y="70"/>
                </a:lnTo>
                <a:lnTo>
                  <a:pt x="135" y="80"/>
                </a:lnTo>
                <a:lnTo>
                  <a:pt x="128" y="87"/>
                </a:lnTo>
                <a:lnTo>
                  <a:pt x="118" y="87"/>
                </a:lnTo>
                <a:lnTo>
                  <a:pt x="114" y="83"/>
                </a:lnTo>
                <a:lnTo>
                  <a:pt x="86" y="97"/>
                </a:lnTo>
                <a:lnTo>
                  <a:pt x="83" y="118"/>
                </a:lnTo>
                <a:lnTo>
                  <a:pt x="45" y="129"/>
                </a:lnTo>
                <a:lnTo>
                  <a:pt x="41" y="108"/>
                </a:lnTo>
                <a:lnTo>
                  <a:pt x="27" y="94"/>
                </a:lnTo>
                <a:lnTo>
                  <a:pt x="17" y="94"/>
                </a:lnTo>
                <a:lnTo>
                  <a:pt x="10" y="80"/>
                </a:lnTo>
                <a:lnTo>
                  <a:pt x="10" y="52"/>
                </a:lnTo>
                <a:lnTo>
                  <a:pt x="0" y="11"/>
                </a:lnTo>
                <a:lnTo>
                  <a:pt x="3" y="0"/>
                </a:lnTo>
                <a:lnTo>
                  <a:pt x="48" y="7"/>
                </a:lnTo>
                <a:lnTo>
                  <a:pt x="69"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47" name="Freeform 28">
            <a:extLst>
              <a:ext uri="{FF2B5EF4-FFF2-40B4-BE49-F238E27FC236}">
                <a16:creationId xmlns:a16="http://schemas.microsoft.com/office/drawing/2014/main" id="{AC8306D2-AF31-4689-85F0-769F4C0E55B3}"/>
              </a:ext>
            </a:extLst>
          </p:cNvPr>
          <p:cNvSpPr>
            <a:spLocks/>
          </p:cNvSpPr>
          <p:nvPr/>
        </p:nvSpPr>
        <p:spPr bwMode="auto">
          <a:xfrm>
            <a:off x="10970126" y="3054493"/>
            <a:ext cx="372544" cy="282319"/>
          </a:xfrm>
          <a:custGeom>
            <a:avLst/>
            <a:gdLst>
              <a:gd name="T0" fmla="*/ 0 w 128"/>
              <a:gd name="T1" fmla="*/ 59 h 97"/>
              <a:gd name="T2" fmla="*/ 0 w 128"/>
              <a:gd name="T3" fmla="*/ 21 h 97"/>
              <a:gd name="T4" fmla="*/ 7 w 128"/>
              <a:gd name="T5" fmla="*/ 21 h 97"/>
              <a:gd name="T6" fmla="*/ 17 w 128"/>
              <a:gd name="T7" fmla="*/ 0 h 97"/>
              <a:gd name="T8" fmla="*/ 66 w 128"/>
              <a:gd name="T9" fmla="*/ 39 h 97"/>
              <a:gd name="T10" fmla="*/ 73 w 128"/>
              <a:gd name="T11" fmla="*/ 39 h 97"/>
              <a:gd name="T12" fmla="*/ 104 w 128"/>
              <a:gd name="T13" fmla="*/ 49 h 97"/>
              <a:gd name="T14" fmla="*/ 128 w 128"/>
              <a:gd name="T15" fmla="*/ 66 h 97"/>
              <a:gd name="T16" fmla="*/ 125 w 128"/>
              <a:gd name="T17" fmla="*/ 84 h 97"/>
              <a:gd name="T18" fmla="*/ 101 w 128"/>
              <a:gd name="T19" fmla="*/ 97 h 97"/>
              <a:gd name="T20" fmla="*/ 83 w 128"/>
              <a:gd name="T21" fmla="*/ 91 h 97"/>
              <a:gd name="T22" fmla="*/ 76 w 128"/>
              <a:gd name="T23" fmla="*/ 84 h 97"/>
              <a:gd name="T24" fmla="*/ 73 w 128"/>
              <a:gd name="T25" fmla="*/ 84 h 97"/>
              <a:gd name="T26" fmla="*/ 31 w 128"/>
              <a:gd name="T27" fmla="*/ 63 h 97"/>
              <a:gd name="T28" fmla="*/ 21 w 128"/>
              <a:gd name="T29" fmla="*/ 66 h 97"/>
              <a:gd name="T30" fmla="*/ 14 w 128"/>
              <a:gd name="T31" fmla="*/ 56 h 97"/>
              <a:gd name="T32" fmla="*/ 7 w 128"/>
              <a:gd name="T33" fmla="*/ 56 h 97"/>
              <a:gd name="T34" fmla="*/ 0 w 128"/>
              <a:gd name="T35"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97">
                <a:moveTo>
                  <a:pt x="0" y="59"/>
                </a:moveTo>
                <a:lnTo>
                  <a:pt x="0" y="21"/>
                </a:lnTo>
                <a:lnTo>
                  <a:pt x="7" y="21"/>
                </a:lnTo>
                <a:lnTo>
                  <a:pt x="17" y="0"/>
                </a:lnTo>
                <a:lnTo>
                  <a:pt x="66" y="39"/>
                </a:lnTo>
                <a:lnTo>
                  <a:pt x="73" y="39"/>
                </a:lnTo>
                <a:lnTo>
                  <a:pt x="104" y="49"/>
                </a:lnTo>
                <a:lnTo>
                  <a:pt x="128" y="66"/>
                </a:lnTo>
                <a:lnTo>
                  <a:pt x="125" y="84"/>
                </a:lnTo>
                <a:lnTo>
                  <a:pt x="101" y="97"/>
                </a:lnTo>
                <a:lnTo>
                  <a:pt x="83" y="91"/>
                </a:lnTo>
                <a:lnTo>
                  <a:pt x="76" y="84"/>
                </a:lnTo>
                <a:lnTo>
                  <a:pt x="73" y="84"/>
                </a:lnTo>
                <a:lnTo>
                  <a:pt x="31" y="63"/>
                </a:lnTo>
                <a:lnTo>
                  <a:pt x="21" y="66"/>
                </a:lnTo>
                <a:lnTo>
                  <a:pt x="14" y="56"/>
                </a:lnTo>
                <a:lnTo>
                  <a:pt x="7" y="56"/>
                </a:lnTo>
                <a:lnTo>
                  <a:pt x="0" y="59"/>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48" name="Freeform 29">
            <a:extLst>
              <a:ext uri="{FF2B5EF4-FFF2-40B4-BE49-F238E27FC236}">
                <a16:creationId xmlns:a16="http://schemas.microsoft.com/office/drawing/2014/main" id="{B01BC79E-8E49-4BE5-846D-0B7E4F38C481}"/>
              </a:ext>
            </a:extLst>
          </p:cNvPr>
          <p:cNvSpPr>
            <a:spLocks/>
          </p:cNvSpPr>
          <p:nvPr/>
        </p:nvSpPr>
        <p:spPr bwMode="auto">
          <a:xfrm>
            <a:off x="10917738" y="3217481"/>
            <a:ext cx="273587" cy="212467"/>
          </a:xfrm>
          <a:custGeom>
            <a:avLst/>
            <a:gdLst>
              <a:gd name="T0" fmla="*/ 0 w 94"/>
              <a:gd name="T1" fmla="*/ 14 h 73"/>
              <a:gd name="T2" fmla="*/ 4 w 94"/>
              <a:gd name="T3" fmla="*/ 10 h 73"/>
              <a:gd name="T4" fmla="*/ 18 w 94"/>
              <a:gd name="T5" fmla="*/ 3 h 73"/>
              <a:gd name="T6" fmla="*/ 25 w 94"/>
              <a:gd name="T7" fmla="*/ 0 h 73"/>
              <a:gd name="T8" fmla="*/ 32 w 94"/>
              <a:gd name="T9" fmla="*/ 0 h 73"/>
              <a:gd name="T10" fmla="*/ 39 w 94"/>
              <a:gd name="T11" fmla="*/ 10 h 73"/>
              <a:gd name="T12" fmla="*/ 49 w 94"/>
              <a:gd name="T13" fmla="*/ 7 h 73"/>
              <a:gd name="T14" fmla="*/ 91 w 94"/>
              <a:gd name="T15" fmla="*/ 28 h 73"/>
              <a:gd name="T16" fmla="*/ 87 w 94"/>
              <a:gd name="T17" fmla="*/ 35 h 73"/>
              <a:gd name="T18" fmla="*/ 94 w 94"/>
              <a:gd name="T19" fmla="*/ 48 h 73"/>
              <a:gd name="T20" fmla="*/ 91 w 94"/>
              <a:gd name="T21" fmla="*/ 62 h 73"/>
              <a:gd name="T22" fmla="*/ 84 w 94"/>
              <a:gd name="T23" fmla="*/ 73 h 73"/>
              <a:gd name="T24" fmla="*/ 53 w 94"/>
              <a:gd name="T25" fmla="*/ 59 h 73"/>
              <a:gd name="T26" fmla="*/ 18 w 94"/>
              <a:gd name="T27" fmla="*/ 38 h 73"/>
              <a:gd name="T28" fmla="*/ 18 w 94"/>
              <a:gd name="T29" fmla="*/ 24 h 73"/>
              <a:gd name="T30" fmla="*/ 7 w 94"/>
              <a:gd name="T31" fmla="*/ 17 h 73"/>
              <a:gd name="T32" fmla="*/ 0 w 94"/>
              <a:gd name="T33" fmla="*/ 1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73">
                <a:moveTo>
                  <a:pt x="0" y="14"/>
                </a:moveTo>
                <a:lnTo>
                  <a:pt x="4" y="10"/>
                </a:lnTo>
                <a:lnTo>
                  <a:pt x="18" y="3"/>
                </a:lnTo>
                <a:lnTo>
                  <a:pt x="25" y="0"/>
                </a:lnTo>
                <a:lnTo>
                  <a:pt x="32" y="0"/>
                </a:lnTo>
                <a:lnTo>
                  <a:pt x="39" y="10"/>
                </a:lnTo>
                <a:lnTo>
                  <a:pt x="49" y="7"/>
                </a:lnTo>
                <a:lnTo>
                  <a:pt x="91" y="28"/>
                </a:lnTo>
                <a:lnTo>
                  <a:pt x="87" y="35"/>
                </a:lnTo>
                <a:lnTo>
                  <a:pt x="94" y="48"/>
                </a:lnTo>
                <a:lnTo>
                  <a:pt x="91" y="62"/>
                </a:lnTo>
                <a:lnTo>
                  <a:pt x="84" y="73"/>
                </a:lnTo>
                <a:lnTo>
                  <a:pt x="53" y="59"/>
                </a:lnTo>
                <a:lnTo>
                  <a:pt x="18" y="38"/>
                </a:lnTo>
                <a:lnTo>
                  <a:pt x="18" y="24"/>
                </a:lnTo>
                <a:lnTo>
                  <a:pt x="7" y="17"/>
                </a:lnTo>
                <a:lnTo>
                  <a:pt x="0"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49" name="Freeform 30">
            <a:extLst>
              <a:ext uri="{FF2B5EF4-FFF2-40B4-BE49-F238E27FC236}">
                <a16:creationId xmlns:a16="http://schemas.microsoft.com/office/drawing/2014/main" id="{61130F04-F81C-4B6E-A928-0F562BBE3956}"/>
              </a:ext>
            </a:extLst>
          </p:cNvPr>
          <p:cNvSpPr>
            <a:spLocks/>
          </p:cNvSpPr>
          <p:nvPr/>
        </p:nvSpPr>
        <p:spPr bwMode="auto">
          <a:xfrm>
            <a:off x="10909005" y="3389200"/>
            <a:ext cx="375455" cy="442396"/>
          </a:xfrm>
          <a:custGeom>
            <a:avLst/>
            <a:gdLst>
              <a:gd name="T0" fmla="*/ 56 w 129"/>
              <a:gd name="T1" fmla="*/ 0 h 152"/>
              <a:gd name="T2" fmla="*/ 87 w 129"/>
              <a:gd name="T3" fmla="*/ 14 h 152"/>
              <a:gd name="T4" fmla="*/ 94 w 129"/>
              <a:gd name="T5" fmla="*/ 28 h 152"/>
              <a:gd name="T6" fmla="*/ 101 w 129"/>
              <a:gd name="T7" fmla="*/ 59 h 152"/>
              <a:gd name="T8" fmla="*/ 111 w 129"/>
              <a:gd name="T9" fmla="*/ 76 h 152"/>
              <a:gd name="T10" fmla="*/ 129 w 129"/>
              <a:gd name="T11" fmla="*/ 87 h 152"/>
              <a:gd name="T12" fmla="*/ 129 w 129"/>
              <a:gd name="T13" fmla="*/ 111 h 152"/>
              <a:gd name="T14" fmla="*/ 104 w 129"/>
              <a:gd name="T15" fmla="*/ 114 h 152"/>
              <a:gd name="T16" fmla="*/ 59 w 129"/>
              <a:gd name="T17" fmla="*/ 107 h 152"/>
              <a:gd name="T18" fmla="*/ 49 w 129"/>
              <a:gd name="T19" fmla="*/ 132 h 152"/>
              <a:gd name="T20" fmla="*/ 42 w 129"/>
              <a:gd name="T21" fmla="*/ 152 h 152"/>
              <a:gd name="T22" fmla="*/ 35 w 129"/>
              <a:gd name="T23" fmla="*/ 142 h 152"/>
              <a:gd name="T24" fmla="*/ 14 w 129"/>
              <a:gd name="T25" fmla="*/ 114 h 152"/>
              <a:gd name="T26" fmla="*/ 28 w 129"/>
              <a:gd name="T27" fmla="*/ 104 h 152"/>
              <a:gd name="T28" fmla="*/ 17 w 129"/>
              <a:gd name="T29" fmla="*/ 87 h 152"/>
              <a:gd name="T30" fmla="*/ 3 w 129"/>
              <a:gd name="T31" fmla="*/ 73 h 152"/>
              <a:gd name="T32" fmla="*/ 0 w 129"/>
              <a:gd name="T33" fmla="*/ 59 h 152"/>
              <a:gd name="T34" fmla="*/ 3 w 129"/>
              <a:gd name="T35" fmla="*/ 41 h 152"/>
              <a:gd name="T36" fmla="*/ 3 w 129"/>
              <a:gd name="T37" fmla="*/ 35 h 152"/>
              <a:gd name="T38" fmla="*/ 24 w 129"/>
              <a:gd name="T39" fmla="*/ 14 h 152"/>
              <a:gd name="T40" fmla="*/ 35 w 129"/>
              <a:gd name="T41" fmla="*/ 10 h 152"/>
              <a:gd name="T42" fmla="*/ 45 w 129"/>
              <a:gd name="T43" fmla="*/ 10 h 152"/>
              <a:gd name="T44" fmla="*/ 56 w 129"/>
              <a:gd name="T4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9" h="152">
                <a:moveTo>
                  <a:pt x="56" y="0"/>
                </a:moveTo>
                <a:lnTo>
                  <a:pt x="87" y="14"/>
                </a:lnTo>
                <a:lnTo>
                  <a:pt x="94" y="28"/>
                </a:lnTo>
                <a:lnTo>
                  <a:pt x="101" y="59"/>
                </a:lnTo>
                <a:lnTo>
                  <a:pt x="111" y="76"/>
                </a:lnTo>
                <a:lnTo>
                  <a:pt x="129" y="87"/>
                </a:lnTo>
                <a:lnTo>
                  <a:pt x="129" y="111"/>
                </a:lnTo>
                <a:lnTo>
                  <a:pt x="104" y="114"/>
                </a:lnTo>
                <a:lnTo>
                  <a:pt x="59" y="107"/>
                </a:lnTo>
                <a:lnTo>
                  <a:pt x="49" y="132"/>
                </a:lnTo>
                <a:lnTo>
                  <a:pt x="42" y="152"/>
                </a:lnTo>
                <a:lnTo>
                  <a:pt x="35" y="142"/>
                </a:lnTo>
                <a:lnTo>
                  <a:pt x="14" y="114"/>
                </a:lnTo>
                <a:lnTo>
                  <a:pt x="28" y="104"/>
                </a:lnTo>
                <a:lnTo>
                  <a:pt x="17" y="87"/>
                </a:lnTo>
                <a:lnTo>
                  <a:pt x="3" y="73"/>
                </a:lnTo>
                <a:lnTo>
                  <a:pt x="0" y="59"/>
                </a:lnTo>
                <a:lnTo>
                  <a:pt x="3" y="41"/>
                </a:lnTo>
                <a:lnTo>
                  <a:pt x="3" y="35"/>
                </a:lnTo>
                <a:lnTo>
                  <a:pt x="24" y="14"/>
                </a:lnTo>
                <a:lnTo>
                  <a:pt x="35" y="10"/>
                </a:lnTo>
                <a:lnTo>
                  <a:pt x="45" y="10"/>
                </a:lnTo>
                <a:lnTo>
                  <a:pt x="56"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50" name="Freeform 31">
            <a:extLst>
              <a:ext uri="{FF2B5EF4-FFF2-40B4-BE49-F238E27FC236}">
                <a16:creationId xmlns:a16="http://schemas.microsoft.com/office/drawing/2014/main" id="{7703F7ED-212A-4856-ABF7-565F7E10F23F}"/>
              </a:ext>
            </a:extLst>
          </p:cNvPr>
          <p:cNvSpPr>
            <a:spLocks/>
          </p:cNvSpPr>
          <p:nvPr/>
        </p:nvSpPr>
        <p:spPr bwMode="auto">
          <a:xfrm>
            <a:off x="10818780" y="5601178"/>
            <a:ext cx="160078" cy="139704"/>
          </a:xfrm>
          <a:custGeom>
            <a:avLst/>
            <a:gdLst>
              <a:gd name="T0" fmla="*/ 0 w 55"/>
              <a:gd name="T1" fmla="*/ 0 h 48"/>
              <a:gd name="T2" fmla="*/ 14 w 55"/>
              <a:gd name="T3" fmla="*/ 6 h 48"/>
              <a:gd name="T4" fmla="*/ 24 w 55"/>
              <a:gd name="T5" fmla="*/ 6 h 48"/>
              <a:gd name="T6" fmla="*/ 31 w 55"/>
              <a:gd name="T7" fmla="*/ 17 h 48"/>
              <a:gd name="T8" fmla="*/ 41 w 55"/>
              <a:gd name="T9" fmla="*/ 20 h 48"/>
              <a:gd name="T10" fmla="*/ 48 w 55"/>
              <a:gd name="T11" fmla="*/ 31 h 48"/>
              <a:gd name="T12" fmla="*/ 55 w 55"/>
              <a:gd name="T13" fmla="*/ 38 h 48"/>
              <a:gd name="T14" fmla="*/ 48 w 55"/>
              <a:gd name="T15" fmla="*/ 48 h 48"/>
              <a:gd name="T16" fmla="*/ 38 w 55"/>
              <a:gd name="T17" fmla="*/ 41 h 48"/>
              <a:gd name="T18" fmla="*/ 27 w 55"/>
              <a:gd name="T19" fmla="*/ 45 h 48"/>
              <a:gd name="T20" fmla="*/ 17 w 55"/>
              <a:gd name="T21" fmla="*/ 38 h 48"/>
              <a:gd name="T22" fmla="*/ 10 w 55"/>
              <a:gd name="T23" fmla="*/ 41 h 48"/>
              <a:gd name="T24" fmla="*/ 10 w 55"/>
              <a:gd name="T25" fmla="*/ 48 h 48"/>
              <a:gd name="T26" fmla="*/ 0 w 55"/>
              <a:gd name="T27" fmla="*/ 41 h 48"/>
              <a:gd name="T28" fmla="*/ 0 w 5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48">
                <a:moveTo>
                  <a:pt x="0" y="0"/>
                </a:moveTo>
                <a:lnTo>
                  <a:pt x="14" y="6"/>
                </a:lnTo>
                <a:lnTo>
                  <a:pt x="24" y="6"/>
                </a:lnTo>
                <a:lnTo>
                  <a:pt x="31" y="17"/>
                </a:lnTo>
                <a:lnTo>
                  <a:pt x="41" y="20"/>
                </a:lnTo>
                <a:lnTo>
                  <a:pt x="48" y="31"/>
                </a:lnTo>
                <a:lnTo>
                  <a:pt x="55" y="38"/>
                </a:lnTo>
                <a:lnTo>
                  <a:pt x="48" y="48"/>
                </a:lnTo>
                <a:lnTo>
                  <a:pt x="38" y="41"/>
                </a:lnTo>
                <a:lnTo>
                  <a:pt x="27" y="45"/>
                </a:lnTo>
                <a:lnTo>
                  <a:pt x="17" y="38"/>
                </a:lnTo>
                <a:lnTo>
                  <a:pt x="10" y="41"/>
                </a:lnTo>
                <a:lnTo>
                  <a:pt x="10" y="48"/>
                </a:lnTo>
                <a:lnTo>
                  <a:pt x="0" y="41"/>
                </a:lnTo>
                <a:lnTo>
                  <a:pt x="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51" name="Freeform 32">
            <a:extLst>
              <a:ext uri="{FF2B5EF4-FFF2-40B4-BE49-F238E27FC236}">
                <a16:creationId xmlns:a16="http://schemas.microsoft.com/office/drawing/2014/main" id="{22737B2D-9A93-4A1F-82AA-F46E55BAF8AB}"/>
              </a:ext>
            </a:extLst>
          </p:cNvPr>
          <p:cNvSpPr>
            <a:spLocks/>
          </p:cNvSpPr>
          <p:nvPr/>
        </p:nvSpPr>
        <p:spPr bwMode="auto">
          <a:xfrm>
            <a:off x="10716912" y="5438191"/>
            <a:ext cx="253214" cy="180451"/>
          </a:xfrm>
          <a:custGeom>
            <a:avLst/>
            <a:gdLst>
              <a:gd name="T0" fmla="*/ 14 w 87"/>
              <a:gd name="T1" fmla="*/ 4 h 62"/>
              <a:gd name="T2" fmla="*/ 24 w 87"/>
              <a:gd name="T3" fmla="*/ 0 h 62"/>
              <a:gd name="T4" fmla="*/ 31 w 87"/>
              <a:gd name="T5" fmla="*/ 17 h 62"/>
              <a:gd name="T6" fmla="*/ 45 w 87"/>
              <a:gd name="T7" fmla="*/ 21 h 62"/>
              <a:gd name="T8" fmla="*/ 76 w 87"/>
              <a:gd name="T9" fmla="*/ 21 h 62"/>
              <a:gd name="T10" fmla="*/ 83 w 87"/>
              <a:gd name="T11" fmla="*/ 21 h 62"/>
              <a:gd name="T12" fmla="*/ 87 w 87"/>
              <a:gd name="T13" fmla="*/ 45 h 62"/>
              <a:gd name="T14" fmla="*/ 76 w 87"/>
              <a:gd name="T15" fmla="*/ 59 h 62"/>
              <a:gd name="T16" fmla="*/ 73 w 87"/>
              <a:gd name="T17" fmla="*/ 59 h 62"/>
              <a:gd name="T18" fmla="*/ 66 w 87"/>
              <a:gd name="T19" fmla="*/ 52 h 62"/>
              <a:gd name="T20" fmla="*/ 62 w 87"/>
              <a:gd name="T21" fmla="*/ 52 h 62"/>
              <a:gd name="T22" fmla="*/ 59 w 87"/>
              <a:gd name="T23" fmla="*/ 62 h 62"/>
              <a:gd name="T24" fmla="*/ 49 w 87"/>
              <a:gd name="T25" fmla="*/ 62 h 62"/>
              <a:gd name="T26" fmla="*/ 35 w 87"/>
              <a:gd name="T27" fmla="*/ 56 h 62"/>
              <a:gd name="T28" fmla="*/ 28 w 87"/>
              <a:gd name="T29" fmla="*/ 49 h 62"/>
              <a:gd name="T30" fmla="*/ 10 w 87"/>
              <a:gd name="T31" fmla="*/ 45 h 62"/>
              <a:gd name="T32" fmla="*/ 3 w 87"/>
              <a:gd name="T33" fmla="*/ 35 h 62"/>
              <a:gd name="T34" fmla="*/ 14 w 87"/>
              <a:gd name="T35" fmla="*/ 31 h 62"/>
              <a:gd name="T36" fmla="*/ 0 w 87"/>
              <a:gd name="T37" fmla="*/ 21 h 62"/>
              <a:gd name="T38" fmla="*/ 3 w 87"/>
              <a:gd name="T39" fmla="*/ 7 h 62"/>
              <a:gd name="T40" fmla="*/ 14 w 87"/>
              <a:gd name="T41"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62">
                <a:moveTo>
                  <a:pt x="14" y="4"/>
                </a:moveTo>
                <a:lnTo>
                  <a:pt x="24" y="0"/>
                </a:lnTo>
                <a:lnTo>
                  <a:pt x="31" y="17"/>
                </a:lnTo>
                <a:lnTo>
                  <a:pt x="45" y="21"/>
                </a:lnTo>
                <a:lnTo>
                  <a:pt x="76" y="21"/>
                </a:lnTo>
                <a:lnTo>
                  <a:pt x="83" y="21"/>
                </a:lnTo>
                <a:lnTo>
                  <a:pt x="87" y="45"/>
                </a:lnTo>
                <a:lnTo>
                  <a:pt x="76" y="59"/>
                </a:lnTo>
                <a:lnTo>
                  <a:pt x="73" y="59"/>
                </a:lnTo>
                <a:lnTo>
                  <a:pt x="66" y="52"/>
                </a:lnTo>
                <a:lnTo>
                  <a:pt x="62" y="52"/>
                </a:lnTo>
                <a:lnTo>
                  <a:pt x="59" y="62"/>
                </a:lnTo>
                <a:lnTo>
                  <a:pt x="49" y="62"/>
                </a:lnTo>
                <a:lnTo>
                  <a:pt x="35" y="56"/>
                </a:lnTo>
                <a:lnTo>
                  <a:pt x="28" y="49"/>
                </a:lnTo>
                <a:lnTo>
                  <a:pt x="10" y="45"/>
                </a:lnTo>
                <a:lnTo>
                  <a:pt x="3" y="35"/>
                </a:lnTo>
                <a:lnTo>
                  <a:pt x="14" y="31"/>
                </a:lnTo>
                <a:lnTo>
                  <a:pt x="0" y="21"/>
                </a:lnTo>
                <a:lnTo>
                  <a:pt x="3" y="7"/>
                </a:lnTo>
                <a:lnTo>
                  <a:pt x="14"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52" name="Freeform 33">
            <a:extLst>
              <a:ext uri="{FF2B5EF4-FFF2-40B4-BE49-F238E27FC236}">
                <a16:creationId xmlns:a16="http://schemas.microsoft.com/office/drawing/2014/main" id="{6B2E939B-8802-4DCA-ABEB-454A927BFCD0}"/>
              </a:ext>
            </a:extLst>
          </p:cNvPr>
          <p:cNvSpPr>
            <a:spLocks/>
          </p:cNvSpPr>
          <p:nvPr/>
        </p:nvSpPr>
        <p:spPr bwMode="auto">
          <a:xfrm>
            <a:off x="10786764" y="5711778"/>
            <a:ext cx="171720" cy="119331"/>
          </a:xfrm>
          <a:custGeom>
            <a:avLst/>
            <a:gdLst>
              <a:gd name="T0" fmla="*/ 11 w 59"/>
              <a:gd name="T1" fmla="*/ 3 h 41"/>
              <a:gd name="T2" fmla="*/ 21 w 59"/>
              <a:gd name="T3" fmla="*/ 10 h 41"/>
              <a:gd name="T4" fmla="*/ 21 w 59"/>
              <a:gd name="T5" fmla="*/ 3 h 41"/>
              <a:gd name="T6" fmla="*/ 28 w 59"/>
              <a:gd name="T7" fmla="*/ 0 h 41"/>
              <a:gd name="T8" fmla="*/ 38 w 59"/>
              <a:gd name="T9" fmla="*/ 7 h 41"/>
              <a:gd name="T10" fmla="*/ 49 w 59"/>
              <a:gd name="T11" fmla="*/ 3 h 41"/>
              <a:gd name="T12" fmla="*/ 59 w 59"/>
              <a:gd name="T13" fmla="*/ 10 h 41"/>
              <a:gd name="T14" fmla="*/ 56 w 59"/>
              <a:gd name="T15" fmla="*/ 17 h 41"/>
              <a:gd name="T16" fmla="*/ 49 w 59"/>
              <a:gd name="T17" fmla="*/ 21 h 41"/>
              <a:gd name="T18" fmla="*/ 45 w 59"/>
              <a:gd name="T19" fmla="*/ 17 h 41"/>
              <a:gd name="T20" fmla="*/ 42 w 59"/>
              <a:gd name="T21" fmla="*/ 17 h 41"/>
              <a:gd name="T22" fmla="*/ 38 w 59"/>
              <a:gd name="T23" fmla="*/ 24 h 41"/>
              <a:gd name="T24" fmla="*/ 38 w 59"/>
              <a:gd name="T25" fmla="*/ 31 h 41"/>
              <a:gd name="T26" fmla="*/ 35 w 59"/>
              <a:gd name="T27" fmla="*/ 34 h 41"/>
              <a:gd name="T28" fmla="*/ 32 w 59"/>
              <a:gd name="T29" fmla="*/ 38 h 41"/>
              <a:gd name="T30" fmla="*/ 21 w 59"/>
              <a:gd name="T31" fmla="*/ 38 h 41"/>
              <a:gd name="T32" fmla="*/ 18 w 59"/>
              <a:gd name="T33" fmla="*/ 34 h 41"/>
              <a:gd name="T34" fmla="*/ 14 w 59"/>
              <a:gd name="T35" fmla="*/ 38 h 41"/>
              <a:gd name="T36" fmla="*/ 11 w 59"/>
              <a:gd name="T37" fmla="*/ 41 h 41"/>
              <a:gd name="T38" fmla="*/ 0 w 59"/>
              <a:gd name="T39" fmla="*/ 17 h 41"/>
              <a:gd name="T40" fmla="*/ 11 w 59"/>
              <a:gd name="T41"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41">
                <a:moveTo>
                  <a:pt x="11" y="3"/>
                </a:moveTo>
                <a:lnTo>
                  <a:pt x="21" y="10"/>
                </a:lnTo>
                <a:lnTo>
                  <a:pt x="21" y="3"/>
                </a:lnTo>
                <a:lnTo>
                  <a:pt x="28" y="0"/>
                </a:lnTo>
                <a:lnTo>
                  <a:pt x="38" y="7"/>
                </a:lnTo>
                <a:lnTo>
                  <a:pt x="49" y="3"/>
                </a:lnTo>
                <a:lnTo>
                  <a:pt x="59" y="10"/>
                </a:lnTo>
                <a:lnTo>
                  <a:pt x="56" y="17"/>
                </a:lnTo>
                <a:lnTo>
                  <a:pt x="49" y="21"/>
                </a:lnTo>
                <a:lnTo>
                  <a:pt x="45" y="17"/>
                </a:lnTo>
                <a:lnTo>
                  <a:pt x="42" y="17"/>
                </a:lnTo>
                <a:lnTo>
                  <a:pt x="38" y="24"/>
                </a:lnTo>
                <a:lnTo>
                  <a:pt x="38" y="31"/>
                </a:lnTo>
                <a:lnTo>
                  <a:pt x="35" y="34"/>
                </a:lnTo>
                <a:lnTo>
                  <a:pt x="32" y="38"/>
                </a:lnTo>
                <a:lnTo>
                  <a:pt x="21" y="38"/>
                </a:lnTo>
                <a:lnTo>
                  <a:pt x="18" y="34"/>
                </a:lnTo>
                <a:lnTo>
                  <a:pt x="14" y="38"/>
                </a:lnTo>
                <a:lnTo>
                  <a:pt x="11" y="41"/>
                </a:lnTo>
                <a:lnTo>
                  <a:pt x="0" y="17"/>
                </a:lnTo>
                <a:lnTo>
                  <a:pt x="11"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53" name="Freeform 34">
            <a:extLst>
              <a:ext uri="{FF2B5EF4-FFF2-40B4-BE49-F238E27FC236}">
                <a16:creationId xmlns:a16="http://schemas.microsoft.com/office/drawing/2014/main" id="{90928AFE-E619-44D7-A502-7AA457A074C3}"/>
              </a:ext>
            </a:extLst>
          </p:cNvPr>
          <p:cNvSpPr>
            <a:spLocks/>
          </p:cNvSpPr>
          <p:nvPr/>
        </p:nvSpPr>
        <p:spPr bwMode="auto">
          <a:xfrm>
            <a:off x="10888632" y="5315949"/>
            <a:ext cx="334708" cy="395828"/>
          </a:xfrm>
          <a:custGeom>
            <a:avLst/>
            <a:gdLst>
              <a:gd name="T0" fmla="*/ 73 w 115"/>
              <a:gd name="T1" fmla="*/ 0 h 136"/>
              <a:gd name="T2" fmla="*/ 94 w 115"/>
              <a:gd name="T3" fmla="*/ 18 h 136"/>
              <a:gd name="T4" fmla="*/ 101 w 115"/>
              <a:gd name="T5" fmla="*/ 11 h 136"/>
              <a:gd name="T6" fmla="*/ 104 w 115"/>
              <a:gd name="T7" fmla="*/ 14 h 136"/>
              <a:gd name="T8" fmla="*/ 115 w 115"/>
              <a:gd name="T9" fmla="*/ 35 h 136"/>
              <a:gd name="T10" fmla="*/ 115 w 115"/>
              <a:gd name="T11" fmla="*/ 39 h 136"/>
              <a:gd name="T12" fmla="*/ 111 w 115"/>
              <a:gd name="T13" fmla="*/ 49 h 136"/>
              <a:gd name="T14" fmla="*/ 104 w 115"/>
              <a:gd name="T15" fmla="*/ 70 h 136"/>
              <a:gd name="T16" fmla="*/ 101 w 115"/>
              <a:gd name="T17" fmla="*/ 70 h 136"/>
              <a:gd name="T18" fmla="*/ 90 w 115"/>
              <a:gd name="T19" fmla="*/ 73 h 136"/>
              <a:gd name="T20" fmla="*/ 87 w 115"/>
              <a:gd name="T21" fmla="*/ 77 h 136"/>
              <a:gd name="T22" fmla="*/ 76 w 115"/>
              <a:gd name="T23" fmla="*/ 84 h 136"/>
              <a:gd name="T24" fmla="*/ 63 w 115"/>
              <a:gd name="T25" fmla="*/ 98 h 136"/>
              <a:gd name="T26" fmla="*/ 56 w 115"/>
              <a:gd name="T27" fmla="*/ 108 h 136"/>
              <a:gd name="T28" fmla="*/ 38 w 115"/>
              <a:gd name="T29" fmla="*/ 129 h 136"/>
              <a:gd name="T30" fmla="*/ 31 w 115"/>
              <a:gd name="T31" fmla="*/ 136 h 136"/>
              <a:gd name="T32" fmla="*/ 24 w 115"/>
              <a:gd name="T33" fmla="*/ 129 h 136"/>
              <a:gd name="T34" fmla="*/ 17 w 115"/>
              <a:gd name="T35" fmla="*/ 118 h 136"/>
              <a:gd name="T36" fmla="*/ 7 w 115"/>
              <a:gd name="T37" fmla="*/ 115 h 136"/>
              <a:gd name="T38" fmla="*/ 0 w 115"/>
              <a:gd name="T39" fmla="*/ 104 h 136"/>
              <a:gd name="T40" fmla="*/ 3 w 115"/>
              <a:gd name="T41" fmla="*/ 94 h 136"/>
              <a:gd name="T42" fmla="*/ 7 w 115"/>
              <a:gd name="T43" fmla="*/ 94 h 136"/>
              <a:gd name="T44" fmla="*/ 14 w 115"/>
              <a:gd name="T45" fmla="*/ 101 h 136"/>
              <a:gd name="T46" fmla="*/ 17 w 115"/>
              <a:gd name="T47" fmla="*/ 101 h 136"/>
              <a:gd name="T48" fmla="*/ 28 w 115"/>
              <a:gd name="T49" fmla="*/ 87 h 136"/>
              <a:gd name="T50" fmla="*/ 24 w 115"/>
              <a:gd name="T51" fmla="*/ 63 h 136"/>
              <a:gd name="T52" fmla="*/ 17 w 115"/>
              <a:gd name="T53" fmla="*/ 63 h 136"/>
              <a:gd name="T54" fmla="*/ 21 w 115"/>
              <a:gd name="T55" fmla="*/ 59 h 136"/>
              <a:gd name="T56" fmla="*/ 31 w 115"/>
              <a:gd name="T57" fmla="*/ 49 h 136"/>
              <a:gd name="T58" fmla="*/ 70 w 115"/>
              <a:gd name="T59" fmla="*/ 35 h 136"/>
              <a:gd name="T60" fmla="*/ 73 w 115"/>
              <a:gd name="T61" fmla="*/ 21 h 136"/>
              <a:gd name="T62" fmla="*/ 66 w 115"/>
              <a:gd name="T63" fmla="*/ 11 h 136"/>
              <a:gd name="T64" fmla="*/ 73 w 115"/>
              <a:gd name="T65"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136">
                <a:moveTo>
                  <a:pt x="73" y="0"/>
                </a:moveTo>
                <a:lnTo>
                  <a:pt x="94" y="18"/>
                </a:lnTo>
                <a:lnTo>
                  <a:pt x="101" y="11"/>
                </a:lnTo>
                <a:lnTo>
                  <a:pt x="104" y="14"/>
                </a:lnTo>
                <a:lnTo>
                  <a:pt x="115" y="35"/>
                </a:lnTo>
                <a:lnTo>
                  <a:pt x="115" y="39"/>
                </a:lnTo>
                <a:lnTo>
                  <a:pt x="111" y="49"/>
                </a:lnTo>
                <a:lnTo>
                  <a:pt x="104" y="70"/>
                </a:lnTo>
                <a:lnTo>
                  <a:pt x="101" y="70"/>
                </a:lnTo>
                <a:lnTo>
                  <a:pt x="90" y="73"/>
                </a:lnTo>
                <a:lnTo>
                  <a:pt x="87" y="77"/>
                </a:lnTo>
                <a:lnTo>
                  <a:pt x="76" y="84"/>
                </a:lnTo>
                <a:lnTo>
                  <a:pt x="63" y="98"/>
                </a:lnTo>
                <a:lnTo>
                  <a:pt x="56" y="108"/>
                </a:lnTo>
                <a:lnTo>
                  <a:pt x="38" y="129"/>
                </a:lnTo>
                <a:lnTo>
                  <a:pt x="31" y="136"/>
                </a:lnTo>
                <a:lnTo>
                  <a:pt x="24" y="129"/>
                </a:lnTo>
                <a:lnTo>
                  <a:pt x="17" y="118"/>
                </a:lnTo>
                <a:lnTo>
                  <a:pt x="7" y="115"/>
                </a:lnTo>
                <a:lnTo>
                  <a:pt x="0" y="104"/>
                </a:lnTo>
                <a:lnTo>
                  <a:pt x="3" y="94"/>
                </a:lnTo>
                <a:lnTo>
                  <a:pt x="7" y="94"/>
                </a:lnTo>
                <a:lnTo>
                  <a:pt x="14" y="101"/>
                </a:lnTo>
                <a:lnTo>
                  <a:pt x="17" y="101"/>
                </a:lnTo>
                <a:lnTo>
                  <a:pt x="28" y="87"/>
                </a:lnTo>
                <a:lnTo>
                  <a:pt x="24" y="63"/>
                </a:lnTo>
                <a:lnTo>
                  <a:pt x="17" y="63"/>
                </a:lnTo>
                <a:lnTo>
                  <a:pt x="21" y="59"/>
                </a:lnTo>
                <a:lnTo>
                  <a:pt x="31" y="49"/>
                </a:lnTo>
                <a:lnTo>
                  <a:pt x="70" y="35"/>
                </a:lnTo>
                <a:lnTo>
                  <a:pt x="73" y="21"/>
                </a:lnTo>
                <a:lnTo>
                  <a:pt x="66" y="11"/>
                </a:lnTo>
                <a:lnTo>
                  <a:pt x="73"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54" name="Freeform 35">
            <a:extLst>
              <a:ext uri="{FF2B5EF4-FFF2-40B4-BE49-F238E27FC236}">
                <a16:creationId xmlns:a16="http://schemas.microsoft.com/office/drawing/2014/main" id="{D6439F1E-D31D-4CBD-B640-E10EE5047769}"/>
              </a:ext>
            </a:extLst>
          </p:cNvPr>
          <p:cNvSpPr>
            <a:spLocks/>
          </p:cNvSpPr>
          <p:nvPr/>
        </p:nvSpPr>
        <p:spPr bwMode="auto">
          <a:xfrm>
            <a:off x="11060351" y="5144229"/>
            <a:ext cx="293961" cy="244482"/>
          </a:xfrm>
          <a:custGeom>
            <a:avLst/>
            <a:gdLst>
              <a:gd name="T0" fmla="*/ 66 w 101"/>
              <a:gd name="T1" fmla="*/ 4 h 84"/>
              <a:gd name="T2" fmla="*/ 80 w 101"/>
              <a:gd name="T3" fmla="*/ 7 h 84"/>
              <a:gd name="T4" fmla="*/ 101 w 101"/>
              <a:gd name="T5" fmla="*/ 0 h 84"/>
              <a:gd name="T6" fmla="*/ 101 w 101"/>
              <a:gd name="T7" fmla="*/ 7 h 84"/>
              <a:gd name="T8" fmla="*/ 97 w 101"/>
              <a:gd name="T9" fmla="*/ 14 h 84"/>
              <a:gd name="T10" fmla="*/ 90 w 101"/>
              <a:gd name="T11" fmla="*/ 14 h 84"/>
              <a:gd name="T12" fmla="*/ 87 w 101"/>
              <a:gd name="T13" fmla="*/ 21 h 84"/>
              <a:gd name="T14" fmla="*/ 90 w 101"/>
              <a:gd name="T15" fmla="*/ 28 h 84"/>
              <a:gd name="T16" fmla="*/ 80 w 101"/>
              <a:gd name="T17" fmla="*/ 70 h 84"/>
              <a:gd name="T18" fmla="*/ 87 w 101"/>
              <a:gd name="T19" fmla="*/ 73 h 84"/>
              <a:gd name="T20" fmla="*/ 73 w 101"/>
              <a:gd name="T21" fmla="*/ 84 h 84"/>
              <a:gd name="T22" fmla="*/ 70 w 101"/>
              <a:gd name="T23" fmla="*/ 77 h 84"/>
              <a:gd name="T24" fmla="*/ 73 w 101"/>
              <a:gd name="T25" fmla="*/ 66 h 84"/>
              <a:gd name="T26" fmla="*/ 70 w 101"/>
              <a:gd name="T27" fmla="*/ 59 h 84"/>
              <a:gd name="T28" fmla="*/ 63 w 101"/>
              <a:gd name="T29" fmla="*/ 59 h 84"/>
              <a:gd name="T30" fmla="*/ 59 w 101"/>
              <a:gd name="T31" fmla="*/ 66 h 84"/>
              <a:gd name="T32" fmla="*/ 45 w 101"/>
              <a:gd name="T33" fmla="*/ 70 h 84"/>
              <a:gd name="T34" fmla="*/ 45 w 101"/>
              <a:gd name="T35" fmla="*/ 73 h 84"/>
              <a:gd name="T36" fmla="*/ 42 w 101"/>
              <a:gd name="T37" fmla="*/ 70 h 84"/>
              <a:gd name="T38" fmla="*/ 35 w 101"/>
              <a:gd name="T39" fmla="*/ 77 h 84"/>
              <a:gd name="T40" fmla="*/ 14 w 101"/>
              <a:gd name="T41" fmla="*/ 59 h 84"/>
              <a:gd name="T42" fmla="*/ 0 w 101"/>
              <a:gd name="T43" fmla="*/ 42 h 84"/>
              <a:gd name="T44" fmla="*/ 14 w 101"/>
              <a:gd name="T45" fmla="*/ 25 h 84"/>
              <a:gd name="T46" fmla="*/ 21 w 101"/>
              <a:gd name="T47" fmla="*/ 11 h 84"/>
              <a:gd name="T48" fmla="*/ 31 w 101"/>
              <a:gd name="T49" fmla="*/ 18 h 84"/>
              <a:gd name="T50" fmla="*/ 56 w 101"/>
              <a:gd name="T51" fmla="*/ 14 h 84"/>
              <a:gd name="T52" fmla="*/ 59 w 101"/>
              <a:gd name="T53" fmla="*/ 7 h 84"/>
              <a:gd name="T54" fmla="*/ 59 w 101"/>
              <a:gd name="T55" fmla="*/ 4 h 84"/>
              <a:gd name="T56" fmla="*/ 66 w 101"/>
              <a:gd name="T57"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1" h="84">
                <a:moveTo>
                  <a:pt x="66" y="4"/>
                </a:moveTo>
                <a:lnTo>
                  <a:pt x="80" y="7"/>
                </a:lnTo>
                <a:lnTo>
                  <a:pt x="101" y="0"/>
                </a:lnTo>
                <a:lnTo>
                  <a:pt x="101" y="7"/>
                </a:lnTo>
                <a:lnTo>
                  <a:pt x="97" y="14"/>
                </a:lnTo>
                <a:lnTo>
                  <a:pt x="90" y="14"/>
                </a:lnTo>
                <a:lnTo>
                  <a:pt x="87" y="21"/>
                </a:lnTo>
                <a:lnTo>
                  <a:pt x="90" y="28"/>
                </a:lnTo>
                <a:lnTo>
                  <a:pt x="80" y="70"/>
                </a:lnTo>
                <a:lnTo>
                  <a:pt x="87" y="73"/>
                </a:lnTo>
                <a:lnTo>
                  <a:pt x="73" y="84"/>
                </a:lnTo>
                <a:lnTo>
                  <a:pt x="70" y="77"/>
                </a:lnTo>
                <a:lnTo>
                  <a:pt x="73" y="66"/>
                </a:lnTo>
                <a:lnTo>
                  <a:pt x="70" y="59"/>
                </a:lnTo>
                <a:lnTo>
                  <a:pt x="63" y="59"/>
                </a:lnTo>
                <a:lnTo>
                  <a:pt x="59" y="66"/>
                </a:lnTo>
                <a:lnTo>
                  <a:pt x="45" y="70"/>
                </a:lnTo>
                <a:lnTo>
                  <a:pt x="45" y="73"/>
                </a:lnTo>
                <a:lnTo>
                  <a:pt x="42" y="70"/>
                </a:lnTo>
                <a:lnTo>
                  <a:pt x="35" y="77"/>
                </a:lnTo>
                <a:lnTo>
                  <a:pt x="14" y="59"/>
                </a:lnTo>
                <a:lnTo>
                  <a:pt x="0" y="42"/>
                </a:lnTo>
                <a:lnTo>
                  <a:pt x="14" y="25"/>
                </a:lnTo>
                <a:lnTo>
                  <a:pt x="21" y="11"/>
                </a:lnTo>
                <a:lnTo>
                  <a:pt x="31" y="18"/>
                </a:lnTo>
                <a:lnTo>
                  <a:pt x="56" y="14"/>
                </a:lnTo>
                <a:lnTo>
                  <a:pt x="59" y="7"/>
                </a:lnTo>
                <a:lnTo>
                  <a:pt x="59" y="4"/>
                </a:lnTo>
                <a:lnTo>
                  <a:pt x="66"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55" name="Freeform 36">
            <a:extLst>
              <a:ext uri="{FF2B5EF4-FFF2-40B4-BE49-F238E27FC236}">
                <a16:creationId xmlns:a16="http://schemas.microsoft.com/office/drawing/2014/main" id="{D69D8DF0-C9C8-4616-BD11-53CDFA373B1B}"/>
              </a:ext>
            </a:extLst>
          </p:cNvPr>
          <p:cNvSpPr>
            <a:spLocks/>
          </p:cNvSpPr>
          <p:nvPr/>
        </p:nvSpPr>
        <p:spPr bwMode="auto">
          <a:xfrm>
            <a:off x="10847886" y="5397443"/>
            <a:ext cx="130973" cy="101868"/>
          </a:xfrm>
          <a:custGeom>
            <a:avLst/>
            <a:gdLst>
              <a:gd name="T0" fmla="*/ 24 w 45"/>
              <a:gd name="T1" fmla="*/ 0 h 35"/>
              <a:gd name="T2" fmla="*/ 31 w 45"/>
              <a:gd name="T3" fmla="*/ 0 h 35"/>
              <a:gd name="T4" fmla="*/ 45 w 45"/>
              <a:gd name="T5" fmla="*/ 21 h 35"/>
              <a:gd name="T6" fmla="*/ 35 w 45"/>
              <a:gd name="T7" fmla="*/ 31 h 35"/>
              <a:gd name="T8" fmla="*/ 31 w 45"/>
              <a:gd name="T9" fmla="*/ 35 h 35"/>
              <a:gd name="T10" fmla="*/ 0 w 45"/>
              <a:gd name="T11" fmla="*/ 35 h 35"/>
              <a:gd name="T12" fmla="*/ 7 w 45"/>
              <a:gd name="T13" fmla="*/ 24 h 35"/>
              <a:gd name="T14" fmla="*/ 7 w 45"/>
              <a:gd name="T15" fmla="*/ 18 h 35"/>
              <a:gd name="T16" fmla="*/ 17 w 45"/>
              <a:gd name="T17" fmla="*/ 14 h 35"/>
              <a:gd name="T18" fmla="*/ 14 w 45"/>
              <a:gd name="T19" fmla="*/ 4 h 35"/>
              <a:gd name="T20" fmla="*/ 24 w 45"/>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35">
                <a:moveTo>
                  <a:pt x="24" y="0"/>
                </a:moveTo>
                <a:lnTo>
                  <a:pt x="31" y="0"/>
                </a:lnTo>
                <a:lnTo>
                  <a:pt x="45" y="21"/>
                </a:lnTo>
                <a:lnTo>
                  <a:pt x="35" y="31"/>
                </a:lnTo>
                <a:lnTo>
                  <a:pt x="31" y="35"/>
                </a:lnTo>
                <a:lnTo>
                  <a:pt x="0" y="35"/>
                </a:lnTo>
                <a:lnTo>
                  <a:pt x="7" y="24"/>
                </a:lnTo>
                <a:lnTo>
                  <a:pt x="7" y="18"/>
                </a:lnTo>
                <a:lnTo>
                  <a:pt x="17" y="14"/>
                </a:lnTo>
                <a:lnTo>
                  <a:pt x="14" y="4"/>
                </a:lnTo>
                <a:lnTo>
                  <a:pt x="2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56" name="Freeform 37">
            <a:extLst>
              <a:ext uri="{FF2B5EF4-FFF2-40B4-BE49-F238E27FC236}">
                <a16:creationId xmlns:a16="http://schemas.microsoft.com/office/drawing/2014/main" id="{1F9E4986-9EFF-4AF8-9A41-B777A1FC2170}"/>
              </a:ext>
            </a:extLst>
          </p:cNvPr>
          <p:cNvSpPr>
            <a:spLocks/>
          </p:cNvSpPr>
          <p:nvPr/>
        </p:nvSpPr>
        <p:spPr bwMode="auto">
          <a:xfrm>
            <a:off x="10888633" y="5065647"/>
            <a:ext cx="343439" cy="212467"/>
          </a:xfrm>
          <a:custGeom>
            <a:avLst/>
            <a:gdLst>
              <a:gd name="T0" fmla="*/ 52 w 118"/>
              <a:gd name="T1" fmla="*/ 0 h 73"/>
              <a:gd name="T2" fmla="*/ 76 w 118"/>
              <a:gd name="T3" fmla="*/ 10 h 73"/>
              <a:gd name="T4" fmla="*/ 80 w 118"/>
              <a:gd name="T5" fmla="*/ 17 h 73"/>
              <a:gd name="T6" fmla="*/ 118 w 118"/>
              <a:gd name="T7" fmla="*/ 34 h 73"/>
              <a:gd name="T8" fmla="*/ 115 w 118"/>
              <a:gd name="T9" fmla="*/ 41 h 73"/>
              <a:gd name="T10" fmla="*/ 90 w 118"/>
              <a:gd name="T11" fmla="*/ 45 h 73"/>
              <a:gd name="T12" fmla="*/ 80 w 118"/>
              <a:gd name="T13" fmla="*/ 38 h 73"/>
              <a:gd name="T14" fmla="*/ 73 w 118"/>
              <a:gd name="T15" fmla="*/ 52 h 73"/>
              <a:gd name="T16" fmla="*/ 59 w 118"/>
              <a:gd name="T17" fmla="*/ 69 h 73"/>
              <a:gd name="T18" fmla="*/ 24 w 118"/>
              <a:gd name="T19" fmla="*/ 73 h 73"/>
              <a:gd name="T20" fmla="*/ 7 w 118"/>
              <a:gd name="T21" fmla="*/ 73 h 73"/>
              <a:gd name="T22" fmla="*/ 0 w 118"/>
              <a:gd name="T23" fmla="*/ 69 h 73"/>
              <a:gd name="T24" fmla="*/ 0 w 118"/>
              <a:gd name="T25" fmla="*/ 62 h 73"/>
              <a:gd name="T26" fmla="*/ 7 w 118"/>
              <a:gd name="T27" fmla="*/ 55 h 73"/>
              <a:gd name="T28" fmla="*/ 3 w 118"/>
              <a:gd name="T29" fmla="*/ 48 h 73"/>
              <a:gd name="T30" fmla="*/ 21 w 118"/>
              <a:gd name="T31" fmla="*/ 34 h 73"/>
              <a:gd name="T32" fmla="*/ 24 w 118"/>
              <a:gd name="T33" fmla="*/ 31 h 73"/>
              <a:gd name="T34" fmla="*/ 28 w 118"/>
              <a:gd name="T35" fmla="*/ 24 h 73"/>
              <a:gd name="T36" fmla="*/ 28 w 118"/>
              <a:gd name="T37" fmla="*/ 14 h 73"/>
              <a:gd name="T38" fmla="*/ 28 w 118"/>
              <a:gd name="T39" fmla="*/ 10 h 73"/>
              <a:gd name="T40" fmla="*/ 38 w 118"/>
              <a:gd name="T41" fmla="*/ 10 h 73"/>
              <a:gd name="T42" fmla="*/ 42 w 118"/>
              <a:gd name="T43" fmla="*/ 14 h 73"/>
              <a:gd name="T44" fmla="*/ 52 w 118"/>
              <a:gd name="T4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73">
                <a:moveTo>
                  <a:pt x="52" y="0"/>
                </a:moveTo>
                <a:lnTo>
                  <a:pt x="76" y="10"/>
                </a:lnTo>
                <a:lnTo>
                  <a:pt x="80" y="17"/>
                </a:lnTo>
                <a:lnTo>
                  <a:pt x="118" y="34"/>
                </a:lnTo>
                <a:lnTo>
                  <a:pt x="115" y="41"/>
                </a:lnTo>
                <a:lnTo>
                  <a:pt x="90" y="45"/>
                </a:lnTo>
                <a:lnTo>
                  <a:pt x="80" y="38"/>
                </a:lnTo>
                <a:lnTo>
                  <a:pt x="73" y="52"/>
                </a:lnTo>
                <a:lnTo>
                  <a:pt x="59" y="69"/>
                </a:lnTo>
                <a:lnTo>
                  <a:pt x="24" y="73"/>
                </a:lnTo>
                <a:lnTo>
                  <a:pt x="7" y="73"/>
                </a:lnTo>
                <a:lnTo>
                  <a:pt x="0" y="69"/>
                </a:lnTo>
                <a:lnTo>
                  <a:pt x="0" y="62"/>
                </a:lnTo>
                <a:lnTo>
                  <a:pt x="7" y="55"/>
                </a:lnTo>
                <a:lnTo>
                  <a:pt x="3" y="48"/>
                </a:lnTo>
                <a:lnTo>
                  <a:pt x="21" y="34"/>
                </a:lnTo>
                <a:lnTo>
                  <a:pt x="24" y="31"/>
                </a:lnTo>
                <a:lnTo>
                  <a:pt x="28" y="24"/>
                </a:lnTo>
                <a:lnTo>
                  <a:pt x="28" y="14"/>
                </a:lnTo>
                <a:lnTo>
                  <a:pt x="28" y="10"/>
                </a:lnTo>
                <a:lnTo>
                  <a:pt x="38" y="10"/>
                </a:lnTo>
                <a:lnTo>
                  <a:pt x="42" y="14"/>
                </a:lnTo>
                <a:lnTo>
                  <a:pt x="52"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57" name="Freeform 38">
            <a:extLst>
              <a:ext uri="{FF2B5EF4-FFF2-40B4-BE49-F238E27FC236}">
                <a16:creationId xmlns:a16="http://schemas.microsoft.com/office/drawing/2014/main" id="{4FEE55EE-3FF6-4451-893D-40CAD78ACC79}"/>
              </a:ext>
            </a:extLst>
          </p:cNvPr>
          <p:cNvSpPr>
            <a:spLocks/>
          </p:cNvSpPr>
          <p:nvPr/>
        </p:nvSpPr>
        <p:spPr bwMode="auto">
          <a:xfrm>
            <a:off x="11010873" y="4902659"/>
            <a:ext cx="241572" cy="261945"/>
          </a:xfrm>
          <a:custGeom>
            <a:avLst/>
            <a:gdLst>
              <a:gd name="T0" fmla="*/ 31 w 83"/>
              <a:gd name="T1" fmla="*/ 14 h 90"/>
              <a:gd name="T2" fmla="*/ 31 w 83"/>
              <a:gd name="T3" fmla="*/ 18 h 90"/>
              <a:gd name="T4" fmla="*/ 45 w 83"/>
              <a:gd name="T5" fmla="*/ 28 h 90"/>
              <a:gd name="T6" fmla="*/ 52 w 83"/>
              <a:gd name="T7" fmla="*/ 42 h 90"/>
              <a:gd name="T8" fmla="*/ 48 w 83"/>
              <a:gd name="T9" fmla="*/ 49 h 90"/>
              <a:gd name="T10" fmla="*/ 52 w 83"/>
              <a:gd name="T11" fmla="*/ 56 h 90"/>
              <a:gd name="T12" fmla="*/ 52 w 83"/>
              <a:gd name="T13" fmla="*/ 63 h 90"/>
              <a:gd name="T14" fmla="*/ 76 w 83"/>
              <a:gd name="T15" fmla="*/ 77 h 90"/>
              <a:gd name="T16" fmla="*/ 76 w 83"/>
              <a:gd name="T17" fmla="*/ 80 h 90"/>
              <a:gd name="T18" fmla="*/ 83 w 83"/>
              <a:gd name="T19" fmla="*/ 87 h 90"/>
              <a:gd name="T20" fmla="*/ 76 w 83"/>
              <a:gd name="T21" fmla="*/ 87 h 90"/>
              <a:gd name="T22" fmla="*/ 76 w 83"/>
              <a:gd name="T23" fmla="*/ 90 h 90"/>
              <a:gd name="T24" fmla="*/ 38 w 83"/>
              <a:gd name="T25" fmla="*/ 73 h 90"/>
              <a:gd name="T26" fmla="*/ 34 w 83"/>
              <a:gd name="T27" fmla="*/ 66 h 90"/>
              <a:gd name="T28" fmla="*/ 10 w 83"/>
              <a:gd name="T29" fmla="*/ 56 h 90"/>
              <a:gd name="T30" fmla="*/ 0 w 83"/>
              <a:gd name="T31" fmla="*/ 45 h 90"/>
              <a:gd name="T32" fmla="*/ 10 w 83"/>
              <a:gd name="T33" fmla="*/ 42 h 90"/>
              <a:gd name="T34" fmla="*/ 0 w 83"/>
              <a:gd name="T35" fmla="*/ 31 h 90"/>
              <a:gd name="T36" fmla="*/ 3 w 83"/>
              <a:gd name="T37" fmla="*/ 24 h 90"/>
              <a:gd name="T38" fmla="*/ 7 w 83"/>
              <a:gd name="T39" fmla="*/ 18 h 90"/>
              <a:gd name="T40" fmla="*/ 0 w 83"/>
              <a:gd name="T41" fmla="*/ 14 h 90"/>
              <a:gd name="T42" fmla="*/ 10 w 83"/>
              <a:gd name="T43" fmla="*/ 0 h 90"/>
              <a:gd name="T44" fmla="*/ 31 w 83"/>
              <a:gd name="T45" fmla="*/ 1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90">
                <a:moveTo>
                  <a:pt x="31" y="14"/>
                </a:moveTo>
                <a:lnTo>
                  <a:pt x="31" y="18"/>
                </a:lnTo>
                <a:lnTo>
                  <a:pt x="45" y="28"/>
                </a:lnTo>
                <a:lnTo>
                  <a:pt x="52" y="42"/>
                </a:lnTo>
                <a:lnTo>
                  <a:pt x="48" y="49"/>
                </a:lnTo>
                <a:lnTo>
                  <a:pt x="52" y="56"/>
                </a:lnTo>
                <a:lnTo>
                  <a:pt x="52" y="63"/>
                </a:lnTo>
                <a:lnTo>
                  <a:pt x="76" y="77"/>
                </a:lnTo>
                <a:lnTo>
                  <a:pt x="76" y="80"/>
                </a:lnTo>
                <a:lnTo>
                  <a:pt x="83" y="87"/>
                </a:lnTo>
                <a:lnTo>
                  <a:pt x="76" y="87"/>
                </a:lnTo>
                <a:lnTo>
                  <a:pt x="76" y="90"/>
                </a:lnTo>
                <a:lnTo>
                  <a:pt x="38" y="73"/>
                </a:lnTo>
                <a:lnTo>
                  <a:pt x="34" y="66"/>
                </a:lnTo>
                <a:lnTo>
                  <a:pt x="10" y="56"/>
                </a:lnTo>
                <a:lnTo>
                  <a:pt x="0" y="45"/>
                </a:lnTo>
                <a:lnTo>
                  <a:pt x="10" y="42"/>
                </a:lnTo>
                <a:lnTo>
                  <a:pt x="0" y="31"/>
                </a:lnTo>
                <a:lnTo>
                  <a:pt x="3" y="24"/>
                </a:lnTo>
                <a:lnTo>
                  <a:pt x="7" y="18"/>
                </a:lnTo>
                <a:lnTo>
                  <a:pt x="0" y="14"/>
                </a:lnTo>
                <a:lnTo>
                  <a:pt x="10" y="0"/>
                </a:lnTo>
                <a:lnTo>
                  <a:pt x="31"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58" name="Freeform 39">
            <a:extLst>
              <a:ext uri="{FF2B5EF4-FFF2-40B4-BE49-F238E27FC236}">
                <a16:creationId xmlns:a16="http://schemas.microsoft.com/office/drawing/2014/main" id="{7E4FDBEA-E394-4397-B9B4-ED41E546B460}"/>
              </a:ext>
            </a:extLst>
          </p:cNvPr>
          <p:cNvSpPr>
            <a:spLocks/>
          </p:cNvSpPr>
          <p:nvPr/>
        </p:nvSpPr>
        <p:spPr bwMode="auto">
          <a:xfrm>
            <a:off x="10909005" y="5266471"/>
            <a:ext cx="192093" cy="192093"/>
          </a:xfrm>
          <a:custGeom>
            <a:avLst/>
            <a:gdLst>
              <a:gd name="T0" fmla="*/ 52 w 66"/>
              <a:gd name="T1" fmla="*/ 0 h 66"/>
              <a:gd name="T2" fmla="*/ 66 w 66"/>
              <a:gd name="T3" fmla="*/ 17 h 66"/>
              <a:gd name="T4" fmla="*/ 59 w 66"/>
              <a:gd name="T5" fmla="*/ 28 h 66"/>
              <a:gd name="T6" fmla="*/ 66 w 66"/>
              <a:gd name="T7" fmla="*/ 38 h 66"/>
              <a:gd name="T8" fmla="*/ 63 w 66"/>
              <a:gd name="T9" fmla="*/ 52 h 66"/>
              <a:gd name="T10" fmla="*/ 24 w 66"/>
              <a:gd name="T11" fmla="*/ 66 h 66"/>
              <a:gd name="T12" fmla="*/ 10 w 66"/>
              <a:gd name="T13" fmla="*/ 45 h 66"/>
              <a:gd name="T14" fmla="*/ 3 w 66"/>
              <a:gd name="T15" fmla="*/ 45 h 66"/>
              <a:gd name="T16" fmla="*/ 3 w 66"/>
              <a:gd name="T17" fmla="*/ 35 h 66"/>
              <a:gd name="T18" fmla="*/ 0 w 66"/>
              <a:gd name="T19" fmla="*/ 28 h 66"/>
              <a:gd name="T20" fmla="*/ 0 w 66"/>
              <a:gd name="T21" fmla="*/ 24 h 66"/>
              <a:gd name="T22" fmla="*/ 10 w 66"/>
              <a:gd name="T23" fmla="*/ 24 h 66"/>
              <a:gd name="T24" fmla="*/ 10 w 66"/>
              <a:gd name="T25" fmla="*/ 14 h 66"/>
              <a:gd name="T26" fmla="*/ 17 w 66"/>
              <a:gd name="T27" fmla="*/ 4 h 66"/>
              <a:gd name="T28" fmla="*/ 52 w 66"/>
              <a:gd name="T2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6">
                <a:moveTo>
                  <a:pt x="52" y="0"/>
                </a:moveTo>
                <a:lnTo>
                  <a:pt x="66" y="17"/>
                </a:lnTo>
                <a:lnTo>
                  <a:pt x="59" y="28"/>
                </a:lnTo>
                <a:lnTo>
                  <a:pt x="66" y="38"/>
                </a:lnTo>
                <a:lnTo>
                  <a:pt x="63" y="52"/>
                </a:lnTo>
                <a:lnTo>
                  <a:pt x="24" y="66"/>
                </a:lnTo>
                <a:lnTo>
                  <a:pt x="10" y="45"/>
                </a:lnTo>
                <a:lnTo>
                  <a:pt x="3" y="45"/>
                </a:lnTo>
                <a:lnTo>
                  <a:pt x="3" y="35"/>
                </a:lnTo>
                <a:lnTo>
                  <a:pt x="0" y="28"/>
                </a:lnTo>
                <a:lnTo>
                  <a:pt x="0" y="24"/>
                </a:lnTo>
                <a:lnTo>
                  <a:pt x="10" y="24"/>
                </a:lnTo>
                <a:lnTo>
                  <a:pt x="10" y="14"/>
                </a:lnTo>
                <a:lnTo>
                  <a:pt x="17" y="4"/>
                </a:lnTo>
                <a:lnTo>
                  <a:pt x="52"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59" name="Freeform 40">
            <a:extLst>
              <a:ext uri="{FF2B5EF4-FFF2-40B4-BE49-F238E27FC236}">
                <a16:creationId xmlns:a16="http://schemas.microsoft.com/office/drawing/2014/main" id="{2232E099-E8F0-4DC7-9DE5-962D10822A9E}"/>
              </a:ext>
            </a:extLst>
          </p:cNvPr>
          <p:cNvSpPr>
            <a:spLocks/>
          </p:cNvSpPr>
          <p:nvPr/>
        </p:nvSpPr>
        <p:spPr bwMode="auto">
          <a:xfrm>
            <a:off x="10737286" y="5278112"/>
            <a:ext cx="221198" cy="221198"/>
          </a:xfrm>
          <a:custGeom>
            <a:avLst/>
            <a:gdLst>
              <a:gd name="T0" fmla="*/ 76 w 76"/>
              <a:gd name="T1" fmla="*/ 0 h 76"/>
              <a:gd name="T2" fmla="*/ 69 w 76"/>
              <a:gd name="T3" fmla="*/ 10 h 76"/>
              <a:gd name="T4" fmla="*/ 69 w 76"/>
              <a:gd name="T5" fmla="*/ 20 h 76"/>
              <a:gd name="T6" fmla="*/ 59 w 76"/>
              <a:gd name="T7" fmla="*/ 20 h 76"/>
              <a:gd name="T8" fmla="*/ 59 w 76"/>
              <a:gd name="T9" fmla="*/ 24 h 76"/>
              <a:gd name="T10" fmla="*/ 62 w 76"/>
              <a:gd name="T11" fmla="*/ 31 h 76"/>
              <a:gd name="T12" fmla="*/ 62 w 76"/>
              <a:gd name="T13" fmla="*/ 41 h 76"/>
              <a:gd name="T14" fmla="*/ 52 w 76"/>
              <a:gd name="T15" fmla="*/ 45 h 76"/>
              <a:gd name="T16" fmla="*/ 55 w 76"/>
              <a:gd name="T17" fmla="*/ 55 h 76"/>
              <a:gd name="T18" fmla="*/ 45 w 76"/>
              <a:gd name="T19" fmla="*/ 59 h 76"/>
              <a:gd name="T20" fmla="*/ 45 w 76"/>
              <a:gd name="T21" fmla="*/ 65 h 76"/>
              <a:gd name="T22" fmla="*/ 38 w 76"/>
              <a:gd name="T23" fmla="*/ 76 h 76"/>
              <a:gd name="T24" fmla="*/ 24 w 76"/>
              <a:gd name="T25" fmla="*/ 72 h 76"/>
              <a:gd name="T26" fmla="*/ 17 w 76"/>
              <a:gd name="T27" fmla="*/ 55 h 76"/>
              <a:gd name="T28" fmla="*/ 7 w 76"/>
              <a:gd name="T29" fmla="*/ 59 h 76"/>
              <a:gd name="T30" fmla="*/ 0 w 76"/>
              <a:gd name="T31" fmla="*/ 41 h 76"/>
              <a:gd name="T32" fmla="*/ 14 w 76"/>
              <a:gd name="T33" fmla="*/ 38 h 76"/>
              <a:gd name="T34" fmla="*/ 28 w 76"/>
              <a:gd name="T35" fmla="*/ 20 h 76"/>
              <a:gd name="T36" fmla="*/ 38 w 76"/>
              <a:gd name="T37" fmla="*/ 20 h 76"/>
              <a:gd name="T38" fmla="*/ 42 w 76"/>
              <a:gd name="T39" fmla="*/ 6 h 76"/>
              <a:gd name="T40" fmla="*/ 55 w 76"/>
              <a:gd name="T41" fmla="*/ 6 h 76"/>
              <a:gd name="T42" fmla="*/ 59 w 76"/>
              <a:gd name="T43" fmla="*/ 0 h 76"/>
              <a:gd name="T44" fmla="*/ 76 w 76"/>
              <a:gd name="T4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76">
                <a:moveTo>
                  <a:pt x="76" y="0"/>
                </a:moveTo>
                <a:lnTo>
                  <a:pt x="69" y="10"/>
                </a:lnTo>
                <a:lnTo>
                  <a:pt x="69" y="20"/>
                </a:lnTo>
                <a:lnTo>
                  <a:pt x="59" y="20"/>
                </a:lnTo>
                <a:lnTo>
                  <a:pt x="59" y="24"/>
                </a:lnTo>
                <a:lnTo>
                  <a:pt x="62" y="31"/>
                </a:lnTo>
                <a:lnTo>
                  <a:pt x="62" y="41"/>
                </a:lnTo>
                <a:lnTo>
                  <a:pt x="52" y="45"/>
                </a:lnTo>
                <a:lnTo>
                  <a:pt x="55" y="55"/>
                </a:lnTo>
                <a:lnTo>
                  <a:pt x="45" y="59"/>
                </a:lnTo>
                <a:lnTo>
                  <a:pt x="45" y="65"/>
                </a:lnTo>
                <a:lnTo>
                  <a:pt x="38" y="76"/>
                </a:lnTo>
                <a:lnTo>
                  <a:pt x="24" y="72"/>
                </a:lnTo>
                <a:lnTo>
                  <a:pt x="17" y="55"/>
                </a:lnTo>
                <a:lnTo>
                  <a:pt x="7" y="59"/>
                </a:lnTo>
                <a:lnTo>
                  <a:pt x="0" y="41"/>
                </a:lnTo>
                <a:lnTo>
                  <a:pt x="14" y="38"/>
                </a:lnTo>
                <a:lnTo>
                  <a:pt x="28" y="20"/>
                </a:lnTo>
                <a:lnTo>
                  <a:pt x="38" y="20"/>
                </a:lnTo>
                <a:lnTo>
                  <a:pt x="42" y="6"/>
                </a:lnTo>
                <a:lnTo>
                  <a:pt x="55" y="6"/>
                </a:lnTo>
                <a:lnTo>
                  <a:pt x="59" y="0"/>
                </a:lnTo>
                <a:lnTo>
                  <a:pt x="76"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60" name="Freeform 41">
            <a:extLst>
              <a:ext uri="{FF2B5EF4-FFF2-40B4-BE49-F238E27FC236}">
                <a16:creationId xmlns:a16="http://schemas.microsoft.com/office/drawing/2014/main" id="{60CBA598-6597-48BA-A5EA-96C43F504F1F}"/>
              </a:ext>
            </a:extLst>
          </p:cNvPr>
          <p:cNvSpPr>
            <a:spLocks/>
          </p:cNvSpPr>
          <p:nvPr/>
        </p:nvSpPr>
        <p:spPr bwMode="auto">
          <a:xfrm>
            <a:off x="10798405" y="4841537"/>
            <a:ext cx="241572" cy="323066"/>
          </a:xfrm>
          <a:custGeom>
            <a:avLst/>
            <a:gdLst>
              <a:gd name="T0" fmla="*/ 24 w 83"/>
              <a:gd name="T1" fmla="*/ 0 h 111"/>
              <a:gd name="T2" fmla="*/ 24 w 83"/>
              <a:gd name="T3" fmla="*/ 4 h 111"/>
              <a:gd name="T4" fmla="*/ 41 w 83"/>
              <a:gd name="T5" fmla="*/ 14 h 111"/>
              <a:gd name="T6" fmla="*/ 41 w 83"/>
              <a:gd name="T7" fmla="*/ 11 h 111"/>
              <a:gd name="T8" fmla="*/ 66 w 83"/>
              <a:gd name="T9" fmla="*/ 21 h 111"/>
              <a:gd name="T10" fmla="*/ 73 w 83"/>
              <a:gd name="T11" fmla="*/ 14 h 111"/>
              <a:gd name="T12" fmla="*/ 83 w 83"/>
              <a:gd name="T13" fmla="*/ 21 h 111"/>
              <a:gd name="T14" fmla="*/ 73 w 83"/>
              <a:gd name="T15" fmla="*/ 35 h 111"/>
              <a:gd name="T16" fmla="*/ 80 w 83"/>
              <a:gd name="T17" fmla="*/ 39 h 111"/>
              <a:gd name="T18" fmla="*/ 76 w 83"/>
              <a:gd name="T19" fmla="*/ 45 h 111"/>
              <a:gd name="T20" fmla="*/ 73 w 83"/>
              <a:gd name="T21" fmla="*/ 52 h 111"/>
              <a:gd name="T22" fmla="*/ 83 w 83"/>
              <a:gd name="T23" fmla="*/ 63 h 111"/>
              <a:gd name="T24" fmla="*/ 73 w 83"/>
              <a:gd name="T25" fmla="*/ 66 h 111"/>
              <a:gd name="T26" fmla="*/ 83 w 83"/>
              <a:gd name="T27" fmla="*/ 77 h 111"/>
              <a:gd name="T28" fmla="*/ 73 w 83"/>
              <a:gd name="T29" fmla="*/ 91 h 111"/>
              <a:gd name="T30" fmla="*/ 69 w 83"/>
              <a:gd name="T31" fmla="*/ 87 h 111"/>
              <a:gd name="T32" fmla="*/ 59 w 83"/>
              <a:gd name="T33" fmla="*/ 87 h 111"/>
              <a:gd name="T34" fmla="*/ 59 w 83"/>
              <a:gd name="T35" fmla="*/ 91 h 111"/>
              <a:gd name="T36" fmla="*/ 59 w 83"/>
              <a:gd name="T37" fmla="*/ 101 h 111"/>
              <a:gd name="T38" fmla="*/ 55 w 83"/>
              <a:gd name="T39" fmla="*/ 108 h 111"/>
              <a:gd name="T40" fmla="*/ 52 w 83"/>
              <a:gd name="T41" fmla="*/ 111 h 111"/>
              <a:gd name="T42" fmla="*/ 48 w 83"/>
              <a:gd name="T43" fmla="*/ 101 h 111"/>
              <a:gd name="T44" fmla="*/ 48 w 83"/>
              <a:gd name="T45" fmla="*/ 84 h 111"/>
              <a:gd name="T46" fmla="*/ 38 w 83"/>
              <a:gd name="T47" fmla="*/ 77 h 111"/>
              <a:gd name="T48" fmla="*/ 21 w 83"/>
              <a:gd name="T49" fmla="*/ 73 h 111"/>
              <a:gd name="T50" fmla="*/ 3 w 83"/>
              <a:gd name="T51" fmla="*/ 45 h 111"/>
              <a:gd name="T52" fmla="*/ 3 w 83"/>
              <a:gd name="T53" fmla="*/ 39 h 111"/>
              <a:gd name="T54" fmla="*/ 7 w 83"/>
              <a:gd name="T55" fmla="*/ 32 h 111"/>
              <a:gd name="T56" fmla="*/ 7 w 83"/>
              <a:gd name="T57" fmla="*/ 21 h 111"/>
              <a:gd name="T58" fmla="*/ 0 w 83"/>
              <a:gd name="T59" fmla="*/ 11 h 111"/>
              <a:gd name="T60" fmla="*/ 0 w 83"/>
              <a:gd name="T61" fmla="*/ 0 h 111"/>
              <a:gd name="T62" fmla="*/ 10 w 83"/>
              <a:gd name="T63" fmla="*/ 4 h 111"/>
              <a:gd name="T64" fmla="*/ 24 w 83"/>
              <a:gd name="T6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 h="111">
                <a:moveTo>
                  <a:pt x="24" y="0"/>
                </a:moveTo>
                <a:lnTo>
                  <a:pt x="24" y="4"/>
                </a:lnTo>
                <a:lnTo>
                  <a:pt x="41" y="14"/>
                </a:lnTo>
                <a:lnTo>
                  <a:pt x="41" y="11"/>
                </a:lnTo>
                <a:lnTo>
                  <a:pt x="66" y="21"/>
                </a:lnTo>
                <a:lnTo>
                  <a:pt x="73" y="14"/>
                </a:lnTo>
                <a:lnTo>
                  <a:pt x="83" y="21"/>
                </a:lnTo>
                <a:lnTo>
                  <a:pt x="73" y="35"/>
                </a:lnTo>
                <a:lnTo>
                  <a:pt x="80" y="39"/>
                </a:lnTo>
                <a:lnTo>
                  <a:pt x="76" y="45"/>
                </a:lnTo>
                <a:lnTo>
                  <a:pt x="73" y="52"/>
                </a:lnTo>
                <a:lnTo>
                  <a:pt x="83" y="63"/>
                </a:lnTo>
                <a:lnTo>
                  <a:pt x="73" y="66"/>
                </a:lnTo>
                <a:lnTo>
                  <a:pt x="83" y="77"/>
                </a:lnTo>
                <a:lnTo>
                  <a:pt x="73" y="91"/>
                </a:lnTo>
                <a:lnTo>
                  <a:pt x="69" y="87"/>
                </a:lnTo>
                <a:lnTo>
                  <a:pt x="59" y="87"/>
                </a:lnTo>
                <a:lnTo>
                  <a:pt x="59" y="91"/>
                </a:lnTo>
                <a:lnTo>
                  <a:pt x="59" y="101"/>
                </a:lnTo>
                <a:lnTo>
                  <a:pt x="55" y="108"/>
                </a:lnTo>
                <a:lnTo>
                  <a:pt x="52" y="111"/>
                </a:lnTo>
                <a:lnTo>
                  <a:pt x="48" y="101"/>
                </a:lnTo>
                <a:lnTo>
                  <a:pt x="48" y="84"/>
                </a:lnTo>
                <a:lnTo>
                  <a:pt x="38" y="77"/>
                </a:lnTo>
                <a:lnTo>
                  <a:pt x="21" y="73"/>
                </a:lnTo>
                <a:lnTo>
                  <a:pt x="3" y="45"/>
                </a:lnTo>
                <a:lnTo>
                  <a:pt x="3" y="39"/>
                </a:lnTo>
                <a:lnTo>
                  <a:pt x="7" y="32"/>
                </a:lnTo>
                <a:lnTo>
                  <a:pt x="7" y="21"/>
                </a:lnTo>
                <a:lnTo>
                  <a:pt x="0" y="11"/>
                </a:lnTo>
                <a:lnTo>
                  <a:pt x="0" y="0"/>
                </a:lnTo>
                <a:lnTo>
                  <a:pt x="10" y="4"/>
                </a:lnTo>
                <a:lnTo>
                  <a:pt x="24" y="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61" name="Freeform 42">
            <a:extLst>
              <a:ext uri="{FF2B5EF4-FFF2-40B4-BE49-F238E27FC236}">
                <a16:creationId xmlns:a16="http://schemas.microsoft.com/office/drawing/2014/main" id="{F5248ADC-7445-403D-A398-A81C36DEDEFC}"/>
              </a:ext>
            </a:extLst>
          </p:cNvPr>
          <p:cNvSpPr>
            <a:spLocks/>
          </p:cNvSpPr>
          <p:nvPr/>
        </p:nvSpPr>
        <p:spPr bwMode="auto">
          <a:xfrm>
            <a:off x="10626687" y="4762955"/>
            <a:ext cx="323066" cy="625758"/>
          </a:xfrm>
          <a:custGeom>
            <a:avLst/>
            <a:gdLst>
              <a:gd name="T0" fmla="*/ 111 w 111"/>
              <a:gd name="T1" fmla="*/ 138 h 215"/>
              <a:gd name="T2" fmla="*/ 107 w 111"/>
              <a:gd name="T3" fmla="*/ 128 h 215"/>
              <a:gd name="T4" fmla="*/ 107 w 111"/>
              <a:gd name="T5" fmla="*/ 111 h 215"/>
              <a:gd name="T6" fmla="*/ 97 w 111"/>
              <a:gd name="T7" fmla="*/ 104 h 215"/>
              <a:gd name="T8" fmla="*/ 80 w 111"/>
              <a:gd name="T9" fmla="*/ 100 h 215"/>
              <a:gd name="T10" fmla="*/ 62 w 111"/>
              <a:gd name="T11" fmla="*/ 72 h 215"/>
              <a:gd name="T12" fmla="*/ 62 w 111"/>
              <a:gd name="T13" fmla="*/ 66 h 215"/>
              <a:gd name="T14" fmla="*/ 66 w 111"/>
              <a:gd name="T15" fmla="*/ 59 h 215"/>
              <a:gd name="T16" fmla="*/ 66 w 111"/>
              <a:gd name="T17" fmla="*/ 48 h 215"/>
              <a:gd name="T18" fmla="*/ 59 w 111"/>
              <a:gd name="T19" fmla="*/ 38 h 215"/>
              <a:gd name="T20" fmla="*/ 31 w 111"/>
              <a:gd name="T21" fmla="*/ 0 h 215"/>
              <a:gd name="T22" fmla="*/ 21 w 111"/>
              <a:gd name="T23" fmla="*/ 3 h 215"/>
              <a:gd name="T24" fmla="*/ 17 w 111"/>
              <a:gd name="T25" fmla="*/ 3 h 215"/>
              <a:gd name="T26" fmla="*/ 14 w 111"/>
              <a:gd name="T27" fmla="*/ 10 h 215"/>
              <a:gd name="T28" fmla="*/ 7 w 111"/>
              <a:gd name="T29" fmla="*/ 13 h 215"/>
              <a:gd name="T30" fmla="*/ 3 w 111"/>
              <a:gd name="T31" fmla="*/ 20 h 215"/>
              <a:gd name="T32" fmla="*/ 31 w 111"/>
              <a:gd name="T33" fmla="*/ 48 h 215"/>
              <a:gd name="T34" fmla="*/ 10 w 111"/>
              <a:gd name="T35" fmla="*/ 59 h 215"/>
              <a:gd name="T36" fmla="*/ 0 w 111"/>
              <a:gd name="T37" fmla="*/ 72 h 215"/>
              <a:gd name="T38" fmla="*/ 7 w 111"/>
              <a:gd name="T39" fmla="*/ 90 h 215"/>
              <a:gd name="T40" fmla="*/ 17 w 111"/>
              <a:gd name="T41" fmla="*/ 114 h 215"/>
              <a:gd name="T42" fmla="*/ 21 w 111"/>
              <a:gd name="T43" fmla="*/ 135 h 215"/>
              <a:gd name="T44" fmla="*/ 17 w 111"/>
              <a:gd name="T45" fmla="*/ 142 h 215"/>
              <a:gd name="T46" fmla="*/ 17 w 111"/>
              <a:gd name="T47" fmla="*/ 149 h 215"/>
              <a:gd name="T48" fmla="*/ 24 w 111"/>
              <a:gd name="T49" fmla="*/ 152 h 215"/>
              <a:gd name="T50" fmla="*/ 24 w 111"/>
              <a:gd name="T51" fmla="*/ 159 h 215"/>
              <a:gd name="T52" fmla="*/ 34 w 111"/>
              <a:gd name="T53" fmla="*/ 170 h 215"/>
              <a:gd name="T54" fmla="*/ 31 w 111"/>
              <a:gd name="T55" fmla="*/ 173 h 215"/>
              <a:gd name="T56" fmla="*/ 21 w 111"/>
              <a:gd name="T57" fmla="*/ 173 h 215"/>
              <a:gd name="T58" fmla="*/ 17 w 111"/>
              <a:gd name="T59" fmla="*/ 180 h 215"/>
              <a:gd name="T60" fmla="*/ 27 w 111"/>
              <a:gd name="T61" fmla="*/ 187 h 215"/>
              <a:gd name="T62" fmla="*/ 41 w 111"/>
              <a:gd name="T63" fmla="*/ 183 h 215"/>
              <a:gd name="T64" fmla="*/ 52 w 111"/>
              <a:gd name="T65" fmla="*/ 197 h 215"/>
              <a:gd name="T66" fmla="*/ 52 w 111"/>
              <a:gd name="T67" fmla="*/ 204 h 215"/>
              <a:gd name="T68" fmla="*/ 52 w 111"/>
              <a:gd name="T69" fmla="*/ 215 h 215"/>
              <a:gd name="T70" fmla="*/ 66 w 111"/>
              <a:gd name="T71" fmla="*/ 197 h 215"/>
              <a:gd name="T72" fmla="*/ 76 w 111"/>
              <a:gd name="T73" fmla="*/ 197 h 215"/>
              <a:gd name="T74" fmla="*/ 80 w 111"/>
              <a:gd name="T75" fmla="*/ 183 h 215"/>
              <a:gd name="T76" fmla="*/ 93 w 111"/>
              <a:gd name="T77" fmla="*/ 183 h 215"/>
              <a:gd name="T78" fmla="*/ 97 w 111"/>
              <a:gd name="T79" fmla="*/ 177 h 215"/>
              <a:gd name="T80" fmla="*/ 90 w 111"/>
              <a:gd name="T81" fmla="*/ 173 h 215"/>
              <a:gd name="T82" fmla="*/ 90 w 111"/>
              <a:gd name="T83" fmla="*/ 166 h 215"/>
              <a:gd name="T84" fmla="*/ 97 w 111"/>
              <a:gd name="T85" fmla="*/ 159 h 215"/>
              <a:gd name="T86" fmla="*/ 93 w 111"/>
              <a:gd name="T87" fmla="*/ 152 h 215"/>
              <a:gd name="T88" fmla="*/ 111 w 111"/>
              <a:gd name="T89" fmla="*/ 13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 h="215">
                <a:moveTo>
                  <a:pt x="111" y="138"/>
                </a:moveTo>
                <a:lnTo>
                  <a:pt x="107" y="128"/>
                </a:lnTo>
                <a:lnTo>
                  <a:pt x="107" y="111"/>
                </a:lnTo>
                <a:lnTo>
                  <a:pt x="97" y="104"/>
                </a:lnTo>
                <a:lnTo>
                  <a:pt x="80" y="100"/>
                </a:lnTo>
                <a:lnTo>
                  <a:pt x="62" y="72"/>
                </a:lnTo>
                <a:lnTo>
                  <a:pt x="62" y="66"/>
                </a:lnTo>
                <a:lnTo>
                  <a:pt x="66" y="59"/>
                </a:lnTo>
                <a:lnTo>
                  <a:pt x="66" y="48"/>
                </a:lnTo>
                <a:lnTo>
                  <a:pt x="59" y="38"/>
                </a:lnTo>
                <a:lnTo>
                  <a:pt x="31" y="0"/>
                </a:lnTo>
                <a:lnTo>
                  <a:pt x="21" y="3"/>
                </a:lnTo>
                <a:lnTo>
                  <a:pt x="17" y="3"/>
                </a:lnTo>
                <a:lnTo>
                  <a:pt x="14" y="10"/>
                </a:lnTo>
                <a:lnTo>
                  <a:pt x="7" y="13"/>
                </a:lnTo>
                <a:lnTo>
                  <a:pt x="3" y="20"/>
                </a:lnTo>
                <a:lnTo>
                  <a:pt x="31" y="48"/>
                </a:lnTo>
                <a:lnTo>
                  <a:pt x="10" y="59"/>
                </a:lnTo>
                <a:lnTo>
                  <a:pt x="0" y="72"/>
                </a:lnTo>
                <a:lnTo>
                  <a:pt x="7" y="90"/>
                </a:lnTo>
                <a:lnTo>
                  <a:pt x="17" y="114"/>
                </a:lnTo>
                <a:lnTo>
                  <a:pt x="21" y="135"/>
                </a:lnTo>
                <a:lnTo>
                  <a:pt x="17" y="142"/>
                </a:lnTo>
                <a:lnTo>
                  <a:pt x="17" y="149"/>
                </a:lnTo>
                <a:lnTo>
                  <a:pt x="24" y="152"/>
                </a:lnTo>
                <a:lnTo>
                  <a:pt x="24" y="159"/>
                </a:lnTo>
                <a:lnTo>
                  <a:pt x="34" y="170"/>
                </a:lnTo>
                <a:lnTo>
                  <a:pt x="31" y="173"/>
                </a:lnTo>
                <a:lnTo>
                  <a:pt x="21" y="173"/>
                </a:lnTo>
                <a:lnTo>
                  <a:pt x="17" y="180"/>
                </a:lnTo>
                <a:lnTo>
                  <a:pt x="27" y="187"/>
                </a:lnTo>
                <a:lnTo>
                  <a:pt x="41" y="183"/>
                </a:lnTo>
                <a:lnTo>
                  <a:pt x="52" y="197"/>
                </a:lnTo>
                <a:lnTo>
                  <a:pt x="52" y="204"/>
                </a:lnTo>
                <a:lnTo>
                  <a:pt x="52" y="215"/>
                </a:lnTo>
                <a:lnTo>
                  <a:pt x="66" y="197"/>
                </a:lnTo>
                <a:lnTo>
                  <a:pt x="76" y="197"/>
                </a:lnTo>
                <a:lnTo>
                  <a:pt x="80" y="183"/>
                </a:lnTo>
                <a:lnTo>
                  <a:pt x="93" y="183"/>
                </a:lnTo>
                <a:lnTo>
                  <a:pt x="97" y="177"/>
                </a:lnTo>
                <a:lnTo>
                  <a:pt x="90" y="173"/>
                </a:lnTo>
                <a:lnTo>
                  <a:pt x="90" y="166"/>
                </a:lnTo>
                <a:lnTo>
                  <a:pt x="97" y="159"/>
                </a:lnTo>
                <a:lnTo>
                  <a:pt x="93" y="152"/>
                </a:lnTo>
                <a:lnTo>
                  <a:pt x="111" y="138"/>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62" name="Freeform 43">
            <a:extLst>
              <a:ext uri="{FF2B5EF4-FFF2-40B4-BE49-F238E27FC236}">
                <a16:creationId xmlns:a16="http://schemas.microsoft.com/office/drawing/2014/main" id="{747BA3ED-897D-4C09-B6FB-C13265E82C34}"/>
              </a:ext>
            </a:extLst>
          </p:cNvPr>
          <p:cNvSpPr>
            <a:spLocks/>
          </p:cNvSpPr>
          <p:nvPr/>
        </p:nvSpPr>
        <p:spPr bwMode="auto">
          <a:xfrm>
            <a:off x="10513178" y="4346753"/>
            <a:ext cx="154257" cy="253214"/>
          </a:xfrm>
          <a:custGeom>
            <a:avLst/>
            <a:gdLst>
              <a:gd name="T0" fmla="*/ 21 w 53"/>
              <a:gd name="T1" fmla="*/ 0 h 87"/>
              <a:gd name="T2" fmla="*/ 32 w 53"/>
              <a:gd name="T3" fmla="*/ 0 h 87"/>
              <a:gd name="T4" fmla="*/ 42 w 53"/>
              <a:gd name="T5" fmla="*/ 11 h 87"/>
              <a:gd name="T6" fmla="*/ 53 w 53"/>
              <a:gd name="T7" fmla="*/ 52 h 87"/>
              <a:gd name="T8" fmla="*/ 42 w 53"/>
              <a:gd name="T9" fmla="*/ 56 h 87"/>
              <a:gd name="T10" fmla="*/ 46 w 53"/>
              <a:gd name="T11" fmla="*/ 84 h 87"/>
              <a:gd name="T12" fmla="*/ 42 w 53"/>
              <a:gd name="T13" fmla="*/ 80 h 87"/>
              <a:gd name="T14" fmla="*/ 28 w 53"/>
              <a:gd name="T15" fmla="*/ 87 h 87"/>
              <a:gd name="T16" fmla="*/ 25 w 53"/>
              <a:gd name="T17" fmla="*/ 84 h 87"/>
              <a:gd name="T18" fmla="*/ 18 w 53"/>
              <a:gd name="T19" fmla="*/ 84 h 87"/>
              <a:gd name="T20" fmla="*/ 11 w 53"/>
              <a:gd name="T21" fmla="*/ 77 h 87"/>
              <a:gd name="T22" fmla="*/ 4 w 53"/>
              <a:gd name="T23" fmla="*/ 73 h 87"/>
              <a:gd name="T24" fmla="*/ 4 w 53"/>
              <a:gd name="T25" fmla="*/ 66 h 87"/>
              <a:gd name="T26" fmla="*/ 14 w 53"/>
              <a:gd name="T27" fmla="*/ 59 h 87"/>
              <a:gd name="T28" fmla="*/ 18 w 53"/>
              <a:gd name="T29" fmla="*/ 52 h 87"/>
              <a:gd name="T30" fmla="*/ 11 w 53"/>
              <a:gd name="T31" fmla="*/ 32 h 87"/>
              <a:gd name="T32" fmla="*/ 0 w 53"/>
              <a:gd name="T33" fmla="*/ 14 h 87"/>
              <a:gd name="T34" fmla="*/ 21 w 53"/>
              <a:gd name="T3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7">
                <a:moveTo>
                  <a:pt x="21" y="0"/>
                </a:moveTo>
                <a:lnTo>
                  <a:pt x="32" y="0"/>
                </a:lnTo>
                <a:lnTo>
                  <a:pt x="42" y="11"/>
                </a:lnTo>
                <a:lnTo>
                  <a:pt x="53" y="52"/>
                </a:lnTo>
                <a:lnTo>
                  <a:pt x="42" y="56"/>
                </a:lnTo>
                <a:lnTo>
                  <a:pt x="46" y="84"/>
                </a:lnTo>
                <a:lnTo>
                  <a:pt x="42" y="80"/>
                </a:lnTo>
                <a:lnTo>
                  <a:pt x="28" y="87"/>
                </a:lnTo>
                <a:lnTo>
                  <a:pt x="25" y="84"/>
                </a:lnTo>
                <a:lnTo>
                  <a:pt x="18" y="84"/>
                </a:lnTo>
                <a:lnTo>
                  <a:pt x="11" y="77"/>
                </a:lnTo>
                <a:lnTo>
                  <a:pt x="4" y="73"/>
                </a:lnTo>
                <a:lnTo>
                  <a:pt x="4" y="66"/>
                </a:lnTo>
                <a:lnTo>
                  <a:pt x="14" y="59"/>
                </a:lnTo>
                <a:lnTo>
                  <a:pt x="18" y="52"/>
                </a:lnTo>
                <a:lnTo>
                  <a:pt x="11" y="32"/>
                </a:lnTo>
                <a:lnTo>
                  <a:pt x="0" y="14"/>
                </a:lnTo>
                <a:lnTo>
                  <a:pt x="2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63" name="Freeform 44">
            <a:extLst>
              <a:ext uri="{FF2B5EF4-FFF2-40B4-BE49-F238E27FC236}">
                <a16:creationId xmlns:a16="http://schemas.microsoft.com/office/drawing/2014/main" id="{018AD8CD-F429-461D-9432-CF3145512FB5}"/>
              </a:ext>
            </a:extLst>
          </p:cNvPr>
          <p:cNvSpPr>
            <a:spLocks/>
          </p:cNvSpPr>
          <p:nvPr/>
        </p:nvSpPr>
        <p:spPr bwMode="auto">
          <a:xfrm>
            <a:off x="11031245" y="4256528"/>
            <a:ext cx="151346" cy="253214"/>
          </a:xfrm>
          <a:custGeom>
            <a:avLst/>
            <a:gdLst>
              <a:gd name="T0" fmla="*/ 7 w 52"/>
              <a:gd name="T1" fmla="*/ 7 h 87"/>
              <a:gd name="T2" fmla="*/ 21 w 52"/>
              <a:gd name="T3" fmla="*/ 0 h 87"/>
              <a:gd name="T4" fmla="*/ 45 w 52"/>
              <a:gd name="T5" fmla="*/ 21 h 87"/>
              <a:gd name="T6" fmla="*/ 52 w 52"/>
              <a:gd name="T7" fmla="*/ 35 h 87"/>
              <a:gd name="T8" fmla="*/ 48 w 52"/>
              <a:gd name="T9" fmla="*/ 42 h 87"/>
              <a:gd name="T10" fmla="*/ 41 w 52"/>
              <a:gd name="T11" fmla="*/ 49 h 87"/>
              <a:gd name="T12" fmla="*/ 52 w 52"/>
              <a:gd name="T13" fmla="*/ 73 h 87"/>
              <a:gd name="T14" fmla="*/ 45 w 52"/>
              <a:gd name="T15" fmla="*/ 73 h 87"/>
              <a:gd name="T16" fmla="*/ 31 w 52"/>
              <a:gd name="T17" fmla="*/ 87 h 87"/>
              <a:gd name="T18" fmla="*/ 17 w 52"/>
              <a:gd name="T19" fmla="*/ 80 h 87"/>
              <a:gd name="T20" fmla="*/ 14 w 52"/>
              <a:gd name="T21" fmla="*/ 80 h 87"/>
              <a:gd name="T22" fmla="*/ 10 w 52"/>
              <a:gd name="T23" fmla="*/ 35 h 87"/>
              <a:gd name="T24" fmla="*/ 3 w 52"/>
              <a:gd name="T25" fmla="*/ 35 h 87"/>
              <a:gd name="T26" fmla="*/ 0 w 52"/>
              <a:gd name="T27" fmla="*/ 24 h 87"/>
              <a:gd name="T28" fmla="*/ 7 w 52"/>
              <a:gd name="T29" fmla="*/ 24 h 87"/>
              <a:gd name="T30" fmla="*/ 7 w 52"/>
              <a:gd name="T31"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87">
                <a:moveTo>
                  <a:pt x="7" y="7"/>
                </a:moveTo>
                <a:lnTo>
                  <a:pt x="21" y="0"/>
                </a:lnTo>
                <a:lnTo>
                  <a:pt x="45" y="21"/>
                </a:lnTo>
                <a:lnTo>
                  <a:pt x="52" y="35"/>
                </a:lnTo>
                <a:lnTo>
                  <a:pt x="48" y="42"/>
                </a:lnTo>
                <a:lnTo>
                  <a:pt x="41" y="49"/>
                </a:lnTo>
                <a:lnTo>
                  <a:pt x="52" y="73"/>
                </a:lnTo>
                <a:lnTo>
                  <a:pt x="45" y="73"/>
                </a:lnTo>
                <a:lnTo>
                  <a:pt x="31" y="87"/>
                </a:lnTo>
                <a:lnTo>
                  <a:pt x="17" y="80"/>
                </a:lnTo>
                <a:lnTo>
                  <a:pt x="14" y="80"/>
                </a:lnTo>
                <a:lnTo>
                  <a:pt x="10" y="35"/>
                </a:lnTo>
                <a:lnTo>
                  <a:pt x="3" y="35"/>
                </a:lnTo>
                <a:lnTo>
                  <a:pt x="0" y="24"/>
                </a:lnTo>
                <a:lnTo>
                  <a:pt x="7" y="24"/>
                </a:lnTo>
                <a:lnTo>
                  <a:pt x="7"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64" name="Freeform 45">
            <a:extLst>
              <a:ext uri="{FF2B5EF4-FFF2-40B4-BE49-F238E27FC236}">
                <a16:creationId xmlns:a16="http://schemas.microsoft.com/office/drawing/2014/main" id="{F1719FDF-D7B6-4DF7-82FB-CB07376902A7}"/>
              </a:ext>
            </a:extLst>
          </p:cNvPr>
          <p:cNvSpPr>
            <a:spLocks/>
          </p:cNvSpPr>
          <p:nvPr/>
        </p:nvSpPr>
        <p:spPr bwMode="auto">
          <a:xfrm>
            <a:off x="10443325" y="4530115"/>
            <a:ext cx="171720" cy="221198"/>
          </a:xfrm>
          <a:custGeom>
            <a:avLst/>
            <a:gdLst>
              <a:gd name="T0" fmla="*/ 28 w 59"/>
              <a:gd name="T1" fmla="*/ 3 h 76"/>
              <a:gd name="T2" fmla="*/ 28 w 59"/>
              <a:gd name="T3" fmla="*/ 10 h 76"/>
              <a:gd name="T4" fmla="*/ 35 w 59"/>
              <a:gd name="T5" fmla="*/ 14 h 76"/>
              <a:gd name="T6" fmla="*/ 42 w 59"/>
              <a:gd name="T7" fmla="*/ 21 h 76"/>
              <a:gd name="T8" fmla="*/ 49 w 59"/>
              <a:gd name="T9" fmla="*/ 21 h 76"/>
              <a:gd name="T10" fmla="*/ 52 w 59"/>
              <a:gd name="T11" fmla="*/ 24 h 76"/>
              <a:gd name="T12" fmla="*/ 49 w 59"/>
              <a:gd name="T13" fmla="*/ 31 h 76"/>
              <a:gd name="T14" fmla="*/ 59 w 59"/>
              <a:gd name="T15" fmla="*/ 41 h 76"/>
              <a:gd name="T16" fmla="*/ 49 w 59"/>
              <a:gd name="T17" fmla="*/ 48 h 76"/>
              <a:gd name="T18" fmla="*/ 49 w 59"/>
              <a:gd name="T19" fmla="*/ 52 h 76"/>
              <a:gd name="T20" fmla="*/ 42 w 59"/>
              <a:gd name="T21" fmla="*/ 69 h 76"/>
              <a:gd name="T22" fmla="*/ 31 w 59"/>
              <a:gd name="T23" fmla="*/ 66 h 76"/>
              <a:gd name="T24" fmla="*/ 14 w 59"/>
              <a:gd name="T25" fmla="*/ 76 h 76"/>
              <a:gd name="T26" fmla="*/ 4 w 59"/>
              <a:gd name="T27" fmla="*/ 45 h 76"/>
              <a:gd name="T28" fmla="*/ 11 w 59"/>
              <a:gd name="T29" fmla="*/ 35 h 76"/>
              <a:gd name="T30" fmla="*/ 4 w 59"/>
              <a:gd name="T31" fmla="*/ 28 h 76"/>
              <a:gd name="T32" fmla="*/ 4 w 59"/>
              <a:gd name="T33" fmla="*/ 17 h 76"/>
              <a:gd name="T34" fmla="*/ 0 w 59"/>
              <a:gd name="T35" fmla="*/ 0 h 76"/>
              <a:gd name="T36" fmla="*/ 28 w 59"/>
              <a:gd name="T37" fmla="*/ 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76">
                <a:moveTo>
                  <a:pt x="28" y="3"/>
                </a:moveTo>
                <a:lnTo>
                  <a:pt x="28" y="10"/>
                </a:lnTo>
                <a:lnTo>
                  <a:pt x="35" y="14"/>
                </a:lnTo>
                <a:lnTo>
                  <a:pt x="42" y="21"/>
                </a:lnTo>
                <a:lnTo>
                  <a:pt x="49" y="21"/>
                </a:lnTo>
                <a:lnTo>
                  <a:pt x="52" y="24"/>
                </a:lnTo>
                <a:lnTo>
                  <a:pt x="49" y="31"/>
                </a:lnTo>
                <a:lnTo>
                  <a:pt x="59" y="41"/>
                </a:lnTo>
                <a:lnTo>
                  <a:pt x="49" y="48"/>
                </a:lnTo>
                <a:lnTo>
                  <a:pt x="49" y="52"/>
                </a:lnTo>
                <a:lnTo>
                  <a:pt x="42" y="69"/>
                </a:lnTo>
                <a:lnTo>
                  <a:pt x="31" y="66"/>
                </a:lnTo>
                <a:lnTo>
                  <a:pt x="14" y="76"/>
                </a:lnTo>
                <a:lnTo>
                  <a:pt x="4" y="45"/>
                </a:lnTo>
                <a:lnTo>
                  <a:pt x="11" y="35"/>
                </a:lnTo>
                <a:lnTo>
                  <a:pt x="4" y="28"/>
                </a:lnTo>
                <a:lnTo>
                  <a:pt x="4" y="17"/>
                </a:lnTo>
                <a:lnTo>
                  <a:pt x="0" y="0"/>
                </a:lnTo>
                <a:lnTo>
                  <a:pt x="28"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65" name="Freeform 46">
            <a:extLst>
              <a:ext uri="{FF2B5EF4-FFF2-40B4-BE49-F238E27FC236}">
                <a16:creationId xmlns:a16="http://schemas.microsoft.com/office/drawing/2014/main" id="{1D787AEC-1880-4767-A83F-1226774045B8}"/>
              </a:ext>
            </a:extLst>
          </p:cNvPr>
          <p:cNvSpPr>
            <a:spLocks/>
          </p:cNvSpPr>
          <p:nvPr/>
        </p:nvSpPr>
        <p:spPr bwMode="auto">
          <a:xfrm>
            <a:off x="10888633" y="4631981"/>
            <a:ext cx="273587" cy="139704"/>
          </a:xfrm>
          <a:custGeom>
            <a:avLst/>
            <a:gdLst>
              <a:gd name="T0" fmla="*/ 0 w 94"/>
              <a:gd name="T1" fmla="*/ 6 h 48"/>
              <a:gd name="T2" fmla="*/ 10 w 94"/>
              <a:gd name="T3" fmla="*/ 6 h 48"/>
              <a:gd name="T4" fmla="*/ 21 w 94"/>
              <a:gd name="T5" fmla="*/ 0 h 48"/>
              <a:gd name="T6" fmla="*/ 35 w 94"/>
              <a:gd name="T7" fmla="*/ 17 h 48"/>
              <a:gd name="T8" fmla="*/ 42 w 94"/>
              <a:gd name="T9" fmla="*/ 10 h 48"/>
              <a:gd name="T10" fmla="*/ 52 w 94"/>
              <a:gd name="T11" fmla="*/ 6 h 48"/>
              <a:gd name="T12" fmla="*/ 59 w 94"/>
              <a:gd name="T13" fmla="*/ 6 h 48"/>
              <a:gd name="T14" fmla="*/ 70 w 94"/>
              <a:gd name="T15" fmla="*/ 6 h 48"/>
              <a:gd name="T16" fmla="*/ 70 w 94"/>
              <a:gd name="T17" fmla="*/ 17 h 48"/>
              <a:gd name="T18" fmla="*/ 80 w 94"/>
              <a:gd name="T19" fmla="*/ 17 h 48"/>
              <a:gd name="T20" fmla="*/ 94 w 94"/>
              <a:gd name="T21" fmla="*/ 34 h 48"/>
              <a:gd name="T22" fmla="*/ 90 w 94"/>
              <a:gd name="T23" fmla="*/ 48 h 48"/>
              <a:gd name="T24" fmla="*/ 83 w 94"/>
              <a:gd name="T25" fmla="*/ 45 h 48"/>
              <a:gd name="T26" fmla="*/ 70 w 94"/>
              <a:gd name="T27" fmla="*/ 38 h 48"/>
              <a:gd name="T28" fmla="*/ 56 w 94"/>
              <a:gd name="T29" fmla="*/ 34 h 48"/>
              <a:gd name="T30" fmla="*/ 42 w 94"/>
              <a:gd name="T31" fmla="*/ 34 h 48"/>
              <a:gd name="T32" fmla="*/ 35 w 94"/>
              <a:gd name="T33" fmla="*/ 34 h 48"/>
              <a:gd name="T34" fmla="*/ 24 w 94"/>
              <a:gd name="T35" fmla="*/ 27 h 48"/>
              <a:gd name="T36" fmla="*/ 7 w 94"/>
              <a:gd name="T37" fmla="*/ 24 h 48"/>
              <a:gd name="T38" fmla="*/ 0 w 94"/>
              <a:gd name="T39"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48">
                <a:moveTo>
                  <a:pt x="0" y="6"/>
                </a:moveTo>
                <a:lnTo>
                  <a:pt x="10" y="6"/>
                </a:lnTo>
                <a:lnTo>
                  <a:pt x="21" y="0"/>
                </a:lnTo>
                <a:lnTo>
                  <a:pt x="35" y="17"/>
                </a:lnTo>
                <a:lnTo>
                  <a:pt x="42" y="10"/>
                </a:lnTo>
                <a:lnTo>
                  <a:pt x="52" y="6"/>
                </a:lnTo>
                <a:lnTo>
                  <a:pt x="59" y="6"/>
                </a:lnTo>
                <a:lnTo>
                  <a:pt x="70" y="6"/>
                </a:lnTo>
                <a:lnTo>
                  <a:pt x="70" y="17"/>
                </a:lnTo>
                <a:lnTo>
                  <a:pt x="80" y="17"/>
                </a:lnTo>
                <a:lnTo>
                  <a:pt x="94" y="34"/>
                </a:lnTo>
                <a:lnTo>
                  <a:pt x="90" y="48"/>
                </a:lnTo>
                <a:lnTo>
                  <a:pt x="83" y="45"/>
                </a:lnTo>
                <a:lnTo>
                  <a:pt x="70" y="38"/>
                </a:lnTo>
                <a:lnTo>
                  <a:pt x="56" y="34"/>
                </a:lnTo>
                <a:lnTo>
                  <a:pt x="42" y="34"/>
                </a:lnTo>
                <a:lnTo>
                  <a:pt x="35" y="34"/>
                </a:lnTo>
                <a:lnTo>
                  <a:pt x="24" y="27"/>
                </a:lnTo>
                <a:lnTo>
                  <a:pt x="7" y="24"/>
                </a:lnTo>
                <a:lnTo>
                  <a:pt x="0" y="6"/>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66" name="Freeform 47">
            <a:extLst>
              <a:ext uri="{FF2B5EF4-FFF2-40B4-BE49-F238E27FC236}">
                <a16:creationId xmlns:a16="http://schemas.microsoft.com/office/drawing/2014/main" id="{9891603B-19B7-4CC7-AB7A-D4555E1A9246}"/>
              </a:ext>
            </a:extLst>
          </p:cNvPr>
          <p:cNvSpPr>
            <a:spLocks/>
          </p:cNvSpPr>
          <p:nvPr/>
        </p:nvSpPr>
        <p:spPr bwMode="auto">
          <a:xfrm>
            <a:off x="10827510" y="4649444"/>
            <a:ext cx="171720" cy="232840"/>
          </a:xfrm>
          <a:custGeom>
            <a:avLst/>
            <a:gdLst>
              <a:gd name="T0" fmla="*/ 21 w 59"/>
              <a:gd name="T1" fmla="*/ 0 h 80"/>
              <a:gd name="T2" fmla="*/ 28 w 59"/>
              <a:gd name="T3" fmla="*/ 18 h 80"/>
              <a:gd name="T4" fmla="*/ 45 w 59"/>
              <a:gd name="T5" fmla="*/ 21 h 80"/>
              <a:gd name="T6" fmla="*/ 56 w 59"/>
              <a:gd name="T7" fmla="*/ 28 h 80"/>
              <a:gd name="T8" fmla="*/ 52 w 59"/>
              <a:gd name="T9" fmla="*/ 35 h 80"/>
              <a:gd name="T10" fmla="*/ 52 w 59"/>
              <a:gd name="T11" fmla="*/ 39 h 80"/>
              <a:gd name="T12" fmla="*/ 59 w 59"/>
              <a:gd name="T13" fmla="*/ 49 h 80"/>
              <a:gd name="T14" fmla="*/ 59 w 59"/>
              <a:gd name="T15" fmla="*/ 56 h 80"/>
              <a:gd name="T16" fmla="*/ 42 w 59"/>
              <a:gd name="T17" fmla="*/ 59 h 80"/>
              <a:gd name="T18" fmla="*/ 35 w 59"/>
              <a:gd name="T19" fmla="*/ 66 h 80"/>
              <a:gd name="T20" fmla="*/ 31 w 59"/>
              <a:gd name="T21" fmla="*/ 77 h 80"/>
              <a:gd name="T22" fmla="*/ 31 w 59"/>
              <a:gd name="T23" fmla="*/ 80 h 80"/>
              <a:gd name="T24" fmla="*/ 14 w 59"/>
              <a:gd name="T25" fmla="*/ 70 h 80"/>
              <a:gd name="T26" fmla="*/ 14 w 59"/>
              <a:gd name="T27" fmla="*/ 66 h 80"/>
              <a:gd name="T28" fmla="*/ 14 w 59"/>
              <a:gd name="T29" fmla="*/ 46 h 80"/>
              <a:gd name="T30" fmla="*/ 7 w 59"/>
              <a:gd name="T31" fmla="*/ 46 h 80"/>
              <a:gd name="T32" fmla="*/ 4 w 59"/>
              <a:gd name="T33" fmla="*/ 35 h 80"/>
              <a:gd name="T34" fmla="*/ 0 w 59"/>
              <a:gd name="T35" fmla="*/ 21 h 80"/>
              <a:gd name="T36" fmla="*/ 0 w 59"/>
              <a:gd name="T37" fmla="*/ 18 h 80"/>
              <a:gd name="T38" fmla="*/ 14 w 59"/>
              <a:gd name="T39" fmla="*/ 14 h 80"/>
              <a:gd name="T40" fmla="*/ 21 w 59"/>
              <a:gd name="T4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0">
                <a:moveTo>
                  <a:pt x="21" y="0"/>
                </a:moveTo>
                <a:lnTo>
                  <a:pt x="28" y="18"/>
                </a:lnTo>
                <a:lnTo>
                  <a:pt x="45" y="21"/>
                </a:lnTo>
                <a:lnTo>
                  <a:pt x="56" y="28"/>
                </a:lnTo>
                <a:lnTo>
                  <a:pt x="52" y="35"/>
                </a:lnTo>
                <a:lnTo>
                  <a:pt x="52" y="39"/>
                </a:lnTo>
                <a:lnTo>
                  <a:pt x="59" y="49"/>
                </a:lnTo>
                <a:lnTo>
                  <a:pt x="59" y="56"/>
                </a:lnTo>
                <a:lnTo>
                  <a:pt x="42" y="59"/>
                </a:lnTo>
                <a:lnTo>
                  <a:pt x="35" y="66"/>
                </a:lnTo>
                <a:lnTo>
                  <a:pt x="31" y="77"/>
                </a:lnTo>
                <a:lnTo>
                  <a:pt x="31" y="80"/>
                </a:lnTo>
                <a:lnTo>
                  <a:pt x="14" y="70"/>
                </a:lnTo>
                <a:lnTo>
                  <a:pt x="14" y="66"/>
                </a:lnTo>
                <a:lnTo>
                  <a:pt x="14" y="46"/>
                </a:lnTo>
                <a:lnTo>
                  <a:pt x="7" y="46"/>
                </a:lnTo>
                <a:lnTo>
                  <a:pt x="4" y="35"/>
                </a:lnTo>
                <a:lnTo>
                  <a:pt x="0" y="21"/>
                </a:lnTo>
                <a:lnTo>
                  <a:pt x="0" y="18"/>
                </a:lnTo>
                <a:lnTo>
                  <a:pt x="14" y="14"/>
                </a:lnTo>
                <a:lnTo>
                  <a:pt x="21"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67" name="Freeform 48">
            <a:extLst>
              <a:ext uri="{FF2B5EF4-FFF2-40B4-BE49-F238E27FC236}">
                <a16:creationId xmlns:a16="http://schemas.microsoft.com/office/drawing/2014/main" id="{83E2E8E3-61A9-4B8A-8C42-9BE582EB6CD0}"/>
              </a:ext>
            </a:extLst>
          </p:cNvPr>
          <p:cNvSpPr>
            <a:spLocks/>
          </p:cNvSpPr>
          <p:nvPr/>
        </p:nvSpPr>
        <p:spPr bwMode="auto">
          <a:xfrm>
            <a:off x="10393847" y="4346753"/>
            <a:ext cx="171720" cy="232840"/>
          </a:xfrm>
          <a:custGeom>
            <a:avLst/>
            <a:gdLst>
              <a:gd name="T0" fmla="*/ 17 w 59"/>
              <a:gd name="T1" fmla="*/ 0 h 80"/>
              <a:gd name="T2" fmla="*/ 34 w 59"/>
              <a:gd name="T3" fmla="*/ 18 h 80"/>
              <a:gd name="T4" fmla="*/ 41 w 59"/>
              <a:gd name="T5" fmla="*/ 14 h 80"/>
              <a:gd name="T6" fmla="*/ 52 w 59"/>
              <a:gd name="T7" fmla="*/ 32 h 80"/>
              <a:gd name="T8" fmla="*/ 59 w 59"/>
              <a:gd name="T9" fmla="*/ 52 h 80"/>
              <a:gd name="T10" fmla="*/ 55 w 59"/>
              <a:gd name="T11" fmla="*/ 59 h 80"/>
              <a:gd name="T12" fmla="*/ 45 w 59"/>
              <a:gd name="T13" fmla="*/ 66 h 80"/>
              <a:gd name="T14" fmla="*/ 17 w 59"/>
              <a:gd name="T15" fmla="*/ 63 h 80"/>
              <a:gd name="T16" fmla="*/ 21 w 59"/>
              <a:gd name="T17" fmla="*/ 80 h 80"/>
              <a:gd name="T18" fmla="*/ 14 w 59"/>
              <a:gd name="T19" fmla="*/ 80 h 80"/>
              <a:gd name="T20" fmla="*/ 7 w 59"/>
              <a:gd name="T21" fmla="*/ 70 h 80"/>
              <a:gd name="T22" fmla="*/ 3 w 59"/>
              <a:gd name="T23" fmla="*/ 59 h 80"/>
              <a:gd name="T24" fmla="*/ 21 w 59"/>
              <a:gd name="T25" fmla="*/ 35 h 80"/>
              <a:gd name="T26" fmla="*/ 14 w 59"/>
              <a:gd name="T27" fmla="*/ 28 h 80"/>
              <a:gd name="T28" fmla="*/ 14 w 59"/>
              <a:gd name="T29" fmla="*/ 18 h 80"/>
              <a:gd name="T30" fmla="*/ 0 w 59"/>
              <a:gd name="T31" fmla="*/ 4 h 80"/>
              <a:gd name="T32" fmla="*/ 17 w 59"/>
              <a:gd name="T3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80">
                <a:moveTo>
                  <a:pt x="17" y="0"/>
                </a:moveTo>
                <a:lnTo>
                  <a:pt x="34" y="18"/>
                </a:lnTo>
                <a:lnTo>
                  <a:pt x="41" y="14"/>
                </a:lnTo>
                <a:lnTo>
                  <a:pt x="52" y="32"/>
                </a:lnTo>
                <a:lnTo>
                  <a:pt x="59" y="52"/>
                </a:lnTo>
                <a:lnTo>
                  <a:pt x="55" y="59"/>
                </a:lnTo>
                <a:lnTo>
                  <a:pt x="45" y="66"/>
                </a:lnTo>
                <a:lnTo>
                  <a:pt x="17" y="63"/>
                </a:lnTo>
                <a:lnTo>
                  <a:pt x="21" y="80"/>
                </a:lnTo>
                <a:lnTo>
                  <a:pt x="14" y="80"/>
                </a:lnTo>
                <a:lnTo>
                  <a:pt x="7" y="70"/>
                </a:lnTo>
                <a:lnTo>
                  <a:pt x="3" y="59"/>
                </a:lnTo>
                <a:lnTo>
                  <a:pt x="21" y="35"/>
                </a:lnTo>
                <a:lnTo>
                  <a:pt x="14" y="28"/>
                </a:lnTo>
                <a:lnTo>
                  <a:pt x="14" y="18"/>
                </a:lnTo>
                <a:lnTo>
                  <a:pt x="0" y="4"/>
                </a:lnTo>
                <a:lnTo>
                  <a:pt x="17"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68" name="Freeform 49">
            <a:extLst>
              <a:ext uri="{FF2B5EF4-FFF2-40B4-BE49-F238E27FC236}">
                <a16:creationId xmlns:a16="http://schemas.microsoft.com/office/drawing/2014/main" id="{6948F054-FDD1-4227-A32B-515219AAF176}"/>
              </a:ext>
            </a:extLst>
          </p:cNvPr>
          <p:cNvSpPr>
            <a:spLocks/>
          </p:cNvSpPr>
          <p:nvPr/>
        </p:nvSpPr>
        <p:spPr bwMode="auto">
          <a:xfrm>
            <a:off x="10454968" y="4681461"/>
            <a:ext cx="261945" cy="302692"/>
          </a:xfrm>
          <a:custGeom>
            <a:avLst/>
            <a:gdLst>
              <a:gd name="T0" fmla="*/ 45 w 90"/>
              <a:gd name="T1" fmla="*/ 0 h 104"/>
              <a:gd name="T2" fmla="*/ 66 w 90"/>
              <a:gd name="T3" fmla="*/ 41 h 104"/>
              <a:gd name="T4" fmla="*/ 62 w 90"/>
              <a:gd name="T5" fmla="*/ 48 h 104"/>
              <a:gd name="T6" fmla="*/ 90 w 90"/>
              <a:gd name="T7" fmla="*/ 76 h 104"/>
              <a:gd name="T8" fmla="*/ 69 w 90"/>
              <a:gd name="T9" fmla="*/ 87 h 104"/>
              <a:gd name="T10" fmla="*/ 59 w 90"/>
              <a:gd name="T11" fmla="*/ 100 h 104"/>
              <a:gd name="T12" fmla="*/ 48 w 90"/>
              <a:gd name="T13" fmla="*/ 104 h 104"/>
              <a:gd name="T14" fmla="*/ 34 w 90"/>
              <a:gd name="T15" fmla="*/ 97 h 104"/>
              <a:gd name="T16" fmla="*/ 13 w 90"/>
              <a:gd name="T17" fmla="*/ 100 h 104"/>
              <a:gd name="T18" fmla="*/ 10 w 90"/>
              <a:gd name="T19" fmla="*/ 80 h 104"/>
              <a:gd name="T20" fmla="*/ 13 w 90"/>
              <a:gd name="T21" fmla="*/ 73 h 104"/>
              <a:gd name="T22" fmla="*/ 7 w 90"/>
              <a:gd name="T23" fmla="*/ 55 h 104"/>
              <a:gd name="T24" fmla="*/ 0 w 90"/>
              <a:gd name="T25" fmla="*/ 41 h 104"/>
              <a:gd name="T26" fmla="*/ 10 w 90"/>
              <a:gd name="T27" fmla="*/ 24 h 104"/>
              <a:gd name="T28" fmla="*/ 27 w 90"/>
              <a:gd name="T29" fmla="*/ 14 h 104"/>
              <a:gd name="T30" fmla="*/ 38 w 90"/>
              <a:gd name="T31" fmla="*/ 17 h 104"/>
              <a:gd name="T32" fmla="*/ 45 w 90"/>
              <a:gd name="T3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04">
                <a:moveTo>
                  <a:pt x="45" y="0"/>
                </a:moveTo>
                <a:lnTo>
                  <a:pt x="66" y="41"/>
                </a:lnTo>
                <a:lnTo>
                  <a:pt x="62" y="48"/>
                </a:lnTo>
                <a:lnTo>
                  <a:pt x="90" y="76"/>
                </a:lnTo>
                <a:lnTo>
                  <a:pt x="69" y="87"/>
                </a:lnTo>
                <a:lnTo>
                  <a:pt x="59" y="100"/>
                </a:lnTo>
                <a:lnTo>
                  <a:pt x="48" y="104"/>
                </a:lnTo>
                <a:lnTo>
                  <a:pt x="34" y="97"/>
                </a:lnTo>
                <a:lnTo>
                  <a:pt x="13" y="100"/>
                </a:lnTo>
                <a:lnTo>
                  <a:pt x="10" y="80"/>
                </a:lnTo>
                <a:lnTo>
                  <a:pt x="13" y="73"/>
                </a:lnTo>
                <a:lnTo>
                  <a:pt x="7" y="55"/>
                </a:lnTo>
                <a:lnTo>
                  <a:pt x="0" y="41"/>
                </a:lnTo>
                <a:lnTo>
                  <a:pt x="10" y="24"/>
                </a:lnTo>
                <a:lnTo>
                  <a:pt x="27" y="14"/>
                </a:lnTo>
                <a:lnTo>
                  <a:pt x="38" y="17"/>
                </a:lnTo>
                <a:lnTo>
                  <a:pt x="45"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69" name="Freeform 50">
            <a:extLst>
              <a:ext uri="{FF2B5EF4-FFF2-40B4-BE49-F238E27FC236}">
                <a16:creationId xmlns:a16="http://schemas.microsoft.com/office/drawing/2014/main" id="{0B3A1A3F-1F43-4E51-A43E-9B46F6B16211}"/>
              </a:ext>
            </a:extLst>
          </p:cNvPr>
          <p:cNvSpPr>
            <a:spLocks/>
          </p:cNvSpPr>
          <p:nvPr/>
        </p:nvSpPr>
        <p:spPr bwMode="auto">
          <a:xfrm>
            <a:off x="10786764" y="4439889"/>
            <a:ext cx="334708" cy="241572"/>
          </a:xfrm>
          <a:custGeom>
            <a:avLst/>
            <a:gdLst>
              <a:gd name="T0" fmla="*/ 11 w 115"/>
              <a:gd name="T1" fmla="*/ 0 h 83"/>
              <a:gd name="T2" fmla="*/ 25 w 115"/>
              <a:gd name="T3" fmla="*/ 0 h 83"/>
              <a:gd name="T4" fmla="*/ 35 w 115"/>
              <a:gd name="T5" fmla="*/ 3 h 83"/>
              <a:gd name="T6" fmla="*/ 45 w 115"/>
              <a:gd name="T7" fmla="*/ 10 h 83"/>
              <a:gd name="T8" fmla="*/ 56 w 115"/>
              <a:gd name="T9" fmla="*/ 3 h 83"/>
              <a:gd name="T10" fmla="*/ 84 w 115"/>
              <a:gd name="T11" fmla="*/ 10 h 83"/>
              <a:gd name="T12" fmla="*/ 87 w 115"/>
              <a:gd name="T13" fmla="*/ 20 h 83"/>
              <a:gd name="T14" fmla="*/ 98 w 115"/>
              <a:gd name="T15" fmla="*/ 17 h 83"/>
              <a:gd name="T16" fmla="*/ 101 w 115"/>
              <a:gd name="T17" fmla="*/ 17 h 83"/>
              <a:gd name="T18" fmla="*/ 115 w 115"/>
              <a:gd name="T19" fmla="*/ 24 h 83"/>
              <a:gd name="T20" fmla="*/ 111 w 115"/>
              <a:gd name="T21" fmla="*/ 27 h 83"/>
              <a:gd name="T22" fmla="*/ 105 w 115"/>
              <a:gd name="T23" fmla="*/ 27 h 83"/>
              <a:gd name="T24" fmla="*/ 101 w 115"/>
              <a:gd name="T25" fmla="*/ 48 h 83"/>
              <a:gd name="T26" fmla="*/ 94 w 115"/>
              <a:gd name="T27" fmla="*/ 48 h 83"/>
              <a:gd name="T28" fmla="*/ 91 w 115"/>
              <a:gd name="T29" fmla="*/ 59 h 83"/>
              <a:gd name="T30" fmla="*/ 98 w 115"/>
              <a:gd name="T31" fmla="*/ 66 h 83"/>
              <a:gd name="T32" fmla="*/ 94 w 115"/>
              <a:gd name="T33" fmla="*/ 72 h 83"/>
              <a:gd name="T34" fmla="*/ 87 w 115"/>
              <a:gd name="T35" fmla="*/ 72 h 83"/>
              <a:gd name="T36" fmla="*/ 77 w 115"/>
              <a:gd name="T37" fmla="*/ 76 h 83"/>
              <a:gd name="T38" fmla="*/ 70 w 115"/>
              <a:gd name="T39" fmla="*/ 83 h 83"/>
              <a:gd name="T40" fmla="*/ 56 w 115"/>
              <a:gd name="T41" fmla="*/ 66 h 83"/>
              <a:gd name="T42" fmla="*/ 45 w 115"/>
              <a:gd name="T43" fmla="*/ 72 h 83"/>
              <a:gd name="T44" fmla="*/ 35 w 115"/>
              <a:gd name="T45" fmla="*/ 72 h 83"/>
              <a:gd name="T46" fmla="*/ 0 w 115"/>
              <a:gd name="T47" fmla="*/ 41 h 83"/>
              <a:gd name="T48" fmla="*/ 7 w 115"/>
              <a:gd name="T49" fmla="*/ 24 h 83"/>
              <a:gd name="T50" fmla="*/ 18 w 115"/>
              <a:gd name="T51" fmla="*/ 13 h 83"/>
              <a:gd name="T52" fmla="*/ 11 w 115"/>
              <a:gd name="T53" fmla="*/ 7 h 83"/>
              <a:gd name="T54" fmla="*/ 11 w 115"/>
              <a:gd name="T5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83">
                <a:moveTo>
                  <a:pt x="11" y="0"/>
                </a:moveTo>
                <a:lnTo>
                  <a:pt x="25" y="0"/>
                </a:lnTo>
                <a:lnTo>
                  <a:pt x="35" y="3"/>
                </a:lnTo>
                <a:lnTo>
                  <a:pt x="45" y="10"/>
                </a:lnTo>
                <a:lnTo>
                  <a:pt x="56" y="3"/>
                </a:lnTo>
                <a:lnTo>
                  <a:pt x="84" y="10"/>
                </a:lnTo>
                <a:lnTo>
                  <a:pt x="87" y="20"/>
                </a:lnTo>
                <a:lnTo>
                  <a:pt x="98" y="17"/>
                </a:lnTo>
                <a:lnTo>
                  <a:pt x="101" y="17"/>
                </a:lnTo>
                <a:lnTo>
                  <a:pt x="115" y="24"/>
                </a:lnTo>
                <a:lnTo>
                  <a:pt x="111" y="27"/>
                </a:lnTo>
                <a:lnTo>
                  <a:pt x="105" y="27"/>
                </a:lnTo>
                <a:lnTo>
                  <a:pt x="101" y="48"/>
                </a:lnTo>
                <a:lnTo>
                  <a:pt x="94" y="48"/>
                </a:lnTo>
                <a:lnTo>
                  <a:pt x="91" y="59"/>
                </a:lnTo>
                <a:lnTo>
                  <a:pt x="98" y="66"/>
                </a:lnTo>
                <a:lnTo>
                  <a:pt x="94" y="72"/>
                </a:lnTo>
                <a:lnTo>
                  <a:pt x="87" y="72"/>
                </a:lnTo>
                <a:lnTo>
                  <a:pt x="77" y="76"/>
                </a:lnTo>
                <a:lnTo>
                  <a:pt x="70" y="83"/>
                </a:lnTo>
                <a:lnTo>
                  <a:pt x="56" y="66"/>
                </a:lnTo>
                <a:lnTo>
                  <a:pt x="45" y="72"/>
                </a:lnTo>
                <a:lnTo>
                  <a:pt x="35" y="72"/>
                </a:lnTo>
                <a:lnTo>
                  <a:pt x="0" y="41"/>
                </a:lnTo>
                <a:lnTo>
                  <a:pt x="7" y="24"/>
                </a:lnTo>
                <a:lnTo>
                  <a:pt x="18" y="13"/>
                </a:lnTo>
                <a:lnTo>
                  <a:pt x="11" y="7"/>
                </a:lnTo>
                <a:lnTo>
                  <a:pt x="1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70" name="Freeform 51">
            <a:extLst>
              <a:ext uri="{FF2B5EF4-FFF2-40B4-BE49-F238E27FC236}">
                <a16:creationId xmlns:a16="http://schemas.microsoft.com/office/drawing/2014/main" id="{3B55A3AC-CA1C-46BD-AE82-32BD68E7AE9B}"/>
              </a:ext>
            </a:extLst>
          </p:cNvPr>
          <p:cNvSpPr>
            <a:spLocks/>
          </p:cNvSpPr>
          <p:nvPr/>
        </p:nvSpPr>
        <p:spPr bwMode="auto">
          <a:xfrm>
            <a:off x="10917738" y="4730939"/>
            <a:ext cx="285229" cy="212467"/>
          </a:xfrm>
          <a:custGeom>
            <a:avLst/>
            <a:gdLst>
              <a:gd name="T0" fmla="*/ 60 w 98"/>
              <a:gd name="T1" fmla="*/ 4 h 73"/>
              <a:gd name="T2" fmla="*/ 56 w 98"/>
              <a:gd name="T3" fmla="*/ 14 h 73"/>
              <a:gd name="T4" fmla="*/ 63 w 98"/>
              <a:gd name="T5" fmla="*/ 18 h 73"/>
              <a:gd name="T6" fmla="*/ 73 w 98"/>
              <a:gd name="T7" fmla="*/ 21 h 73"/>
              <a:gd name="T8" fmla="*/ 84 w 98"/>
              <a:gd name="T9" fmla="*/ 28 h 73"/>
              <a:gd name="T10" fmla="*/ 84 w 98"/>
              <a:gd name="T11" fmla="*/ 35 h 73"/>
              <a:gd name="T12" fmla="*/ 98 w 98"/>
              <a:gd name="T13" fmla="*/ 52 h 73"/>
              <a:gd name="T14" fmla="*/ 87 w 98"/>
              <a:gd name="T15" fmla="*/ 63 h 73"/>
              <a:gd name="T16" fmla="*/ 77 w 98"/>
              <a:gd name="T17" fmla="*/ 59 h 73"/>
              <a:gd name="T18" fmla="*/ 63 w 98"/>
              <a:gd name="T19" fmla="*/ 73 h 73"/>
              <a:gd name="T20" fmla="*/ 42 w 98"/>
              <a:gd name="T21" fmla="*/ 59 h 73"/>
              <a:gd name="T22" fmla="*/ 32 w 98"/>
              <a:gd name="T23" fmla="*/ 52 h 73"/>
              <a:gd name="T24" fmla="*/ 25 w 98"/>
              <a:gd name="T25" fmla="*/ 59 h 73"/>
              <a:gd name="T26" fmla="*/ 0 w 98"/>
              <a:gd name="T27" fmla="*/ 49 h 73"/>
              <a:gd name="T28" fmla="*/ 4 w 98"/>
              <a:gd name="T29" fmla="*/ 38 h 73"/>
              <a:gd name="T30" fmla="*/ 11 w 98"/>
              <a:gd name="T31" fmla="*/ 31 h 73"/>
              <a:gd name="T32" fmla="*/ 28 w 98"/>
              <a:gd name="T33" fmla="*/ 28 h 73"/>
              <a:gd name="T34" fmla="*/ 28 w 98"/>
              <a:gd name="T35" fmla="*/ 21 h 73"/>
              <a:gd name="T36" fmla="*/ 21 w 98"/>
              <a:gd name="T37" fmla="*/ 11 h 73"/>
              <a:gd name="T38" fmla="*/ 21 w 98"/>
              <a:gd name="T39" fmla="*/ 7 h 73"/>
              <a:gd name="T40" fmla="*/ 25 w 98"/>
              <a:gd name="T41" fmla="*/ 0 h 73"/>
              <a:gd name="T42" fmla="*/ 32 w 98"/>
              <a:gd name="T43" fmla="*/ 0 h 73"/>
              <a:gd name="T44" fmla="*/ 46 w 98"/>
              <a:gd name="T45" fmla="*/ 0 h 73"/>
              <a:gd name="T46" fmla="*/ 60 w 98"/>
              <a:gd name="T47"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73">
                <a:moveTo>
                  <a:pt x="60" y="4"/>
                </a:moveTo>
                <a:lnTo>
                  <a:pt x="56" y="14"/>
                </a:lnTo>
                <a:lnTo>
                  <a:pt x="63" y="18"/>
                </a:lnTo>
                <a:lnTo>
                  <a:pt x="73" y="21"/>
                </a:lnTo>
                <a:lnTo>
                  <a:pt x="84" y="28"/>
                </a:lnTo>
                <a:lnTo>
                  <a:pt x="84" y="35"/>
                </a:lnTo>
                <a:lnTo>
                  <a:pt x="98" y="52"/>
                </a:lnTo>
                <a:lnTo>
                  <a:pt x="87" y="63"/>
                </a:lnTo>
                <a:lnTo>
                  <a:pt x="77" y="59"/>
                </a:lnTo>
                <a:lnTo>
                  <a:pt x="63" y="73"/>
                </a:lnTo>
                <a:lnTo>
                  <a:pt x="42" y="59"/>
                </a:lnTo>
                <a:lnTo>
                  <a:pt x="32" y="52"/>
                </a:lnTo>
                <a:lnTo>
                  <a:pt x="25" y="59"/>
                </a:lnTo>
                <a:lnTo>
                  <a:pt x="0" y="49"/>
                </a:lnTo>
                <a:lnTo>
                  <a:pt x="4" y="38"/>
                </a:lnTo>
                <a:lnTo>
                  <a:pt x="11" y="31"/>
                </a:lnTo>
                <a:lnTo>
                  <a:pt x="28" y="28"/>
                </a:lnTo>
                <a:lnTo>
                  <a:pt x="28" y="21"/>
                </a:lnTo>
                <a:lnTo>
                  <a:pt x="21" y="11"/>
                </a:lnTo>
                <a:lnTo>
                  <a:pt x="21" y="7"/>
                </a:lnTo>
                <a:lnTo>
                  <a:pt x="25" y="0"/>
                </a:lnTo>
                <a:lnTo>
                  <a:pt x="32" y="0"/>
                </a:lnTo>
                <a:lnTo>
                  <a:pt x="46" y="0"/>
                </a:lnTo>
                <a:lnTo>
                  <a:pt x="60" y="4"/>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71" name="Freeform 52">
            <a:extLst>
              <a:ext uri="{FF2B5EF4-FFF2-40B4-BE49-F238E27FC236}">
                <a16:creationId xmlns:a16="http://schemas.microsoft.com/office/drawing/2014/main" id="{6A46B03B-7D84-4C34-BB87-ED85B104D398}"/>
              </a:ext>
            </a:extLst>
          </p:cNvPr>
          <p:cNvSpPr>
            <a:spLocks/>
          </p:cNvSpPr>
          <p:nvPr/>
        </p:nvSpPr>
        <p:spPr bwMode="auto">
          <a:xfrm>
            <a:off x="10635419" y="4358395"/>
            <a:ext cx="203735" cy="241572"/>
          </a:xfrm>
          <a:custGeom>
            <a:avLst/>
            <a:gdLst>
              <a:gd name="T0" fmla="*/ 7 w 70"/>
              <a:gd name="T1" fmla="*/ 0 h 83"/>
              <a:gd name="T2" fmla="*/ 14 w 70"/>
              <a:gd name="T3" fmla="*/ 3 h 83"/>
              <a:gd name="T4" fmla="*/ 11 w 70"/>
              <a:gd name="T5" fmla="*/ 14 h 83"/>
              <a:gd name="T6" fmla="*/ 18 w 70"/>
              <a:gd name="T7" fmla="*/ 17 h 83"/>
              <a:gd name="T8" fmla="*/ 24 w 70"/>
              <a:gd name="T9" fmla="*/ 14 h 83"/>
              <a:gd name="T10" fmla="*/ 45 w 70"/>
              <a:gd name="T11" fmla="*/ 24 h 83"/>
              <a:gd name="T12" fmla="*/ 63 w 70"/>
              <a:gd name="T13" fmla="*/ 28 h 83"/>
              <a:gd name="T14" fmla="*/ 63 w 70"/>
              <a:gd name="T15" fmla="*/ 35 h 83"/>
              <a:gd name="T16" fmla="*/ 70 w 70"/>
              <a:gd name="T17" fmla="*/ 41 h 83"/>
              <a:gd name="T18" fmla="*/ 59 w 70"/>
              <a:gd name="T19" fmla="*/ 52 h 83"/>
              <a:gd name="T20" fmla="*/ 52 w 70"/>
              <a:gd name="T21" fmla="*/ 69 h 83"/>
              <a:gd name="T22" fmla="*/ 38 w 70"/>
              <a:gd name="T23" fmla="*/ 80 h 83"/>
              <a:gd name="T24" fmla="*/ 35 w 70"/>
              <a:gd name="T25" fmla="*/ 80 h 83"/>
              <a:gd name="T26" fmla="*/ 28 w 70"/>
              <a:gd name="T27" fmla="*/ 73 h 83"/>
              <a:gd name="T28" fmla="*/ 14 w 70"/>
              <a:gd name="T29" fmla="*/ 76 h 83"/>
              <a:gd name="T30" fmla="*/ 11 w 70"/>
              <a:gd name="T31" fmla="*/ 83 h 83"/>
              <a:gd name="T32" fmla="*/ 4 w 70"/>
              <a:gd name="T33" fmla="*/ 80 h 83"/>
              <a:gd name="T34" fmla="*/ 0 w 70"/>
              <a:gd name="T35" fmla="*/ 52 h 83"/>
              <a:gd name="T36" fmla="*/ 11 w 70"/>
              <a:gd name="T37" fmla="*/ 48 h 83"/>
              <a:gd name="T38" fmla="*/ 0 w 70"/>
              <a:gd name="T39" fmla="*/ 7 h 83"/>
              <a:gd name="T40" fmla="*/ 4 w 70"/>
              <a:gd name="T41" fmla="*/ 3 h 83"/>
              <a:gd name="T42" fmla="*/ 7 w 70"/>
              <a:gd name="T4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7" y="0"/>
                </a:moveTo>
                <a:lnTo>
                  <a:pt x="14" y="3"/>
                </a:lnTo>
                <a:lnTo>
                  <a:pt x="11" y="14"/>
                </a:lnTo>
                <a:lnTo>
                  <a:pt x="18" y="17"/>
                </a:lnTo>
                <a:lnTo>
                  <a:pt x="24" y="14"/>
                </a:lnTo>
                <a:lnTo>
                  <a:pt x="45" y="24"/>
                </a:lnTo>
                <a:lnTo>
                  <a:pt x="63" y="28"/>
                </a:lnTo>
                <a:lnTo>
                  <a:pt x="63" y="35"/>
                </a:lnTo>
                <a:lnTo>
                  <a:pt x="70" y="41"/>
                </a:lnTo>
                <a:lnTo>
                  <a:pt x="59" y="52"/>
                </a:lnTo>
                <a:lnTo>
                  <a:pt x="52" y="69"/>
                </a:lnTo>
                <a:lnTo>
                  <a:pt x="38" y="80"/>
                </a:lnTo>
                <a:lnTo>
                  <a:pt x="35" y="80"/>
                </a:lnTo>
                <a:lnTo>
                  <a:pt x="28" y="73"/>
                </a:lnTo>
                <a:lnTo>
                  <a:pt x="14" y="76"/>
                </a:lnTo>
                <a:lnTo>
                  <a:pt x="11" y="83"/>
                </a:lnTo>
                <a:lnTo>
                  <a:pt x="4" y="80"/>
                </a:lnTo>
                <a:lnTo>
                  <a:pt x="0" y="52"/>
                </a:lnTo>
                <a:lnTo>
                  <a:pt x="11" y="48"/>
                </a:lnTo>
                <a:lnTo>
                  <a:pt x="0" y="7"/>
                </a:lnTo>
                <a:lnTo>
                  <a:pt x="4" y="3"/>
                </a:lnTo>
                <a:lnTo>
                  <a:pt x="7"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72" name="Freeform 53">
            <a:extLst>
              <a:ext uri="{FF2B5EF4-FFF2-40B4-BE49-F238E27FC236}">
                <a16:creationId xmlns:a16="http://schemas.microsoft.com/office/drawing/2014/main" id="{C2816823-EA7F-477A-BD9D-A0CADC2446F8}"/>
              </a:ext>
            </a:extLst>
          </p:cNvPr>
          <p:cNvSpPr>
            <a:spLocks/>
          </p:cNvSpPr>
          <p:nvPr/>
        </p:nvSpPr>
        <p:spPr bwMode="auto">
          <a:xfrm>
            <a:off x="11051621" y="4468994"/>
            <a:ext cx="270677" cy="273587"/>
          </a:xfrm>
          <a:custGeom>
            <a:avLst/>
            <a:gdLst>
              <a:gd name="T0" fmla="*/ 24 w 93"/>
              <a:gd name="T1" fmla="*/ 14 h 94"/>
              <a:gd name="T2" fmla="*/ 38 w 93"/>
              <a:gd name="T3" fmla="*/ 0 h 94"/>
              <a:gd name="T4" fmla="*/ 45 w 93"/>
              <a:gd name="T5" fmla="*/ 0 h 94"/>
              <a:gd name="T6" fmla="*/ 52 w 93"/>
              <a:gd name="T7" fmla="*/ 0 h 94"/>
              <a:gd name="T8" fmla="*/ 52 w 93"/>
              <a:gd name="T9" fmla="*/ 3 h 94"/>
              <a:gd name="T10" fmla="*/ 66 w 93"/>
              <a:gd name="T11" fmla="*/ 14 h 94"/>
              <a:gd name="T12" fmla="*/ 73 w 93"/>
              <a:gd name="T13" fmla="*/ 21 h 94"/>
              <a:gd name="T14" fmla="*/ 73 w 93"/>
              <a:gd name="T15" fmla="*/ 24 h 94"/>
              <a:gd name="T16" fmla="*/ 83 w 93"/>
              <a:gd name="T17" fmla="*/ 35 h 94"/>
              <a:gd name="T18" fmla="*/ 80 w 93"/>
              <a:gd name="T19" fmla="*/ 45 h 94"/>
              <a:gd name="T20" fmla="*/ 90 w 93"/>
              <a:gd name="T21" fmla="*/ 52 h 94"/>
              <a:gd name="T22" fmla="*/ 93 w 93"/>
              <a:gd name="T23" fmla="*/ 62 h 94"/>
              <a:gd name="T24" fmla="*/ 80 w 93"/>
              <a:gd name="T25" fmla="*/ 66 h 94"/>
              <a:gd name="T26" fmla="*/ 76 w 93"/>
              <a:gd name="T27" fmla="*/ 62 h 94"/>
              <a:gd name="T28" fmla="*/ 66 w 93"/>
              <a:gd name="T29" fmla="*/ 66 h 94"/>
              <a:gd name="T30" fmla="*/ 69 w 93"/>
              <a:gd name="T31" fmla="*/ 76 h 94"/>
              <a:gd name="T32" fmla="*/ 66 w 93"/>
              <a:gd name="T33" fmla="*/ 83 h 94"/>
              <a:gd name="T34" fmla="*/ 59 w 93"/>
              <a:gd name="T35" fmla="*/ 80 h 94"/>
              <a:gd name="T36" fmla="*/ 52 w 93"/>
              <a:gd name="T37" fmla="*/ 76 h 94"/>
              <a:gd name="T38" fmla="*/ 48 w 93"/>
              <a:gd name="T39" fmla="*/ 80 h 94"/>
              <a:gd name="T40" fmla="*/ 52 w 93"/>
              <a:gd name="T41" fmla="*/ 94 h 94"/>
              <a:gd name="T42" fmla="*/ 48 w 93"/>
              <a:gd name="T43" fmla="*/ 94 h 94"/>
              <a:gd name="T44" fmla="*/ 41 w 93"/>
              <a:gd name="T45" fmla="*/ 94 h 94"/>
              <a:gd name="T46" fmla="*/ 38 w 93"/>
              <a:gd name="T47" fmla="*/ 90 h 94"/>
              <a:gd name="T48" fmla="*/ 24 w 93"/>
              <a:gd name="T49" fmla="*/ 73 h 94"/>
              <a:gd name="T50" fmla="*/ 14 w 93"/>
              <a:gd name="T51" fmla="*/ 73 h 94"/>
              <a:gd name="T52" fmla="*/ 14 w 93"/>
              <a:gd name="T53" fmla="*/ 62 h 94"/>
              <a:gd name="T54" fmla="*/ 3 w 93"/>
              <a:gd name="T55" fmla="*/ 62 h 94"/>
              <a:gd name="T56" fmla="*/ 7 w 93"/>
              <a:gd name="T57" fmla="*/ 56 h 94"/>
              <a:gd name="T58" fmla="*/ 0 w 93"/>
              <a:gd name="T59" fmla="*/ 49 h 94"/>
              <a:gd name="T60" fmla="*/ 3 w 93"/>
              <a:gd name="T61" fmla="*/ 38 h 94"/>
              <a:gd name="T62" fmla="*/ 10 w 93"/>
              <a:gd name="T63" fmla="*/ 38 h 94"/>
              <a:gd name="T64" fmla="*/ 14 w 93"/>
              <a:gd name="T65" fmla="*/ 17 h 94"/>
              <a:gd name="T66" fmla="*/ 20 w 93"/>
              <a:gd name="T67" fmla="*/ 17 h 94"/>
              <a:gd name="T68" fmla="*/ 24 w 93"/>
              <a:gd name="T69" fmla="*/ 1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3" h="94">
                <a:moveTo>
                  <a:pt x="24" y="14"/>
                </a:moveTo>
                <a:lnTo>
                  <a:pt x="38" y="0"/>
                </a:lnTo>
                <a:lnTo>
                  <a:pt x="45" y="0"/>
                </a:lnTo>
                <a:lnTo>
                  <a:pt x="52" y="0"/>
                </a:lnTo>
                <a:lnTo>
                  <a:pt x="52" y="3"/>
                </a:lnTo>
                <a:lnTo>
                  <a:pt x="66" y="14"/>
                </a:lnTo>
                <a:lnTo>
                  <a:pt x="73" y="21"/>
                </a:lnTo>
                <a:lnTo>
                  <a:pt x="73" y="24"/>
                </a:lnTo>
                <a:lnTo>
                  <a:pt x="83" y="35"/>
                </a:lnTo>
                <a:lnTo>
                  <a:pt x="80" y="45"/>
                </a:lnTo>
                <a:lnTo>
                  <a:pt x="90" y="52"/>
                </a:lnTo>
                <a:lnTo>
                  <a:pt x="93" y="62"/>
                </a:lnTo>
                <a:lnTo>
                  <a:pt x="80" y="66"/>
                </a:lnTo>
                <a:lnTo>
                  <a:pt x="76" y="62"/>
                </a:lnTo>
                <a:lnTo>
                  <a:pt x="66" y="66"/>
                </a:lnTo>
                <a:lnTo>
                  <a:pt x="69" y="76"/>
                </a:lnTo>
                <a:lnTo>
                  <a:pt x="66" y="83"/>
                </a:lnTo>
                <a:lnTo>
                  <a:pt x="59" y="80"/>
                </a:lnTo>
                <a:lnTo>
                  <a:pt x="52" y="76"/>
                </a:lnTo>
                <a:lnTo>
                  <a:pt x="48" y="80"/>
                </a:lnTo>
                <a:lnTo>
                  <a:pt x="52" y="94"/>
                </a:lnTo>
                <a:lnTo>
                  <a:pt x="48" y="94"/>
                </a:lnTo>
                <a:lnTo>
                  <a:pt x="41" y="94"/>
                </a:lnTo>
                <a:lnTo>
                  <a:pt x="38" y="90"/>
                </a:lnTo>
                <a:lnTo>
                  <a:pt x="24" y="73"/>
                </a:lnTo>
                <a:lnTo>
                  <a:pt x="14" y="73"/>
                </a:lnTo>
                <a:lnTo>
                  <a:pt x="14" y="62"/>
                </a:lnTo>
                <a:lnTo>
                  <a:pt x="3" y="62"/>
                </a:lnTo>
                <a:lnTo>
                  <a:pt x="7" y="56"/>
                </a:lnTo>
                <a:lnTo>
                  <a:pt x="0" y="49"/>
                </a:lnTo>
                <a:lnTo>
                  <a:pt x="3" y="38"/>
                </a:lnTo>
                <a:lnTo>
                  <a:pt x="10" y="38"/>
                </a:lnTo>
                <a:lnTo>
                  <a:pt x="14" y="17"/>
                </a:lnTo>
                <a:lnTo>
                  <a:pt x="20" y="17"/>
                </a:lnTo>
                <a:lnTo>
                  <a:pt x="24"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73" name="Freeform 54">
            <a:extLst>
              <a:ext uri="{FF2B5EF4-FFF2-40B4-BE49-F238E27FC236}">
                <a16:creationId xmlns:a16="http://schemas.microsoft.com/office/drawing/2014/main" id="{57962245-991B-47F4-9C51-CF84444E3E8D}"/>
              </a:ext>
            </a:extLst>
          </p:cNvPr>
          <p:cNvSpPr>
            <a:spLocks/>
          </p:cNvSpPr>
          <p:nvPr/>
        </p:nvSpPr>
        <p:spPr bwMode="auto">
          <a:xfrm>
            <a:off x="10585940" y="4559220"/>
            <a:ext cx="302692" cy="314334"/>
          </a:xfrm>
          <a:custGeom>
            <a:avLst/>
            <a:gdLst>
              <a:gd name="T0" fmla="*/ 21 w 104"/>
              <a:gd name="T1" fmla="*/ 11 h 108"/>
              <a:gd name="T2" fmla="*/ 28 w 104"/>
              <a:gd name="T3" fmla="*/ 14 h 108"/>
              <a:gd name="T4" fmla="*/ 31 w 104"/>
              <a:gd name="T5" fmla="*/ 7 h 108"/>
              <a:gd name="T6" fmla="*/ 45 w 104"/>
              <a:gd name="T7" fmla="*/ 4 h 108"/>
              <a:gd name="T8" fmla="*/ 52 w 104"/>
              <a:gd name="T9" fmla="*/ 11 h 108"/>
              <a:gd name="T10" fmla="*/ 55 w 104"/>
              <a:gd name="T11" fmla="*/ 11 h 108"/>
              <a:gd name="T12" fmla="*/ 69 w 104"/>
              <a:gd name="T13" fmla="*/ 0 h 108"/>
              <a:gd name="T14" fmla="*/ 104 w 104"/>
              <a:gd name="T15" fmla="*/ 31 h 108"/>
              <a:gd name="T16" fmla="*/ 97 w 104"/>
              <a:gd name="T17" fmla="*/ 45 h 108"/>
              <a:gd name="T18" fmla="*/ 83 w 104"/>
              <a:gd name="T19" fmla="*/ 49 h 108"/>
              <a:gd name="T20" fmla="*/ 83 w 104"/>
              <a:gd name="T21" fmla="*/ 52 h 108"/>
              <a:gd name="T22" fmla="*/ 87 w 104"/>
              <a:gd name="T23" fmla="*/ 66 h 108"/>
              <a:gd name="T24" fmla="*/ 90 w 104"/>
              <a:gd name="T25" fmla="*/ 77 h 108"/>
              <a:gd name="T26" fmla="*/ 97 w 104"/>
              <a:gd name="T27" fmla="*/ 77 h 108"/>
              <a:gd name="T28" fmla="*/ 97 w 104"/>
              <a:gd name="T29" fmla="*/ 97 h 108"/>
              <a:gd name="T30" fmla="*/ 83 w 104"/>
              <a:gd name="T31" fmla="*/ 101 h 108"/>
              <a:gd name="T32" fmla="*/ 73 w 104"/>
              <a:gd name="T33" fmla="*/ 97 h 108"/>
              <a:gd name="T34" fmla="*/ 73 w 104"/>
              <a:gd name="T35" fmla="*/ 108 h 108"/>
              <a:gd name="T36" fmla="*/ 45 w 104"/>
              <a:gd name="T37" fmla="*/ 70 h 108"/>
              <a:gd name="T38" fmla="*/ 35 w 104"/>
              <a:gd name="T39" fmla="*/ 73 h 108"/>
              <a:gd name="T40" fmla="*/ 31 w 104"/>
              <a:gd name="T41" fmla="*/ 73 h 108"/>
              <a:gd name="T42" fmla="*/ 28 w 104"/>
              <a:gd name="T43" fmla="*/ 80 h 108"/>
              <a:gd name="T44" fmla="*/ 21 w 104"/>
              <a:gd name="T45" fmla="*/ 83 h 108"/>
              <a:gd name="T46" fmla="*/ 0 w 104"/>
              <a:gd name="T47" fmla="*/ 42 h 108"/>
              <a:gd name="T48" fmla="*/ 0 w 104"/>
              <a:gd name="T49" fmla="*/ 38 h 108"/>
              <a:gd name="T50" fmla="*/ 10 w 104"/>
              <a:gd name="T51" fmla="*/ 31 h 108"/>
              <a:gd name="T52" fmla="*/ 0 w 104"/>
              <a:gd name="T53" fmla="*/ 21 h 108"/>
              <a:gd name="T54" fmla="*/ 3 w 104"/>
              <a:gd name="T55" fmla="*/ 14 h 108"/>
              <a:gd name="T56" fmla="*/ 17 w 104"/>
              <a:gd name="T57" fmla="*/ 7 h 108"/>
              <a:gd name="T58" fmla="*/ 21 w 104"/>
              <a:gd name="T59" fmla="*/ 1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08">
                <a:moveTo>
                  <a:pt x="21" y="11"/>
                </a:moveTo>
                <a:lnTo>
                  <a:pt x="28" y="14"/>
                </a:lnTo>
                <a:lnTo>
                  <a:pt x="31" y="7"/>
                </a:lnTo>
                <a:lnTo>
                  <a:pt x="45" y="4"/>
                </a:lnTo>
                <a:lnTo>
                  <a:pt x="52" y="11"/>
                </a:lnTo>
                <a:lnTo>
                  <a:pt x="55" y="11"/>
                </a:lnTo>
                <a:lnTo>
                  <a:pt x="69" y="0"/>
                </a:lnTo>
                <a:lnTo>
                  <a:pt x="104" y="31"/>
                </a:lnTo>
                <a:lnTo>
                  <a:pt x="97" y="45"/>
                </a:lnTo>
                <a:lnTo>
                  <a:pt x="83" y="49"/>
                </a:lnTo>
                <a:lnTo>
                  <a:pt x="83" y="52"/>
                </a:lnTo>
                <a:lnTo>
                  <a:pt x="87" y="66"/>
                </a:lnTo>
                <a:lnTo>
                  <a:pt x="90" y="77"/>
                </a:lnTo>
                <a:lnTo>
                  <a:pt x="97" y="77"/>
                </a:lnTo>
                <a:lnTo>
                  <a:pt x="97" y="97"/>
                </a:lnTo>
                <a:lnTo>
                  <a:pt x="83" y="101"/>
                </a:lnTo>
                <a:lnTo>
                  <a:pt x="73" y="97"/>
                </a:lnTo>
                <a:lnTo>
                  <a:pt x="73" y="108"/>
                </a:lnTo>
                <a:lnTo>
                  <a:pt x="45" y="70"/>
                </a:lnTo>
                <a:lnTo>
                  <a:pt x="35" y="73"/>
                </a:lnTo>
                <a:lnTo>
                  <a:pt x="31" y="73"/>
                </a:lnTo>
                <a:lnTo>
                  <a:pt x="28" y="80"/>
                </a:lnTo>
                <a:lnTo>
                  <a:pt x="21" y="83"/>
                </a:lnTo>
                <a:lnTo>
                  <a:pt x="0" y="42"/>
                </a:lnTo>
                <a:lnTo>
                  <a:pt x="0" y="38"/>
                </a:lnTo>
                <a:lnTo>
                  <a:pt x="10" y="31"/>
                </a:lnTo>
                <a:lnTo>
                  <a:pt x="0" y="21"/>
                </a:lnTo>
                <a:lnTo>
                  <a:pt x="3" y="14"/>
                </a:lnTo>
                <a:lnTo>
                  <a:pt x="17" y="7"/>
                </a:lnTo>
                <a:lnTo>
                  <a:pt x="21"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74" name="Freeform 55">
            <a:extLst>
              <a:ext uri="{FF2B5EF4-FFF2-40B4-BE49-F238E27FC236}">
                <a16:creationId xmlns:a16="http://schemas.microsoft.com/office/drawing/2014/main" id="{306EF89D-36E4-44B2-A65F-72E695068FEA}"/>
              </a:ext>
            </a:extLst>
          </p:cNvPr>
          <p:cNvSpPr>
            <a:spLocks/>
          </p:cNvSpPr>
          <p:nvPr/>
        </p:nvSpPr>
        <p:spPr bwMode="auto">
          <a:xfrm>
            <a:off x="10716913" y="3904358"/>
            <a:ext cx="282319" cy="250303"/>
          </a:xfrm>
          <a:custGeom>
            <a:avLst/>
            <a:gdLst>
              <a:gd name="T0" fmla="*/ 90 w 97"/>
              <a:gd name="T1" fmla="*/ 0 h 86"/>
              <a:gd name="T2" fmla="*/ 97 w 97"/>
              <a:gd name="T3" fmla="*/ 14 h 86"/>
              <a:gd name="T4" fmla="*/ 94 w 97"/>
              <a:gd name="T5" fmla="*/ 21 h 86"/>
              <a:gd name="T6" fmla="*/ 94 w 97"/>
              <a:gd name="T7" fmla="*/ 24 h 86"/>
              <a:gd name="T8" fmla="*/ 80 w 97"/>
              <a:gd name="T9" fmla="*/ 45 h 86"/>
              <a:gd name="T10" fmla="*/ 66 w 97"/>
              <a:gd name="T11" fmla="*/ 62 h 86"/>
              <a:gd name="T12" fmla="*/ 52 w 97"/>
              <a:gd name="T13" fmla="*/ 66 h 86"/>
              <a:gd name="T14" fmla="*/ 49 w 97"/>
              <a:gd name="T15" fmla="*/ 80 h 86"/>
              <a:gd name="T16" fmla="*/ 42 w 97"/>
              <a:gd name="T17" fmla="*/ 80 h 86"/>
              <a:gd name="T18" fmla="*/ 35 w 97"/>
              <a:gd name="T19" fmla="*/ 86 h 86"/>
              <a:gd name="T20" fmla="*/ 21 w 97"/>
              <a:gd name="T21" fmla="*/ 80 h 86"/>
              <a:gd name="T22" fmla="*/ 17 w 97"/>
              <a:gd name="T23" fmla="*/ 59 h 86"/>
              <a:gd name="T24" fmla="*/ 3 w 97"/>
              <a:gd name="T25" fmla="*/ 45 h 86"/>
              <a:gd name="T26" fmla="*/ 0 w 97"/>
              <a:gd name="T27" fmla="*/ 38 h 86"/>
              <a:gd name="T28" fmla="*/ 7 w 97"/>
              <a:gd name="T29" fmla="*/ 24 h 86"/>
              <a:gd name="T30" fmla="*/ 17 w 97"/>
              <a:gd name="T31" fmla="*/ 28 h 86"/>
              <a:gd name="T32" fmla="*/ 24 w 97"/>
              <a:gd name="T33" fmla="*/ 14 h 86"/>
              <a:gd name="T34" fmla="*/ 38 w 97"/>
              <a:gd name="T35" fmla="*/ 14 h 86"/>
              <a:gd name="T36" fmla="*/ 42 w 97"/>
              <a:gd name="T37" fmla="*/ 17 h 86"/>
              <a:gd name="T38" fmla="*/ 49 w 97"/>
              <a:gd name="T39" fmla="*/ 10 h 86"/>
              <a:gd name="T40" fmla="*/ 56 w 97"/>
              <a:gd name="T41" fmla="*/ 7 h 86"/>
              <a:gd name="T42" fmla="*/ 73 w 97"/>
              <a:gd name="T43" fmla="*/ 7 h 86"/>
              <a:gd name="T44" fmla="*/ 80 w 97"/>
              <a:gd name="T45" fmla="*/ 10 h 86"/>
              <a:gd name="T46" fmla="*/ 90 w 97"/>
              <a:gd name="T4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86">
                <a:moveTo>
                  <a:pt x="90" y="0"/>
                </a:moveTo>
                <a:lnTo>
                  <a:pt x="97" y="14"/>
                </a:lnTo>
                <a:lnTo>
                  <a:pt x="94" y="21"/>
                </a:lnTo>
                <a:lnTo>
                  <a:pt x="94" y="24"/>
                </a:lnTo>
                <a:lnTo>
                  <a:pt x="80" y="45"/>
                </a:lnTo>
                <a:lnTo>
                  <a:pt x="66" y="62"/>
                </a:lnTo>
                <a:lnTo>
                  <a:pt x="52" y="66"/>
                </a:lnTo>
                <a:lnTo>
                  <a:pt x="49" y="80"/>
                </a:lnTo>
                <a:lnTo>
                  <a:pt x="42" y="80"/>
                </a:lnTo>
                <a:lnTo>
                  <a:pt x="35" y="86"/>
                </a:lnTo>
                <a:lnTo>
                  <a:pt x="21" y="80"/>
                </a:lnTo>
                <a:lnTo>
                  <a:pt x="17" y="59"/>
                </a:lnTo>
                <a:lnTo>
                  <a:pt x="3" y="45"/>
                </a:lnTo>
                <a:lnTo>
                  <a:pt x="0" y="38"/>
                </a:lnTo>
                <a:lnTo>
                  <a:pt x="7" y="24"/>
                </a:lnTo>
                <a:lnTo>
                  <a:pt x="17" y="28"/>
                </a:lnTo>
                <a:lnTo>
                  <a:pt x="24" y="14"/>
                </a:lnTo>
                <a:lnTo>
                  <a:pt x="38" y="14"/>
                </a:lnTo>
                <a:lnTo>
                  <a:pt x="42" y="17"/>
                </a:lnTo>
                <a:lnTo>
                  <a:pt x="49" y="10"/>
                </a:lnTo>
                <a:lnTo>
                  <a:pt x="56" y="7"/>
                </a:lnTo>
                <a:lnTo>
                  <a:pt x="73" y="7"/>
                </a:lnTo>
                <a:lnTo>
                  <a:pt x="80" y="10"/>
                </a:lnTo>
                <a:lnTo>
                  <a:pt x="9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75" name="Freeform 56">
            <a:extLst>
              <a:ext uri="{FF2B5EF4-FFF2-40B4-BE49-F238E27FC236}">
                <a16:creationId xmlns:a16="http://schemas.microsoft.com/office/drawing/2014/main" id="{92D7FBA9-2391-4243-AC8A-1417CAE23C1B}"/>
              </a:ext>
            </a:extLst>
          </p:cNvPr>
          <p:cNvSpPr>
            <a:spLocks/>
          </p:cNvSpPr>
          <p:nvPr/>
        </p:nvSpPr>
        <p:spPr bwMode="auto">
          <a:xfrm>
            <a:off x="10626687" y="3822863"/>
            <a:ext cx="232840" cy="232840"/>
          </a:xfrm>
          <a:custGeom>
            <a:avLst/>
            <a:gdLst>
              <a:gd name="T0" fmla="*/ 3 w 80"/>
              <a:gd name="T1" fmla="*/ 10 h 80"/>
              <a:gd name="T2" fmla="*/ 14 w 80"/>
              <a:gd name="T3" fmla="*/ 14 h 80"/>
              <a:gd name="T4" fmla="*/ 24 w 80"/>
              <a:gd name="T5" fmla="*/ 3 h 80"/>
              <a:gd name="T6" fmla="*/ 34 w 80"/>
              <a:gd name="T7" fmla="*/ 7 h 80"/>
              <a:gd name="T8" fmla="*/ 45 w 80"/>
              <a:gd name="T9" fmla="*/ 0 h 80"/>
              <a:gd name="T10" fmla="*/ 52 w 80"/>
              <a:gd name="T11" fmla="*/ 10 h 80"/>
              <a:gd name="T12" fmla="*/ 62 w 80"/>
              <a:gd name="T13" fmla="*/ 14 h 80"/>
              <a:gd name="T14" fmla="*/ 69 w 80"/>
              <a:gd name="T15" fmla="*/ 21 h 80"/>
              <a:gd name="T16" fmla="*/ 80 w 80"/>
              <a:gd name="T17" fmla="*/ 38 h 80"/>
              <a:gd name="T18" fmla="*/ 73 w 80"/>
              <a:gd name="T19" fmla="*/ 45 h 80"/>
              <a:gd name="T20" fmla="*/ 69 w 80"/>
              <a:gd name="T21" fmla="*/ 42 h 80"/>
              <a:gd name="T22" fmla="*/ 55 w 80"/>
              <a:gd name="T23" fmla="*/ 42 h 80"/>
              <a:gd name="T24" fmla="*/ 48 w 80"/>
              <a:gd name="T25" fmla="*/ 56 h 80"/>
              <a:gd name="T26" fmla="*/ 38 w 80"/>
              <a:gd name="T27" fmla="*/ 52 h 80"/>
              <a:gd name="T28" fmla="*/ 31 w 80"/>
              <a:gd name="T29" fmla="*/ 66 h 80"/>
              <a:gd name="T30" fmla="*/ 34 w 80"/>
              <a:gd name="T31" fmla="*/ 73 h 80"/>
              <a:gd name="T32" fmla="*/ 31 w 80"/>
              <a:gd name="T33" fmla="*/ 76 h 80"/>
              <a:gd name="T34" fmla="*/ 27 w 80"/>
              <a:gd name="T35" fmla="*/ 80 h 80"/>
              <a:gd name="T36" fmla="*/ 21 w 80"/>
              <a:gd name="T37" fmla="*/ 76 h 80"/>
              <a:gd name="T38" fmla="*/ 21 w 80"/>
              <a:gd name="T39" fmla="*/ 69 h 80"/>
              <a:gd name="T40" fmla="*/ 14 w 80"/>
              <a:gd name="T41" fmla="*/ 69 h 80"/>
              <a:gd name="T42" fmla="*/ 14 w 80"/>
              <a:gd name="T43" fmla="*/ 52 h 80"/>
              <a:gd name="T44" fmla="*/ 0 w 80"/>
              <a:gd name="T45" fmla="*/ 42 h 80"/>
              <a:gd name="T46" fmla="*/ 3 w 80"/>
              <a:gd name="T47" fmla="*/ 14 h 80"/>
              <a:gd name="T48" fmla="*/ 3 w 80"/>
              <a:gd name="T49"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80">
                <a:moveTo>
                  <a:pt x="3" y="10"/>
                </a:moveTo>
                <a:lnTo>
                  <a:pt x="14" y="14"/>
                </a:lnTo>
                <a:lnTo>
                  <a:pt x="24" y="3"/>
                </a:lnTo>
                <a:lnTo>
                  <a:pt x="34" y="7"/>
                </a:lnTo>
                <a:lnTo>
                  <a:pt x="45" y="0"/>
                </a:lnTo>
                <a:lnTo>
                  <a:pt x="52" y="10"/>
                </a:lnTo>
                <a:lnTo>
                  <a:pt x="62" y="14"/>
                </a:lnTo>
                <a:lnTo>
                  <a:pt x="69" y="21"/>
                </a:lnTo>
                <a:lnTo>
                  <a:pt x="80" y="38"/>
                </a:lnTo>
                <a:lnTo>
                  <a:pt x="73" y="45"/>
                </a:lnTo>
                <a:lnTo>
                  <a:pt x="69" y="42"/>
                </a:lnTo>
                <a:lnTo>
                  <a:pt x="55" y="42"/>
                </a:lnTo>
                <a:lnTo>
                  <a:pt x="48" y="56"/>
                </a:lnTo>
                <a:lnTo>
                  <a:pt x="38" y="52"/>
                </a:lnTo>
                <a:lnTo>
                  <a:pt x="31" y="66"/>
                </a:lnTo>
                <a:lnTo>
                  <a:pt x="34" y="73"/>
                </a:lnTo>
                <a:lnTo>
                  <a:pt x="31" y="76"/>
                </a:lnTo>
                <a:lnTo>
                  <a:pt x="27" y="80"/>
                </a:lnTo>
                <a:lnTo>
                  <a:pt x="21" y="76"/>
                </a:lnTo>
                <a:lnTo>
                  <a:pt x="21" y="69"/>
                </a:lnTo>
                <a:lnTo>
                  <a:pt x="14" y="69"/>
                </a:lnTo>
                <a:lnTo>
                  <a:pt x="14" y="52"/>
                </a:lnTo>
                <a:lnTo>
                  <a:pt x="0" y="42"/>
                </a:lnTo>
                <a:lnTo>
                  <a:pt x="3" y="14"/>
                </a:lnTo>
                <a:lnTo>
                  <a:pt x="3" y="1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76" name="Freeform 57">
            <a:extLst>
              <a:ext uri="{FF2B5EF4-FFF2-40B4-BE49-F238E27FC236}">
                <a16:creationId xmlns:a16="http://schemas.microsoft.com/office/drawing/2014/main" id="{F6CACD33-55F9-4AE7-A390-AB4A5CFFE1AF}"/>
              </a:ext>
            </a:extLst>
          </p:cNvPr>
          <p:cNvSpPr>
            <a:spLocks/>
          </p:cNvSpPr>
          <p:nvPr/>
        </p:nvSpPr>
        <p:spPr bwMode="auto">
          <a:xfrm>
            <a:off x="10545193" y="4166303"/>
            <a:ext cx="171720" cy="212467"/>
          </a:xfrm>
          <a:custGeom>
            <a:avLst/>
            <a:gdLst>
              <a:gd name="T0" fmla="*/ 45 w 59"/>
              <a:gd name="T1" fmla="*/ 0 h 73"/>
              <a:gd name="T2" fmla="*/ 59 w 59"/>
              <a:gd name="T3" fmla="*/ 28 h 73"/>
              <a:gd name="T4" fmla="*/ 45 w 59"/>
              <a:gd name="T5" fmla="*/ 35 h 73"/>
              <a:gd name="T6" fmla="*/ 42 w 59"/>
              <a:gd name="T7" fmla="*/ 31 h 73"/>
              <a:gd name="T8" fmla="*/ 35 w 59"/>
              <a:gd name="T9" fmla="*/ 35 h 73"/>
              <a:gd name="T10" fmla="*/ 42 w 59"/>
              <a:gd name="T11" fmla="*/ 55 h 73"/>
              <a:gd name="T12" fmla="*/ 38 w 59"/>
              <a:gd name="T13" fmla="*/ 66 h 73"/>
              <a:gd name="T14" fmla="*/ 35 w 59"/>
              <a:gd name="T15" fmla="*/ 69 h 73"/>
              <a:gd name="T16" fmla="*/ 31 w 59"/>
              <a:gd name="T17" fmla="*/ 73 h 73"/>
              <a:gd name="T18" fmla="*/ 21 w 59"/>
              <a:gd name="T19" fmla="*/ 62 h 73"/>
              <a:gd name="T20" fmla="*/ 10 w 59"/>
              <a:gd name="T21" fmla="*/ 62 h 73"/>
              <a:gd name="T22" fmla="*/ 14 w 59"/>
              <a:gd name="T23" fmla="*/ 49 h 73"/>
              <a:gd name="T24" fmla="*/ 7 w 59"/>
              <a:gd name="T25" fmla="*/ 38 h 73"/>
              <a:gd name="T26" fmla="*/ 0 w 59"/>
              <a:gd name="T27" fmla="*/ 35 h 73"/>
              <a:gd name="T28" fmla="*/ 7 w 59"/>
              <a:gd name="T29" fmla="*/ 21 h 73"/>
              <a:gd name="T30" fmla="*/ 35 w 59"/>
              <a:gd name="T31" fmla="*/ 10 h 73"/>
              <a:gd name="T32" fmla="*/ 35 w 59"/>
              <a:gd name="T33" fmla="*/ 3 h 73"/>
              <a:gd name="T34" fmla="*/ 45 w 59"/>
              <a:gd name="T3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73">
                <a:moveTo>
                  <a:pt x="45" y="0"/>
                </a:moveTo>
                <a:lnTo>
                  <a:pt x="59" y="28"/>
                </a:lnTo>
                <a:lnTo>
                  <a:pt x="45" y="35"/>
                </a:lnTo>
                <a:lnTo>
                  <a:pt x="42" y="31"/>
                </a:lnTo>
                <a:lnTo>
                  <a:pt x="35" y="35"/>
                </a:lnTo>
                <a:lnTo>
                  <a:pt x="42" y="55"/>
                </a:lnTo>
                <a:lnTo>
                  <a:pt x="38" y="66"/>
                </a:lnTo>
                <a:lnTo>
                  <a:pt x="35" y="69"/>
                </a:lnTo>
                <a:lnTo>
                  <a:pt x="31" y="73"/>
                </a:lnTo>
                <a:lnTo>
                  <a:pt x="21" y="62"/>
                </a:lnTo>
                <a:lnTo>
                  <a:pt x="10" y="62"/>
                </a:lnTo>
                <a:lnTo>
                  <a:pt x="14" y="49"/>
                </a:lnTo>
                <a:lnTo>
                  <a:pt x="7" y="38"/>
                </a:lnTo>
                <a:lnTo>
                  <a:pt x="0" y="35"/>
                </a:lnTo>
                <a:lnTo>
                  <a:pt x="7" y="21"/>
                </a:lnTo>
                <a:lnTo>
                  <a:pt x="35" y="10"/>
                </a:lnTo>
                <a:lnTo>
                  <a:pt x="35" y="3"/>
                </a:lnTo>
                <a:lnTo>
                  <a:pt x="45"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77" name="Freeform 58">
            <a:extLst>
              <a:ext uri="{FF2B5EF4-FFF2-40B4-BE49-F238E27FC236}">
                <a16:creationId xmlns:a16="http://schemas.microsoft.com/office/drawing/2014/main" id="{20473881-B85C-4FA8-92BB-E876E9270E5C}"/>
              </a:ext>
            </a:extLst>
          </p:cNvPr>
          <p:cNvSpPr>
            <a:spLocks/>
          </p:cNvSpPr>
          <p:nvPr/>
        </p:nvSpPr>
        <p:spPr bwMode="auto">
          <a:xfrm>
            <a:off x="10443326" y="3651145"/>
            <a:ext cx="203735" cy="334708"/>
          </a:xfrm>
          <a:custGeom>
            <a:avLst/>
            <a:gdLst>
              <a:gd name="T0" fmla="*/ 38 w 70"/>
              <a:gd name="T1" fmla="*/ 0 h 115"/>
              <a:gd name="T2" fmla="*/ 56 w 70"/>
              <a:gd name="T3" fmla="*/ 14 h 115"/>
              <a:gd name="T4" fmla="*/ 59 w 70"/>
              <a:gd name="T5" fmla="*/ 28 h 115"/>
              <a:gd name="T6" fmla="*/ 66 w 70"/>
              <a:gd name="T7" fmla="*/ 38 h 115"/>
              <a:gd name="T8" fmla="*/ 70 w 70"/>
              <a:gd name="T9" fmla="*/ 62 h 115"/>
              <a:gd name="T10" fmla="*/ 66 w 70"/>
              <a:gd name="T11" fmla="*/ 69 h 115"/>
              <a:gd name="T12" fmla="*/ 66 w 70"/>
              <a:gd name="T13" fmla="*/ 73 h 115"/>
              <a:gd name="T14" fmla="*/ 63 w 70"/>
              <a:gd name="T15" fmla="*/ 101 h 115"/>
              <a:gd name="T16" fmla="*/ 56 w 70"/>
              <a:gd name="T17" fmla="*/ 108 h 115"/>
              <a:gd name="T18" fmla="*/ 49 w 70"/>
              <a:gd name="T19" fmla="*/ 115 h 115"/>
              <a:gd name="T20" fmla="*/ 42 w 70"/>
              <a:gd name="T21" fmla="*/ 108 h 115"/>
              <a:gd name="T22" fmla="*/ 31 w 70"/>
              <a:gd name="T23" fmla="*/ 111 h 115"/>
              <a:gd name="T24" fmla="*/ 28 w 70"/>
              <a:gd name="T25" fmla="*/ 111 h 115"/>
              <a:gd name="T26" fmla="*/ 24 w 70"/>
              <a:gd name="T27" fmla="*/ 111 h 115"/>
              <a:gd name="T28" fmla="*/ 21 w 70"/>
              <a:gd name="T29" fmla="*/ 108 h 115"/>
              <a:gd name="T30" fmla="*/ 0 w 70"/>
              <a:gd name="T31" fmla="*/ 104 h 115"/>
              <a:gd name="T32" fmla="*/ 7 w 70"/>
              <a:gd name="T33" fmla="*/ 83 h 115"/>
              <a:gd name="T34" fmla="*/ 14 w 70"/>
              <a:gd name="T35" fmla="*/ 76 h 115"/>
              <a:gd name="T36" fmla="*/ 7 w 70"/>
              <a:gd name="T37" fmla="*/ 28 h 115"/>
              <a:gd name="T38" fmla="*/ 11 w 70"/>
              <a:gd name="T39" fmla="*/ 24 h 115"/>
              <a:gd name="T40" fmla="*/ 38 w 70"/>
              <a:gd name="T4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115">
                <a:moveTo>
                  <a:pt x="38" y="0"/>
                </a:moveTo>
                <a:lnTo>
                  <a:pt x="56" y="14"/>
                </a:lnTo>
                <a:lnTo>
                  <a:pt x="59" y="28"/>
                </a:lnTo>
                <a:lnTo>
                  <a:pt x="66" y="38"/>
                </a:lnTo>
                <a:lnTo>
                  <a:pt x="70" y="62"/>
                </a:lnTo>
                <a:lnTo>
                  <a:pt x="66" y="69"/>
                </a:lnTo>
                <a:lnTo>
                  <a:pt x="66" y="73"/>
                </a:lnTo>
                <a:lnTo>
                  <a:pt x="63" y="101"/>
                </a:lnTo>
                <a:lnTo>
                  <a:pt x="56" y="108"/>
                </a:lnTo>
                <a:lnTo>
                  <a:pt x="49" y="115"/>
                </a:lnTo>
                <a:lnTo>
                  <a:pt x="42" y="108"/>
                </a:lnTo>
                <a:lnTo>
                  <a:pt x="31" y="111"/>
                </a:lnTo>
                <a:lnTo>
                  <a:pt x="28" y="111"/>
                </a:lnTo>
                <a:lnTo>
                  <a:pt x="24" y="111"/>
                </a:lnTo>
                <a:lnTo>
                  <a:pt x="21" y="108"/>
                </a:lnTo>
                <a:lnTo>
                  <a:pt x="0" y="104"/>
                </a:lnTo>
                <a:lnTo>
                  <a:pt x="7" y="83"/>
                </a:lnTo>
                <a:lnTo>
                  <a:pt x="14" y="76"/>
                </a:lnTo>
                <a:lnTo>
                  <a:pt x="7" y="28"/>
                </a:lnTo>
                <a:lnTo>
                  <a:pt x="11" y="24"/>
                </a:lnTo>
                <a:lnTo>
                  <a:pt x="3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78" name="Freeform 59">
            <a:extLst>
              <a:ext uri="{FF2B5EF4-FFF2-40B4-BE49-F238E27FC236}">
                <a16:creationId xmlns:a16="http://schemas.microsoft.com/office/drawing/2014/main" id="{608B0187-FBB2-4437-9CAC-46E0A36D040F}"/>
              </a:ext>
            </a:extLst>
          </p:cNvPr>
          <p:cNvSpPr>
            <a:spLocks/>
          </p:cNvSpPr>
          <p:nvPr/>
        </p:nvSpPr>
        <p:spPr bwMode="auto">
          <a:xfrm>
            <a:off x="10434595" y="3945105"/>
            <a:ext cx="282319" cy="282319"/>
          </a:xfrm>
          <a:custGeom>
            <a:avLst/>
            <a:gdLst>
              <a:gd name="T0" fmla="*/ 3 w 97"/>
              <a:gd name="T1" fmla="*/ 3 h 97"/>
              <a:gd name="T2" fmla="*/ 24 w 97"/>
              <a:gd name="T3" fmla="*/ 7 h 97"/>
              <a:gd name="T4" fmla="*/ 27 w 97"/>
              <a:gd name="T5" fmla="*/ 10 h 97"/>
              <a:gd name="T6" fmla="*/ 31 w 97"/>
              <a:gd name="T7" fmla="*/ 10 h 97"/>
              <a:gd name="T8" fmla="*/ 34 w 97"/>
              <a:gd name="T9" fmla="*/ 10 h 97"/>
              <a:gd name="T10" fmla="*/ 45 w 97"/>
              <a:gd name="T11" fmla="*/ 7 h 97"/>
              <a:gd name="T12" fmla="*/ 52 w 97"/>
              <a:gd name="T13" fmla="*/ 14 h 97"/>
              <a:gd name="T14" fmla="*/ 59 w 97"/>
              <a:gd name="T15" fmla="*/ 7 h 97"/>
              <a:gd name="T16" fmla="*/ 66 w 97"/>
              <a:gd name="T17" fmla="*/ 0 h 97"/>
              <a:gd name="T18" fmla="*/ 80 w 97"/>
              <a:gd name="T19" fmla="*/ 10 h 97"/>
              <a:gd name="T20" fmla="*/ 80 w 97"/>
              <a:gd name="T21" fmla="*/ 27 h 97"/>
              <a:gd name="T22" fmla="*/ 87 w 97"/>
              <a:gd name="T23" fmla="*/ 27 h 97"/>
              <a:gd name="T24" fmla="*/ 87 w 97"/>
              <a:gd name="T25" fmla="*/ 34 h 97"/>
              <a:gd name="T26" fmla="*/ 93 w 97"/>
              <a:gd name="T27" fmla="*/ 38 h 97"/>
              <a:gd name="T28" fmla="*/ 97 w 97"/>
              <a:gd name="T29" fmla="*/ 34 h 97"/>
              <a:gd name="T30" fmla="*/ 97 w 97"/>
              <a:gd name="T31" fmla="*/ 48 h 97"/>
              <a:gd name="T32" fmla="*/ 90 w 97"/>
              <a:gd name="T33" fmla="*/ 52 h 97"/>
              <a:gd name="T34" fmla="*/ 90 w 97"/>
              <a:gd name="T35" fmla="*/ 59 h 97"/>
              <a:gd name="T36" fmla="*/ 87 w 97"/>
              <a:gd name="T37" fmla="*/ 69 h 97"/>
              <a:gd name="T38" fmla="*/ 83 w 97"/>
              <a:gd name="T39" fmla="*/ 76 h 97"/>
              <a:gd name="T40" fmla="*/ 73 w 97"/>
              <a:gd name="T41" fmla="*/ 79 h 97"/>
              <a:gd name="T42" fmla="*/ 73 w 97"/>
              <a:gd name="T43" fmla="*/ 86 h 97"/>
              <a:gd name="T44" fmla="*/ 45 w 97"/>
              <a:gd name="T45" fmla="*/ 97 h 97"/>
              <a:gd name="T46" fmla="*/ 38 w 97"/>
              <a:gd name="T47" fmla="*/ 86 h 97"/>
              <a:gd name="T48" fmla="*/ 31 w 97"/>
              <a:gd name="T49" fmla="*/ 52 h 97"/>
              <a:gd name="T50" fmla="*/ 20 w 97"/>
              <a:gd name="T51" fmla="*/ 45 h 97"/>
              <a:gd name="T52" fmla="*/ 20 w 97"/>
              <a:gd name="T53" fmla="*/ 27 h 97"/>
              <a:gd name="T54" fmla="*/ 14 w 97"/>
              <a:gd name="T55" fmla="*/ 17 h 97"/>
              <a:gd name="T56" fmla="*/ 0 w 97"/>
              <a:gd name="T57" fmla="*/ 10 h 97"/>
              <a:gd name="T58" fmla="*/ 3 w 97"/>
              <a:gd name="T59"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97">
                <a:moveTo>
                  <a:pt x="3" y="3"/>
                </a:moveTo>
                <a:lnTo>
                  <a:pt x="24" y="7"/>
                </a:lnTo>
                <a:lnTo>
                  <a:pt x="27" y="10"/>
                </a:lnTo>
                <a:lnTo>
                  <a:pt x="31" y="10"/>
                </a:lnTo>
                <a:lnTo>
                  <a:pt x="34" y="10"/>
                </a:lnTo>
                <a:lnTo>
                  <a:pt x="45" y="7"/>
                </a:lnTo>
                <a:lnTo>
                  <a:pt x="52" y="14"/>
                </a:lnTo>
                <a:lnTo>
                  <a:pt x="59" y="7"/>
                </a:lnTo>
                <a:lnTo>
                  <a:pt x="66" y="0"/>
                </a:lnTo>
                <a:lnTo>
                  <a:pt x="80" y="10"/>
                </a:lnTo>
                <a:lnTo>
                  <a:pt x="80" y="27"/>
                </a:lnTo>
                <a:lnTo>
                  <a:pt x="87" y="27"/>
                </a:lnTo>
                <a:lnTo>
                  <a:pt x="87" y="34"/>
                </a:lnTo>
                <a:lnTo>
                  <a:pt x="93" y="38"/>
                </a:lnTo>
                <a:lnTo>
                  <a:pt x="97" y="34"/>
                </a:lnTo>
                <a:lnTo>
                  <a:pt x="97" y="48"/>
                </a:lnTo>
                <a:lnTo>
                  <a:pt x="90" y="52"/>
                </a:lnTo>
                <a:lnTo>
                  <a:pt x="90" y="59"/>
                </a:lnTo>
                <a:lnTo>
                  <a:pt x="87" y="69"/>
                </a:lnTo>
                <a:lnTo>
                  <a:pt x="83" y="76"/>
                </a:lnTo>
                <a:lnTo>
                  <a:pt x="73" y="79"/>
                </a:lnTo>
                <a:lnTo>
                  <a:pt x="73" y="86"/>
                </a:lnTo>
                <a:lnTo>
                  <a:pt x="45" y="97"/>
                </a:lnTo>
                <a:lnTo>
                  <a:pt x="38" y="86"/>
                </a:lnTo>
                <a:lnTo>
                  <a:pt x="31" y="52"/>
                </a:lnTo>
                <a:lnTo>
                  <a:pt x="20" y="45"/>
                </a:lnTo>
                <a:lnTo>
                  <a:pt x="20" y="27"/>
                </a:lnTo>
                <a:lnTo>
                  <a:pt x="14" y="17"/>
                </a:lnTo>
                <a:lnTo>
                  <a:pt x="0" y="10"/>
                </a:lnTo>
                <a:lnTo>
                  <a:pt x="3"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79" name="Freeform 60">
            <a:extLst>
              <a:ext uri="{FF2B5EF4-FFF2-40B4-BE49-F238E27FC236}">
                <a16:creationId xmlns:a16="http://schemas.microsoft.com/office/drawing/2014/main" id="{AF455344-7562-4D14-BDC9-114574AF4A69}"/>
              </a:ext>
            </a:extLst>
          </p:cNvPr>
          <p:cNvSpPr>
            <a:spLocks/>
          </p:cNvSpPr>
          <p:nvPr/>
        </p:nvSpPr>
        <p:spPr bwMode="auto">
          <a:xfrm>
            <a:off x="10798405" y="4096451"/>
            <a:ext cx="151346" cy="192093"/>
          </a:xfrm>
          <a:custGeom>
            <a:avLst/>
            <a:gdLst>
              <a:gd name="T0" fmla="*/ 24 w 52"/>
              <a:gd name="T1" fmla="*/ 0 h 66"/>
              <a:gd name="T2" fmla="*/ 34 w 52"/>
              <a:gd name="T3" fmla="*/ 10 h 66"/>
              <a:gd name="T4" fmla="*/ 41 w 52"/>
              <a:gd name="T5" fmla="*/ 17 h 66"/>
              <a:gd name="T6" fmla="*/ 41 w 52"/>
              <a:gd name="T7" fmla="*/ 31 h 66"/>
              <a:gd name="T8" fmla="*/ 38 w 52"/>
              <a:gd name="T9" fmla="*/ 41 h 66"/>
              <a:gd name="T10" fmla="*/ 52 w 52"/>
              <a:gd name="T11" fmla="*/ 48 h 66"/>
              <a:gd name="T12" fmla="*/ 45 w 52"/>
              <a:gd name="T13" fmla="*/ 52 h 66"/>
              <a:gd name="T14" fmla="*/ 41 w 52"/>
              <a:gd name="T15" fmla="*/ 66 h 66"/>
              <a:gd name="T16" fmla="*/ 31 w 52"/>
              <a:gd name="T17" fmla="*/ 59 h 66"/>
              <a:gd name="T18" fmla="*/ 17 w 52"/>
              <a:gd name="T19" fmla="*/ 62 h 66"/>
              <a:gd name="T20" fmla="*/ 7 w 52"/>
              <a:gd name="T21" fmla="*/ 55 h 66"/>
              <a:gd name="T22" fmla="*/ 0 w 52"/>
              <a:gd name="T23" fmla="*/ 45 h 66"/>
              <a:gd name="T24" fmla="*/ 3 w 52"/>
              <a:gd name="T25" fmla="*/ 41 h 66"/>
              <a:gd name="T26" fmla="*/ 10 w 52"/>
              <a:gd name="T27" fmla="*/ 31 h 66"/>
              <a:gd name="T28" fmla="*/ 7 w 52"/>
              <a:gd name="T29" fmla="*/ 27 h 66"/>
              <a:gd name="T30" fmla="*/ 7 w 52"/>
              <a:gd name="T31" fmla="*/ 20 h 66"/>
              <a:gd name="T32" fmla="*/ 14 w 52"/>
              <a:gd name="T33" fmla="*/ 14 h 66"/>
              <a:gd name="T34" fmla="*/ 21 w 52"/>
              <a:gd name="T35" fmla="*/ 14 h 66"/>
              <a:gd name="T36" fmla="*/ 24 w 52"/>
              <a:gd name="T3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66">
                <a:moveTo>
                  <a:pt x="24" y="0"/>
                </a:moveTo>
                <a:lnTo>
                  <a:pt x="34" y="10"/>
                </a:lnTo>
                <a:lnTo>
                  <a:pt x="41" y="17"/>
                </a:lnTo>
                <a:lnTo>
                  <a:pt x="41" y="31"/>
                </a:lnTo>
                <a:lnTo>
                  <a:pt x="38" y="41"/>
                </a:lnTo>
                <a:lnTo>
                  <a:pt x="52" y="48"/>
                </a:lnTo>
                <a:lnTo>
                  <a:pt x="45" y="52"/>
                </a:lnTo>
                <a:lnTo>
                  <a:pt x="41" y="66"/>
                </a:lnTo>
                <a:lnTo>
                  <a:pt x="31" y="59"/>
                </a:lnTo>
                <a:lnTo>
                  <a:pt x="17" y="62"/>
                </a:lnTo>
                <a:lnTo>
                  <a:pt x="7" y="55"/>
                </a:lnTo>
                <a:lnTo>
                  <a:pt x="0" y="45"/>
                </a:lnTo>
                <a:lnTo>
                  <a:pt x="3" y="41"/>
                </a:lnTo>
                <a:lnTo>
                  <a:pt x="10" y="31"/>
                </a:lnTo>
                <a:lnTo>
                  <a:pt x="7" y="27"/>
                </a:lnTo>
                <a:lnTo>
                  <a:pt x="7" y="20"/>
                </a:lnTo>
                <a:lnTo>
                  <a:pt x="14" y="14"/>
                </a:lnTo>
                <a:lnTo>
                  <a:pt x="21" y="14"/>
                </a:lnTo>
                <a:lnTo>
                  <a:pt x="2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80" name="Freeform 61">
            <a:extLst>
              <a:ext uri="{FF2B5EF4-FFF2-40B4-BE49-F238E27FC236}">
                <a16:creationId xmlns:a16="http://schemas.microsoft.com/office/drawing/2014/main" id="{35E2F44B-B9C6-4D8E-889E-43BA6F64C706}"/>
              </a:ext>
            </a:extLst>
          </p:cNvPr>
          <p:cNvSpPr>
            <a:spLocks/>
          </p:cNvSpPr>
          <p:nvPr/>
        </p:nvSpPr>
        <p:spPr bwMode="auto">
          <a:xfrm>
            <a:off x="10978857" y="3773387"/>
            <a:ext cx="192093" cy="331797"/>
          </a:xfrm>
          <a:custGeom>
            <a:avLst/>
            <a:gdLst>
              <a:gd name="T0" fmla="*/ 25 w 66"/>
              <a:gd name="T1" fmla="*/ 0 h 114"/>
              <a:gd name="T2" fmla="*/ 39 w 66"/>
              <a:gd name="T3" fmla="*/ 14 h 114"/>
              <a:gd name="T4" fmla="*/ 49 w 66"/>
              <a:gd name="T5" fmla="*/ 14 h 114"/>
              <a:gd name="T6" fmla="*/ 52 w 66"/>
              <a:gd name="T7" fmla="*/ 38 h 114"/>
              <a:gd name="T8" fmla="*/ 56 w 66"/>
              <a:gd name="T9" fmla="*/ 41 h 114"/>
              <a:gd name="T10" fmla="*/ 52 w 66"/>
              <a:gd name="T11" fmla="*/ 52 h 114"/>
              <a:gd name="T12" fmla="*/ 56 w 66"/>
              <a:gd name="T13" fmla="*/ 73 h 114"/>
              <a:gd name="T14" fmla="*/ 66 w 66"/>
              <a:gd name="T15" fmla="*/ 83 h 114"/>
              <a:gd name="T16" fmla="*/ 66 w 66"/>
              <a:gd name="T17" fmla="*/ 93 h 114"/>
              <a:gd name="T18" fmla="*/ 56 w 66"/>
              <a:gd name="T19" fmla="*/ 114 h 114"/>
              <a:gd name="T20" fmla="*/ 39 w 66"/>
              <a:gd name="T21" fmla="*/ 104 h 114"/>
              <a:gd name="T22" fmla="*/ 35 w 66"/>
              <a:gd name="T23" fmla="*/ 83 h 114"/>
              <a:gd name="T24" fmla="*/ 32 w 66"/>
              <a:gd name="T25" fmla="*/ 83 h 114"/>
              <a:gd name="T26" fmla="*/ 28 w 66"/>
              <a:gd name="T27" fmla="*/ 93 h 114"/>
              <a:gd name="T28" fmla="*/ 21 w 66"/>
              <a:gd name="T29" fmla="*/ 93 h 114"/>
              <a:gd name="T30" fmla="*/ 21 w 66"/>
              <a:gd name="T31" fmla="*/ 86 h 114"/>
              <a:gd name="T32" fmla="*/ 4 w 66"/>
              <a:gd name="T33" fmla="*/ 76 h 114"/>
              <a:gd name="T34" fmla="*/ 4 w 66"/>
              <a:gd name="T35" fmla="*/ 69 h 114"/>
              <a:gd name="T36" fmla="*/ 4 w 66"/>
              <a:gd name="T37" fmla="*/ 66 h 114"/>
              <a:gd name="T38" fmla="*/ 7 w 66"/>
              <a:gd name="T39" fmla="*/ 59 h 114"/>
              <a:gd name="T40" fmla="*/ 0 w 66"/>
              <a:gd name="T41" fmla="*/ 45 h 114"/>
              <a:gd name="T42" fmla="*/ 0 w 66"/>
              <a:gd name="T43" fmla="*/ 34 h 114"/>
              <a:gd name="T44" fmla="*/ 0 w 66"/>
              <a:gd name="T45" fmla="*/ 24 h 114"/>
              <a:gd name="T46" fmla="*/ 11 w 66"/>
              <a:gd name="T47" fmla="*/ 10 h 114"/>
              <a:gd name="T48" fmla="*/ 18 w 66"/>
              <a:gd name="T49" fmla="*/ 20 h 114"/>
              <a:gd name="T50" fmla="*/ 25 w 66"/>
              <a:gd name="T5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114">
                <a:moveTo>
                  <a:pt x="25" y="0"/>
                </a:moveTo>
                <a:lnTo>
                  <a:pt x="39" y="14"/>
                </a:lnTo>
                <a:lnTo>
                  <a:pt x="49" y="14"/>
                </a:lnTo>
                <a:lnTo>
                  <a:pt x="52" y="38"/>
                </a:lnTo>
                <a:lnTo>
                  <a:pt x="56" y="41"/>
                </a:lnTo>
                <a:lnTo>
                  <a:pt x="52" y="52"/>
                </a:lnTo>
                <a:lnTo>
                  <a:pt x="56" y="73"/>
                </a:lnTo>
                <a:lnTo>
                  <a:pt x="66" y="83"/>
                </a:lnTo>
                <a:lnTo>
                  <a:pt x="66" y="93"/>
                </a:lnTo>
                <a:lnTo>
                  <a:pt x="56" y="114"/>
                </a:lnTo>
                <a:lnTo>
                  <a:pt x="39" y="104"/>
                </a:lnTo>
                <a:lnTo>
                  <a:pt x="35" y="83"/>
                </a:lnTo>
                <a:lnTo>
                  <a:pt x="32" y="83"/>
                </a:lnTo>
                <a:lnTo>
                  <a:pt x="28" y="93"/>
                </a:lnTo>
                <a:lnTo>
                  <a:pt x="21" y="93"/>
                </a:lnTo>
                <a:lnTo>
                  <a:pt x="21" y="86"/>
                </a:lnTo>
                <a:lnTo>
                  <a:pt x="4" y="76"/>
                </a:lnTo>
                <a:lnTo>
                  <a:pt x="4" y="69"/>
                </a:lnTo>
                <a:lnTo>
                  <a:pt x="4" y="66"/>
                </a:lnTo>
                <a:lnTo>
                  <a:pt x="7" y="59"/>
                </a:lnTo>
                <a:lnTo>
                  <a:pt x="0" y="45"/>
                </a:lnTo>
                <a:lnTo>
                  <a:pt x="0" y="34"/>
                </a:lnTo>
                <a:lnTo>
                  <a:pt x="0" y="24"/>
                </a:lnTo>
                <a:lnTo>
                  <a:pt x="11" y="10"/>
                </a:lnTo>
                <a:lnTo>
                  <a:pt x="18" y="20"/>
                </a:lnTo>
                <a:lnTo>
                  <a:pt x="25"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81" name="Freeform 62">
            <a:extLst>
              <a:ext uri="{FF2B5EF4-FFF2-40B4-BE49-F238E27FC236}">
                <a16:creationId xmlns:a16="http://schemas.microsoft.com/office/drawing/2014/main" id="{CDB4B6A4-BE6E-45EA-B6F9-29E53793FC76}"/>
              </a:ext>
            </a:extLst>
          </p:cNvPr>
          <p:cNvSpPr>
            <a:spLocks/>
          </p:cNvSpPr>
          <p:nvPr/>
        </p:nvSpPr>
        <p:spPr bwMode="auto">
          <a:xfrm>
            <a:off x="10422953" y="3974210"/>
            <a:ext cx="142615" cy="293961"/>
          </a:xfrm>
          <a:custGeom>
            <a:avLst/>
            <a:gdLst>
              <a:gd name="T0" fmla="*/ 4 w 49"/>
              <a:gd name="T1" fmla="*/ 0 h 101"/>
              <a:gd name="T2" fmla="*/ 18 w 49"/>
              <a:gd name="T3" fmla="*/ 7 h 101"/>
              <a:gd name="T4" fmla="*/ 24 w 49"/>
              <a:gd name="T5" fmla="*/ 17 h 101"/>
              <a:gd name="T6" fmla="*/ 24 w 49"/>
              <a:gd name="T7" fmla="*/ 35 h 101"/>
              <a:gd name="T8" fmla="*/ 35 w 49"/>
              <a:gd name="T9" fmla="*/ 42 h 101"/>
              <a:gd name="T10" fmla="*/ 42 w 49"/>
              <a:gd name="T11" fmla="*/ 76 h 101"/>
              <a:gd name="T12" fmla="*/ 49 w 49"/>
              <a:gd name="T13" fmla="*/ 87 h 101"/>
              <a:gd name="T14" fmla="*/ 42 w 49"/>
              <a:gd name="T15" fmla="*/ 101 h 101"/>
              <a:gd name="T16" fmla="*/ 21 w 49"/>
              <a:gd name="T17" fmla="*/ 83 h 101"/>
              <a:gd name="T18" fmla="*/ 7 w 49"/>
              <a:gd name="T19" fmla="*/ 66 h 101"/>
              <a:gd name="T20" fmla="*/ 7 w 49"/>
              <a:gd name="T21" fmla="*/ 62 h 101"/>
              <a:gd name="T22" fmla="*/ 7 w 49"/>
              <a:gd name="T23" fmla="*/ 42 h 101"/>
              <a:gd name="T24" fmla="*/ 7 w 49"/>
              <a:gd name="T25" fmla="*/ 38 h 101"/>
              <a:gd name="T26" fmla="*/ 4 w 49"/>
              <a:gd name="T27" fmla="*/ 28 h 101"/>
              <a:gd name="T28" fmla="*/ 0 w 49"/>
              <a:gd name="T29" fmla="*/ 17 h 101"/>
              <a:gd name="T30" fmla="*/ 4 w 49"/>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101">
                <a:moveTo>
                  <a:pt x="4" y="0"/>
                </a:moveTo>
                <a:lnTo>
                  <a:pt x="18" y="7"/>
                </a:lnTo>
                <a:lnTo>
                  <a:pt x="24" y="17"/>
                </a:lnTo>
                <a:lnTo>
                  <a:pt x="24" y="35"/>
                </a:lnTo>
                <a:lnTo>
                  <a:pt x="35" y="42"/>
                </a:lnTo>
                <a:lnTo>
                  <a:pt x="42" y="76"/>
                </a:lnTo>
                <a:lnTo>
                  <a:pt x="49" y="87"/>
                </a:lnTo>
                <a:lnTo>
                  <a:pt x="42" y="101"/>
                </a:lnTo>
                <a:lnTo>
                  <a:pt x="21" y="83"/>
                </a:lnTo>
                <a:lnTo>
                  <a:pt x="7" y="66"/>
                </a:lnTo>
                <a:lnTo>
                  <a:pt x="7" y="62"/>
                </a:lnTo>
                <a:lnTo>
                  <a:pt x="7" y="42"/>
                </a:lnTo>
                <a:lnTo>
                  <a:pt x="7" y="38"/>
                </a:lnTo>
                <a:lnTo>
                  <a:pt x="4" y="28"/>
                </a:lnTo>
                <a:lnTo>
                  <a:pt x="0" y="17"/>
                </a:lnTo>
                <a:lnTo>
                  <a:pt x="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82" name="Freeform 63">
            <a:extLst>
              <a:ext uri="{FF2B5EF4-FFF2-40B4-BE49-F238E27FC236}">
                <a16:creationId xmlns:a16="http://schemas.microsoft.com/office/drawing/2014/main" id="{F130CEC9-11A6-4267-BA80-41C3C1F21ADE}"/>
              </a:ext>
            </a:extLst>
          </p:cNvPr>
          <p:cNvSpPr>
            <a:spLocks/>
          </p:cNvSpPr>
          <p:nvPr/>
        </p:nvSpPr>
        <p:spPr bwMode="auto">
          <a:xfrm>
            <a:off x="11080726" y="4166303"/>
            <a:ext cx="192093" cy="212467"/>
          </a:xfrm>
          <a:custGeom>
            <a:avLst/>
            <a:gdLst>
              <a:gd name="T0" fmla="*/ 38 w 66"/>
              <a:gd name="T1" fmla="*/ 0 h 73"/>
              <a:gd name="T2" fmla="*/ 45 w 66"/>
              <a:gd name="T3" fmla="*/ 17 h 73"/>
              <a:gd name="T4" fmla="*/ 66 w 66"/>
              <a:gd name="T5" fmla="*/ 28 h 73"/>
              <a:gd name="T6" fmla="*/ 52 w 66"/>
              <a:gd name="T7" fmla="*/ 42 h 73"/>
              <a:gd name="T8" fmla="*/ 63 w 66"/>
              <a:gd name="T9" fmla="*/ 52 h 73"/>
              <a:gd name="T10" fmla="*/ 66 w 66"/>
              <a:gd name="T11" fmla="*/ 59 h 73"/>
              <a:gd name="T12" fmla="*/ 52 w 66"/>
              <a:gd name="T13" fmla="*/ 73 h 73"/>
              <a:gd name="T14" fmla="*/ 38 w 66"/>
              <a:gd name="T15" fmla="*/ 66 h 73"/>
              <a:gd name="T16" fmla="*/ 35 w 66"/>
              <a:gd name="T17" fmla="*/ 66 h 73"/>
              <a:gd name="T18" fmla="*/ 28 w 66"/>
              <a:gd name="T19" fmla="*/ 52 h 73"/>
              <a:gd name="T20" fmla="*/ 4 w 66"/>
              <a:gd name="T21" fmla="*/ 31 h 73"/>
              <a:gd name="T22" fmla="*/ 7 w 66"/>
              <a:gd name="T23" fmla="*/ 24 h 73"/>
              <a:gd name="T24" fmla="*/ 0 w 66"/>
              <a:gd name="T25" fmla="*/ 14 h 73"/>
              <a:gd name="T26" fmla="*/ 7 w 66"/>
              <a:gd name="T27" fmla="*/ 3 h 73"/>
              <a:gd name="T28" fmla="*/ 17 w 66"/>
              <a:gd name="T29" fmla="*/ 0 h 73"/>
              <a:gd name="T30" fmla="*/ 38 w 66"/>
              <a:gd name="T3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73">
                <a:moveTo>
                  <a:pt x="38" y="0"/>
                </a:moveTo>
                <a:lnTo>
                  <a:pt x="45" y="17"/>
                </a:lnTo>
                <a:lnTo>
                  <a:pt x="66" y="28"/>
                </a:lnTo>
                <a:lnTo>
                  <a:pt x="52" y="42"/>
                </a:lnTo>
                <a:lnTo>
                  <a:pt x="63" y="52"/>
                </a:lnTo>
                <a:lnTo>
                  <a:pt x="66" y="59"/>
                </a:lnTo>
                <a:lnTo>
                  <a:pt x="52" y="73"/>
                </a:lnTo>
                <a:lnTo>
                  <a:pt x="38" y="66"/>
                </a:lnTo>
                <a:lnTo>
                  <a:pt x="35" y="66"/>
                </a:lnTo>
                <a:lnTo>
                  <a:pt x="28" y="52"/>
                </a:lnTo>
                <a:lnTo>
                  <a:pt x="4" y="31"/>
                </a:lnTo>
                <a:lnTo>
                  <a:pt x="7" y="24"/>
                </a:lnTo>
                <a:lnTo>
                  <a:pt x="0" y="14"/>
                </a:lnTo>
                <a:lnTo>
                  <a:pt x="7" y="3"/>
                </a:lnTo>
                <a:lnTo>
                  <a:pt x="17" y="0"/>
                </a:lnTo>
                <a:lnTo>
                  <a:pt x="3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83" name="Freeform 64">
            <a:extLst>
              <a:ext uri="{FF2B5EF4-FFF2-40B4-BE49-F238E27FC236}">
                <a16:creationId xmlns:a16="http://schemas.microsoft.com/office/drawing/2014/main" id="{6D6D26CB-D216-4816-92F1-419F10F730D1}"/>
              </a:ext>
            </a:extLst>
          </p:cNvPr>
          <p:cNvSpPr>
            <a:spLocks/>
          </p:cNvSpPr>
          <p:nvPr/>
        </p:nvSpPr>
        <p:spPr bwMode="auto">
          <a:xfrm>
            <a:off x="10716913" y="3642412"/>
            <a:ext cx="293961" cy="291050"/>
          </a:xfrm>
          <a:custGeom>
            <a:avLst/>
            <a:gdLst>
              <a:gd name="T0" fmla="*/ 80 w 101"/>
              <a:gd name="T1" fmla="*/ 27 h 100"/>
              <a:gd name="T2" fmla="*/ 101 w 101"/>
              <a:gd name="T3" fmla="*/ 55 h 100"/>
              <a:gd name="T4" fmla="*/ 90 w 101"/>
              <a:gd name="T5" fmla="*/ 69 h 100"/>
              <a:gd name="T6" fmla="*/ 90 w 101"/>
              <a:gd name="T7" fmla="*/ 79 h 100"/>
              <a:gd name="T8" fmla="*/ 90 w 101"/>
              <a:gd name="T9" fmla="*/ 90 h 100"/>
              <a:gd name="T10" fmla="*/ 80 w 101"/>
              <a:gd name="T11" fmla="*/ 100 h 100"/>
              <a:gd name="T12" fmla="*/ 73 w 101"/>
              <a:gd name="T13" fmla="*/ 97 h 100"/>
              <a:gd name="T14" fmla="*/ 56 w 101"/>
              <a:gd name="T15" fmla="*/ 97 h 100"/>
              <a:gd name="T16" fmla="*/ 49 w 101"/>
              <a:gd name="T17" fmla="*/ 100 h 100"/>
              <a:gd name="T18" fmla="*/ 38 w 101"/>
              <a:gd name="T19" fmla="*/ 83 h 100"/>
              <a:gd name="T20" fmla="*/ 31 w 101"/>
              <a:gd name="T21" fmla="*/ 76 h 100"/>
              <a:gd name="T22" fmla="*/ 21 w 101"/>
              <a:gd name="T23" fmla="*/ 72 h 100"/>
              <a:gd name="T24" fmla="*/ 14 w 101"/>
              <a:gd name="T25" fmla="*/ 62 h 100"/>
              <a:gd name="T26" fmla="*/ 7 w 101"/>
              <a:gd name="T27" fmla="*/ 55 h 100"/>
              <a:gd name="T28" fmla="*/ 10 w 101"/>
              <a:gd name="T29" fmla="*/ 48 h 100"/>
              <a:gd name="T30" fmla="*/ 21 w 101"/>
              <a:gd name="T31" fmla="*/ 41 h 100"/>
              <a:gd name="T32" fmla="*/ 17 w 101"/>
              <a:gd name="T33" fmla="*/ 27 h 100"/>
              <a:gd name="T34" fmla="*/ 14 w 101"/>
              <a:gd name="T35" fmla="*/ 20 h 100"/>
              <a:gd name="T36" fmla="*/ 14 w 101"/>
              <a:gd name="T37" fmla="*/ 13 h 100"/>
              <a:gd name="T38" fmla="*/ 14 w 101"/>
              <a:gd name="T39" fmla="*/ 10 h 100"/>
              <a:gd name="T40" fmla="*/ 7 w 101"/>
              <a:gd name="T41" fmla="*/ 6 h 100"/>
              <a:gd name="T42" fmla="*/ 0 w 101"/>
              <a:gd name="T43" fmla="*/ 0 h 100"/>
              <a:gd name="T44" fmla="*/ 10 w 101"/>
              <a:gd name="T45" fmla="*/ 0 h 100"/>
              <a:gd name="T46" fmla="*/ 35 w 101"/>
              <a:gd name="T47" fmla="*/ 3 h 100"/>
              <a:gd name="T48" fmla="*/ 80 w 101"/>
              <a:gd name="T49" fmla="*/ 2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00">
                <a:moveTo>
                  <a:pt x="80" y="27"/>
                </a:moveTo>
                <a:lnTo>
                  <a:pt x="101" y="55"/>
                </a:lnTo>
                <a:lnTo>
                  <a:pt x="90" y="69"/>
                </a:lnTo>
                <a:lnTo>
                  <a:pt x="90" y="79"/>
                </a:lnTo>
                <a:lnTo>
                  <a:pt x="90" y="90"/>
                </a:lnTo>
                <a:lnTo>
                  <a:pt x="80" y="100"/>
                </a:lnTo>
                <a:lnTo>
                  <a:pt x="73" y="97"/>
                </a:lnTo>
                <a:lnTo>
                  <a:pt x="56" y="97"/>
                </a:lnTo>
                <a:lnTo>
                  <a:pt x="49" y="100"/>
                </a:lnTo>
                <a:lnTo>
                  <a:pt x="38" y="83"/>
                </a:lnTo>
                <a:lnTo>
                  <a:pt x="31" y="76"/>
                </a:lnTo>
                <a:lnTo>
                  <a:pt x="21" y="72"/>
                </a:lnTo>
                <a:lnTo>
                  <a:pt x="14" y="62"/>
                </a:lnTo>
                <a:lnTo>
                  <a:pt x="7" y="55"/>
                </a:lnTo>
                <a:lnTo>
                  <a:pt x="10" y="48"/>
                </a:lnTo>
                <a:lnTo>
                  <a:pt x="21" y="41"/>
                </a:lnTo>
                <a:lnTo>
                  <a:pt x="17" y="27"/>
                </a:lnTo>
                <a:lnTo>
                  <a:pt x="14" y="20"/>
                </a:lnTo>
                <a:lnTo>
                  <a:pt x="14" y="13"/>
                </a:lnTo>
                <a:lnTo>
                  <a:pt x="14" y="10"/>
                </a:lnTo>
                <a:lnTo>
                  <a:pt x="7" y="6"/>
                </a:lnTo>
                <a:lnTo>
                  <a:pt x="0" y="0"/>
                </a:lnTo>
                <a:lnTo>
                  <a:pt x="10" y="0"/>
                </a:lnTo>
                <a:lnTo>
                  <a:pt x="35" y="3"/>
                </a:lnTo>
                <a:lnTo>
                  <a:pt x="80" y="2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84" name="Freeform 65">
            <a:extLst>
              <a:ext uri="{FF2B5EF4-FFF2-40B4-BE49-F238E27FC236}">
                <a16:creationId xmlns:a16="http://schemas.microsoft.com/office/drawing/2014/main" id="{14B3FFA4-2E6A-40EB-9DA4-597D2D944E41}"/>
              </a:ext>
            </a:extLst>
          </p:cNvPr>
          <p:cNvSpPr>
            <a:spLocks/>
          </p:cNvSpPr>
          <p:nvPr/>
        </p:nvSpPr>
        <p:spPr bwMode="auto">
          <a:xfrm>
            <a:off x="10402578" y="4215781"/>
            <a:ext cx="183362" cy="183362"/>
          </a:xfrm>
          <a:custGeom>
            <a:avLst/>
            <a:gdLst>
              <a:gd name="T0" fmla="*/ 49 w 63"/>
              <a:gd name="T1" fmla="*/ 18 h 63"/>
              <a:gd name="T2" fmla="*/ 56 w 63"/>
              <a:gd name="T3" fmla="*/ 21 h 63"/>
              <a:gd name="T4" fmla="*/ 63 w 63"/>
              <a:gd name="T5" fmla="*/ 32 h 63"/>
              <a:gd name="T6" fmla="*/ 59 w 63"/>
              <a:gd name="T7" fmla="*/ 45 h 63"/>
              <a:gd name="T8" fmla="*/ 38 w 63"/>
              <a:gd name="T9" fmla="*/ 59 h 63"/>
              <a:gd name="T10" fmla="*/ 31 w 63"/>
              <a:gd name="T11" fmla="*/ 63 h 63"/>
              <a:gd name="T12" fmla="*/ 14 w 63"/>
              <a:gd name="T13" fmla="*/ 45 h 63"/>
              <a:gd name="T14" fmla="*/ 4 w 63"/>
              <a:gd name="T15" fmla="*/ 32 h 63"/>
              <a:gd name="T16" fmla="*/ 0 w 63"/>
              <a:gd name="T17" fmla="*/ 25 h 63"/>
              <a:gd name="T18" fmla="*/ 25 w 63"/>
              <a:gd name="T19" fmla="*/ 25 h 63"/>
              <a:gd name="T20" fmla="*/ 25 w 63"/>
              <a:gd name="T21" fmla="*/ 14 h 63"/>
              <a:gd name="T22" fmla="*/ 21 w 63"/>
              <a:gd name="T23" fmla="*/ 7 h 63"/>
              <a:gd name="T24" fmla="*/ 28 w 63"/>
              <a:gd name="T25" fmla="*/ 0 h 63"/>
              <a:gd name="T26" fmla="*/ 49 w 63"/>
              <a:gd name="T27" fmla="*/ 1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63">
                <a:moveTo>
                  <a:pt x="49" y="18"/>
                </a:moveTo>
                <a:lnTo>
                  <a:pt x="56" y="21"/>
                </a:lnTo>
                <a:lnTo>
                  <a:pt x="63" y="32"/>
                </a:lnTo>
                <a:lnTo>
                  <a:pt x="59" y="45"/>
                </a:lnTo>
                <a:lnTo>
                  <a:pt x="38" y="59"/>
                </a:lnTo>
                <a:lnTo>
                  <a:pt x="31" y="63"/>
                </a:lnTo>
                <a:lnTo>
                  <a:pt x="14" y="45"/>
                </a:lnTo>
                <a:lnTo>
                  <a:pt x="4" y="32"/>
                </a:lnTo>
                <a:lnTo>
                  <a:pt x="0" y="25"/>
                </a:lnTo>
                <a:lnTo>
                  <a:pt x="25" y="25"/>
                </a:lnTo>
                <a:lnTo>
                  <a:pt x="25" y="14"/>
                </a:lnTo>
                <a:lnTo>
                  <a:pt x="21" y="7"/>
                </a:lnTo>
                <a:lnTo>
                  <a:pt x="28" y="0"/>
                </a:lnTo>
                <a:lnTo>
                  <a:pt x="49" y="18"/>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85" name="Freeform 66">
            <a:extLst>
              <a:ext uri="{FF2B5EF4-FFF2-40B4-BE49-F238E27FC236}">
                <a16:creationId xmlns:a16="http://schemas.microsoft.com/office/drawing/2014/main" id="{FCA71572-F174-4CF8-B8A9-E1FE94BE4B26}"/>
              </a:ext>
            </a:extLst>
          </p:cNvPr>
          <p:cNvSpPr>
            <a:spLocks/>
          </p:cNvSpPr>
          <p:nvPr/>
        </p:nvSpPr>
        <p:spPr bwMode="auto">
          <a:xfrm>
            <a:off x="10647060" y="3974210"/>
            <a:ext cx="544264" cy="523889"/>
          </a:xfrm>
          <a:custGeom>
            <a:avLst/>
            <a:gdLst>
              <a:gd name="T0" fmla="*/ 177 w 187"/>
              <a:gd name="T1" fmla="*/ 52 h 180"/>
              <a:gd name="T2" fmla="*/ 153 w 187"/>
              <a:gd name="T3" fmla="*/ 35 h 180"/>
              <a:gd name="T4" fmla="*/ 146 w 187"/>
              <a:gd name="T5" fmla="*/ 14 h 180"/>
              <a:gd name="T6" fmla="*/ 135 w 187"/>
              <a:gd name="T7" fmla="*/ 24 h 180"/>
              <a:gd name="T8" fmla="*/ 118 w 187"/>
              <a:gd name="T9" fmla="*/ 7 h 180"/>
              <a:gd name="T10" fmla="*/ 104 w 187"/>
              <a:gd name="T11" fmla="*/ 21 h 180"/>
              <a:gd name="T12" fmla="*/ 76 w 187"/>
              <a:gd name="T13" fmla="*/ 42 h 180"/>
              <a:gd name="T14" fmla="*/ 93 w 187"/>
              <a:gd name="T15" fmla="*/ 59 h 180"/>
              <a:gd name="T16" fmla="*/ 90 w 187"/>
              <a:gd name="T17" fmla="*/ 83 h 180"/>
              <a:gd name="T18" fmla="*/ 97 w 187"/>
              <a:gd name="T19" fmla="*/ 94 h 180"/>
              <a:gd name="T20" fmla="*/ 83 w 187"/>
              <a:gd name="T21" fmla="*/ 101 h 180"/>
              <a:gd name="T22" fmla="*/ 59 w 187"/>
              <a:gd name="T23" fmla="*/ 97 h 180"/>
              <a:gd name="T24" fmla="*/ 55 w 187"/>
              <a:gd name="T25" fmla="*/ 83 h 180"/>
              <a:gd name="T26" fmla="*/ 59 w 187"/>
              <a:gd name="T27" fmla="*/ 69 h 180"/>
              <a:gd name="T28" fmla="*/ 45 w 187"/>
              <a:gd name="T29" fmla="*/ 56 h 180"/>
              <a:gd name="T30" fmla="*/ 27 w 187"/>
              <a:gd name="T31" fmla="*/ 21 h 180"/>
              <a:gd name="T32" fmla="*/ 24 w 187"/>
              <a:gd name="T33" fmla="*/ 38 h 180"/>
              <a:gd name="T34" fmla="*/ 17 w 187"/>
              <a:gd name="T35" fmla="*/ 49 h 180"/>
              <a:gd name="T36" fmla="*/ 10 w 187"/>
              <a:gd name="T37" fmla="*/ 66 h 180"/>
              <a:gd name="T38" fmla="*/ 10 w 187"/>
              <a:gd name="T39" fmla="*/ 101 h 180"/>
              <a:gd name="T40" fmla="*/ 0 w 187"/>
              <a:gd name="T41" fmla="*/ 101 h 180"/>
              <a:gd name="T42" fmla="*/ 3 w 187"/>
              <a:gd name="T43" fmla="*/ 132 h 180"/>
              <a:gd name="T44" fmla="*/ 7 w 187"/>
              <a:gd name="T45" fmla="*/ 146 h 180"/>
              <a:gd name="T46" fmla="*/ 20 w 187"/>
              <a:gd name="T47" fmla="*/ 146 h 180"/>
              <a:gd name="T48" fmla="*/ 59 w 187"/>
              <a:gd name="T49" fmla="*/ 160 h 180"/>
              <a:gd name="T50" fmla="*/ 83 w 187"/>
              <a:gd name="T51" fmla="*/ 163 h 180"/>
              <a:gd name="T52" fmla="*/ 104 w 187"/>
              <a:gd name="T53" fmla="*/ 163 h 180"/>
              <a:gd name="T54" fmla="*/ 135 w 187"/>
              <a:gd name="T55" fmla="*/ 180 h 180"/>
              <a:gd name="T56" fmla="*/ 142 w 187"/>
              <a:gd name="T57" fmla="*/ 132 h 180"/>
              <a:gd name="T58" fmla="*/ 132 w 187"/>
              <a:gd name="T59" fmla="*/ 121 h 180"/>
              <a:gd name="T60" fmla="*/ 139 w 187"/>
              <a:gd name="T61" fmla="*/ 104 h 180"/>
              <a:gd name="T62" fmla="*/ 156 w 187"/>
              <a:gd name="T63" fmla="*/ 90 h 180"/>
              <a:gd name="T64" fmla="*/ 156 w 187"/>
              <a:gd name="T65" fmla="*/ 69 h 180"/>
              <a:gd name="T66" fmla="*/ 187 w 187"/>
              <a:gd name="T67" fmla="*/ 6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180">
                <a:moveTo>
                  <a:pt x="187" y="66"/>
                </a:moveTo>
                <a:lnTo>
                  <a:pt x="177" y="52"/>
                </a:lnTo>
                <a:lnTo>
                  <a:pt x="170" y="45"/>
                </a:lnTo>
                <a:lnTo>
                  <a:pt x="153" y="35"/>
                </a:lnTo>
                <a:lnTo>
                  <a:pt x="149" y="14"/>
                </a:lnTo>
                <a:lnTo>
                  <a:pt x="146" y="14"/>
                </a:lnTo>
                <a:lnTo>
                  <a:pt x="142" y="24"/>
                </a:lnTo>
                <a:lnTo>
                  <a:pt x="135" y="24"/>
                </a:lnTo>
                <a:lnTo>
                  <a:pt x="135" y="17"/>
                </a:lnTo>
                <a:lnTo>
                  <a:pt x="118" y="7"/>
                </a:lnTo>
                <a:lnTo>
                  <a:pt x="118" y="0"/>
                </a:lnTo>
                <a:lnTo>
                  <a:pt x="104" y="21"/>
                </a:lnTo>
                <a:lnTo>
                  <a:pt x="90" y="38"/>
                </a:lnTo>
                <a:lnTo>
                  <a:pt x="76" y="42"/>
                </a:lnTo>
                <a:lnTo>
                  <a:pt x="86" y="52"/>
                </a:lnTo>
                <a:lnTo>
                  <a:pt x="93" y="59"/>
                </a:lnTo>
                <a:lnTo>
                  <a:pt x="93" y="73"/>
                </a:lnTo>
                <a:lnTo>
                  <a:pt x="90" y="83"/>
                </a:lnTo>
                <a:lnTo>
                  <a:pt x="104" y="90"/>
                </a:lnTo>
                <a:lnTo>
                  <a:pt x="97" y="94"/>
                </a:lnTo>
                <a:lnTo>
                  <a:pt x="93" y="108"/>
                </a:lnTo>
                <a:lnTo>
                  <a:pt x="83" y="101"/>
                </a:lnTo>
                <a:lnTo>
                  <a:pt x="69" y="104"/>
                </a:lnTo>
                <a:lnTo>
                  <a:pt x="59" y="97"/>
                </a:lnTo>
                <a:lnTo>
                  <a:pt x="52" y="87"/>
                </a:lnTo>
                <a:lnTo>
                  <a:pt x="55" y="83"/>
                </a:lnTo>
                <a:lnTo>
                  <a:pt x="62" y="73"/>
                </a:lnTo>
                <a:lnTo>
                  <a:pt x="59" y="69"/>
                </a:lnTo>
                <a:lnTo>
                  <a:pt x="59" y="62"/>
                </a:lnTo>
                <a:lnTo>
                  <a:pt x="45" y="56"/>
                </a:lnTo>
                <a:lnTo>
                  <a:pt x="41" y="35"/>
                </a:lnTo>
                <a:lnTo>
                  <a:pt x="27" y="21"/>
                </a:lnTo>
                <a:lnTo>
                  <a:pt x="24" y="24"/>
                </a:lnTo>
                <a:lnTo>
                  <a:pt x="24" y="38"/>
                </a:lnTo>
                <a:lnTo>
                  <a:pt x="17" y="42"/>
                </a:lnTo>
                <a:lnTo>
                  <a:pt x="17" y="49"/>
                </a:lnTo>
                <a:lnTo>
                  <a:pt x="14" y="59"/>
                </a:lnTo>
                <a:lnTo>
                  <a:pt x="10" y="66"/>
                </a:lnTo>
                <a:lnTo>
                  <a:pt x="24" y="94"/>
                </a:lnTo>
                <a:lnTo>
                  <a:pt x="10" y="101"/>
                </a:lnTo>
                <a:lnTo>
                  <a:pt x="7" y="97"/>
                </a:lnTo>
                <a:lnTo>
                  <a:pt x="0" y="101"/>
                </a:lnTo>
                <a:lnTo>
                  <a:pt x="7" y="121"/>
                </a:lnTo>
                <a:lnTo>
                  <a:pt x="3" y="132"/>
                </a:lnTo>
                <a:lnTo>
                  <a:pt x="10" y="135"/>
                </a:lnTo>
                <a:lnTo>
                  <a:pt x="7" y="146"/>
                </a:lnTo>
                <a:lnTo>
                  <a:pt x="14" y="149"/>
                </a:lnTo>
                <a:lnTo>
                  <a:pt x="20" y="146"/>
                </a:lnTo>
                <a:lnTo>
                  <a:pt x="41" y="156"/>
                </a:lnTo>
                <a:lnTo>
                  <a:pt x="59" y="160"/>
                </a:lnTo>
                <a:lnTo>
                  <a:pt x="73" y="160"/>
                </a:lnTo>
                <a:lnTo>
                  <a:pt x="83" y="163"/>
                </a:lnTo>
                <a:lnTo>
                  <a:pt x="93" y="170"/>
                </a:lnTo>
                <a:lnTo>
                  <a:pt x="104" y="163"/>
                </a:lnTo>
                <a:lnTo>
                  <a:pt x="132" y="170"/>
                </a:lnTo>
                <a:lnTo>
                  <a:pt x="135" y="180"/>
                </a:lnTo>
                <a:lnTo>
                  <a:pt x="146" y="177"/>
                </a:lnTo>
                <a:lnTo>
                  <a:pt x="142" y="132"/>
                </a:lnTo>
                <a:lnTo>
                  <a:pt x="135" y="132"/>
                </a:lnTo>
                <a:lnTo>
                  <a:pt x="132" y="121"/>
                </a:lnTo>
                <a:lnTo>
                  <a:pt x="139" y="121"/>
                </a:lnTo>
                <a:lnTo>
                  <a:pt x="139" y="104"/>
                </a:lnTo>
                <a:lnTo>
                  <a:pt x="153" y="97"/>
                </a:lnTo>
                <a:lnTo>
                  <a:pt x="156" y="90"/>
                </a:lnTo>
                <a:lnTo>
                  <a:pt x="149" y="80"/>
                </a:lnTo>
                <a:lnTo>
                  <a:pt x="156" y="69"/>
                </a:lnTo>
                <a:lnTo>
                  <a:pt x="166" y="66"/>
                </a:lnTo>
                <a:lnTo>
                  <a:pt x="187" y="66"/>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86" name="Freeform 67">
            <a:extLst>
              <a:ext uri="{FF2B5EF4-FFF2-40B4-BE49-F238E27FC236}">
                <a16:creationId xmlns:a16="http://schemas.microsoft.com/office/drawing/2014/main" id="{F0EFAA3E-E913-47B4-83A0-30C8C9ABAA7E}"/>
              </a:ext>
            </a:extLst>
          </p:cNvPr>
          <p:cNvSpPr>
            <a:spLocks/>
          </p:cNvSpPr>
          <p:nvPr/>
        </p:nvSpPr>
        <p:spPr bwMode="auto">
          <a:xfrm>
            <a:off x="10725644" y="3258228"/>
            <a:ext cx="346350" cy="180451"/>
          </a:xfrm>
          <a:custGeom>
            <a:avLst/>
            <a:gdLst>
              <a:gd name="T0" fmla="*/ 18 w 119"/>
              <a:gd name="T1" fmla="*/ 3 h 62"/>
              <a:gd name="T2" fmla="*/ 32 w 119"/>
              <a:gd name="T3" fmla="*/ 17 h 62"/>
              <a:gd name="T4" fmla="*/ 59 w 119"/>
              <a:gd name="T5" fmla="*/ 10 h 62"/>
              <a:gd name="T6" fmla="*/ 66 w 119"/>
              <a:gd name="T7" fmla="*/ 0 h 62"/>
              <a:gd name="T8" fmla="*/ 73 w 119"/>
              <a:gd name="T9" fmla="*/ 3 h 62"/>
              <a:gd name="T10" fmla="*/ 84 w 119"/>
              <a:gd name="T11" fmla="*/ 10 h 62"/>
              <a:gd name="T12" fmla="*/ 84 w 119"/>
              <a:gd name="T13" fmla="*/ 24 h 62"/>
              <a:gd name="T14" fmla="*/ 119 w 119"/>
              <a:gd name="T15" fmla="*/ 45 h 62"/>
              <a:gd name="T16" fmla="*/ 108 w 119"/>
              <a:gd name="T17" fmla="*/ 55 h 62"/>
              <a:gd name="T18" fmla="*/ 98 w 119"/>
              <a:gd name="T19" fmla="*/ 55 h 62"/>
              <a:gd name="T20" fmla="*/ 87 w 119"/>
              <a:gd name="T21" fmla="*/ 59 h 62"/>
              <a:gd name="T22" fmla="*/ 73 w 119"/>
              <a:gd name="T23" fmla="*/ 52 h 62"/>
              <a:gd name="T24" fmla="*/ 63 w 119"/>
              <a:gd name="T25" fmla="*/ 45 h 62"/>
              <a:gd name="T26" fmla="*/ 56 w 119"/>
              <a:gd name="T27" fmla="*/ 52 h 62"/>
              <a:gd name="T28" fmla="*/ 46 w 119"/>
              <a:gd name="T29" fmla="*/ 52 h 62"/>
              <a:gd name="T30" fmla="*/ 39 w 119"/>
              <a:gd name="T31" fmla="*/ 59 h 62"/>
              <a:gd name="T32" fmla="*/ 28 w 119"/>
              <a:gd name="T33" fmla="*/ 55 h 62"/>
              <a:gd name="T34" fmla="*/ 25 w 119"/>
              <a:gd name="T35" fmla="*/ 62 h 62"/>
              <a:gd name="T36" fmla="*/ 7 w 119"/>
              <a:gd name="T37" fmla="*/ 59 h 62"/>
              <a:gd name="T38" fmla="*/ 11 w 119"/>
              <a:gd name="T39" fmla="*/ 52 h 62"/>
              <a:gd name="T40" fmla="*/ 0 w 119"/>
              <a:gd name="T41" fmla="*/ 31 h 62"/>
              <a:gd name="T42" fmla="*/ 4 w 119"/>
              <a:gd name="T43" fmla="*/ 21 h 62"/>
              <a:gd name="T44" fmla="*/ 11 w 119"/>
              <a:gd name="T45" fmla="*/ 21 h 62"/>
              <a:gd name="T46" fmla="*/ 18 w 119"/>
              <a:gd name="T47"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62">
                <a:moveTo>
                  <a:pt x="18" y="3"/>
                </a:moveTo>
                <a:lnTo>
                  <a:pt x="32" y="17"/>
                </a:lnTo>
                <a:lnTo>
                  <a:pt x="59" y="10"/>
                </a:lnTo>
                <a:lnTo>
                  <a:pt x="66" y="0"/>
                </a:lnTo>
                <a:lnTo>
                  <a:pt x="73" y="3"/>
                </a:lnTo>
                <a:lnTo>
                  <a:pt x="84" y="10"/>
                </a:lnTo>
                <a:lnTo>
                  <a:pt x="84" y="24"/>
                </a:lnTo>
                <a:lnTo>
                  <a:pt x="119" y="45"/>
                </a:lnTo>
                <a:lnTo>
                  <a:pt x="108" y="55"/>
                </a:lnTo>
                <a:lnTo>
                  <a:pt x="98" y="55"/>
                </a:lnTo>
                <a:lnTo>
                  <a:pt x="87" y="59"/>
                </a:lnTo>
                <a:lnTo>
                  <a:pt x="73" y="52"/>
                </a:lnTo>
                <a:lnTo>
                  <a:pt x="63" y="45"/>
                </a:lnTo>
                <a:lnTo>
                  <a:pt x="56" y="52"/>
                </a:lnTo>
                <a:lnTo>
                  <a:pt x="46" y="52"/>
                </a:lnTo>
                <a:lnTo>
                  <a:pt x="39" y="59"/>
                </a:lnTo>
                <a:lnTo>
                  <a:pt x="28" y="55"/>
                </a:lnTo>
                <a:lnTo>
                  <a:pt x="25" y="62"/>
                </a:lnTo>
                <a:lnTo>
                  <a:pt x="7" y="59"/>
                </a:lnTo>
                <a:lnTo>
                  <a:pt x="11" y="52"/>
                </a:lnTo>
                <a:lnTo>
                  <a:pt x="0" y="31"/>
                </a:lnTo>
                <a:lnTo>
                  <a:pt x="4" y="21"/>
                </a:lnTo>
                <a:lnTo>
                  <a:pt x="11" y="21"/>
                </a:lnTo>
                <a:lnTo>
                  <a:pt x="18" y="3"/>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87" name="Freeform 68">
            <a:extLst>
              <a:ext uri="{FF2B5EF4-FFF2-40B4-BE49-F238E27FC236}">
                <a16:creationId xmlns:a16="http://schemas.microsoft.com/office/drawing/2014/main" id="{31CA94D5-F9E2-4A25-BB91-7A09BB97B704}"/>
              </a:ext>
            </a:extLst>
          </p:cNvPr>
          <p:cNvSpPr>
            <a:spLocks/>
          </p:cNvSpPr>
          <p:nvPr/>
        </p:nvSpPr>
        <p:spPr bwMode="auto">
          <a:xfrm>
            <a:off x="10454967" y="2939927"/>
            <a:ext cx="323066" cy="343439"/>
          </a:xfrm>
          <a:custGeom>
            <a:avLst/>
            <a:gdLst>
              <a:gd name="T0" fmla="*/ 107 w 111"/>
              <a:gd name="T1" fmla="*/ 0 h 118"/>
              <a:gd name="T2" fmla="*/ 104 w 111"/>
              <a:gd name="T3" fmla="*/ 7 h 118"/>
              <a:gd name="T4" fmla="*/ 100 w 111"/>
              <a:gd name="T5" fmla="*/ 17 h 118"/>
              <a:gd name="T6" fmla="*/ 111 w 111"/>
              <a:gd name="T7" fmla="*/ 27 h 118"/>
              <a:gd name="T8" fmla="*/ 111 w 111"/>
              <a:gd name="T9" fmla="*/ 52 h 118"/>
              <a:gd name="T10" fmla="*/ 107 w 111"/>
              <a:gd name="T11" fmla="*/ 62 h 118"/>
              <a:gd name="T12" fmla="*/ 90 w 111"/>
              <a:gd name="T13" fmla="*/ 59 h 118"/>
              <a:gd name="T14" fmla="*/ 86 w 111"/>
              <a:gd name="T15" fmla="*/ 62 h 118"/>
              <a:gd name="T16" fmla="*/ 69 w 111"/>
              <a:gd name="T17" fmla="*/ 73 h 118"/>
              <a:gd name="T18" fmla="*/ 62 w 111"/>
              <a:gd name="T19" fmla="*/ 93 h 118"/>
              <a:gd name="T20" fmla="*/ 41 w 111"/>
              <a:gd name="T21" fmla="*/ 104 h 118"/>
              <a:gd name="T22" fmla="*/ 38 w 111"/>
              <a:gd name="T23" fmla="*/ 114 h 118"/>
              <a:gd name="T24" fmla="*/ 27 w 111"/>
              <a:gd name="T25" fmla="*/ 118 h 118"/>
              <a:gd name="T26" fmla="*/ 27 w 111"/>
              <a:gd name="T27" fmla="*/ 111 h 118"/>
              <a:gd name="T28" fmla="*/ 24 w 111"/>
              <a:gd name="T29" fmla="*/ 107 h 118"/>
              <a:gd name="T30" fmla="*/ 20 w 111"/>
              <a:gd name="T31" fmla="*/ 107 h 118"/>
              <a:gd name="T32" fmla="*/ 10 w 111"/>
              <a:gd name="T33" fmla="*/ 111 h 118"/>
              <a:gd name="T34" fmla="*/ 7 w 111"/>
              <a:gd name="T35" fmla="*/ 97 h 118"/>
              <a:gd name="T36" fmla="*/ 20 w 111"/>
              <a:gd name="T37" fmla="*/ 93 h 118"/>
              <a:gd name="T38" fmla="*/ 0 w 111"/>
              <a:gd name="T39" fmla="*/ 59 h 118"/>
              <a:gd name="T40" fmla="*/ 7 w 111"/>
              <a:gd name="T41" fmla="*/ 55 h 118"/>
              <a:gd name="T42" fmla="*/ 24 w 111"/>
              <a:gd name="T43" fmla="*/ 69 h 118"/>
              <a:gd name="T44" fmla="*/ 27 w 111"/>
              <a:gd name="T45" fmla="*/ 62 h 118"/>
              <a:gd name="T46" fmla="*/ 24 w 111"/>
              <a:gd name="T47" fmla="*/ 55 h 118"/>
              <a:gd name="T48" fmla="*/ 34 w 111"/>
              <a:gd name="T49" fmla="*/ 52 h 118"/>
              <a:gd name="T50" fmla="*/ 38 w 111"/>
              <a:gd name="T51" fmla="*/ 45 h 118"/>
              <a:gd name="T52" fmla="*/ 45 w 111"/>
              <a:gd name="T53" fmla="*/ 45 h 118"/>
              <a:gd name="T54" fmla="*/ 55 w 111"/>
              <a:gd name="T55" fmla="*/ 27 h 118"/>
              <a:gd name="T56" fmla="*/ 45 w 111"/>
              <a:gd name="T57" fmla="*/ 14 h 118"/>
              <a:gd name="T58" fmla="*/ 41 w 111"/>
              <a:gd name="T59" fmla="*/ 0 h 118"/>
              <a:gd name="T60" fmla="*/ 107 w 111"/>
              <a:gd name="T6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1" h="118">
                <a:moveTo>
                  <a:pt x="107" y="0"/>
                </a:moveTo>
                <a:lnTo>
                  <a:pt x="104" y="7"/>
                </a:lnTo>
                <a:lnTo>
                  <a:pt x="100" y="17"/>
                </a:lnTo>
                <a:lnTo>
                  <a:pt x="111" y="27"/>
                </a:lnTo>
                <a:lnTo>
                  <a:pt x="111" y="52"/>
                </a:lnTo>
                <a:lnTo>
                  <a:pt x="107" y="62"/>
                </a:lnTo>
                <a:lnTo>
                  <a:pt x="90" y="59"/>
                </a:lnTo>
                <a:lnTo>
                  <a:pt x="86" y="62"/>
                </a:lnTo>
                <a:lnTo>
                  <a:pt x="69" y="73"/>
                </a:lnTo>
                <a:lnTo>
                  <a:pt x="62" y="93"/>
                </a:lnTo>
                <a:lnTo>
                  <a:pt x="41" y="104"/>
                </a:lnTo>
                <a:lnTo>
                  <a:pt x="38" y="114"/>
                </a:lnTo>
                <a:lnTo>
                  <a:pt x="27" y="118"/>
                </a:lnTo>
                <a:lnTo>
                  <a:pt x="27" y="111"/>
                </a:lnTo>
                <a:lnTo>
                  <a:pt x="24" y="107"/>
                </a:lnTo>
                <a:lnTo>
                  <a:pt x="20" y="107"/>
                </a:lnTo>
                <a:lnTo>
                  <a:pt x="10" y="111"/>
                </a:lnTo>
                <a:lnTo>
                  <a:pt x="7" y="97"/>
                </a:lnTo>
                <a:lnTo>
                  <a:pt x="20" y="93"/>
                </a:lnTo>
                <a:lnTo>
                  <a:pt x="0" y="59"/>
                </a:lnTo>
                <a:lnTo>
                  <a:pt x="7" y="55"/>
                </a:lnTo>
                <a:lnTo>
                  <a:pt x="24" y="69"/>
                </a:lnTo>
                <a:lnTo>
                  <a:pt x="27" y="62"/>
                </a:lnTo>
                <a:lnTo>
                  <a:pt x="24" y="55"/>
                </a:lnTo>
                <a:lnTo>
                  <a:pt x="34" y="52"/>
                </a:lnTo>
                <a:lnTo>
                  <a:pt x="38" y="45"/>
                </a:lnTo>
                <a:lnTo>
                  <a:pt x="45" y="45"/>
                </a:lnTo>
                <a:lnTo>
                  <a:pt x="55" y="27"/>
                </a:lnTo>
                <a:lnTo>
                  <a:pt x="45" y="14"/>
                </a:lnTo>
                <a:lnTo>
                  <a:pt x="41" y="0"/>
                </a:lnTo>
                <a:lnTo>
                  <a:pt x="107" y="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88" name="Freeform 69">
            <a:extLst>
              <a:ext uri="{FF2B5EF4-FFF2-40B4-BE49-F238E27FC236}">
                <a16:creationId xmlns:a16="http://schemas.microsoft.com/office/drawing/2014/main" id="{FA8A9432-0E5E-44FB-9CBE-0DAC816AA5D4}"/>
              </a:ext>
            </a:extLst>
          </p:cNvPr>
          <p:cNvSpPr>
            <a:spLocks/>
          </p:cNvSpPr>
          <p:nvPr/>
        </p:nvSpPr>
        <p:spPr bwMode="auto">
          <a:xfrm>
            <a:off x="10443325" y="3479425"/>
            <a:ext cx="183362" cy="241572"/>
          </a:xfrm>
          <a:custGeom>
            <a:avLst/>
            <a:gdLst>
              <a:gd name="T0" fmla="*/ 17 w 63"/>
              <a:gd name="T1" fmla="*/ 7 h 83"/>
              <a:gd name="T2" fmla="*/ 35 w 63"/>
              <a:gd name="T3" fmla="*/ 0 h 83"/>
              <a:gd name="T4" fmla="*/ 49 w 63"/>
              <a:gd name="T5" fmla="*/ 7 h 83"/>
              <a:gd name="T6" fmla="*/ 59 w 63"/>
              <a:gd name="T7" fmla="*/ 7 h 83"/>
              <a:gd name="T8" fmla="*/ 56 w 63"/>
              <a:gd name="T9" fmla="*/ 35 h 83"/>
              <a:gd name="T10" fmla="*/ 63 w 63"/>
              <a:gd name="T11" fmla="*/ 45 h 83"/>
              <a:gd name="T12" fmla="*/ 42 w 63"/>
              <a:gd name="T13" fmla="*/ 56 h 83"/>
              <a:gd name="T14" fmla="*/ 38 w 63"/>
              <a:gd name="T15" fmla="*/ 59 h 83"/>
              <a:gd name="T16" fmla="*/ 11 w 63"/>
              <a:gd name="T17" fmla="*/ 83 h 83"/>
              <a:gd name="T18" fmla="*/ 11 w 63"/>
              <a:gd name="T19" fmla="*/ 66 h 83"/>
              <a:gd name="T20" fmla="*/ 4 w 63"/>
              <a:gd name="T21" fmla="*/ 52 h 83"/>
              <a:gd name="T22" fmla="*/ 4 w 63"/>
              <a:gd name="T23" fmla="*/ 49 h 83"/>
              <a:gd name="T24" fmla="*/ 4 w 63"/>
              <a:gd name="T25" fmla="*/ 35 h 83"/>
              <a:gd name="T26" fmla="*/ 0 w 63"/>
              <a:gd name="T27" fmla="*/ 24 h 83"/>
              <a:gd name="T28" fmla="*/ 4 w 63"/>
              <a:gd name="T29" fmla="*/ 17 h 83"/>
              <a:gd name="T30" fmla="*/ 11 w 63"/>
              <a:gd name="T31" fmla="*/ 17 h 83"/>
              <a:gd name="T32" fmla="*/ 17 w 63"/>
              <a:gd name="T33"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3">
                <a:moveTo>
                  <a:pt x="17" y="7"/>
                </a:moveTo>
                <a:lnTo>
                  <a:pt x="35" y="0"/>
                </a:lnTo>
                <a:lnTo>
                  <a:pt x="49" y="7"/>
                </a:lnTo>
                <a:lnTo>
                  <a:pt x="59" y="7"/>
                </a:lnTo>
                <a:lnTo>
                  <a:pt x="56" y="35"/>
                </a:lnTo>
                <a:lnTo>
                  <a:pt x="63" y="45"/>
                </a:lnTo>
                <a:lnTo>
                  <a:pt x="42" y="56"/>
                </a:lnTo>
                <a:lnTo>
                  <a:pt x="38" y="59"/>
                </a:lnTo>
                <a:lnTo>
                  <a:pt x="11" y="83"/>
                </a:lnTo>
                <a:lnTo>
                  <a:pt x="11" y="66"/>
                </a:lnTo>
                <a:lnTo>
                  <a:pt x="4" y="52"/>
                </a:lnTo>
                <a:lnTo>
                  <a:pt x="4" y="49"/>
                </a:lnTo>
                <a:lnTo>
                  <a:pt x="4" y="35"/>
                </a:lnTo>
                <a:lnTo>
                  <a:pt x="0" y="24"/>
                </a:lnTo>
                <a:lnTo>
                  <a:pt x="4" y="17"/>
                </a:lnTo>
                <a:lnTo>
                  <a:pt x="11" y="17"/>
                </a:lnTo>
                <a:lnTo>
                  <a:pt x="17"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89" name="Freeform 70">
            <a:extLst>
              <a:ext uri="{FF2B5EF4-FFF2-40B4-BE49-F238E27FC236}">
                <a16:creationId xmlns:a16="http://schemas.microsoft.com/office/drawing/2014/main" id="{3D01AAFE-76A0-4E15-A336-38293C59A0A5}"/>
              </a:ext>
            </a:extLst>
          </p:cNvPr>
          <p:cNvSpPr>
            <a:spLocks/>
          </p:cNvSpPr>
          <p:nvPr/>
        </p:nvSpPr>
        <p:spPr bwMode="auto">
          <a:xfrm>
            <a:off x="10705271" y="2867822"/>
            <a:ext cx="314334" cy="445307"/>
          </a:xfrm>
          <a:custGeom>
            <a:avLst/>
            <a:gdLst>
              <a:gd name="T0" fmla="*/ 108 w 108"/>
              <a:gd name="T1" fmla="*/ 66 h 153"/>
              <a:gd name="T2" fmla="*/ 98 w 108"/>
              <a:gd name="T3" fmla="*/ 87 h 153"/>
              <a:gd name="T4" fmla="*/ 91 w 108"/>
              <a:gd name="T5" fmla="*/ 87 h 153"/>
              <a:gd name="T6" fmla="*/ 91 w 108"/>
              <a:gd name="T7" fmla="*/ 125 h 153"/>
              <a:gd name="T8" fmla="*/ 77 w 108"/>
              <a:gd name="T9" fmla="*/ 132 h 153"/>
              <a:gd name="T10" fmla="*/ 73 w 108"/>
              <a:gd name="T11" fmla="*/ 136 h 153"/>
              <a:gd name="T12" fmla="*/ 66 w 108"/>
              <a:gd name="T13" fmla="*/ 146 h 153"/>
              <a:gd name="T14" fmla="*/ 39 w 108"/>
              <a:gd name="T15" fmla="*/ 153 h 153"/>
              <a:gd name="T16" fmla="*/ 25 w 108"/>
              <a:gd name="T17" fmla="*/ 139 h 153"/>
              <a:gd name="T18" fmla="*/ 14 w 108"/>
              <a:gd name="T19" fmla="*/ 111 h 153"/>
              <a:gd name="T20" fmla="*/ 21 w 108"/>
              <a:gd name="T21" fmla="*/ 108 h 153"/>
              <a:gd name="T22" fmla="*/ 0 w 108"/>
              <a:gd name="T23" fmla="*/ 87 h 153"/>
              <a:gd name="T24" fmla="*/ 4 w 108"/>
              <a:gd name="T25" fmla="*/ 84 h 153"/>
              <a:gd name="T26" fmla="*/ 21 w 108"/>
              <a:gd name="T27" fmla="*/ 87 h 153"/>
              <a:gd name="T28" fmla="*/ 25 w 108"/>
              <a:gd name="T29" fmla="*/ 77 h 153"/>
              <a:gd name="T30" fmla="*/ 25 w 108"/>
              <a:gd name="T31" fmla="*/ 52 h 153"/>
              <a:gd name="T32" fmla="*/ 14 w 108"/>
              <a:gd name="T33" fmla="*/ 42 h 153"/>
              <a:gd name="T34" fmla="*/ 18 w 108"/>
              <a:gd name="T35" fmla="*/ 32 h 153"/>
              <a:gd name="T36" fmla="*/ 21 w 108"/>
              <a:gd name="T37" fmla="*/ 25 h 153"/>
              <a:gd name="T38" fmla="*/ 39 w 108"/>
              <a:gd name="T39" fmla="*/ 28 h 153"/>
              <a:gd name="T40" fmla="*/ 46 w 108"/>
              <a:gd name="T41" fmla="*/ 25 h 153"/>
              <a:gd name="T42" fmla="*/ 49 w 108"/>
              <a:gd name="T43" fmla="*/ 18 h 153"/>
              <a:gd name="T44" fmla="*/ 60 w 108"/>
              <a:gd name="T45" fmla="*/ 21 h 153"/>
              <a:gd name="T46" fmla="*/ 70 w 108"/>
              <a:gd name="T47" fmla="*/ 25 h 153"/>
              <a:gd name="T48" fmla="*/ 77 w 108"/>
              <a:gd name="T49" fmla="*/ 0 h 153"/>
              <a:gd name="T50" fmla="*/ 98 w 108"/>
              <a:gd name="T51" fmla="*/ 4 h 153"/>
              <a:gd name="T52" fmla="*/ 101 w 108"/>
              <a:gd name="T53" fmla="*/ 11 h 153"/>
              <a:gd name="T54" fmla="*/ 101 w 108"/>
              <a:gd name="T55" fmla="*/ 18 h 153"/>
              <a:gd name="T56" fmla="*/ 98 w 108"/>
              <a:gd name="T57" fmla="*/ 18 h 153"/>
              <a:gd name="T58" fmla="*/ 94 w 108"/>
              <a:gd name="T59" fmla="*/ 25 h 153"/>
              <a:gd name="T60" fmla="*/ 98 w 108"/>
              <a:gd name="T61" fmla="*/ 35 h 153"/>
              <a:gd name="T62" fmla="*/ 105 w 108"/>
              <a:gd name="T63" fmla="*/ 42 h 153"/>
              <a:gd name="T64" fmla="*/ 108 w 108"/>
              <a:gd name="T65" fmla="*/ 6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53">
                <a:moveTo>
                  <a:pt x="108" y="66"/>
                </a:moveTo>
                <a:lnTo>
                  <a:pt x="98" y="87"/>
                </a:lnTo>
                <a:lnTo>
                  <a:pt x="91" y="87"/>
                </a:lnTo>
                <a:lnTo>
                  <a:pt x="91" y="125"/>
                </a:lnTo>
                <a:lnTo>
                  <a:pt x="77" y="132"/>
                </a:lnTo>
                <a:lnTo>
                  <a:pt x="73" y="136"/>
                </a:lnTo>
                <a:lnTo>
                  <a:pt x="66" y="146"/>
                </a:lnTo>
                <a:lnTo>
                  <a:pt x="39" y="153"/>
                </a:lnTo>
                <a:lnTo>
                  <a:pt x="25" y="139"/>
                </a:lnTo>
                <a:lnTo>
                  <a:pt x="14" y="111"/>
                </a:lnTo>
                <a:lnTo>
                  <a:pt x="21" y="108"/>
                </a:lnTo>
                <a:lnTo>
                  <a:pt x="0" y="87"/>
                </a:lnTo>
                <a:lnTo>
                  <a:pt x="4" y="84"/>
                </a:lnTo>
                <a:lnTo>
                  <a:pt x="21" y="87"/>
                </a:lnTo>
                <a:lnTo>
                  <a:pt x="25" y="77"/>
                </a:lnTo>
                <a:lnTo>
                  <a:pt x="25" y="52"/>
                </a:lnTo>
                <a:lnTo>
                  <a:pt x="14" y="42"/>
                </a:lnTo>
                <a:lnTo>
                  <a:pt x="18" y="32"/>
                </a:lnTo>
                <a:lnTo>
                  <a:pt x="21" y="25"/>
                </a:lnTo>
                <a:lnTo>
                  <a:pt x="39" y="28"/>
                </a:lnTo>
                <a:lnTo>
                  <a:pt x="46" y="25"/>
                </a:lnTo>
                <a:lnTo>
                  <a:pt x="49" y="18"/>
                </a:lnTo>
                <a:lnTo>
                  <a:pt x="60" y="21"/>
                </a:lnTo>
                <a:lnTo>
                  <a:pt x="70" y="25"/>
                </a:lnTo>
                <a:lnTo>
                  <a:pt x="77" y="0"/>
                </a:lnTo>
                <a:lnTo>
                  <a:pt x="98" y="4"/>
                </a:lnTo>
                <a:lnTo>
                  <a:pt x="101" y="11"/>
                </a:lnTo>
                <a:lnTo>
                  <a:pt x="101" y="18"/>
                </a:lnTo>
                <a:lnTo>
                  <a:pt x="98" y="18"/>
                </a:lnTo>
                <a:lnTo>
                  <a:pt x="94" y="25"/>
                </a:lnTo>
                <a:lnTo>
                  <a:pt x="98" y="35"/>
                </a:lnTo>
                <a:lnTo>
                  <a:pt x="105" y="42"/>
                </a:lnTo>
                <a:lnTo>
                  <a:pt x="108" y="66"/>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90" name="Freeform 71">
            <a:extLst>
              <a:ext uri="{FF2B5EF4-FFF2-40B4-BE49-F238E27FC236}">
                <a16:creationId xmlns:a16="http://schemas.microsoft.com/office/drawing/2014/main" id="{CD9091B3-02ED-4E8C-8E7C-58647ECB4F2E}"/>
              </a:ext>
            </a:extLst>
          </p:cNvPr>
          <p:cNvSpPr>
            <a:spLocks/>
          </p:cNvSpPr>
          <p:nvPr/>
        </p:nvSpPr>
        <p:spPr bwMode="auto">
          <a:xfrm>
            <a:off x="10353101" y="3013746"/>
            <a:ext cx="180451" cy="305603"/>
          </a:xfrm>
          <a:custGeom>
            <a:avLst/>
            <a:gdLst>
              <a:gd name="T0" fmla="*/ 0 w 62"/>
              <a:gd name="T1" fmla="*/ 21 h 105"/>
              <a:gd name="T2" fmla="*/ 28 w 62"/>
              <a:gd name="T3" fmla="*/ 0 h 105"/>
              <a:gd name="T4" fmla="*/ 38 w 62"/>
              <a:gd name="T5" fmla="*/ 11 h 105"/>
              <a:gd name="T6" fmla="*/ 45 w 62"/>
              <a:gd name="T7" fmla="*/ 21 h 105"/>
              <a:gd name="T8" fmla="*/ 59 w 62"/>
              <a:gd name="T9" fmla="*/ 28 h 105"/>
              <a:gd name="T10" fmla="*/ 62 w 62"/>
              <a:gd name="T11" fmla="*/ 35 h 105"/>
              <a:gd name="T12" fmla="*/ 59 w 62"/>
              <a:gd name="T13" fmla="*/ 42 h 105"/>
              <a:gd name="T14" fmla="*/ 42 w 62"/>
              <a:gd name="T15" fmla="*/ 28 h 105"/>
              <a:gd name="T16" fmla="*/ 35 w 62"/>
              <a:gd name="T17" fmla="*/ 32 h 105"/>
              <a:gd name="T18" fmla="*/ 55 w 62"/>
              <a:gd name="T19" fmla="*/ 66 h 105"/>
              <a:gd name="T20" fmla="*/ 42 w 62"/>
              <a:gd name="T21" fmla="*/ 70 h 105"/>
              <a:gd name="T22" fmla="*/ 45 w 62"/>
              <a:gd name="T23" fmla="*/ 84 h 105"/>
              <a:gd name="T24" fmla="*/ 55 w 62"/>
              <a:gd name="T25" fmla="*/ 80 h 105"/>
              <a:gd name="T26" fmla="*/ 59 w 62"/>
              <a:gd name="T27" fmla="*/ 80 h 105"/>
              <a:gd name="T28" fmla="*/ 62 w 62"/>
              <a:gd name="T29" fmla="*/ 84 h 105"/>
              <a:gd name="T30" fmla="*/ 62 w 62"/>
              <a:gd name="T31" fmla="*/ 91 h 105"/>
              <a:gd name="T32" fmla="*/ 59 w 62"/>
              <a:gd name="T33" fmla="*/ 91 h 105"/>
              <a:gd name="T34" fmla="*/ 48 w 62"/>
              <a:gd name="T35" fmla="*/ 105 h 105"/>
              <a:gd name="T36" fmla="*/ 42 w 62"/>
              <a:gd name="T37" fmla="*/ 94 h 105"/>
              <a:gd name="T38" fmla="*/ 35 w 62"/>
              <a:gd name="T39" fmla="*/ 80 h 105"/>
              <a:gd name="T40" fmla="*/ 17 w 62"/>
              <a:gd name="T41" fmla="*/ 66 h 105"/>
              <a:gd name="T42" fmla="*/ 21 w 62"/>
              <a:gd name="T43" fmla="*/ 59 h 105"/>
              <a:gd name="T44" fmla="*/ 0 w 62"/>
              <a:gd name="T45" fmla="*/ 2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105">
                <a:moveTo>
                  <a:pt x="0" y="21"/>
                </a:moveTo>
                <a:lnTo>
                  <a:pt x="28" y="0"/>
                </a:lnTo>
                <a:lnTo>
                  <a:pt x="38" y="11"/>
                </a:lnTo>
                <a:lnTo>
                  <a:pt x="45" y="21"/>
                </a:lnTo>
                <a:lnTo>
                  <a:pt x="59" y="28"/>
                </a:lnTo>
                <a:lnTo>
                  <a:pt x="62" y="35"/>
                </a:lnTo>
                <a:lnTo>
                  <a:pt x="59" y="42"/>
                </a:lnTo>
                <a:lnTo>
                  <a:pt x="42" y="28"/>
                </a:lnTo>
                <a:lnTo>
                  <a:pt x="35" y="32"/>
                </a:lnTo>
                <a:lnTo>
                  <a:pt x="55" y="66"/>
                </a:lnTo>
                <a:lnTo>
                  <a:pt x="42" y="70"/>
                </a:lnTo>
                <a:lnTo>
                  <a:pt x="45" y="84"/>
                </a:lnTo>
                <a:lnTo>
                  <a:pt x="55" y="80"/>
                </a:lnTo>
                <a:lnTo>
                  <a:pt x="59" y="80"/>
                </a:lnTo>
                <a:lnTo>
                  <a:pt x="62" y="84"/>
                </a:lnTo>
                <a:lnTo>
                  <a:pt x="62" y="91"/>
                </a:lnTo>
                <a:lnTo>
                  <a:pt x="59" y="91"/>
                </a:lnTo>
                <a:lnTo>
                  <a:pt x="48" y="105"/>
                </a:lnTo>
                <a:lnTo>
                  <a:pt x="42" y="94"/>
                </a:lnTo>
                <a:lnTo>
                  <a:pt x="35" y="80"/>
                </a:lnTo>
                <a:lnTo>
                  <a:pt x="17" y="66"/>
                </a:lnTo>
                <a:lnTo>
                  <a:pt x="21" y="59"/>
                </a:lnTo>
                <a:lnTo>
                  <a:pt x="0" y="2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91" name="Freeform 72">
            <a:extLst>
              <a:ext uri="{FF2B5EF4-FFF2-40B4-BE49-F238E27FC236}">
                <a16:creationId xmlns:a16="http://schemas.microsoft.com/office/drawing/2014/main" id="{5F51B72F-4C27-4892-AE52-12395723A235}"/>
              </a:ext>
            </a:extLst>
          </p:cNvPr>
          <p:cNvSpPr>
            <a:spLocks/>
          </p:cNvSpPr>
          <p:nvPr/>
        </p:nvSpPr>
        <p:spPr bwMode="auto">
          <a:xfrm>
            <a:off x="10492805" y="3115614"/>
            <a:ext cx="285229" cy="343439"/>
          </a:xfrm>
          <a:custGeom>
            <a:avLst/>
            <a:gdLst>
              <a:gd name="T0" fmla="*/ 98 w 98"/>
              <a:gd name="T1" fmla="*/ 52 h 118"/>
              <a:gd name="T2" fmla="*/ 91 w 98"/>
              <a:gd name="T3" fmla="*/ 70 h 118"/>
              <a:gd name="T4" fmla="*/ 84 w 98"/>
              <a:gd name="T5" fmla="*/ 70 h 118"/>
              <a:gd name="T6" fmla="*/ 80 w 98"/>
              <a:gd name="T7" fmla="*/ 80 h 118"/>
              <a:gd name="T8" fmla="*/ 91 w 98"/>
              <a:gd name="T9" fmla="*/ 101 h 118"/>
              <a:gd name="T10" fmla="*/ 87 w 98"/>
              <a:gd name="T11" fmla="*/ 108 h 118"/>
              <a:gd name="T12" fmla="*/ 84 w 98"/>
              <a:gd name="T13" fmla="*/ 118 h 118"/>
              <a:gd name="T14" fmla="*/ 67 w 98"/>
              <a:gd name="T15" fmla="*/ 115 h 118"/>
              <a:gd name="T16" fmla="*/ 63 w 98"/>
              <a:gd name="T17" fmla="*/ 111 h 118"/>
              <a:gd name="T18" fmla="*/ 56 w 98"/>
              <a:gd name="T19" fmla="*/ 104 h 118"/>
              <a:gd name="T20" fmla="*/ 42 w 98"/>
              <a:gd name="T21" fmla="*/ 115 h 118"/>
              <a:gd name="T22" fmla="*/ 28 w 98"/>
              <a:gd name="T23" fmla="*/ 104 h 118"/>
              <a:gd name="T24" fmla="*/ 21 w 98"/>
              <a:gd name="T25" fmla="*/ 108 h 118"/>
              <a:gd name="T26" fmla="*/ 11 w 98"/>
              <a:gd name="T27" fmla="*/ 97 h 118"/>
              <a:gd name="T28" fmla="*/ 14 w 98"/>
              <a:gd name="T29" fmla="*/ 90 h 118"/>
              <a:gd name="T30" fmla="*/ 11 w 98"/>
              <a:gd name="T31" fmla="*/ 80 h 118"/>
              <a:gd name="T32" fmla="*/ 0 w 98"/>
              <a:gd name="T33" fmla="*/ 70 h 118"/>
              <a:gd name="T34" fmla="*/ 11 w 98"/>
              <a:gd name="T35" fmla="*/ 56 h 118"/>
              <a:gd name="T36" fmla="*/ 14 w 98"/>
              <a:gd name="T37" fmla="*/ 56 h 118"/>
              <a:gd name="T38" fmla="*/ 25 w 98"/>
              <a:gd name="T39" fmla="*/ 52 h 118"/>
              <a:gd name="T40" fmla="*/ 28 w 98"/>
              <a:gd name="T41" fmla="*/ 42 h 118"/>
              <a:gd name="T42" fmla="*/ 49 w 98"/>
              <a:gd name="T43" fmla="*/ 31 h 118"/>
              <a:gd name="T44" fmla="*/ 56 w 98"/>
              <a:gd name="T45" fmla="*/ 11 h 118"/>
              <a:gd name="T46" fmla="*/ 73 w 98"/>
              <a:gd name="T47" fmla="*/ 0 h 118"/>
              <a:gd name="T48" fmla="*/ 94 w 98"/>
              <a:gd name="T49" fmla="*/ 21 h 118"/>
              <a:gd name="T50" fmla="*/ 87 w 98"/>
              <a:gd name="T51" fmla="*/ 24 h 118"/>
              <a:gd name="T52" fmla="*/ 98 w 98"/>
              <a:gd name="T53" fmla="*/ 5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18">
                <a:moveTo>
                  <a:pt x="98" y="52"/>
                </a:moveTo>
                <a:lnTo>
                  <a:pt x="91" y="70"/>
                </a:lnTo>
                <a:lnTo>
                  <a:pt x="84" y="70"/>
                </a:lnTo>
                <a:lnTo>
                  <a:pt x="80" y="80"/>
                </a:lnTo>
                <a:lnTo>
                  <a:pt x="91" y="101"/>
                </a:lnTo>
                <a:lnTo>
                  <a:pt x="87" y="108"/>
                </a:lnTo>
                <a:lnTo>
                  <a:pt x="84" y="118"/>
                </a:lnTo>
                <a:lnTo>
                  <a:pt x="67" y="115"/>
                </a:lnTo>
                <a:lnTo>
                  <a:pt x="63" y="111"/>
                </a:lnTo>
                <a:lnTo>
                  <a:pt x="56" y="104"/>
                </a:lnTo>
                <a:lnTo>
                  <a:pt x="42" y="115"/>
                </a:lnTo>
                <a:lnTo>
                  <a:pt x="28" y="104"/>
                </a:lnTo>
                <a:lnTo>
                  <a:pt x="21" y="108"/>
                </a:lnTo>
                <a:lnTo>
                  <a:pt x="11" y="97"/>
                </a:lnTo>
                <a:lnTo>
                  <a:pt x="14" y="90"/>
                </a:lnTo>
                <a:lnTo>
                  <a:pt x="11" y="80"/>
                </a:lnTo>
                <a:lnTo>
                  <a:pt x="0" y="70"/>
                </a:lnTo>
                <a:lnTo>
                  <a:pt x="11" y="56"/>
                </a:lnTo>
                <a:lnTo>
                  <a:pt x="14" y="56"/>
                </a:lnTo>
                <a:lnTo>
                  <a:pt x="25" y="52"/>
                </a:lnTo>
                <a:lnTo>
                  <a:pt x="28" y="42"/>
                </a:lnTo>
                <a:lnTo>
                  <a:pt x="49" y="31"/>
                </a:lnTo>
                <a:lnTo>
                  <a:pt x="56" y="11"/>
                </a:lnTo>
                <a:lnTo>
                  <a:pt x="73" y="0"/>
                </a:lnTo>
                <a:lnTo>
                  <a:pt x="94" y="21"/>
                </a:lnTo>
                <a:lnTo>
                  <a:pt x="87" y="24"/>
                </a:lnTo>
                <a:lnTo>
                  <a:pt x="98" y="52"/>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92" name="Freeform 73">
            <a:extLst>
              <a:ext uri="{FF2B5EF4-FFF2-40B4-BE49-F238E27FC236}">
                <a16:creationId xmlns:a16="http://schemas.microsoft.com/office/drawing/2014/main" id="{E51FDEBD-B6B2-48CA-9393-61AE755AB2E1}"/>
              </a:ext>
            </a:extLst>
          </p:cNvPr>
          <p:cNvSpPr>
            <a:spLocks/>
          </p:cNvSpPr>
          <p:nvPr/>
        </p:nvSpPr>
        <p:spPr bwMode="auto">
          <a:xfrm>
            <a:off x="10553925" y="3610398"/>
            <a:ext cx="224109" cy="253214"/>
          </a:xfrm>
          <a:custGeom>
            <a:avLst/>
            <a:gdLst>
              <a:gd name="T0" fmla="*/ 56 w 77"/>
              <a:gd name="T1" fmla="*/ 11 h 87"/>
              <a:gd name="T2" fmla="*/ 63 w 77"/>
              <a:gd name="T3" fmla="*/ 17 h 87"/>
              <a:gd name="T4" fmla="*/ 70 w 77"/>
              <a:gd name="T5" fmla="*/ 21 h 87"/>
              <a:gd name="T6" fmla="*/ 70 w 77"/>
              <a:gd name="T7" fmla="*/ 24 h 87"/>
              <a:gd name="T8" fmla="*/ 70 w 77"/>
              <a:gd name="T9" fmla="*/ 31 h 87"/>
              <a:gd name="T10" fmla="*/ 73 w 77"/>
              <a:gd name="T11" fmla="*/ 38 h 87"/>
              <a:gd name="T12" fmla="*/ 77 w 77"/>
              <a:gd name="T13" fmla="*/ 52 h 87"/>
              <a:gd name="T14" fmla="*/ 66 w 77"/>
              <a:gd name="T15" fmla="*/ 59 h 87"/>
              <a:gd name="T16" fmla="*/ 63 w 77"/>
              <a:gd name="T17" fmla="*/ 66 h 87"/>
              <a:gd name="T18" fmla="*/ 70 w 77"/>
              <a:gd name="T19" fmla="*/ 73 h 87"/>
              <a:gd name="T20" fmla="*/ 59 w 77"/>
              <a:gd name="T21" fmla="*/ 80 h 87"/>
              <a:gd name="T22" fmla="*/ 49 w 77"/>
              <a:gd name="T23" fmla="*/ 76 h 87"/>
              <a:gd name="T24" fmla="*/ 39 w 77"/>
              <a:gd name="T25" fmla="*/ 87 h 87"/>
              <a:gd name="T26" fmla="*/ 28 w 77"/>
              <a:gd name="T27" fmla="*/ 83 h 87"/>
              <a:gd name="T28" fmla="*/ 32 w 77"/>
              <a:gd name="T29" fmla="*/ 76 h 87"/>
              <a:gd name="T30" fmla="*/ 28 w 77"/>
              <a:gd name="T31" fmla="*/ 52 h 87"/>
              <a:gd name="T32" fmla="*/ 21 w 77"/>
              <a:gd name="T33" fmla="*/ 42 h 87"/>
              <a:gd name="T34" fmla="*/ 18 w 77"/>
              <a:gd name="T35" fmla="*/ 28 h 87"/>
              <a:gd name="T36" fmla="*/ 0 w 77"/>
              <a:gd name="T37" fmla="*/ 14 h 87"/>
              <a:gd name="T38" fmla="*/ 4 w 77"/>
              <a:gd name="T39" fmla="*/ 11 h 87"/>
              <a:gd name="T40" fmla="*/ 25 w 77"/>
              <a:gd name="T41" fmla="*/ 0 h 87"/>
              <a:gd name="T42" fmla="*/ 52 w 77"/>
              <a:gd name="T43" fmla="*/ 11 h 87"/>
              <a:gd name="T44" fmla="*/ 56 w 77"/>
              <a:gd name="T4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87">
                <a:moveTo>
                  <a:pt x="56" y="11"/>
                </a:moveTo>
                <a:lnTo>
                  <a:pt x="63" y="17"/>
                </a:lnTo>
                <a:lnTo>
                  <a:pt x="70" y="21"/>
                </a:lnTo>
                <a:lnTo>
                  <a:pt x="70" y="24"/>
                </a:lnTo>
                <a:lnTo>
                  <a:pt x="70" y="31"/>
                </a:lnTo>
                <a:lnTo>
                  <a:pt x="73" y="38"/>
                </a:lnTo>
                <a:lnTo>
                  <a:pt x="77" y="52"/>
                </a:lnTo>
                <a:lnTo>
                  <a:pt x="66" y="59"/>
                </a:lnTo>
                <a:lnTo>
                  <a:pt x="63" y="66"/>
                </a:lnTo>
                <a:lnTo>
                  <a:pt x="70" y="73"/>
                </a:lnTo>
                <a:lnTo>
                  <a:pt x="59" y="80"/>
                </a:lnTo>
                <a:lnTo>
                  <a:pt x="49" y="76"/>
                </a:lnTo>
                <a:lnTo>
                  <a:pt x="39" y="87"/>
                </a:lnTo>
                <a:lnTo>
                  <a:pt x="28" y="83"/>
                </a:lnTo>
                <a:lnTo>
                  <a:pt x="32" y="76"/>
                </a:lnTo>
                <a:lnTo>
                  <a:pt x="28" y="52"/>
                </a:lnTo>
                <a:lnTo>
                  <a:pt x="21" y="42"/>
                </a:lnTo>
                <a:lnTo>
                  <a:pt x="18" y="28"/>
                </a:lnTo>
                <a:lnTo>
                  <a:pt x="0" y="14"/>
                </a:lnTo>
                <a:lnTo>
                  <a:pt x="4" y="11"/>
                </a:lnTo>
                <a:lnTo>
                  <a:pt x="25" y="0"/>
                </a:lnTo>
                <a:lnTo>
                  <a:pt x="52" y="11"/>
                </a:lnTo>
                <a:lnTo>
                  <a:pt x="56"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93" name="Freeform 74">
            <a:extLst>
              <a:ext uri="{FF2B5EF4-FFF2-40B4-BE49-F238E27FC236}">
                <a16:creationId xmlns:a16="http://schemas.microsoft.com/office/drawing/2014/main" id="{C3B92C54-3981-4B0A-B3DF-9FAD3EEF78A4}"/>
              </a:ext>
            </a:extLst>
          </p:cNvPr>
          <p:cNvSpPr>
            <a:spLocks/>
          </p:cNvSpPr>
          <p:nvPr/>
        </p:nvSpPr>
        <p:spPr bwMode="auto">
          <a:xfrm>
            <a:off x="10242502" y="3237854"/>
            <a:ext cx="372544" cy="384186"/>
          </a:xfrm>
          <a:custGeom>
            <a:avLst/>
            <a:gdLst>
              <a:gd name="T0" fmla="*/ 20 w 128"/>
              <a:gd name="T1" fmla="*/ 7 h 132"/>
              <a:gd name="T2" fmla="*/ 31 w 128"/>
              <a:gd name="T3" fmla="*/ 24 h 132"/>
              <a:gd name="T4" fmla="*/ 34 w 128"/>
              <a:gd name="T5" fmla="*/ 17 h 132"/>
              <a:gd name="T6" fmla="*/ 38 w 128"/>
              <a:gd name="T7" fmla="*/ 14 h 132"/>
              <a:gd name="T8" fmla="*/ 45 w 128"/>
              <a:gd name="T9" fmla="*/ 21 h 132"/>
              <a:gd name="T10" fmla="*/ 48 w 128"/>
              <a:gd name="T11" fmla="*/ 14 h 132"/>
              <a:gd name="T12" fmla="*/ 73 w 128"/>
              <a:gd name="T13" fmla="*/ 34 h 132"/>
              <a:gd name="T14" fmla="*/ 86 w 128"/>
              <a:gd name="T15" fmla="*/ 28 h 132"/>
              <a:gd name="T16" fmla="*/ 97 w 128"/>
              <a:gd name="T17" fmla="*/ 38 h 132"/>
              <a:gd name="T18" fmla="*/ 100 w 128"/>
              <a:gd name="T19" fmla="*/ 48 h 132"/>
              <a:gd name="T20" fmla="*/ 97 w 128"/>
              <a:gd name="T21" fmla="*/ 55 h 132"/>
              <a:gd name="T22" fmla="*/ 107 w 128"/>
              <a:gd name="T23" fmla="*/ 66 h 132"/>
              <a:gd name="T24" fmla="*/ 114 w 128"/>
              <a:gd name="T25" fmla="*/ 62 h 132"/>
              <a:gd name="T26" fmla="*/ 128 w 128"/>
              <a:gd name="T27" fmla="*/ 73 h 132"/>
              <a:gd name="T28" fmla="*/ 128 w 128"/>
              <a:gd name="T29" fmla="*/ 90 h 132"/>
              <a:gd name="T30" fmla="*/ 118 w 128"/>
              <a:gd name="T31" fmla="*/ 90 h 132"/>
              <a:gd name="T32" fmla="*/ 104 w 128"/>
              <a:gd name="T33" fmla="*/ 83 h 132"/>
              <a:gd name="T34" fmla="*/ 86 w 128"/>
              <a:gd name="T35" fmla="*/ 90 h 132"/>
              <a:gd name="T36" fmla="*/ 80 w 128"/>
              <a:gd name="T37" fmla="*/ 100 h 132"/>
              <a:gd name="T38" fmla="*/ 73 w 128"/>
              <a:gd name="T39" fmla="*/ 100 h 132"/>
              <a:gd name="T40" fmla="*/ 69 w 128"/>
              <a:gd name="T41" fmla="*/ 107 h 132"/>
              <a:gd name="T42" fmla="*/ 73 w 128"/>
              <a:gd name="T43" fmla="*/ 118 h 132"/>
              <a:gd name="T44" fmla="*/ 73 w 128"/>
              <a:gd name="T45" fmla="*/ 132 h 132"/>
              <a:gd name="T46" fmla="*/ 48 w 128"/>
              <a:gd name="T47" fmla="*/ 121 h 132"/>
              <a:gd name="T48" fmla="*/ 34 w 128"/>
              <a:gd name="T49" fmla="*/ 107 h 132"/>
              <a:gd name="T50" fmla="*/ 24 w 128"/>
              <a:gd name="T51" fmla="*/ 93 h 132"/>
              <a:gd name="T52" fmla="*/ 7 w 128"/>
              <a:gd name="T53" fmla="*/ 62 h 132"/>
              <a:gd name="T54" fmla="*/ 7 w 128"/>
              <a:gd name="T55" fmla="*/ 52 h 132"/>
              <a:gd name="T56" fmla="*/ 10 w 128"/>
              <a:gd name="T57" fmla="*/ 52 h 132"/>
              <a:gd name="T58" fmla="*/ 10 w 128"/>
              <a:gd name="T59" fmla="*/ 41 h 132"/>
              <a:gd name="T60" fmla="*/ 7 w 128"/>
              <a:gd name="T61" fmla="*/ 31 h 132"/>
              <a:gd name="T62" fmla="*/ 10 w 128"/>
              <a:gd name="T63" fmla="*/ 24 h 132"/>
              <a:gd name="T64" fmla="*/ 0 w 128"/>
              <a:gd name="T65" fmla="*/ 17 h 132"/>
              <a:gd name="T66" fmla="*/ 3 w 128"/>
              <a:gd name="T67" fmla="*/ 3 h 132"/>
              <a:gd name="T68" fmla="*/ 10 w 128"/>
              <a:gd name="T69" fmla="*/ 0 h 132"/>
              <a:gd name="T70" fmla="*/ 20 w 128"/>
              <a:gd name="T71" fmla="*/ 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32">
                <a:moveTo>
                  <a:pt x="20" y="7"/>
                </a:moveTo>
                <a:lnTo>
                  <a:pt x="31" y="24"/>
                </a:lnTo>
                <a:lnTo>
                  <a:pt x="34" y="17"/>
                </a:lnTo>
                <a:lnTo>
                  <a:pt x="38" y="14"/>
                </a:lnTo>
                <a:lnTo>
                  <a:pt x="45" y="21"/>
                </a:lnTo>
                <a:lnTo>
                  <a:pt x="48" y="14"/>
                </a:lnTo>
                <a:lnTo>
                  <a:pt x="73" y="34"/>
                </a:lnTo>
                <a:lnTo>
                  <a:pt x="86" y="28"/>
                </a:lnTo>
                <a:lnTo>
                  <a:pt x="97" y="38"/>
                </a:lnTo>
                <a:lnTo>
                  <a:pt x="100" y="48"/>
                </a:lnTo>
                <a:lnTo>
                  <a:pt x="97" y="55"/>
                </a:lnTo>
                <a:lnTo>
                  <a:pt x="107" y="66"/>
                </a:lnTo>
                <a:lnTo>
                  <a:pt x="114" y="62"/>
                </a:lnTo>
                <a:lnTo>
                  <a:pt x="128" y="73"/>
                </a:lnTo>
                <a:lnTo>
                  <a:pt x="128" y="90"/>
                </a:lnTo>
                <a:lnTo>
                  <a:pt x="118" y="90"/>
                </a:lnTo>
                <a:lnTo>
                  <a:pt x="104" y="83"/>
                </a:lnTo>
                <a:lnTo>
                  <a:pt x="86" y="90"/>
                </a:lnTo>
                <a:lnTo>
                  <a:pt x="80" y="100"/>
                </a:lnTo>
                <a:lnTo>
                  <a:pt x="73" y="100"/>
                </a:lnTo>
                <a:lnTo>
                  <a:pt x="69" y="107"/>
                </a:lnTo>
                <a:lnTo>
                  <a:pt x="73" y="118"/>
                </a:lnTo>
                <a:lnTo>
                  <a:pt x="73" y="132"/>
                </a:lnTo>
                <a:lnTo>
                  <a:pt x="48" y="121"/>
                </a:lnTo>
                <a:lnTo>
                  <a:pt x="34" y="107"/>
                </a:lnTo>
                <a:lnTo>
                  <a:pt x="24" y="93"/>
                </a:lnTo>
                <a:lnTo>
                  <a:pt x="7" y="62"/>
                </a:lnTo>
                <a:lnTo>
                  <a:pt x="7" y="52"/>
                </a:lnTo>
                <a:lnTo>
                  <a:pt x="10" y="52"/>
                </a:lnTo>
                <a:lnTo>
                  <a:pt x="10" y="41"/>
                </a:lnTo>
                <a:lnTo>
                  <a:pt x="7" y="31"/>
                </a:lnTo>
                <a:lnTo>
                  <a:pt x="10" y="24"/>
                </a:lnTo>
                <a:lnTo>
                  <a:pt x="0" y="17"/>
                </a:lnTo>
                <a:lnTo>
                  <a:pt x="3" y="3"/>
                </a:lnTo>
                <a:lnTo>
                  <a:pt x="10" y="0"/>
                </a:lnTo>
                <a:lnTo>
                  <a:pt x="2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94" name="Freeform 75">
            <a:extLst>
              <a:ext uri="{FF2B5EF4-FFF2-40B4-BE49-F238E27FC236}">
                <a16:creationId xmlns:a16="http://schemas.microsoft.com/office/drawing/2014/main" id="{45A9D362-D983-46CD-A4F9-958CC44AB8ED}"/>
              </a:ext>
            </a:extLst>
          </p:cNvPr>
          <p:cNvSpPr>
            <a:spLocks/>
          </p:cNvSpPr>
          <p:nvPr/>
        </p:nvSpPr>
        <p:spPr bwMode="auto">
          <a:xfrm>
            <a:off x="10606313" y="3389201"/>
            <a:ext cx="384186" cy="331797"/>
          </a:xfrm>
          <a:custGeom>
            <a:avLst/>
            <a:gdLst>
              <a:gd name="T0" fmla="*/ 48 w 132"/>
              <a:gd name="T1" fmla="*/ 14 h 114"/>
              <a:gd name="T2" fmla="*/ 66 w 132"/>
              <a:gd name="T3" fmla="*/ 17 h 114"/>
              <a:gd name="T4" fmla="*/ 69 w 132"/>
              <a:gd name="T5" fmla="*/ 10 h 114"/>
              <a:gd name="T6" fmla="*/ 80 w 132"/>
              <a:gd name="T7" fmla="*/ 14 h 114"/>
              <a:gd name="T8" fmla="*/ 87 w 132"/>
              <a:gd name="T9" fmla="*/ 7 h 114"/>
              <a:gd name="T10" fmla="*/ 97 w 132"/>
              <a:gd name="T11" fmla="*/ 7 h 114"/>
              <a:gd name="T12" fmla="*/ 104 w 132"/>
              <a:gd name="T13" fmla="*/ 0 h 114"/>
              <a:gd name="T14" fmla="*/ 114 w 132"/>
              <a:gd name="T15" fmla="*/ 7 h 114"/>
              <a:gd name="T16" fmla="*/ 128 w 132"/>
              <a:gd name="T17" fmla="*/ 14 h 114"/>
              <a:gd name="T18" fmla="*/ 107 w 132"/>
              <a:gd name="T19" fmla="*/ 35 h 114"/>
              <a:gd name="T20" fmla="*/ 107 w 132"/>
              <a:gd name="T21" fmla="*/ 41 h 114"/>
              <a:gd name="T22" fmla="*/ 104 w 132"/>
              <a:gd name="T23" fmla="*/ 59 h 114"/>
              <a:gd name="T24" fmla="*/ 107 w 132"/>
              <a:gd name="T25" fmla="*/ 73 h 114"/>
              <a:gd name="T26" fmla="*/ 121 w 132"/>
              <a:gd name="T27" fmla="*/ 87 h 114"/>
              <a:gd name="T28" fmla="*/ 132 w 132"/>
              <a:gd name="T29" fmla="*/ 104 h 114"/>
              <a:gd name="T30" fmla="*/ 118 w 132"/>
              <a:gd name="T31" fmla="*/ 114 h 114"/>
              <a:gd name="T32" fmla="*/ 73 w 132"/>
              <a:gd name="T33" fmla="*/ 90 h 114"/>
              <a:gd name="T34" fmla="*/ 48 w 132"/>
              <a:gd name="T35" fmla="*/ 87 h 114"/>
              <a:gd name="T36" fmla="*/ 38 w 132"/>
              <a:gd name="T37" fmla="*/ 87 h 114"/>
              <a:gd name="T38" fmla="*/ 34 w 132"/>
              <a:gd name="T39" fmla="*/ 87 h 114"/>
              <a:gd name="T40" fmla="*/ 7 w 132"/>
              <a:gd name="T41" fmla="*/ 76 h 114"/>
              <a:gd name="T42" fmla="*/ 0 w 132"/>
              <a:gd name="T43" fmla="*/ 66 h 114"/>
              <a:gd name="T44" fmla="*/ 3 w 132"/>
              <a:gd name="T45" fmla="*/ 38 h 114"/>
              <a:gd name="T46" fmla="*/ 3 w 132"/>
              <a:gd name="T47" fmla="*/ 21 h 114"/>
              <a:gd name="T48" fmla="*/ 17 w 132"/>
              <a:gd name="T49" fmla="*/ 10 h 114"/>
              <a:gd name="T50" fmla="*/ 24 w 132"/>
              <a:gd name="T51" fmla="*/ 17 h 114"/>
              <a:gd name="T52" fmla="*/ 28 w 132"/>
              <a:gd name="T53" fmla="*/ 21 h 114"/>
              <a:gd name="T54" fmla="*/ 45 w 132"/>
              <a:gd name="T55" fmla="*/ 24 h 114"/>
              <a:gd name="T56" fmla="*/ 48 w 132"/>
              <a:gd name="T57" fmla="*/ 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 h="114">
                <a:moveTo>
                  <a:pt x="48" y="14"/>
                </a:moveTo>
                <a:lnTo>
                  <a:pt x="66" y="17"/>
                </a:lnTo>
                <a:lnTo>
                  <a:pt x="69" y="10"/>
                </a:lnTo>
                <a:lnTo>
                  <a:pt x="80" y="14"/>
                </a:lnTo>
                <a:lnTo>
                  <a:pt x="87" y="7"/>
                </a:lnTo>
                <a:lnTo>
                  <a:pt x="97" y="7"/>
                </a:lnTo>
                <a:lnTo>
                  <a:pt x="104" y="0"/>
                </a:lnTo>
                <a:lnTo>
                  <a:pt x="114" y="7"/>
                </a:lnTo>
                <a:lnTo>
                  <a:pt x="128" y="14"/>
                </a:lnTo>
                <a:lnTo>
                  <a:pt x="107" y="35"/>
                </a:lnTo>
                <a:lnTo>
                  <a:pt x="107" y="41"/>
                </a:lnTo>
                <a:lnTo>
                  <a:pt x="104" y="59"/>
                </a:lnTo>
                <a:lnTo>
                  <a:pt x="107" y="73"/>
                </a:lnTo>
                <a:lnTo>
                  <a:pt x="121" y="87"/>
                </a:lnTo>
                <a:lnTo>
                  <a:pt x="132" y="104"/>
                </a:lnTo>
                <a:lnTo>
                  <a:pt x="118" y="114"/>
                </a:lnTo>
                <a:lnTo>
                  <a:pt x="73" y="90"/>
                </a:lnTo>
                <a:lnTo>
                  <a:pt x="48" y="87"/>
                </a:lnTo>
                <a:lnTo>
                  <a:pt x="38" y="87"/>
                </a:lnTo>
                <a:lnTo>
                  <a:pt x="34" y="87"/>
                </a:lnTo>
                <a:lnTo>
                  <a:pt x="7" y="76"/>
                </a:lnTo>
                <a:lnTo>
                  <a:pt x="0" y="66"/>
                </a:lnTo>
                <a:lnTo>
                  <a:pt x="3" y="38"/>
                </a:lnTo>
                <a:lnTo>
                  <a:pt x="3" y="21"/>
                </a:lnTo>
                <a:lnTo>
                  <a:pt x="17" y="10"/>
                </a:lnTo>
                <a:lnTo>
                  <a:pt x="24" y="17"/>
                </a:lnTo>
                <a:lnTo>
                  <a:pt x="28" y="21"/>
                </a:lnTo>
                <a:lnTo>
                  <a:pt x="45" y="24"/>
                </a:lnTo>
                <a:lnTo>
                  <a:pt x="48" y="14"/>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95" name="Freeform 76">
            <a:extLst>
              <a:ext uri="{FF2B5EF4-FFF2-40B4-BE49-F238E27FC236}">
                <a16:creationId xmlns:a16="http://schemas.microsoft.com/office/drawing/2014/main" id="{ED3C7CDE-6A90-4DFF-AEA5-B8A0EB67AA3A}"/>
              </a:ext>
            </a:extLst>
          </p:cNvPr>
          <p:cNvSpPr>
            <a:spLocks/>
          </p:cNvSpPr>
          <p:nvPr/>
        </p:nvSpPr>
        <p:spPr bwMode="auto">
          <a:xfrm>
            <a:off x="10454968" y="5106393"/>
            <a:ext cx="119331" cy="171720"/>
          </a:xfrm>
          <a:custGeom>
            <a:avLst/>
            <a:gdLst>
              <a:gd name="T0" fmla="*/ 41 w 41"/>
              <a:gd name="T1" fmla="*/ 20 h 59"/>
              <a:gd name="T2" fmla="*/ 41 w 41"/>
              <a:gd name="T3" fmla="*/ 31 h 59"/>
              <a:gd name="T4" fmla="*/ 31 w 41"/>
              <a:gd name="T5" fmla="*/ 38 h 59"/>
              <a:gd name="T6" fmla="*/ 34 w 41"/>
              <a:gd name="T7" fmla="*/ 45 h 59"/>
              <a:gd name="T8" fmla="*/ 31 w 41"/>
              <a:gd name="T9" fmla="*/ 59 h 59"/>
              <a:gd name="T10" fmla="*/ 10 w 41"/>
              <a:gd name="T11" fmla="*/ 59 h 59"/>
              <a:gd name="T12" fmla="*/ 7 w 41"/>
              <a:gd name="T13" fmla="*/ 48 h 59"/>
              <a:gd name="T14" fmla="*/ 0 w 41"/>
              <a:gd name="T15" fmla="*/ 45 h 59"/>
              <a:gd name="T16" fmla="*/ 3 w 41"/>
              <a:gd name="T17" fmla="*/ 24 h 59"/>
              <a:gd name="T18" fmla="*/ 10 w 41"/>
              <a:gd name="T19" fmla="*/ 3 h 59"/>
              <a:gd name="T20" fmla="*/ 13 w 41"/>
              <a:gd name="T21" fmla="*/ 0 h 59"/>
              <a:gd name="T22" fmla="*/ 24 w 41"/>
              <a:gd name="T23" fmla="*/ 3 h 59"/>
              <a:gd name="T24" fmla="*/ 31 w 41"/>
              <a:gd name="T25" fmla="*/ 17 h 59"/>
              <a:gd name="T26" fmla="*/ 38 w 41"/>
              <a:gd name="T27" fmla="*/ 20 h 59"/>
              <a:gd name="T28" fmla="*/ 41 w 41"/>
              <a:gd name="T29"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59">
                <a:moveTo>
                  <a:pt x="41" y="20"/>
                </a:moveTo>
                <a:lnTo>
                  <a:pt x="41" y="31"/>
                </a:lnTo>
                <a:lnTo>
                  <a:pt x="31" y="38"/>
                </a:lnTo>
                <a:lnTo>
                  <a:pt x="34" y="45"/>
                </a:lnTo>
                <a:lnTo>
                  <a:pt x="31" y="59"/>
                </a:lnTo>
                <a:lnTo>
                  <a:pt x="10" y="59"/>
                </a:lnTo>
                <a:lnTo>
                  <a:pt x="7" y="48"/>
                </a:lnTo>
                <a:lnTo>
                  <a:pt x="0" y="45"/>
                </a:lnTo>
                <a:lnTo>
                  <a:pt x="3" y="24"/>
                </a:lnTo>
                <a:lnTo>
                  <a:pt x="10" y="3"/>
                </a:lnTo>
                <a:lnTo>
                  <a:pt x="13" y="0"/>
                </a:lnTo>
                <a:lnTo>
                  <a:pt x="24" y="3"/>
                </a:lnTo>
                <a:lnTo>
                  <a:pt x="31" y="17"/>
                </a:lnTo>
                <a:lnTo>
                  <a:pt x="38" y="20"/>
                </a:lnTo>
                <a:lnTo>
                  <a:pt x="41" y="2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96" name="Freeform 77">
            <a:extLst>
              <a:ext uri="{FF2B5EF4-FFF2-40B4-BE49-F238E27FC236}">
                <a16:creationId xmlns:a16="http://schemas.microsoft.com/office/drawing/2014/main" id="{FB74D825-E4A1-4B4F-9496-78DD20DF339E}"/>
              </a:ext>
            </a:extLst>
          </p:cNvPr>
          <p:cNvSpPr>
            <a:spLocks/>
          </p:cNvSpPr>
          <p:nvPr/>
        </p:nvSpPr>
        <p:spPr bwMode="auto">
          <a:xfrm>
            <a:off x="10393847" y="5417815"/>
            <a:ext cx="151346" cy="253214"/>
          </a:xfrm>
          <a:custGeom>
            <a:avLst/>
            <a:gdLst>
              <a:gd name="T0" fmla="*/ 21 w 52"/>
              <a:gd name="T1" fmla="*/ 0 h 87"/>
              <a:gd name="T2" fmla="*/ 28 w 52"/>
              <a:gd name="T3" fmla="*/ 7 h 87"/>
              <a:gd name="T4" fmla="*/ 21 w 52"/>
              <a:gd name="T5" fmla="*/ 21 h 87"/>
              <a:gd name="T6" fmla="*/ 28 w 52"/>
              <a:gd name="T7" fmla="*/ 31 h 87"/>
              <a:gd name="T8" fmla="*/ 31 w 52"/>
              <a:gd name="T9" fmla="*/ 24 h 87"/>
              <a:gd name="T10" fmla="*/ 45 w 52"/>
              <a:gd name="T11" fmla="*/ 28 h 87"/>
              <a:gd name="T12" fmla="*/ 52 w 52"/>
              <a:gd name="T13" fmla="*/ 52 h 87"/>
              <a:gd name="T14" fmla="*/ 41 w 52"/>
              <a:gd name="T15" fmla="*/ 56 h 87"/>
              <a:gd name="T16" fmla="*/ 45 w 52"/>
              <a:gd name="T17" fmla="*/ 66 h 87"/>
              <a:gd name="T18" fmla="*/ 34 w 52"/>
              <a:gd name="T19" fmla="*/ 69 h 87"/>
              <a:gd name="T20" fmla="*/ 34 w 52"/>
              <a:gd name="T21" fmla="*/ 76 h 87"/>
              <a:gd name="T22" fmla="*/ 24 w 52"/>
              <a:gd name="T23" fmla="*/ 87 h 87"/>
              <a:gd name="T24" fmla="*/ 17 w 52"/>
              <a:gd name="T25" fmla="*/ 83 h 87"/>
              <a:gd name="T26" fmla="*/ 14 w 52"/>
              <a:gd name="T27" fmla="*/ 83 h 87"/>
              <a:gd name="T28" fmla="*/ 14 w 52"/>
              <a:gd name="T29" fmla="*/ 73 h 87"/>
              <a:gd name="T30" fmla="*/ 3 w 52"/>
              <a:gd name="T31" fmla="*/ 63 h 87"/>
              <a:gd name="T32" fmla="*/ 3 w 52"/>
              <a:gd name="T33" fmla="*/ 52 h 87"/>
              <a:gd name="T34" fmla="*/ 7 w 52"/>
              <a:gd name="T35" fmla="*/ 45 h 87"/>
              <a:gd name="T36" fmla="*/ 0 w 52"/>
              <a:gd name="T37" fmla="*/ 38 h 87"/>
              <a:gd name="T38" fmla="*/ 0 w 52"/>
              <a:gd name="T39" fmla="*/ 31 h 87"/>
              <a:gd name="T40" fmla="*/ 7 w 52"/>
              <a:gd name="T41" fmla="*/ 31 h 87"/>
              <a:gd name="T42" fmla="*/ 7 w 52"/>
              <a:gd name="T43" fmla="*/ 17 h 87"/>
              <a:gd name="T44" fmla="*/ 0 w 52"/>
              <a:gd name="T45" fmla="*/ 7 h 87"/>
              <a:gd name="T46" fmla="*/ 7 w 52"/>
              <a:gd name="T47" fmla="*/ 0 h 87"/>
              <a:gd name="T48" fmla="*/ 21 w 52"/>
              <a:gd name="T4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87">
                <a:moveTo>
                  <a:pt x="21" y="0"/>
                </a:moveTo>
                <a:lnTo>
                  <a:pt x="28" y="7"/>
                </a:lnTo>
                <a:lnTo>
                  <a:pt x="21" y="21"/>
                </a:lnTo>
                <a:lnTo>
                  <a:pt x="28" y="31"/>
                </a:lnTo>
                <a:lnTo>
                  <a:pt x="31" y="24"/>
                </a:lnTo>
                <a:lnTo>
                  <a:pt x="45" y="28"/>
                </a:lnTo>
                <a:lnTo>
                  <a:pt x="52" y="52"/>
                </a:lnTo>
                <a:lnTo>
                  <a:pt x="41" y="56"/>
                </a:lnTo>
                <a:lnTo>
                  <a:pt x="45" y="66"/>
                </a:lnTo>
                <a:lnTo>
                  <a:pt x="34" y="69"/>
                </a:lnTo>
                <a:lnTo>
                  <a:pt x="34" y="76"/>
                </a:lnTo>
                <a:lnTo>
                  <a:pt x="24" y="87"/>
                </a:lnTo>
                <a:lnTo>
                  <a:pt x="17" y="83"/>
                </a:lnTo>
                <a:lnTo>
                  <a:pt x="14" y="83"/>
                </a:lnTo>
                <a:lnTo>
                  <a:pt x="14" y="73"/>
                </a:lnTo>
                <a:lnTo>
                  <a:pt x="3" y="63"/>
                </a:lnTo>
                <a:lnTo>
                  <a:pt x="3" y="52"/>
                </a:lnTo>
                <a:lnTo>
                  <a:pt x="7" y="45"/>
                </a:lnTo>
                <a:lnTo>
                  <a:pt x="0" y="38"/>
                </a:lnTo>
                <a:lnTo>
                  <a:pt x="0" y="31"/>
                </a:lnTo>
                <a:lnTo>
                  <a:pt x="7" y="31"/>
                </a:lnTo>
                <a:lnTo>
                  <a:pt x="7" y="17"/>
                </a:lnTo>
                <a:lnTo>
                  <a:pt x="0" y="7"/>
                </a:lnTo>
                <a:lnTo>
                  <a:pt x="7" y="0"/>
                </a:lnTo>
                <a:lnTo>
                  <a:pt x="2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97" name="Freeform 78">
            <a:extLst>
              <a:ext uri="{FF2B5EF4-FFF2-40B4-BE49-F238E27FC236}">
                <a16:creationId xmlns:a16="http://schemas.microsoft.com/office/drawing/2014/main" id="{49BF7706-B6F3-4254-9FAD-1BCCC2ACFF63}"/>
              </a:ext>
            </a:extLst>
          </p:cNvPr>
          <p:cNvSpPr>
            <a:spLocks/>
          </p:cNvSpPr>
          <p:nvPr/>
        </p:nvSpPr>
        <p:spPr bwMode="auto">
          <a:xfrm>
            <a:off x="10655792" y="5601178"/>
            <a:ext cx="162988" cy="241572"/>
          </a:xfrm>
          <a:custGeom>
            <a:avLst/>
            <a:gdLst>
              <a:gd name="T0" fmla="*/ 56 w 56"/>
              <a:gd name="T1" fmla="*/ 0 h 83"/>
              <a:gd name="T2" fmla="*/ 56 w 56"/>
              <a:gd name="T3" fmla="*/ 41 h 83"/>
              <a:gd name="T4" fmla="*/ 45 w 56"/>
              <a:gd name="T5" fmla="*/ 55 h 83"/>
              <a:gd name="T6" fmla="*/ 56 w 56"/>
              <a:gd name="T7" fmla="*/ 79 h 83"/>
              <a:gd name="T8" fmla="*/ 56 w 56"/>
              <a:gd name="T9" fmla="*/ 83 h 83"/>
              <a:gd name="T10" fmla="*/ 52 w 56"/>
              <a:gd name="T11" fmla="*/ 79 h 83"/>
              <a:gd name="T12" fmla="*/ 49 w 56"/>
              <a:gd name="T13" fmla="*/ 72 h 83"/>
              <a:gd name="T14" fmla="*/ 35 w 56"/>
              <a:gd name="T15" fmla="*/ 69 h 83"/>
              <a:gd name="T16" fmla="*/ 31 w 56"/>
              <a:gd name="T17" fmla="*/ 69 h 83"/>
              <a:gd name="T18" fmla="*/ 21 w 56"/>
              <a:gd name="T19" fmla="*/ 65 h 83"/>
              <a:gd name="T20" fmla="*/ 17 w 56"/>
              <a:gd name="T21" fmla="*/ 62 h 83"/>
              <a:gd name="T22" fmla="*/ 14 w 56"/>
              <a:gd name="T23" fmla="*/ 65 h 83"/>
              <a:gd name="T24" fmla="*/ 14 w 56"/>
              <a:gd name="T25" fmla="*/ 52 h 83"/>
              <a:gd name="T26" fmla="*/ 0 w 56"/>
              <a:gd name="T27" fmla="*/ 41 h 83"/>
              <a:gd name="T28" fmla="*/ 17 w 56"/>
              <a:gd name="T29" fmla="*/ 31 h 83"/>
              <a:gd name="T30" fmla="*/ 21 w 56"/>
              <a:gd name="T31" fmla="*/ 24 h 83"/>
              <a:gd name="T32" fmla="*/ 21 w 56"/>
              <a:gd name="T33" fmla="*/ 13 h 83"/>
              <a:gd name="T34" fmla="*/ 31 w 56"/>
              <a:gd name="T35" fmla="*/ 17 h 83"/>
              <a:gd name="T36" fmla="*/ 42 w 56"/>
              <a:gd name="T37" fmla="*/ 6 h 83"/>
              <a:gd name="T38" fmla="*/ 56 w 56"/>
              <a:gd name="T3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83">
                <a:moveTo>
                  <a:pt x="56" y="0"/>
                </a:moveTo>
                <a:lnTo>
                  <a:pt x="56" y="41"/>
                </a:lnTo>
                <a:lnTo>
                  <a:pt x="45" y="55"/>
                </a:lnTo>
                <a:lnTo>
                  <a:pt x="56" y="79"/>
                </a:lnTo>
                <a:lnTo>
                  <a:pt x="56" y="83"/>
                </a:lnTo>
                <a:lnTo>
                  <a:pt x="52" y="79"/>
                </a:lnTo>
                <a:lnTo>
                  <a:pt x="49" y="72"/>
                </a:lnTo>
                <a:lnTo>
                  <a:pt x="35" y="69"/>
                </a:lnTo>
                <a:lnTo>
                  <a:pt x="31" y="69"/>
                </a:lnTo>
                <a:lnTo>
                  <a:pt x="21" y="65"/>
                </a:lnTo>
                <a:lnTo>
                  <a:pt x="17" y="62"/>
                </a:lnTo>
                <a:lnTo>
                  <a:pt x="14" y="65"/>
                </a:lnTo>
                <a:lnTo>
                  <a:pt x="14" y="52"/>
                </a:lnTo>
                <a:lnTo>
                  <a:pt x="0" y="41"/>
                </a:lnTo>
                <a:lnTo>
                  <a:pt x="17" y="31"/>
                </a:lnTo>
                <a:lnTo>
                  <a:pt x="21" y="24"/>
                </a:lnTo>
                <a:lnTo>
                  <a:pt x="21" y="13"/>
                </a:lnTo>
                <a:lnTo>
                  <a:pt x="31" y="17"/>
                </a:lnTo>
                <a:lnTo>
                  <a:pt x="42" y="6"/>
                </a:lnTo>
                <a:lnTo>
                  <a:pt x="56" y="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98" name="Freeform 79">
            <a:extLst>
              <a:ext uri="{FF2B5EF4-FFF2-40B4-BE49-F238E27FC236}">
                <a16:creationId xmlns:a16="http://schemas.microsoft.com/office/drawing/2014/main" id="{413C3D94-7A45-44C0-8DC1-0A8CD05C1804}"/>
              </a:ext>
            </a:extLst>
          </p:cNvPr>
          <p:cNvSpPr>
            <a:spLocks/>
          </p:cNvSpPr>
          <p:nvPr/>
        </p:nvSpPr>
        <p:spPr bwMode="auto">
          <a:xfrm>
            <a:off x="10513178" y="5720508"/>
            <a:ext cx="122241" cy="142615"/>
          </a:xfrm>
          <a:custGeom>
            <a:avLst/>
            <a:gdLst>
              <a:gd name="T0" fmla="*/ 25 w 42"/>
              <a:gd name="T1" fmla="*/ 4 h 49"/>
              <a:gd name="T2" fmla="*/ 28 w 42"/>
              <a:gd name="T3" fmla="*/ 11 h 49"/>
              <a:gd name="T4" fmla="*/ 42 w 42"/>
              <a:gd name="T5" fmla="*/ 49 h 49"/>
              <a:gd name="T6" fmla="*/ 39 w 42"/>
              <a:gd name="T7" fmla="*/ 45 h 49"/>
              <a:gd name="T8" fmla="*/ 35 w 42"/>
              <a:gd name="T9" fmla="*/ 42 h 49"/>
              <a:gd name="T10" fmla="*/ 35 w 42"/>
              <a:gd name="T11" fmla="*/ 38 h 49"/>
              <a:gd name="T12" fmla="*/ 32 w 42"/>
              <a:gd name="T13" fmla="*/ 42 h 49"/>
              <a:gd name="T14" fmla="*/ 28 w 42"/>
              <a:gd name="T15" fmla="*/ 45 h 49"/>
              <a:gd name="T16" fmla="*/ 21 w 42"/>
              <a:gd name="T17" fmla="*/ 45 h 49"/>
              <a:gd name="T18" fmla="*/ 18 w 42"/>
              <a:gd name="T19" fmla="*/ 42 h 49"/>
              <a:gd name="T20" fmla="*/ 14 w 42"/>
              <a:gd name="T21" fmla="*/ 42 h 49"/>
              <a:gd name="T22" fmla="*/ 11 w 42"/>
              <a:gd name="T23" fmla="*/ 45 h 49"/>
              <a:gd name="T24" fmla="*/ 7 w 42"/>
              <a:gd name="T25" fmla="*/ 45 h 49"/>
              <a:gd name="T26" fmla="*/ 4 w 42"/>
              <a:gd name="T27" fmla="*/ 45 h 49"/>
              <a:gd name="T28" fmla="*/ 0 w 42"/>
              <a:gd name="T29" fmla="*/ 38 h 49"/>
              <a:gd name="T30" fmla="*/ 0 w 42"/>
              <a:gd name="T31" fmla="*/ 35 h 49"/>
              <a:gd name="T32" fmla="*/ 4 w 42"/>
              <a:gd name="T33" fmla="*/ 28 h 49"/>
              <a:gd name="T34" fmla="*/ 4 w 42"/>
              <a:gd name="T35" fmla="*/ 7 h 49"/>
              <a:gd name="T36" fmla="*/ 11 w 42"/>
              <a:gd name="T37" fmla="*/ 7 h 49"/>
              <a:gd name="T38" fmla="*/ 18 w 42"/>
              <a:gd name="T39" fmla="*/ 0 h 49"/>
              <a:gd name="T40" fmla="*/ 21 w 42"/>
              <a:gd name="T41" fmla="*/ 0 h 49"/>
              <a:gd name="T42" fmla="*/ 25 w 42"/>
              <a:gd name="T43"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9">
                <a:moveTo>
                  <a:pt x="25" y="4"/>
                </a:moveTo>
                <a:lnTo>
                  <a:pt x="28" y="11"/>
                </a:lnTo>
                <a:lnTo>
                  <a:pt x="42" y="49"/>
                </a:lnTo>
                <a:lnTo>
                  <a:pt x="39" y="45"/>
                </a:lnTo>
                <a:lnTo>
                  <a:pt x="35" y="42"/>
                </a:lnTo>
                <a:lnTo>
                  <a:pt x="35" y="38"/>
                </a:lnTo>
                <a:lnTo>
                  <a:pt x="32" y="42"/>
                </a:lnTo>
                <a:lnTo>
                  <a:pt x="28" y="45"/>
                </a:lnTo>
                <a:lnTo>
                  <a:pt x="21" y="45"/>
                </a:lnTo>
                <a:lnTo>
                  <a:pt x="18" y="42"/>
                </a:lnTo>
                <a:lnTo>
                  <a:pt x="14" y="42"/>
                </a:lnTo>
                <a:lnTo>
                  <a:pt x="11" y="45"/>
                </a:lnTo>
                <a:lnTo>
                  <a:pt x="7" y="45"/>
                </a:lnTo>
                <a:lnTo>
                  <a:pt x="4" y="45"/>
                </a:lnTo>
                <a:lnTo>
                  <a:pt x="0" y="38"/>
                </a:lnTo>
                <a:lnTo>
                  <a:pt x="0" y="35"/>
                </a:lnTo>
                <a:lnTo>
                  <a:pt x="4" y="28"/>
                </a:lnTo>
                <a:lnTo>
                  <a:pt x="4" y="7"/>
                </a:lnTo>
                <a:lnTo>
                  <a:pt x="11" y="7"/>
                </a:lnTo>
                <a:lnTo>
                  <a:pt x="18" y="0"/>
                </a:lnTo>
                <a:lnTo>
                  <a:pt x="21" y="0"/>
                </a:lnTo>
                <a:lnTo>
                  <a:pt x="25"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99" name="Freeform 80">
            <a:extLst>
              <a:ext uri="{FF2B5EF4-FFF2-40B4-BE49-F238E27FC236}">
                <a16:creationId xmlns:a16="http://schemas.microsoft.com/office/drawing/2014/main" id="{FAE5C896-22C5-495E-85F6-645452D44043}"/>
              </a:ext>
            </a:extLst>
          </p:cNvPr>
          <p:cNvSpPr>
            <a:spLocks/>
          </p:cNvSpPr>
          <p:nvPr/>
        </p:nvSpPr>
        <p:spPr bwMode="auto">
          <a:xfrm>
            <a:off x="10533552" y="5851481"/>
            <a:ext cx="40747" cy="40747"/>
          </a:xfrm>
          <a:custGeom>
            <a:avLst/>
            <a:gdLst>
              <a:gd name="T0" fmla="*/ 0 w 14"/>
              <a:gd name="T1" fmla="*/ 11 h 14"/>
              <a:gd name="T2" fmla="*/ 0 w 14"/>
              <a:gd name="T3" fmla="*/ 7 h 14"/>
              <a:gd name="T4" fmla="*/ 4 w 14"/>
              <a:gd name="T5" fmla="*/ 4 h 14"/>
              <a:gd name="T6" fmla="*/ 7 w 14"/>
              <a:gd name="T7" fmla="*/ 0 h 14"/>
              <a:gd name="T8" fmla="*/ 11 w 14"/>
              <a:gd name="T9" fmla="*/ 0 h 14"/>
              <a:gd name="T10" fmla="*/ 14 w 14"/>
              <a:gd name="T11" fmla="*/ 4 h 14"/>
              <a:gd name="T12" fmla="*/ 14 w 14"/>
              <a:gd name="T13" fmla="*/ 7 h 14"/>
              <a:gd name="T14" fmla="*/ 11 w 14"/>
              <a:gd name="T15" fmla="*/ 7 h 14"/>
              <a:gd name="T16" fmla="*/ 4 w 14"/>
              <a:gd name="T17" fmla="*/ 14 h 14"/>
              <a:gd name="T18" fmla="*/ 4 w 14"/>
              <a:gd name="T19" fmla="*/ 11 h 14"/>
              <a:gd name="T20" fmla="*/ 0 w 14"/>
              <a:gd name="T2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0" y="11"/>
                </a:moveTo>
                <a:lnTo>
                  <a:pt x="0" y="7"/>
                </a:lnTo>
                <a:lnTo>
                  <a:pt x="4" y="4"/>
                </a:lnTo>
                <a:lnTo>
                  <a:pt x="7" y="0"/>
                </a:lnTo>
                <a:lnTo>
                  <a:pt x="11" y="0"/>
                </a:lnTo>
                <a:lnTo>
                  <a:pt x="14" y="4"/>
                </a:lnTo>
                <a:lnTo>
                  <a:pt x="14" y="7"/>
                </a:lnTo>
                <a:lnTo>
                  <a:pt x="11" y="7"/>
                </a:lnTo>
                <a:lnTo>
                  <a:pt x="4" y="14"/>
                </a:lnTo>
                <a:lnTo>
                  <a:pt x="4" y="11"/>
                </a:lnTo>
                <a:lnTo>
                  <a:pt x="0"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00" name="Freeform 81">
            <a:extLst>
              <a:ext uri="{FF2B5EF4-FFF2-40B4-BE49-F238E27FC236}">
                <a16:creationId xmlns:a16="http://schemas.microsoft.com/office/drawing/2014/main" id="{5FAE3D15-6AAF-4CAB-A6EA-0DBD690D5E10}"/>
              </a:ext>
            </a:extLst>
          </p:cNvPr>
          <p:cNvSpPr>
            <a:spLocks/>
          </p:cNvSpPr>
          <p:nvPr/>
        </p:nvSpPr>
        <p:spPr bwMode="auto">
          <a:xfrm>
            <a:off x="10594671" y="5892227"/>
            <a:ext cx="20374" cy="20374"/>
          </a:xfrm>
          <a:custGeom>
            <a:avLst/>
            <a:gdLst>
              <a:gd name="T0" fmla="*/ 0 w 7"/>
              <a:gd name="T1" fmla="*/ 4 h 7"/>
              <a:gd name="T2" fmla="*/ 4 w 7"/>
              <a:gd name="T3" fmla="*/ 0 h 7"/>
              <a:gd name="T4" fmla="*/ 7 w 7"/>
              <a:gd name="T5" fmla="*/ 0 h 7"/>
              <a:gd name="T6" fmla="*/ 7 w 7"/>
              <a:gd name="T7" fmla="*/ 4 h 7"/>
              <a:gd name="T8" fmla="*/ 7 w 7"/>
              <a:gd name="T9" fmla="*/ 7 h 7"/>
              <a:gd name="T10" fmla="*/ 4 w 7"/>
              <a:gd name="T11" fmla="*/ 7 h 7"/>
              <a:gd name="T12" fmla="*/ 0 w 7"/>
              <a:gd name="T13" fmla="*/ 7 h 7"/>
              <a:gd name="T14" fmla="*/ 0 w 7"/>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4"/>
                </a:moveTo>
                <a:lnTo>
                  <a:pt x="4" y="0"/>
                </a:lnTo>
                <a:lnTo>
                  <a:pt x="7" y="0"/>
                </a:lnTo>
                <a:lnTo>
                  <a:pt x="7" y="4"/>
                </a:lnTo>
                <a:lnTo>
                  <a:pt x="7" y="7"/>
                </a:lnTo>
                <a:lnTo>
                  <a:pt x="4" y="7"/>
                </a:lnTo>
                <a:lnTo>
                  <a:pt x="0" y="7"/>
                </a:lnTo>
                <a:lnTo>
                  <a:pt x="0"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01" name="Freeform 82">
            <a:extLst>
              <a:ext uri="{FF2B5EF4-FFF2-40B4-BE49-F238E27FC236}">
                <a16:creationId xmlns:a16="http://schemas.microsoft.com/office/drawing/2014/main" id="{50B69CDE-0AD4-444E-A327-AB564AA33325}"/>
              </a:ext>
            </a:extLst>
          </p:cNvPr>
          <p:cNvSpPr>
            <a:spLocks/>
          </p:cNvSpPr>
          <p:nvPr/>
        </p:nvSpPr>
        <p:spPr bwMode="auto">
          <a:xfrm>
            <a:off x="10312354" y="5237365"/>
            <a:ext cx="221198" cy="221198"/>
          </a:xfrm>
          <a:custGeom>
            <a:avLst/>
            <a:gdLst>
              <a:gd name="T0" fmla="*/ 49 w 76"/>
              <a:gd name="T1" fmla="*/ 0 h 76"/>
              <a:gd name="T2" fmla="*/ 56 w 76"/>
              <a:gd name="T3" fmla="*/ 3 h 76"/>
              <a:gd name="T4" fmla="*/ 59 w 76"/>
              <a:gd name="T5" fmla="*/ 14 h 76"/>
              <a:gd name="T6" fmla="*/ 66 w 76"/>
              <a:gd name="T7" fmla="*/ 20 h 76"/>
              <a:gd name="T8" fmla="*/ 73 w 76"/>
              <a:gd name="T9" fmla="*/ 20 h 76"/>
              <a:gd name="T10" fmla="*/ 76 w 76"/>
              <a:gd name="T11" fmla="*/ 34 h 76"/>
              <a:gd name="T12" fmla="*/ 66 w 76"/>
              <a:gd name="T13" fmla="*/ 34 h 76"/>
              <a:gd name="T14" fmla="*/ 62 w 76"/>
              <a:gd name="T15" fmla="*/ 52 h 76"/>
              <a:gd name="T16" fmla="*/ 49 w 76"/>
              <a:gd name="T17" fmla="*/ 62 h 76"/>
              <a:gd name="T18" fmla="*/ 35 w 76"/>
              <a:gd name="T19" fmla="*/ 62 h 76"/>
              <a:gd name="T20" fmla="*/ 28 w 76"/>
              <a:gd name="T21" fmla="*/ 69 h 76"/>
              <a:gd name="T22" fmla="*/ 14 w 76"/>
              <a:gd name="T23" fmla="*/ 76 h 76"/>
              <a:gd name="T24" fmla="*/ 10 w 76"/>
              <a:gd name="T25" fmla="*/ 69 h 76"/>
              <a:gd name="T26" fmla="*/ 14 w 76"/>
              <a:gd name="T27" fmla="*/ 59 h 76"/>
              <a:gd name="T28" fmla="*/ 14 w 76"/>
              <a:gd name="T29" fmla="*/ 48 h 76"/>
              <a:gd name="T30" fmla="*/ 17 w 76"/>
              <a:gd name="T31" fmla="*/ 45 h 76"/>
              <a:gd name="T32" fmla="*/ 17 w 76"/>
              <a:gd name="T33" fmla="*/ 41 h 76"/>
              <a:gd name="T34" fmla="*/ 10 w 76"/>
              <a:gd name="T35" fmla="*/ 31 h 76"/>
              <a:gd name="T36" fmla="*/ 3 w 76"/>
              <a:gd name="T37" fmla="*/ 27 h 76"/>
              <a:gd name="T38" fmla="*/ 0 w 76"/>
              <a:gd name="T39" fmla="*/ 24 h 76"/>
              <a:gd name="T40" fmla="*/ 7 w 76"/>
              <a:gd name="T41" fmla="*/ 14 h 76"/>
              <a:gd name="T42" fmla="*/ 38 w 76"/>
              <a:gd name="T43" fmla="*/ 14 h 76"/>
              <a:gd name="T44" fmla="*/ 42 w 76"/>
              <a:gd name="T45" fmla="*/ 3 h 76"/>
              <a:gd name="T46" fmla="*/ 49 w 76"/>
              <a:gd name="T4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76">
                <a:moveTo>
                  <a:pt x="49" y="0"/>
                </a:moveTo>
                <a:lnTo>
                  <a:pt x="56" y="3"/>
                </a:lnTo>
                <a:lnTo>
                  <a:pt x="59" y="14"/>
                </a:lnTo>
                <a:lnTo>
                  <a:pt x="66" y="20"/>
                </a:lnTo>
                <a:lnTo>
                  <a:pt x="73" y="20"/>
                </a:lnTo>
                <a:lnTo>
                  <a:pt x="76" y="34"/>
                </a:lnTo>
                <a:lnTo>
                  <a:pt x="66" y="34"/>
                </a:lnTo>
                <a:lnTo>
                  <a:pt x="62" y="52"/>
                </a:lnTo>
                <a:lnTo>
                  <a:pt x="49" y="62"/>
                </a:lnTo>
                <a:lnTo>
                  <a:pt x="35" y="62"/>
                </a:lnTo>
                <a:lnTo>
                  <a:pt x="28" y="69"/>
                </a:lnTo>
                <a:lnTo>
                  <a:pt x="14" y="76"/>
                </a:lnTo>
                <a:lnTo>
                  <a:pt x="10" y="69"/>
                </a:lnTo>
                <a:lnTo>
                  <a:pt x="14" y="59"/>
                </a:lnTo>
                <a:lnTo>
                  <a:pt x="14" y="48"/>
                </a:lnTo>
                <a:lnTo>
                  <a:pt x="17" y="45"/>
                </a:lnTo>
                <a:lnTo>
                  <a:pt x="17" y="41"/>
                </a:lnTo>
                <a:lnTo>
                  <a:pt x="10" y="31"/>
                </a:lnTo>
                <a:lnTo>
                  <a:pt x="3" y="27"/>
                </a:lnTo>
                <a:lnTo>
                  <a:pt x="0" y="24"/>
                </a:lnTo>
                <a:lnTo>
                  <a:pt x="7" y="14"/>
                </a:lnTo>
                <a:lnTo>
                  <a:pt x="38" y="14"/>
                </a:lnTo>
                <a:lnTo>
                  <a:pt x="42" y="3"/>
                </a:lnTo>
                <a:lnTo>
                  <a:pt x="49"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02" name="Freeform 83">
            <a:extLst>
              <a:ext uri="{FF2B5EF4-FFF2-40B4-BE49-F238E27FC236}">
                <a16:creationId xmlns:a16="http://schemas.microsoft.com/office/drawing/2014/main" id="{739F8F11-D937-47F9-B45D-7D429AD24917}"/>
              </a:ext>
            </a:extLst>
          </p:cNvPr>
          <p:cNvSpPr>
            <a:spLocks/>
          </p:cNvSpPr>
          <p:nvPr/>
        </p:nvSpPr>
        <p:spPr bwMode="auto">
          <a:xfrm>
            <a:off x="10341458" y="5659388"/>
            <a:ext cx="151346" cy="151346"/>
          </a:xfrm>
          <a:custGeom>
            <a:avLst/>
            <a:gdLst>
              <a:gd name="T0" fmla="*/ 35 w 52"/>
              <a:gd name="T1" fmla="*/ 0 h 52"/>
              <a:gd name="T2" fmla="*/ 42 w 52"/>
              <a:gd name="T3" fmla="*/ 4 h 52"/>
              <a:gd name="T4" fmla="*/ 46 w 52"/>
              <a:gd name="T5" fmla="*/ 7 h 52"/>
              <a:gd name="T6" fmla="*/ 49 w 52"/>
              <a:gd name="T7" fmla="*/ 18 h 52"/>
              <a:gd name="T8" fmla="*/ 52 w 52"/>
              <a:gd name="T9" fmla="*/ 52 h 52"/>
              <a:gd name="T10" fmla="*/ 39 w 52"/>
              <a:gd name="T11" fmla="*/ 52 h 52"/>
              <a:gd name="T12" fmla="*/ 35 w 52"/>
              <a:gd name="T13" fmla="*/ 45 h 52"/>
              <a:gd name="T14" fmla="*/ 32 w 52"/>
              <a:gd name="T15" fmla="*/ 35 h 52"/>
              <a:gd name="T16" fmla="*/ 28 w 52"/>
              <a:gd name="T17" fmla="*/ 35 h 52"/>
              <a:gd name="T18" fmla="*/ 25 w 52"/>
              <a:gd name="T19" fmla="*/ 35 h 52"/>
              <a:gd name="T20" fmla="*/ 21 w 52"/>
              <a:gd name="T21" fmla="*/ 35 h 52"/>
              <a:gd name="T22" fmla="*/ 18 w 52"/>
              <a:gd name="T23" fmla="*/ 25 h 52"/>
              <a:gd name="T24" fmla="*/ 7 w 52"/>
              <a:gd name="T25" fmla="*/ 21 h 52"/>
              <a:gd name="T26" fmla="*/ 0 w 52"/>
              <a:gd name="T27" fmla="*/ 21 h 52"/>
              <a:gd name="T28" fmla="*/ 4 w 52"/>
              <a:gd name="T29" fmla="*/ 7 h 52"/>
              <a:gd name="T30" fmla="*/ 14 w 52"/>
              <a:gd name="T31" fmla="*/ 7 h 52"/>
              <a:gd name="T32" fmla="*/ 25 w 52"/>
              <a:gd name="T33" fmla="*/ 14 h 52"/>
              <a:gd name="T34" fmla="*/ 35 w 52"/>
              <a:gd name="T35" fmla="*/ 7 h 52"/>
              <a:gd name="T36" fmla="*/ 35 w 52"/>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52">
                <a:moveTo>
                  <a:pt x="35" y="0"/>
                </a:moveTo>
                <a:lnTo>
                  <a:pt x="42" y="4"/>
                </a:lnTo>
                <a:lnTo>
                  <a:pt x="46" y="7"/>
                </a:lnTo>
                <a:lnTo>
                  <a:pt x="49" y="18"/>
                </a:lnTo>
                <a:lnTo>
                  <a:pt x="52" y="52"/>
                </a:lnTo>
                <a:lnTo>
                  <a:pt x="39" y="52"/>
                </a:lnTo>
                <a:lnTo>
                  <a:pt x="35" y="45"/>
                </a:lnTo>
                <a:lnTo>
                  <a:pt x="32" y="35"/>
                </a:lnTo>
                <a:lnTo>
                  <a:pt x="28" y="35"/>
                </a:lnTo>
                <a:lnTo>
                  <a:pt x="25" y="35"/>
                </a:lnTo>
                <a:lnTo>
                  <a:pt x="21" y="35"/>
                </a:lnTo>
                <a:lnTo>
                  <a:pt x="18" y="25"/>
                </a:lnTo>
                <a:lnTo>
                  <a:pt x="7" y="21"/>
                </a:lnTo>
                <a:lnTo>
                  <a:pt x="0" y="21"/>
                </a:lnTo>
                <a:lnTo>
                  <a:pt x="4" y="7"/>
                </a:lnTo>
                <a:lnTo>
                  <a:pt x="14" y="7"/>
                </a:lnTo>
                <a:lnTo>
                  <a:pt x="25" y="14"/>
                </a:lnTo>
                <a:lnTo>
                  <a:pt x="35" y="7"/>
                </a:lnTo>
                <a:lnTo>
                  <a:pt x="35"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03" name="Freeform 84">
            <a:extLst>
              <a:ext uri="{FF2B5EF4-FFF2-40B4-BE49-F238E27FC236}">
                <a16:creationId xmlns:a16="http://schemas.microsoft.com/office/drawing/2014/main" id="{FB788384-C94B-4876-ABAB-9BCD51DD66C0}"/>
              </a:ext>
            </a:extLst>
          </p:cNvPr>
          <p:cNvSpPr>
            <a:spLocks/>
          </p:cNvSpPr>
          <p:nvPr/>
        </p:nvSpPr>
        <p:spPr bwMode="auto">
          <a:xfrm>
            <a:off x="10484073" y="5135499"/>
            <a:ext cx="293961" cy="273587"/>
          </a:xfrm>
          <a:custGeom>
            <a:avLst/>
            <a:gdLst>
              <a:gd name="T0" fmla="*/ 66 w 101"/>
              <a:gd name="T1" fmla="*/ 14 h 94"/>
              <a:gd name="T2" fmla="*/ 66 w 101"/>
              <a:gd name="T3" fmla="*/ 21 h 94"/>
              <a:gd name="T4" fmla="*/ 73 w 101"/>
              <a:gd name="T5" fmla="*/ 24 h 94"/>
              <a:gd name="T6" fmla="*/ 73 w 101"/>
              <a:gd name="T7" fmla="*/ 31 h 94"/>
              <a:gd name="T8" fmla="*/ 83 w 101"/>
              <a:gd name="T9" fmla="*/ 42 h 94"/>
              <a:gd name="T10" fmla="*/ 80 w 101"/>
              <a:gd name="T11" fmla="*/ 45 h 94"/>
              <a:gd name="T12" fmla="*/ 70 w 101"/>
              <a:gd name="T13" fmla="*/ 45 h 94"/>
              <a:gd name="T14" fmla="*/ 66 w 101"/>
              <a:gd name="T15" fmla="*/ 52 h 94"/>
              <a:gd name="T16" fmla="*/ 76 w 101"/>
              <a:gd name="T17" fmla="*/ 59 h 94"/>
              <a:gd name="T18" fmla="*/ 90 w 101"/>
              <a:gd name="T19" fmla="*/ 55 h 94"/>
              <a:gd name="T20" fmla="*/ 101 w 101"/>
              <a:gd name="T21" fmla="*/ 69 h 94"/>
              <a:gd name="T22" fmla="*/ 101 w 101"/>
              <a:gd name="T23" fmla="*/ 76 h 94"/>
              <a:gd name="T24" fmla="*/ 101 w 101"/>
              <a:gd name="T25" fmla="*/ 87 h 94"/>
              <a:gd name="T26" fmla="*/ 87 w 101"/>
              <a:gd name="T27" fmla="*/ 90 h 94"/>
              <a:gd name="T28" fmla="*/ 76 w 101"/>
              <a:gd name="T29" fmla="*/ 94 h 94"/>
              <a:gd name="T30" fmla="*/ 59 w 101"/>
              <a:gd name="T31" fmla="*/ 83 h 94"/>
              <a:gd name="T32" fmla="*/ 56 w 101"/>
              <a:gd name="T33" fmla="*/ 69 h 94"/>
              <a:gd name="T34" fmla="*/ 45 w 101"/>
              <a:gd name="T35" fmla="*/ 69 h 94"/>
              <a:gd name="T36" fmla="*/ 42 w 101"/>
              <a:gd name="T37" fmla="*/ 76 h 94"/>
              <a:gd name="T38" fmla="*/ 35 w 101"/>
              <a:gd name="T39" fmla="*/ 80 h 94"/>
              <a:gd name="T40" fmla="*/ 21 w 101"/>
              <a:gd name="T41" fmla="*/ 66 h 94"/>
              <a:gd name="T42" fmla="*/ 17 w 101"/>
              <a:gd name="T43" fmla="*/ 69 h 94"/>
              <a:gd name="T44" fmla="*/ 14 w 101"/>
              <a:gd name="T45" fmla="*/ 55 h 94"/>
              <a:gd name="T46" fmla="*/ 7 w 101"/>
              <a:gd name="T47" fmla="*/ 55 h 94"/>
              <a:gd name="T48" fmla="*/ 0 w 101"/>
              <a:gd name="T49" fmla="*/ 49 h 94"/>
              <a:gd name="T50" fmla="*/ 21 w 101"/>
              <a:gd name="T51" fmla="*/ 49 h 94"/>
              <a:gd name="T52" fmla="*/ 24 w 101"/>
              <a:gd name="T53" fmla="*/ 35 h 94"/>
              <a:gd name="T54" fmla="*/ 21 w 101"/>
              <a:gd name="T55" fmla="*/ 28 h 94"/>
              <a:gd name="T56" fmla="*/ 31 w 101"/>
              <a:gd name="T57" fmla="*/ 21 h 94"/>
              <a:gd name="T58" fmla="*/ 31 w 101"/>
              <a:gd name="T59" fmla="*/ 10 h 94"/>
              <a:gd name="T60" fmla="*/ 35 w 101"/>
              <a:gd name="T61" fmla="*/ 0 h 94"/>
              <a:gd name="T62" fmla="*/ 49 w 101"/>
              <a:gd name="T63" fmla="*/ 3 h 94"/>
              <a:gd name="T64" fmla="*/ 52 w 101"/>
              <a:gd name="T65" fmla="*/ 14 h 94"/>
              <a:gd name="T66" fmla="*/ 66 w 101"/>
              <a:gd name="T67" fmla="*/ 1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94">
                <a:moveTo>
                  <a:pt x="66" y="14"/>
                </a:moveTo>
                <a:lnTo>
                  <a:pt x="66" y="21"/>
                </a:lnTo>
                <a:lnTo>
                  <a:pt x="73" y="24"/>
                </a:lnTo>
                <a:lnTo>
                  <a:pt x="73" y="31"/>
                </a:lnTo>
                <a:lnTo>
                  <a:pt x="83" y="42"/>
                </a:lnTo>
                <a:lnTo>
                  <a:pt x="80" y="45"/>
                </a:lnTo>
                <a:lnTo>
                  <a:pt x="70" y="45"/>
                </a:lnTo>
                <a:lnTo>
                  <a:pt x="66" y="52"/>
                </a:lnTo>
                <a:lnTo>
                  <a:pt x="76" y="59"/>
                </a:lnTo>
                <a:lnTo>
                  <a:pt x="90" y="55"/>
                </a:lnTo>
                <a:lnTo>
                  <a:pt x="101" y="69"/>
                </a:lnTo>
                <a:lnTo>
                  <a:pt x="101" y="76"/>
                </a:lnTo>
                <a:lnTo>
                  <a:pt x="101" y="87"/>
                </a:lnTo>
                <a:lnTo>
                  <a:pt x="87" y="90"/>
                </a:lnTo>
                <a:lnTo>
                  <a:pt x="76" y="94"/>
                </a:lnTo>
                <a:lnTo>
                  <a:pt x="59" y="83"/>
                </a:lnTo>
                <a:lnTo>
                  <a:pt x="56" y="69"/>
                </a:lnTo>
                <a:lnTo>
                  <a:pt x="45" y="69"/>
                </a:lnTo>
                <a:lnTo>
                  <a:pt x="42" y="76"/>
                </a:lnTo>
                <a:lnTo>
                  <a:pt x="35" y="80"/>
                </a:lnTo>
                <a:lnTo>
                  <a:pt x="21" y="66"/>
                </a:lnTo>
                <a:lnTo>
                  <a:pt x="17" y="69"/>
                </a:lnTo>
                <a:lnTo>
                  <a:pt x="14" y="55"/>
                </a:lnTo>
                <a:lnTo>
                  <a:pt x="7" y="55"/>
                </a:lnTo>
                <a:lnTo>
                  <a:pt x="0" y="49"/>
                </a:lnTo>
                <a:lnTo>
                  <a:pt x="21" y="49"/>
                </a:lnTo>
                <a:lnTo>
                  <a:pt x="24" y="35"/>
                </a:lnTo>
                <a:lnTo>
                  <a:pt x="21" y="28"/>
                </a:lnTo>
                <a:lnTo>
                  <a:pt x="31" y="21"/>
                </a:lnTo>
                <a:lnTo>
                  <a:pt x="31" y="10"/>
                </a:lnTo>
                <a:lnTo>
                  <a:pt x="35" y="0"/>
                </a:lnTo>
                <a:lnTo>
                  <a:pt x="49" y="3"/>
                </a:lnTo>
                <a:lnTo>
                  <a:pt x="52" y="14"/>
                </a:lnTo>
                <a:lnTo>
                  <a:pt x="66"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04" name="Freeform 85">
            <a:extLst>
              <a:ext uri="{FF2B5EF4-FFF2-40B4-BE49-F238E27FC236}">
                <a16:creationId xmlns:a16="http://schemas.microsoft.com/office/drawing/2014/main" id="{566E7116-99AA-4314-A285-374BF12C31EB}"/>
              </a:ext>
            </a:extLst>
          </p:cNvPr>
          <p:cNvSpPr>
            <a:spLocks/>
          </p:cNvSpPr>
          <p:nvPr/>
        </p:nvSpPr>
        <p:spPr bwMode="auto">
          <a:xfrm>
            <a:off x="10594671" y="5711777"/>
            <a:ext cx="101868" cy="151346"/>
          </a:xfrm>
          <a:custGeom>
            <a:avLst/>
            <a:gdLst>
              <a:gd name="T0" fmla="*/ 21 w 35"/>
              <a:gd name="T1" fmla="*/ 3 h 52"/>
              <a:gd name="T2" fmla="*/ 35 w 35"/>
              <a:gd name="T3" fmla="*/ 14 h 52"/>
              <a:gd name="T4" fmla="*/ 35 w 35"/>
              <a:gd name="T5" fmla="*/ 27 h 52"/>
              <a:gd name="T6" fmla="*/ 32 w 35"/>
              <a:gd name="T7" fmla="*/ 27 h 52"/>
              <a:gd name="T8" fmla="*/ 28 w 35"/>
              <a:gd name="T9" fmla="*/ 31 h 52"/>
              <a:gd name="T10" fmla="*/ 25 w 35"/>
              <a:gd name="T11" fmla="*/ 34 h 52"/>
              <a:gd name="T12" fmla="*/ 25 w 35"/>
              <a:gd name="T13" fmla="*/ 38 h 52"/>
              <a:gd name="T14" fmla="*/ 25 w 35"/>
              <a:gd name="T15" fmla="*/ 45 h 52"/>
              <a:gd name="T16" fmla="*/ 25 w 35"/>
              <a:gd name="T17" fmla="*/ 48 h 52"/>
              <a:gd name="T18" fmla="*/ 21 w 35"/>
              <a:gd name="T19" fmla="*/ 52 h 52"/>
              <a:gd name="T20" fmla="*/ 18 w 35"/>
              <a:gd name="T21" fmla="*/ 52 h 52"/>
              <a:gd name="T22" fmla="*/ 14 w 35"/>
              <a:gd name="T23" fmla="*/ 52 h 52"/>
              <a:gd name="T24" fmla="*/ 0 w 35"/>
              <a:gd name="T25" fmla="*/ 14 h 52"/>
              <a:gd name="T26" fmla="*/ 7 w 35"/>
              <a:gd name="T27" fmla="*/ 14 h 52"/>
              <a:gd name="T28" fmla="*/ 7 w 35"/>
              <a:gd name="T29" fmla="*/ 0 h 52"/>
              <a:gd name="T30" fmla="*/ 18 w 35"/>
              <a:gd name="T31" fmla="*/ 3 h 52"/>
              <a:gd name="T32" fmla="*/ 14 w 35"/>
              <a:gd name="T33" fmla="*/ 3 h 52"/>
              <a:gd name="T34" fmla="*/ 21 w 35"/>
              <a:gd name="T35"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52">
                <a:moveTo>
                  <a:pt x="21" y="3"/>
                </a:moveTo>
                <a:lnTo>
                  <a:pt x="35" y="14"/>
                </a:lnTo>
                <a:lnTo>
                  <a:pt x="35" y="27"/>
                </a:lnTo>
                <a:lnTo>
                  <a:pt x="32" y="27"/>
                </a:lnTo>
                <a:lnTo>
                  <a:pt x="28" y="31"/>
                </a:lnTo>
                <a:lnTo>
                  <a:pt x="25" y="34"/>
                </a:lnTo>
                <a:lnTo>
                  <a:pt x="25" y="38"/>
                </a:lnTo>
                <a:lnTo>
                  <a:pt x="25" y="45"/>
                </a:lnTo>
                <a:lnTo>
                  <a:pt x="25" y="48"/>
                </a:lnTo>
                <a:lnTo>
                  <a:pt x="21" y="52"/>
                </a:lnTo>
                <a:lnTo>
                  <a:pt x="18" y="52"/>
                </a:lnTo>
                <a:lnTo>
                  <a:pt x="14" y="52"/>
                </a:lnTo>
                <a:lnTo>
                  <a:pt x="0" y="14"/>
                </a:lnTo>
                <a:lnTo>
                  <a:pt x="7" y="14"/>
                </a:lnTo>
                <a:lnTo>
                  <a:pt x="7" y="0"/>
                </a:lnTo>
                <a:lnTo>
                  <a:pt x="18" y="3"/>
                </a:lnTo>
                <a:lnTo>
                  <a:pt x="14" y="3"/>
                </a:lnTo>
                <a:lnTo>
                  <a:pt x="21"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05" name="Freeform 86">
            <a:extLst>
              <a:ext uri="{FF2B5EF4-FFF2-40B4-BE49-F238E27FC236}">
                <a16:creationId xmlns:a16="http://schemas.microsoft.com/office/drawing/2014/main" id="{874DE7BD-C74C-4BB7-8D1C-24263939959D}"/>
              </a:ext>
            </a:extLst>
          </p:cNvPr>
          <p:cNvSpPr>
            <a:spLocks/>
          </p:cNvSpPr>
          <p:nvPr/>
        </p:nvSpPr>
        <p:spPr bwMode="auto">
          <a:xfrm>
            <a:off x="10687808" y="5842749"/>
            <a:ext cx="17463" cy="49479"/>
          </a:xfrm>
          <a:custGeom>
            <a:avLst/>
            <a:gdLst>
              <a:gd name="T0" fmla="*/ 0 w 6"/>
              <a:gd name="T1" fmla="*/ 10 h 17"/>
              <a:gd name="T2" fmla="*/ 0 w 6"/>
              <a:gd name="T3" fmla="*/ 7 h 17"/>
              <a:gd name="T4" fmla="*/ 0 w 6"/>
              <a:gd name="T5" fmla="*/ 3 h 17"/>
              <a:gd name="T6" fmla="*/ 0 w 6"/>
              <a:gd name="T7" fmla="*/ 0 h 17"/>
              <a:gd name="T8" fmla="*/ 3 w 6"/>
              <a:gd name="T9" fmla="*/ 0 h 17"/>
              <a:gd name="T10" fmla="*/ 6 w 6"/>
              <a:gd name="T11" fmla="*/ 14 h 17"/>
              <a:gd name="T12" fmla="*/ 3 w 6"/>
              <a:gd name="T13" fmla="*/ 17 h 17"/>
              <a:gd name="T14" fmla="*/ 0 w 6"/>
              <a:gd name="T15" fmla="*/ 17 h 17"/>
              <a:gd name="T16" fmla="*/ 0 w 6"/>
              <a:gd name="T1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7">
                <a:moveTo>
                  <a:pt x="0" y="10"/>
                </a:moveTo>
                <a:lnTo>
                  <a:pt x="0" y="7"/>
                </a:lnTo>
                <a:lnTo>
                  <a:pt x="0" y="3"/>
                </a:lnTo>
                <a:lnTo>
                  <a:pt x="0" y="0"/>
                </a:lnTo>
                <a:lnTo>
                  <a:pt x="3" y="0"/>
                </a:lnTo>
                <a:lnTo>
                  <a:pt x="6" y="14"/>
                </a:lnTo>
                <a:lnTo>
                  <a:pt x="3" y="17"/>
                </a:lnTo>
                <a:lnTo>
                  <a:pt x="0" y="17"/>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06" name="Freeform 87">
            <a:extLst>
              <a:ext uri="{FF2B5EF4-FFF2-40B4-BE49-F238E27FC236}">
                <a16:creationId xmlns:a16="http://schemas.microsoft.com/office/drawing/2014/main" id="{1C5E41EE-A020-4266-89B7-57B7058D2E90}"/>
              </a:ext>
            </a:extLst>
          </p:cNvPr>
          <p:cNvSpPr>
            <a:spLocks/>
          </p:cNvSpPr>
          <p:nvPr/>
        </p:nvSpPr>
        <p:spPr bwMode="auto">
          <a:xfrm>
            <a:off x="10716913" y="5932975"/>
            <a:ext cx="29105" cy="29105"/>
          </a:xfrm>
          <a:custGeom>
            <a:avLst/>
            <a:gdLst>
              <a:gd name="T0" fmla="*/ 0 w 10"/>
              <a:gd name="T1" fmla="*/ 7 h 10"/>
              <a:gd name="T2" fmla="*/ 0 w 10"/>
              <a:gd name="T3" fmla="*/ 3 h 10"/>
              <a:gd name="T4" fmla="*/ 3 w 10"/>
              <a:gd name="T5" fmla="*/ 0 h 10"/>
              <a:gd name="T6" fmla="*/ 7 w 10"/>
              <a:gd name="T7" fmla="*/ 0 h 10"/>
              <a:gd name="T8" fmla="*/ 10 w 10"/>
              <a:gd name="T9" fmla="*/ 3 h 10"/>
              <a:gd name="T10" fmla="*/ 10 w 10"/>
              <a:gd name="T11" fmla="*/ 7 h 10"/>
              <a:gd name="T12" fmla="*/ 7 w 10"/>
              <a:gd name="T13" fmla="*/ 7 h 10"/>
              <a:gd name="T14" fmla="*/ 3 w 10"/>
              <a:gd name="T15" fmla="*/ 10 h 10"/>
              <a:gd name="T16" fmla="*/ 0 w 10"/>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0" y="7"/>
                </a:moveTo>
                <a:lnTo>
                  <a:pt x="0" y="3"/>
                </a:lnTo>
                <a:lnTo>
                  <a:pt x="3" y="0"/>
                </a:lnTo>
                <a:lnTo>
                  <a:pt x="7" y="0"/>
                </a:lnTo>
                <a:lnTo>
                  <a:pt x="10" y="3"/>
                </a:lnTo>
                <a:lnTo>
                  <a:pt x="10" y="7"/>
                </a:lnTo>
                <a:lnTo>
                  <a:pt x="7" y="7"/>
                </a:lnTo>
                <a:lnTo>
                  <a:pt x="3" y="10"/>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07" name="Freeform 88">
            <a:extLst>
              <a:ext uri="{FF2B5EF4-FFF2-40B4-BE49-F238E27FC236}">
                <a16:creationId xmlns:a16="http://schemas.microsoft.com/office/drawing/2014/main" id="{BA1CDDA2-3DEE-4F94-837B-58CD3A52CF42}"/>
              </a:ext>
            </a:extLst>
          </p:cNvPr>
          <p:cNvSpPr>
            <a:spLocks/>
          </p:cNvSpPr>
          <p:nvPr/>
        </p:nvSpPr>
        <p:spPr bwMode="auto">
          <a:xfrm>
            <a:off x="10300713" y="5711777"/>
            <a:ext cx="224109" cy="241572"/>
          </a:xfrm>
          <a:custGeom>
            <a:avLst/>
            <a:gdLst>
              <a:gd name="T0" fmla="*/ 77 w 77"/>
              <a:gd name="T1" fmla="*/ 10 h 83"/>
              <a:gd name="T2" fmla="*/ 77 w 77"/>
              <a:gd name="T3" fmla="*/ 31 h 83"/>
              <a:gd name="T4" fmla="*/ 73 w 77"/>
              <a:gd name="T5" fmla="*/ 38 h 83"/>
              <a:gd name="T6" fmla="*/ 73 w 77"/>
              <a:gd name="T7" fmla="*/ 41 h 83"/>
              <a:gd name="T8" fmla="*/ 77 w 77"/>
              <a:gd name="T9" fmla="*/ 48 h 83"/>
              <a:gd name="T10" fmla="*/ 70 w 77"/>
              <a:gd name="T11" fmla="*/ 52 h 83"/>
              <a:gd name="T12" fmla="*/ 63 w 77"/>
              <a:gd name="T13" fmla="*/ 59 h 83"/>
              <a:gd name="T14" fmla="*/ 60 w 77"/>
              <a:gd name="T15" fmla="*/ 59 h 83"/>
              <a:gd name="T16" fmla="*/ 60 w 77"/>
              <a:gd name="T17" fmla="*/ 55 h 83"/>
              <a:gd name="T18" fmla="*/ 56 w 77"/>
              <a:gd name="T19" fmla="*/ 48 h 83"/>
              <a:gd name="T20" fmla="*/ 53 w 77"/>
              <a:gd name="T21" fmla="*/ 48 h 83"/>
              <a:gd name="T22" fmla="*/ 49 w 77"/>
              <a:gd name="T23" fmla="*/ 52 h 83"/>
              <a:gd name="T24" fmla="*/ 49 w 77"/>
              <a:gd name="T25" fmla="*/ 59 h 83"/>
              <a:gd name="T26" fmla="*/ 46 w 77"/>
              <a:gd name="T27" fmla="*/ 66 h 83"/>
              <a:gd name="T28" fmla="*/ 42 w 77"/>
              <a:gd name="T29" fmla="*/ 66 h 83"/>
              <a:gd name="T30" fmla="*/ 42 w 77"/>
              <a:gd name="T31" fmla="*/ 62 h 83"/>
              <a:gd name="T32" fmla="*/ 39 w 77"/>
              <a:gd name="T33" fmla="*/ 55 h 83"/>
              <a:gd name="T34" fmla="*/ 35 w 77"/>
              <a:gd name="T35" fmla="*/ 55 h 83"/>
              <a:gd name="T36" fmla="*/ 28 w 77"/>
              <a:gd name="T37" fmla="*/ 45 h 83"/>
              <a:gd name="T38" fmla="*/ 21 w 77"/>
              <a:gd name="T39" fmla="*/ 41 h 83"/>
              <a:gd name="T40" fmla="*/ 18 w 77"/>
              <a:gd name="T41" fmla="*/ 45 h 83"/>
              <a:gd name="T42" fmla="*/ 21 w 77"/>
              <a:gd name="T43" fmla="*/ 52 h 83"/>
              <a:gd name="T44" fmla="*/ 25 w 77"/>
              <a:gd name="T45" fmla="*/ 55 h 83"/>
              <a:gd name="T46" fmla="*/ 28 w 77"/>
              <a:gd name="T47" fmla="*/ 62 h 83"/>
              <a:gd name="T48" fmla="*/ 35 w 77"/>
              <a:gd name="T49" fmla="*/ 69 h 83"/>
              <a:gd name="T50" fmla="*/ 35 w 77"/>
              <a:gd name="T51" fmla="*/ 73 h 83"/>
              <a:gd name="T52" fmla="*/ 32 w 77"/>
              <a:gd name="T53" fmla="*/ 73 h 83"/>
              <a:gd name="T54" fmla="*/ 28 w 77"/>
              <a:gd name="T55" fmla="*/ 76 h 83"/>
              <a:gd name="T56" fmla="*/ 25 w 77"/>
              <a:gd name="T57" fmla="*/ 73 h 83"/>
              <a:gd name="T58" fmla="*/ 21 w 77"/>
              <a:gd name="T59" fmla="*/ 73 h 83"/>
              <a:gd name="T60" fmla="*/ 25 w 77"/>
              <a:gd name="T61" fmla="*/ 79 h 83"/>
              <a:gd name="T62" fmla="*/ 21 w 77"/>
              <a:gd name="T63" fmla="*/ 83 h 83"/>
              <a:gd name="T64" fmla="*/ 18 w 77"/>
              <a:gd name="T65" fmla="*/ 83 h 83"/>
              <a:gd name="T66" fmla="*/ 18 w 77"/>
              <a:gd name="T67" fmla="*/ 48 h 83"/>
              <a:gd name="T68" fmla="*/ 0 w 77"/>
              <a:gd name="T69" fmla="*/ 38 h 83"/>
              <a:gd name="T70" fmla="*/ 7 w 77"/>
              <a:gd name="T71" fmla="*/ 24 h 83"/>
              <a:gd name="T72" fmla="*/ 18 w 77"/>
              <a:gd name="T73" fmla="*/ 17 h 83"/>
              <a:gd name="T74" fmla="*/ 21 w 77"/>
              <a:gd name="T75" fmla="*/ 10 h 83"/>
              <a:gd name="T76" fmla="*/ 21 w 77"/>
              <a:gd name="T77" fmla="*/ 3 h 83"/>
              <a:gd name="T78" fmla="*/ 32 w 77"/>
              <a:gd name="T79" fmla="*/ 7 h 83"/>
              <a:gd name="T80" fmla="*/ 35 w 77"/>
              <a:gd name="T81" fmla="*/ 17 h 83"/>
              <a:gd name="T82" fmla="*/ 39 w 77"/>
              <a:gd name="T83" fmla="*/ 17 h 83"/>
              <a:gd name="T84" fmla="*/ 42 w 77"/>
              <a:gd name="T85" fmla="*/ 17 h 83"/>
              <a:gd name="T86" fmla="*/ 46 w 77"/>
              <a:gd name="T87" fmla="*/ 17 h 83"/>
              <a:gd name="T88" fmla="*/ 49 w 77"/>
              <a:gd name="T89" fmla="*/ 27 h 83"/>
              <a:gd name="T90" fmla="*/ 53 w 77"/>
              <a:gd name="T91" fmla="*/ 34 h 83"/>
              <a:gd name="T92" fmla="*/ 66 w 77"/>
              <a:gd name="T93" fmla="*/ 34 h 83"/>
              <a:gd name="T94" fmla="*/ 63 w 77"/>
              <a:gd name="T95" fmla="*/ 0 h 83"/>
              <a:gd name="T96" fmla="*/ 70 w 77"/>
              <a:gd name="T97" fmla="*/ 3 h 83"/>
              <a:gd name="T98" fmla="*/ 77 w 77"/>
              <a:gd name="T99"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7" h="83">
                <a:moveTo>
                  <a:pt x="77" y="10"/>
                </a:moveTo>
                <a:lnTo>
                  <a:pt x="77" y="31"/>
                </a:lnTo>
                <a:lnTo>
                  <a:pt x="73" y="38"/>
                </a:lnTo>
                <a:lnTo>
                  <a:pt x="73" y="41"/>
                </a:lnTo>
                <a:lnTo>
                  <a:pt x="77" y="48"/>
                </a:lnTo>
                <a:lnTo>
                  <a:pt x="70" y="52"/>
                </a:lnTo>
                <a:lnTo>
                  <a:pt x="63" y="59"/>
                </a:lnTo>
                <a:lnTo>
                  <a:pt x="60" y="59"/>
                </a:lnTo>
                <a:lnTo>
                  <a:pt x="60" y="55"/>
                </a:lnTo>
                <a:lnTo>
                  <a:pt x="56" y="48"/>
                </a:lnTo>
                <a:lnTo>
                  <a:pt x="53" y="48"/>
                </a:lnTo>
                <a:lnTo>
                  <a:pt x="49" y="52"/>
                </a:lnTo>
                <a:lnTo>
                  <a:pt x="49" y="59"/>
                </a:lnTo>
                <a:lnTo>
                  <a:pt x="46" y="66"/>
                </a:lnTo>
                <a:lnTo>
                  <a:pt x="42" y="66"/>
                </a:lnTo>
                <a:lnTo>
                  <a:pt x="42" y="62"/>
                </a:lnTo>
                <a:lnTo>
                  <a:pt x="39" y="55"/>
                </a:lnTo>
                <a:lnTo>
                  <a:pt x="35" y="55"/>
                </a:lnTo>
                <a:lnTo>
                  <a:pt x="28" y="45"/>
                </a:lnTo>
                <a:lnTo>
                  <a:pt x="21" y="41"/>
                </a:lnTo>
                <a:lnTo>
                  <a:pt x="18" y="45"/>
                </a:lnTo>
                <a:lnTo>
                  <a:pt x="21" y="52"/>
                </a:lnTo>
                <a:lnTo>
                  <a:pt x="25" y="55"/>
                </a:lnTo>
                <a:lnTo>
                  <a:pt x="28" y="62"/>
                </a:lnTo>
                <a:lnTo>
                  <a:pt x="35" y="69"/>
                </a:lnTo>
                <a:lnTo>
                  <a:pt x="35" y="73"/>
                </a:lnTo>
                <a:lnTo>
                  <a:pt x="32" y="73"/>
                </a:lnTo>
                <a:lnTo>
                  <a:pt x="28" y="76"/>
                </a:lnTo>
                <a:lnTo>
                  <a:pt x="25" y="73"/>
                </a:lnTo>
                <a:lnTo>
                  <a:pt x="21" y="73"/>
                </a:lnTo>
                <a:lnTo>
                  <a:pt x="25" y="79"/>
                </a:lnTo>
                <a:lnTo>
                  <a:pt x="21" y="83"/>
                </a:lnTo>
                <a:lnTo>
                  <a:pt x="18" y="83"/>
                </a:lnTo>
                <a:lnTo>
                  <a:pt x="18" y="48"/>
                </a:lnTo>
                <a:lnTo>
                  <a:pt x="0" y="38"/>
                </a:lnTo>
                <a:lnTo>
                  <a:pt x="7" y="24"/>
                </a:lnTo>
                <a:lnTo>
                  <a:pt x="18" y="17"/>
                </a:lnTo>
                <a:lnTo>
                  <a:pt x="21" y="10"/>
                </a:lnTo>
                <a:lnTo>
                  <a:pt x="21" y="3"/>
                </a:lnTo>
                <a:lnTo>
                  <a:pt x="32" y="7"/>
                </a:lnTo>
                <a:lnTo>
                  <a:pt x="35" y="17"/>
                </a:lnTo>
                <a:lnTo>
                  <a:pt x="39" y="17"/>
                </a:lnTo>
                <a:lnTo>
                  <a:pt x="42" y="17"/>
                </a:lnTo>
                <a:lnTo>
                  <a:pt x="46" y="17"/>
                </a:lnTo>
                <a:lnTo>
                  <a:pt x="49" y="27"/>
                </a:lnTo>
                <a:lnTo>
                  <a:pt x="53" y="34"/>
                </a:lnTo>
                <a:lnTo>
                  <a:pt x="66" y="34"/>
                </a:lnTo>
                <a:lnTo>
                  <a:pt x="63" y="0"/>
                </a:lnTo>
                <a:lnTo>
                  <a:pt x="70" y="3"/>
                </a:lnTo>
                <a:lnTo>
                  <a:pt x="77" y="1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08" name="Freeform 89">
            <a:extLst>
              <a:ext uri="{FF2B5EF4-FFF2-40B4-BE49-F238E27FC236}">
                <a16:creationId xmlns:a16="http://schemas.microsoft.com/office/drawing/2014/main" id="{93516BAA-E80F-40A8-B9B0-042AA466316E}"/>
              </a:ext>
            </a:extLst>
          </p:cNvPr>
          <p:cNvSpPr>
            <a:spLocks/>
          </p:cNvSpPr>
          <p:nvPr/>
        </p:nvSpPr>
        <p:spPr bwMode="auto">
          <a:xfrm>
            <a:off x="10492805" y="5883496"/>
            <a:ext cx="40747" cy="29105"/>
          </a:xfrm>
          <a:custGeom>
            <a:avLst/>
            <a:gdLst>
              <a:gd name="T0" fmla="*/ 14 w 14"/>
              <a:gd name="T1" fmla="*/ 7 h 10"/>
              <a:gd name="T2" fmla="*/ 14 w 14"/>
              <a:gd name="T3" fmla="*/ 10 h 10"/>
              <a:gd name="T4" fmla="*/ 7 w 14"/>
              <a:gd name="T5" fmla="*/ 10 h 10"/>
              <a:gd name="T6" fmla="*/ 4 w 14"/>
              <a:gd name="T7" fmla="*/ 7 h 10"/>
              <a:gd name="T8" fmla="*/ 0 w 14"/>
              <a:gd name="T9" fmla="*/ 3 h 10"/>
              <a:gd name="T10" fmla="*/ 4 w 14"/>
              <a:gd name="T11" fmla="*/ 0 h 10"/>
              <a:gd name="T12" fmla="*/ 11 w 14"/>
              <a:gd name="T13" fmla="*/ 3 h 10"/>
              <a:gd name="T14" fmla="*/ 14 w 14"/>
              <a:gd name="T15" fmla="*/ 3 h 10"/>
              <a:gd name="T16" fmla="*/ 14 w 14"/>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14" y="7"/>
                </a:moveTo>
                <a:lnTo>
                  <a:pt x="14" y="10"/>
                </a:lnTo>
                <a:lnTo>
                  <a:pt x="7" y="10"/>
                </a:lnTo>
                <a:lnTo>
                  <a:pt x="4" y="7"/>
                </a:lnTo>
                <a:lnTo>
                  <a:pt x="0" y="3"/>
                </a:lnTo>
                <a:lnTo>
                  <a:pt x="4" y="0"/>
                </a:lnTo>
                <a:lnTo>
                  <a:pt x="11" y="3"/>
                </a:lnTo>
                <a:lnTo>
                  <a:pt x="14" y="3"/>
                </a:lnTo>
                <a:lnTo>
                  <a:pt x="14"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09" name="Freeform 90">
            <a:extLst>
              <a:ext uri="{FF2B5EF4-FFF2-40B4-BE49-F238E27FC236}">
                <a16:creationId xmlns:a16="http://schemas.microsoft.com/office/drawing/2014/main" id="{0456838B-BC62-421B-8B1B-45290863DEC3}"/>
              </a:ext>
            </a:extLst>
          </p:cNvPr>
          <p:cNvSpPr>
            <a:spLocks/>
          </p:cNvSpPr>
          <p:nvPr/>
        </p:nvSpPr>
        <p:spPr bwMode="auto">
          <a:xfrm>
            <a:off x="10382205" y="5941705"/>
            <a:ext cx="32016" cy="20374"/>
          </a:xfrm>
          <a:custGeom>
            <a:avLst/>
            <a:gdLst>
              <a:gd name="T0" fmla="*/ 0 w 11"/>
              <a:gd name="T1" fmla="*/ 4 h 7"/>
              <a:gd name="T2" fmla="*/ 4 w 11"/>
              <a:gd name="T3" fmla="*/ 0 h 7"/>
              <a:gd name="T4" fmla="*/ 7 w 11"/>
              <a:gd name="T5" fmla="*/ 0 h 7"/>
              <a:gd name="T6" fmla="*/ 11 w 11"/>
              <a:gd name="T7" fmla="*/ 0 h 7"/>
              <a:gd name="T8" fmla="*/ 11 w 11"/>
              <a:gd name="T9" fmla="*/ 4 h 7"/>
              <a:gd name="T10" fmla="*/ 11 w 11"/>
              <a:gd name="T11" fmla="*/ 7 h 7"/>
              <a:gd name="T12" fmla="*/ 7 w 11"/>
              <a:gd name="T13" fmla="*/ 7 h 7"/>
              <a:gd name="T14" fmla="*/ 0 w 1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0" y="4"/>
                </a:moveTo>
                <a:lnTo>
                  <a:pt x="4" y="0"/>
                </a:lnTo>
                <a:lnTo>
                  <a:pt x="7" y="0"/>
                </a:lnTo>
                <a:lnTo>
                  <a:pt x="11" y="0"/>
                </a:lnTo>
                <a:lnTo>
                  <a:pt x="11" y="4"/>
                </a:lnTo>
                <a:lnTo>
                  <a:pt x="11" y="7"/>
                </a:lnTo>
                <a:lnTo>
                  <a:pt x="7" y="7"/>
                </a:lnTo>
                <a:lnTo>
                  <a:pt x="0"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10" name="Freeform 91">
            <a:extLst>
              <a:ext uri="{FF2B5EF4-FFF2-40B4-BE49-F238E27FC236}">
                <a16:creationId xmlns:a16="http://schemas.microsoft.com/office/drawing/2014/main" id="{15704467-1539-4079-98ED-06A579035BD3}"/>
              </a:ext>
            </a:extLst>
          </p:cNvPr>
          <p:cNvSpPr>
            <a:spLocks/>
          </p:cNvSpPr>
          <p:nvPr/>
        </p:nvSpPr>
        <p:spPr bwMode="auto">
          <a:xfrm>
            <a:off x="10422952" y="5912600"/>
            <a:ext cx="32016" cy="20374"/>
          </a:xfrm>
          <a:custGeom>
            <a:avLst/>
            <a:gdLst>
              <a:gd name="T0" fmla="*/ 0 w 11"/>
              <a:gd name="T1" fmla="*/ 0 h 7"/>
              <a:gd name="T2" fmla="*/ 4 w 11"/>
              <a:gd name="T3" fmla="*/ 0 h 7"/>
              <a:gd name="T4" fmla="*/ 7 w 11"/>
              <a:gd name="T5" fmla="*/ 4 h 7"/>
              <a:gd name="T6" fmla="*/ 11 w 11"/>
              <a:gd name="T7" fmla="*/ 7 h 7"/>
              <a:gd name="T8" fmla="*/ 7 w 11"/>
              <a:gd name="T9" fmla="*/ 7 h 7"/>
              <a:gd name="T10" fmla="*/ 4 w 11"/>
              <a:gd name="T11" fmla="*/ 7 h 7"/>
              <a:gd name="T12" fmla="*/ 0 w 11"/>
              <a:gd name="T13" fmla="*/ 4 h 7"/>
              <a:gd name="T14" fmla="*/ 0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0" y="0"/>
                </a:moveTo>
                <a:lnTo>
                  <a:pt x="4" y="0"/>
                </a:lnTo>
                <a:lnTo>
                  <a:pt x="7" y="4"/>
                </a:lnTo>
                <a:lnTo>
                  <a:pt x="11" y="7"/>
                </a:lnTo>
                <a:lnTo>
                  <a:pt x="7" y="7"/>
                </a:lnTo>
                <a:lnTo>
                  <a:pt x="4" y="7"/>
                </a:lnTo>
                <a:lnTo>
                  <a:pt x="0" y="4"/>
                </a:lnTo>
                <a:lnTo>
                  <a:pt x="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11" name="Freeform 92">
            <a:extLst>
              <a:ext uri="{FF2B5EF4-FFF2-40B4-BE49-F238E27FC236}">
                <a16:creationId xmlns:a16="http://schemas.microsoft.com/office/drawing/2014/main" id="{7F3B0D5F-B8CC-4CE7-B083-D33B1F6B7DFB}"/>
              </a:ext>
            </a:extLst>
          </p:cNvPr>
          <p:cNvSpPr>
            <a:spLocks/>
          </p:cNvSpPr>
          <p:nvPr/>
        </p:nvSpPr>
        <p:spPr bwMode="auto">
          <a:xfrm>
            <a:off x="10492804" y="4963779"/>
            <a:ext cx="195004" cy="212467"/>
          </a:xfrm>
          <a:custGeom>
            <a:avLst/>
            <a:gdLst>
              <a:gd name="T0" fmla="*/ 0 w 67"/>
              <a:gd name="T1" fmla="*/ 3 h 73"/>
              <a:gd name="T2" fmla="*/ 21 w 67"/>
              <a:gd name="T3" fmla="*/ 0 h 73"/>
              <a:gd name="T4" fmla="*/ 35 w 67"/>
              <a:gd name="T5" fmla="*/ 7 h 73"/>
              <a:gd name="T6" fmla="*/ 46 w 67"/>
              <a:gd name="T7" fmla="*/ 3 h 73"/>
              <a:gd name="T8" fmla="*/ 53 w 67"/>
              <a:gd name="T9" fmla="*/ 21 h 73"/>
              <a:gd name="T10" fmla="*/ 63 w 67"/>
              <a:gd name="T11" fmla="*/ 45 h 73"/>
              <a:gd name="T12" fmla="*/ 67 w 67"/>
              <a:gd name="T13" fmla="*/ 66 h 73"/>
              <a:gd name="T14" fmla="*/ 63 w 67"/>
              <a:gd name="T15" fmla="*/ 73 h 73"/>
              <a:gd name="T16" fmla="*/ 49 w 67"/>
              <a:gd name="T17" fmla="*/ 73 h 73"/>
              <a:gd name="T18" fmla="*/ 46 w 67"/>
              <a:gd name="T19" fmla="*/ 62 h 73"/>
              <a:gd name="T20" fmla="*/ 32 w 67"/>
              <a:gd name="T21" fmla="*/ 59 h 73"/>
              <a:gd name="T22" fmla="*/ 28 w 67"/>
              <a:gd name="T23" fmla="*/ 69 h 73"/>
              <a:gd name="T24" fmla="*/ 25 w 67"/>
              <a:gd name="T25" fmla="*/ 69 h 73"/>
              <a:gd name="T26" fmla="*/ 18 w 67"/>
              <a:gd name="T27" fmla="*/ 66 h 73"/>
              <a:gd name="T28" fmla="*/ 11 w 67"/>
              <a:gd name="T29" fmla="*/ 52 h 73"/>
              <a:gd name="T30" fmla="*/ 18 w 67"/>
              <a:gd name="T31" fmla="*/ 38 h 73"/>
              <a:gd name="T32" fmla="*/ 4 w 67"/>
              <a:gd name="T33" fmla="*/ 17 h 73"/>
              <a:gd name="T34" fmla="*/ 0 w 67"/>
              <a:gd name="T35" fmla="*/ 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73">
                <a:moveTo>
                  <a:pt x="0" y="3"/>
                </a:moveTo>
                <a:lnTo>
                  <a:pt x="21" y="0"/>
                </a:lnTo>
                <a:lnTo>
                  <a:pt x="35" y="7"/>
                </a:lnTo>
                <a:lnTo>
                  <a:pt x="46" y="3"/>
                </a:lnTo>
                <a:lnTo>
                  <a:pt x="53" y="21"/>
                </a:lnTo>
                <a:lnTo>
                  <a:pt x="63" y="45"/>
                </a:lnTo>
                <a:lnTo>
                  <a:pt x="67" y="66"/>
                </a:lnTo>
                <a:lnTo>
                  <a:pt x="63" y="73"/>
                </a:lnTo>
                <a:lnTo>
                  <a:pt x="49" y="73"/>
                </a:lnTo>
                <a:lnTo>
                  <a:pt x="46" y="62"/>
                </a:lnTo>
                <a:lnTo>
                  <a:pt x="32" y="59"/>
                </a:lnTo>
                <a:lnTo>
                  <a:pt x="28" y="69"/>
                </a:lnTo>
                <a:lnTo>
                  <a:pt x="25" y="69"/>
                </a:lnTo>
                <a:lnTo>
                  <a:pt x="18" y="66"/>
                </a:lnTo>
                <a:lnTo>
                  <a:pt x="11" y="52"/>
                </a:lnTo>
                <a:lnTo>
                  <a:pt x="18" y="38"/>
                </a:lnTo>
                <a:lnTo>
                  <a:pt x="4" y="17"/>
                </a:lnTo>
                <a:lnTo>
                  <a:pt x="0"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12" name="Freeform 93">
            <a:extLst>
              <a:ext uri="{FF2B5EF4-FFF2-40B4-BE49-F238E27FC236}">
                <a16:creationId xmlns:a16="http://schemas.microsoft.com/office/drawing/2014/main" id="{5DF37156-FD96-4D93-85DD-1A9741388615}"/>
              </a:ext>
            </a:extLst>
          </p:cNvPr>
          <p:cNvSpPr>
            <a:spLocks/>
          </p:cNvSpPr>
          <p:nvPr/>
        </p:nvSpPr>
        <p:spPr bwMode="auto">
          <a:xfrm>
            <a:off x="10312354" y="5013257"/>
            <a:ext cx="171720" cy="232840"/>
          </a:xfrm>
          <a:custGeom>
            <a:avLst/>
            <a:gdLst>
              <a:gd name="T0" fmla="*/ 10 w 59"/>
              <a:gd name="T1" fmla="*/ 0 h 80"/>
              <a:gd name="T2" fmla="*/ 24 w 59"/>
              <a:gd name="T3" fmla="*/ 7 h 80"/>
              <a:gd name="T4" fmla="*/ 38 w 59"/>
              <a:gd name="T5" fmla="*/ 28 h 80"/>
              <a:gd name="T6" fmla="*/ 59 w 59"/>
              <a:gd name="T7" fmla="*/ 35 h 80"/>
              <a:gd name="T8" fmla="*/ 52 w 59"/>
              <a:gd name="T9" fmla="*/ 56 h 80"/>
              <a:gd name="T10" fmla="*/ 49 w 59"/>
              <a:gd name="T11" fmla="*/ 77 h 80"/>
              <a:gd name="T12" fmla="*/ 42 w 59"/>
              <a:gd name="T13" fmla="*/ 80 h 80"/>
              <a:gd name="T14" fmla="*/ 31 w 59"/>
              <a:gd name="T15" fmla="*/ 66 h 80"/>
              <a:gd name="T16" fmla="*/ 17 w 59"/>
              <a:gd name="T17" fmla="*/ 73 h 80"/>
              <a:gd name="T18" fmla="*/ 7 w 59"/>
              <a:gd name="T19" fmla="*/ 63 h 80"/>
              <a:gd name="T20" fmla="*/ 17 w 59"/>
              <a:gd name="T21" fmla="*/ 52 h 80"/>
              <a:gd name="T22" fmla="*/ 0 w 59"/>
              <a:gd name="T23" fmla="*/ 18 h 80"/>
              <a:gd name="T24" fmla="*/ 10 w 59"/>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0">
                <a:moveTo>
                  <a:pt x="10" y="0"/>
                </a:moveTo>
                <a:lnTo>
                  <a:pt x="24" y="7"/>
                </a:lnTo>
                <a:lnTo>
                  <a:pt x="38" y="28"/>
                </a:lnTo>
                <a:lnTo>
                  <a:pt x="59" y="35"/>
                </a:lnTo>
                <a:lnTo>
                  <a:pt x="52" y="56"/>
                </a:lnTo>
                <a:lnTo>
                  <a:pt x="49" y="77"/>
                </a:lnTo>
                <a:lnTo>
                  <a:pt x="42" y="80"/>
                </a:lnTo>
                <a:lnTo>
                  <a:pt x="31" y="66"/>
                </a:lnTo>
                <a:lnTo>
                  <a:pt x="17" y="73"/>
                </a:lnTo>
                <a:lnTo>
                  <a:pt x="7" y="63"/>
                </a:lnTo>
                <a:lnTo>
                  <a:pt x="17" y="52"/>
                </a:lnTo>
                <a:lnTo>
                  <a:pt x="0" y="18"/>
                </a:lnTo>
                <a:lnTo>
                  <a:pt x="1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13" name="Freeform 94">
            <a:extLst>
              <a:ext uri="{FF2B5EF4-FFF2-40B4-BE49-F238E27FC236}">
                <a16:creationId xmlns:a16="http://schemas.microsoft.com/office/drawing/2014/main" id="{631D4DF0-6C8C-4CE8-AC68-390D129418D5}"/>
              </a:ext>
            </a:extLst>
          </p:cNvPr>
          <p:cNvSpPr>
            <a:spLocks/>
          </p:cNvSpPr>
          <p:nvPr/>
        </p:nvSpPr>
        <p:spPr bwMode="auto">
          <a:xfrm>
            <a:off x="10454968" y="5327592"/>
            <a:ext cx="363813" cy="424933"/>
          </a:xfrm>
          <a:custGeom>
            <a:avLst/>
            <a:gdLst>
              <a:gd name="T0" fmla="*/ 31 w 125"/>
              <a:gd name="T1" fmla="*/ 0 h 146"/>
              <a:gd name="T2" fmla="*/ 45 w 125"/>
              <a:gd name="T3" fmla="*/ 14 h 146"/>
              <a:gd name="T4" fmla="*/ 52 w 125"/>
              <a:gd name="T5" fmla="*/ 10 h 146"/>
              <a:gd name="T6" fmla="*/ 55 w 125"/>
              <a:gd name="T7" fmla="*/ 3 h 146"/>
              <a:gd name="T8" fmla="*/ 66 w 125"/>
              <a:gd name="T9" fmla="*/ 3 h 146"/>
              <a:gd name="T10" fmla="*/ 69 w 125"/>
              <a:gd name="T11" fmla="*/ 17 h 146"/>
              <a:gd name="T12" fmla="*/ 86 w 125"/>
              <a:gd name="T13" fmla="*/ 28 h 146"/>
              <a:gd name="T14" fmla="*/ 97 w 125"/>
              <a:gd name="T15" fmla="*/ 24 h 146"/>
              <a:gd name="T16" fmla="*/ 104 w 125"/>
              <a:gd name="T17" fmla="*/ 42 h 146"/>
              <a:gd name="T18" fmla="*/ 93 w 125"/>
              <a:gd name="T19" fmla="*/ 45 h 146"/>
              <a:gd name="T20" fmla="*/ 90 w 125"/>
              <a:gd name="T21" fmla="*/ 59 h 146"/>
              <a:gd name="T22" fmla="*/ 104 w 125"/>
              <a:gd name="T23" fmla="*/ 69 h 146"/>
              <a:gd name="T24" fmla="*/ 93 w 125"/>
              <a:gd name="T25" fmla="*/ 73 h 146"/>
              <a:gd name="T26" fmla="*/ 100 w 125"/>
              <a:gd name="T27" fmla="*/ 83 h 146"/>
              <a:gd name="T28" fmla="*/ 118 w 125"/>
              <a:gd name="T29" fmla="*/ 87 h 146"/>
              <a:gd name="T30" fmla="*/ 125 w 125"/>
              <a:gd name="T31" fmla="*/ 94 h 146"/>
              <a:gd name="T32" fmla="*/ 111 w 125"/>
              <a:gd name="T33" fmla="*/ 100 h 146"/>
              <a:gd name="T34" fmla="*/ 100 w 125"/>
              <a:gd name="T35" fmla="*/ 111 h 146"/>
              <a:gd name="T36" fmla="*/ 90 w 125"/>
              <a:gd name="T37" fmla="*/ 107 h 146"/>
              <a:gd name="T38" fmla="*/ 90 w 125"/>
              <a:gd name="T39" fmla="*/ 118 h 146"/>
              <a:gd name="T40" fmla="*/ 86 w 125"/>
              <a:gd name="T41" fmla="*/ 125 h 146"/>
              <a:gd name="T42" fmla="*/ 69 w 125"/>
              <a:gd name="T43" fmla="*/ 135 h 146"/>
              <a:gd name="T44" fmla="*/ 62 w 125"/>
              <a:gd name="T45" fmla="*/ 135 h 146"/>
              <a:gd name="T46" fmla="*/ 66 w 125"/>
              <a:gd name="T47" fmla="*/ 135 h 146"/>
              <a:gd name="T48" fmla="*/ 55 w 125"/>
              <a:gd name="T49" fmla="*/ 132 h 146"/>
              <a:gd name="T50" fmla="*/ 55 w 125"/>
              <a:gd name="T51" fmla="*/ 146 h 146"/>
              <a:gd name="T52" fmla="*/ 48 w 125"/>
              <a:gd name="T53" fmla="*/ 146 h 146"/>
              <a:gd name="T54" fmla="*/ 45 w 125"/>
              <a:gd name="T55" fmla="*/ 139 h 146"/>
              <a:gd name="T56" fmla="*/ 41 w 125"/>
              <a:gd name="T57" fmla="*/ 135 h 146"/>
              <a:gd name="T58" fmla="*/ 38 w 125"/>
              <a:gd name="T59" fmla="*/ 135 h 146"/>
              <a:gd name="T60" fmla="*/ 31 w 125"/>
              <a:gd name="T61" fmla="*/ 142 h 146"/>
              <a:gd name="T62" fmla="*/ 24 w 125"/>
              <a:gd name="T63" fmla="*/ 142 h 146"/>
              <a:gd name="T64" fmla="*/ 17 w 125"/>
              <a:gd name="T65" fmla="*/ 135 h 146"/>
              <a:gd name="T66" fmla="*/ 10 w 125"/>
              <a:gd name="T67" fmla="*/ 132 h 146"/>
              <a:gd name="T68" fmla="*/ 7 w 125"/>
              <a:gd name="T69" fmla="*/ 121 h 146"/>
              <a:gd name="T70" fmla="*/ 3 w 125"/>
              <a:gd name="T71" fmla="*/ 118 h 146"/>
              <a:gd name="T72" fmla="*/ 13 w 125"/>
              <a:gd name="T73" fmla="*/ 107 h 146"/>
              <a:gd name="T74" fmla="*/ 13 w 125"/>
              <a:gd name="T75" fmla="*/ 100 h 146"/>
              <a:gd name="T76" fmla="*/ 24 w 125"/>
              <a:gd name="T77" fmla="*/ 97 h 146"/>
              <a:gd name="T78" fmla="*/ 20 w 125"/>
              <a:gd name="T79" fmla="*/ 87 h 146"/>
              <a:gd name="T80" fmla="*/ 31 w 125"/>
              <a:gd name="T81" fmla="*/ 83 h 146"/>
              <a:gd name="T82" fmla="*/ 24 w 125"/>
              <a:gd name="T83" fmla="*/ 59 h 146"/>
              <a:gd name="T84" fmla="*/ 10 w 125"/>
              <a:gd name="T85" fmla="*/ 55 h 146"/>
              <a:gd name="T86" fmla="*/ 7 w 125"/>
              <a:gd name="T87" fmla="*/ 62 h 146"/>
              <a:gd name="T88" fmla="*/ 0 w 125"/>
              <a:gd name="T89" fmla="*/ 52 h 146"/>
              <a:gd name="T90" fmla="*/ 7 w 125"/>
              <a:gd name="T91" fmla="*/ 38 h 146"/>
              <a:gd name="T92" fmla="*/ 0 w 125"/>
              <a:gd name="T93" fmla="*/ 31 h 146"/>
              <a:gd name="T94" fmla="*/ 13 w 125"/>
              <a:gd name="T95" fmla="*/ 21 h 146"/>
              <a:gd name="T96" fmla="*/ 17 w 125"/>
              <a:gd name="T97" fmla="*/ 3 h 146"/>
              <a:gd name="T98" fmla="*/ 27 w 125"/>
              <a:gd name="T99" fmla="*/ 3 h 146"/>
              <a:gd name="T100" fmla="*/ 31 w 125"/>
              <a:gd name="T10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46">
                <a:moveTo>
                  <a:pt x="31" y="0"/>
                </a:moveTo>
                <a:lnTo>
                  <a:pt x="45" y="14"/>
                </a:lnTo>
                <a:lnTo>
                  <a:pt x="52" y="10"/>
                </a:lnTo>
                <a:lnTo>
                  <a:pt x="55" y="3"/>
                </a:lnTo>
                <a:lnTo>
                  <a:pt x="66" y="3"/>
                </a:lnTo>
                <a:lnTo>
                  <a:pt x="69" y="17"/>
                </a:lnTo>
                <a:lnTo>
                  <a:pt x="86" y="28"/>
                </a:lnTo>
                <a:lnTo>
                  <a:pt x="97" y="24"/>
                </a:lnTo>
                <a:lnTo>
                  <a:pt x="104" y="42"/>
                </a:lnTo>
                <a:lnTo>
                  <a:pt x="93" y="45"/>
                </a:lnTo>
                <a:lnTo>
                  <a:pt x="90" y="59"/>
                </a:lnTo>
                <a:lnTo>
                  <a:pt x="104" y="69"/>
                </a:lnTo>
                <a:lnTo>
                  <a:pt x="93" y="73"/>
                </a:lnTo>
                <a:lnTo>
                  <a:pt x="100" y="83"/>
                </a:lnTo>
                <a:lnTo>
                  <a:pt x="118" y="87"/>
                </a:lnTo>
                <a:lnTo>
                  <a:pt x="125" y="94"/>
                </a:lnTo>
                <a:lnTo>
                  <a:pt x="111" y="100"/>
                </a:lnTo>
                <a:lnTo>
                  <a:pt x="100" y="111"/>
                </a:lnTo>
                <a:lnTo>
                  <a:pt x="90" y="107"/>
                </a:lnTo>
                <a:lnTo>
                  <a:pt x="90" y="118"/>
                </a:lnTo>
                <a:lnTo>
                  <a:pt x="86" y="125"/>
                </a:lnTo>
                <a:lnTo>
                  <a:pt x="69" y="135"/>
                </a:lnTo>
                <a:lnTo>
                  <a:pt x="62" y="135"/>
                </a:lnTo>
                <a:lnTo>
                  <a:pt x="66" y="135"/>
                </a:lnTo>
                <a:lnTo>
                  <a:pt x="55" y="132"/>
                </a:lnTo>
                <a:lnTo>
                  <a:pt x="55" y="146"/>
                </a:lnTo>
                <a:lnTo>
                  <a:pt x="48" y="146"/>
                </a:lnTo>
                <a:lnTo>
                  <a:pt x="45" y="139"/>
                </a:lnTo>
                <a:lnTo>
                  <a:pt x="41" y="135"/>
                </a:lnTo>
                <a:lnTo>
                  <a:pt x="38" y="135"/>
                </a:lnTo>
                <a:lnTo>
                  <a:pt x="31" y="142"/>
                </a:lnTo>
                <a:lnTo>
                  <a:pt x="24" y="142"/>
                </a:lnTo>
                <a:lnTo>
                  <a:pt x="17" y="135"/>
                </a:lnTo>
                <a:lnTo>
                  <a:pt x="10" y="132"/>
                </a:lnTo>
                <a:lnTo>
                  <a:pt x="7" y="121"/>
                </a:lnTo>
                <a:lnTo>
                  <a:pt x="3" y="118"/>
                </a:lnTo>
                <a:lnTo>
                  <a:pt x="13" y="107"/>
                </a:lnTo>
                <a:lnTo>
                  <a:pt x="13" y="100"/>
                </a:lnTo>
                <a:lnTo>
                  <a:pt x="24" y="97"/>
                </a:lnTo>
                <a:lnTo>
                  <a:pt x="20" y="87"/>
                </a:lnTo>
                <a:lnTo>
                  <a:pt x="31" y="83"/>
                </a:lnTo>
                <a:lnTo>
                  <a:pt x="24" y="59"/>
                </a:lnTo>
                <a:lnTo>
                  <a:pt x="10" y="55"/>
                </a:lnTo>
                <a:lnTo>
                  <a:pt x="7" y="62"/>
                </a:lnTo>
                <a:lnTo>
                  <a:pt x="0" y="52"/>
                </a:lnTo>
                <a:lnTo>
                  <a:pt x="7" y="38"/>
                </a:lnTo>
                <a:lnTo>
                  <a:pt x="0" y="31"/>
                </a:lnTo>
                <a:lnTo>
                  <a:pt x="13" y="21"/>
                </a:lnTo>
                <a:lnTo>
                  <a:pt x="17" y="3"/>
                </a:lnTo>
                <a:lnTo>
                  <a:pt x="27" y="3"/>
                </a:lnTo>
                <a:lnTo>
                  <a:pt x="31"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14" name="Freeform 95">
            <a:extLst>
              <a:ext uri="{FF2B5EF4-FFF2-40B4-BE49-F238E27FC236}">
                <a16:creationId xmlns:a16="http://schemas.microsoft.com/office/drawing/2014/main" id="{0704717F-855B-457D-B4CF-2F0E83C8C399}"/>
              </a:ext>
            </a:extLst>
          </p:cNvPr>
          <p:cNvSpPr>
            <a:spLocks/>
          </p:cNvSpPr>
          <p:nvPr/>
        </p:nvSpPr>
        <p:spPr bwMode="auto">
          <a:xfrm>
            <a:off x="10737286" y="2056194"/>
            <a:ext cx="384186" cy="433665"/>
          </a:xfrm>
          <a:custGeom>
            <a:avLst/>
            <a:gdLst>
              <a:gd name="T0" fmla="*/ 76 w 132"/>
              <a:gd name="T1" fmla="*/ 17 h 149"/>
              <a:gd name="T2" fmla="*/ 83 w 132"/>
              <a:gd name="T3" fmla="*/ 17 h 149"/>
              <a:gd name="T4" fmla="*/ 101 w 132"/>
              <a:gd name="T5" fmla="*/ 0 h 149"/>
              <a:gd name="T6" fmla="*/ 125 w 132"/>
              <a:gd name="T7" fmla="*/ 3 h 149"/>
              <a:gd name="T8" fmla="*/ 122 w 132"/>
              <a:gd name="T9" fmla="*/ 14 h 149"/>
              <a:gd name="T10" fmla="*/ 111 w 132"/>
              <a:gd name="T11" fmla="*/ 21 h 149"/>
              <a:gd name="T12" fmla="*/ 111 w 132"/>
              <a:gd name="T13" fmla="*/ 31 h 149"/>
              <a:gd name="T14" fmla="*/ 118 w 132"/>
              <a:gd name="T15" fmla="*/ 48 h 149"/>
              <a:gd name="T16" fmla="*/ 132 w 132"/>
              <a:gd name="T17" fmla="*/ 55 h 149"/>
              <a:gd name="T18" fmla="*/ 128 w 132"/>
              <a:gd name="T19" fmla="*/ 76 h 149"/>
              <a:gd name="T20" fmla="*/ 122 w 132"/>
              <a:gd name="T21" fmla="*/ 80 h 149"/>
              <a:gd name="T22" fmla="*/ 122 w 132"/>
              <a:gd name="T23" fmla="*/ 90 h 149"/>
              <a:gd name="T24" fmla="*/ 132 w 132"/>
              <a:gd name="T25" fmla="*/ 97 h 149"/>
              <a:gd name="T26" fmla="*/ 132 w 132"/>
              <a:gd name="T27" fmla="*/ 107 h 149"/>
              <a:gd name="T28" fmla="*/ 128 w 132"/>
              <a:gd name="T29" fmla="*/ 111 h 149"/>
              <a:gd name="T30" fmla="*/ 115 w 132"/>
              <a:gd name="T31" fmla="*/ 107 h 149"/>
              <a:gd name="T32" fmla="*/ 101 w 132"/>
              <a:gd name="T33" fmla="*/ 111 h 149"/>
              <a:gd name="T34" fmla="*/ 111 w 132"/>
              <a:gd name="T35" fmla="*/ 128 h 149"/>
              <a:gd name="T36" fmla="*/ 111 w 132"/>
              <a:gd name="T37" fmla="*/ 142 h 149"/>
              <a:gd name="T38" fmla="*/ 90 w 132"/>
              <a:gd name="T39" fmla="*/ 149 h 149"/>
              <a:gd name="T40" fmla="*/ 45 w 132"/>
              <a:gd name="T41" fmla="*/ 142 h 149"/>
              <a:gd name="T42" fmla="*/ 35 w 132"/>
              <a:gd name="T43" fmla="*/ 121 h 149"/>
              <a:gd name="T44" fmla="*/ 24 w 132"/>
              <a:gd name="T45" fmla="*/ 121 h 149"/>
              <a:gd name="T46" fmla="*/ 17 w 132"/>
              <a:gd name="T47" fmla="*/ 118 h 149"/>
              <a:gd name="T48" fmla="*/ 21 w 132"/>
              <a:gd name="T49" fmla="*/ 87 h 149"/>
              <a:gd name="T50" fmla="*/ 3 w 132"/>
              <a:gd name="T51" fmla="*/ 73 h 149"/>
              <a:gd name="T52" fmla="*/ 3 w 132"/>
              <a:gd name="T53" fmla="*/ 66 h 149"/>
              <a:gd name="T54" fmla="*/ 3 w 132"/>
              <a:gd name="T55" fmla="*/ 62 h 149"/>
              <a:gd name="T56" fmla="*/ 7 w 132"/>
              <a:gd name="T57" fmla="*/ 55 h 149"/>
              <a:gd name="T58" fmla="*/ 0 w 132"/>
              <a:gd name="T59" fmla="*/ 52 h 149"/>
              <a:gd name="T60" fmla="*/ 0 w 132"/>
              <a:gd name="T61" fmla="*/ 35 h 149"/>
              <a:gd name="T62" fmla="*/ 14 w 132"/>
              <a:gd name="T63" fmla="*/ 45 h 149"/>
              <a:gd name="T64" fmla="*/ 24 w 132"/>
              <a:gd name="T65" fmla="*/ 28 h 149"/>
              <a:gd name="T66" fmla="*/ 28 w 132"/>
              <a:gd name="T67" fmla="*/ 21 h 149"/>
              <a:gd name="T68" fmla="*/ 35 w 132"/>
              <a:gd name="T69" fmla="*/ 21 h 149"/>
              <a:gd name="T70" fmla="*/ 45 w 132"/>
              <a:gd name="T71" fmla="*/ 17 h 149"/>
              <a:gd name="T72" fmla="*/ 59 w 132"/>
              <a:gd name="T73" fmla="*/ 17 h 149"/>
              <a:gd name="T74" fmla="*/ 76 w 132"/>
              <a:gd name="T75" fmla="*/ 1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49">
                <a:moveTo>
                  <a:pt x="76" y="17"/>
                </a:moveTo>
                <a:lnTo>
                  <a:pt x="83" y="17"/>
                </a:lnTo>
                <a:lnTo>
                  <a:pt x="101" y="0"/>
                </a:lnTo>
                <a:lnTo>
                  <a:pt x="125" y="3"/>
                </a:lnTo>
                <a:lnTo>
                  <a:pt x="122" y="14"/>
                </a:lnTo>
                <a:lnTo>
                  <a:pt x="111" y="21"/>
                </a:lnTo>
                <a:lnTo>
                  <a:pt x="111" y="31"/>
                </a:lnTo>
                <a:lnTo>
                  <a:pt x="118" y="48"/>
                </a:lnTo>
                <a:lnTo>
                  <a:pt x="132" y="55"/>
                </a:lnTo>
                <a:lnTo>
                  <a:pt x="128" y="76"/>
                </a:lnTo>
                <a:lnTo>
                  <a:pt x="122" y="80"/>
                </a:lnTo>
                <a:lnTo>
                  <a:pt x="122" y="90"/>
                </a:lnTo>
                <a:lnTo>
                  <a:pt x="132" y="97"/>
                </a:lnTo>
                <a:lnTo>
                  <a:pt x="132" y="107"/>
                </a:lnTo>
                <a:lnTo>
                  <a:pt x="128" y="111"/>
                </a:lnTo>
                <a:lnTo>
                  <a:pt x="115" y="107"/>
                </a:lnTo>
                <a:lnTo>
                  <a:pt x="101" y="111"/>
                </a:lnTo>
                <a:lnTo>
                  <a:pt x="111" y="128"/>
                </a:lnTo>
                <a:lnTo>
                  <a:pt x="111" y="142"/>
                </a:lnTo>
                <a:lnTo>
                  <a:pt x="90" y="149"/>
                </a:lnTo>
                <a:lnTo>
                  <a:pt x="45" y="142"/>
                </a:lnTo>
                <a:lnTo>
                  <a:pt x="35" y="121"/>
                </a:lnTo>
                <a:lnTo>
                  <a:pt x="24" y="121"/>
                </a:lnTo>
                <a:lnTo>
                  <a:pt x="17" y="118"/>
                </a:lnTo>
                <a:lnTo>
                  <a:pt x="21" y="87"/>
                </a:lnTo>
                <a:lnTo>
                  <a:pt x="3" y="73"/>
                </a:lnTo>
                <a:lnTo>
                  <a:pt x="3" y="66"/>
                </a:lnTo>
                <a:lnTo>
                  <a:pt x="3" y="62"/>
                </a:lnTo>
                <a:lnTo>
                  <a:pt x="7" y="55"/>
                </a:lnTo>
                <a:lnTo>
                  <a:pt x="0" y="52"/>
                </a:lnTo>
                <a:lnTo>
                  <a:pt x="0" y="35"/>
                </a:lnTo>
                <a:lnTo>
                  <a:pt x="14" y="45"/>
                </a:lnTo>
                <a:lnTo>
                  <a:pt x="24" y="28"/>
                </a:lnTo>
                <a:lnTo>
                  <a:pt x="28" y="21"/>
                </a:lnTo>
                <a:lnTo>
                  <a:pt x="35" y="21"/>
                </a:lnTo>
                <a:lnTo>
                  <a:pt x="45" y="17"/>
                </a:lnTo>
                <a:lnTo>
                  <a:pt x="59" y="17"/>
                </a:lnTo>
                <a:lnTo>
                  <a:pt x="76" y="17"/>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15" name="Freeform 96">
            <a:extLst>
              <a:ext uri="{FF2B5EF4-FFF2-40B4-BE49-F238E27FC236}">
                <a16:creationId xmlns:a16="http://schemas.microsoft.com/office/drawing/2014/main" id="{448F57F9-53AF-4960-BFBA-C0CEF3081701}"/>
              </a:ext>
            </a:extLst>
          </p:cNvPr>
          <p:cNvSpPr>
            <a:spLocks/>
          </p:cNvSpPr>
          <p:nvPr/>
        </p:nvSpPr>
        <p:spPr bwMode="auto">
          <a:xfrm>
            <a:off x="10533552" y="1712754"/>
            <a:ext cx="445307" cy="474412"/>
          </a:xfrm>
          <a:custGeom>
            <a:avLst/>
            <a:gdLst>
              <a:gd name="T0" fmla="*/ 0 w 153"/>
              <a:gd name="T1" fmla="*/ 24 h 163"/>
              <a:gd name="T2" fmla="*/ 11 w 153"/>
              <a:gd name="T3" fmla="*/ 21 h 163"/>
              <a:gd name="T4" fmla="*/ 46 w 153"/>
              <a:gd name="T5" fmla="*/ 14 h 163"/>
              <a:gd name="T6" fmla="*/ 63 w 153"/>
              <a:gd name="T7" fmla="*/ 14 h 163"/>
              <a:gd name="T8" fmla="*/ 77 w 153"/>
              <a:gd name="T9" fmla="*/ 0 h 163"/>
              <a:gd name="T10" fmla="*/ 84 w 153"/>
              <a:gd name="T11" fmla="*/ 10 h 163"/>
              <a:gd name="T12" fmla="*/ 98 w 153"/>
              <a:gd name="T13" fmla="*/ 10 h 163"/>
              <a:gd name="T14" fmla="*/ 108 w 153"/>
              <a:gd name="T15" fmla="*/ 24 h 163"/>
              <a:gd name="T16" fmla="*/ 125 w 153"/>
              <a:gd name="T17" fmla="*/ 35 h 163"/>
              <a:gd name="T18" fmla="*/ 136 w 153"/>
              <a:gd name="T19" fmla="*/ 73 h 163"/>
              <a:gd name="T20" fmla="*/ 150 w 153"/>
              <a:gd name="T21" fmla="*/ 73 h 163"/>
              <a:gd name="T22" fmla="*/ 153 w 153"/>
              <a:gd name="T23" fmla="*/ 90 h 163"/>
              <a:gd name="T24" fmla="*/ 143 w 153"/>
              <a:gd name="T25" fmla="*/ 114 h 163"/>
              <a:gd name="T26" fmla="*/ 146 w 153"/>
              <a:gd name="T27" fmla="*/ 135 h 163"/>
              <a:gd name="T28" fmla="*/ 129 w 153"/>
              <a:gd name="T29" fmla="*/ 135 h 163"/>
              <a:gd name="T30" fmla="*/ 115 w 153"/>
              <a:gd name="T31" fmla="*/ 135 h 163"/>
              <a:gd name="T32" fmla="*/ 105 w 153"/>
              <a:gd name="T33" fmla="*/ 139 h 163"/>
              <a:gd name="T34" fmla="*/ 98 w 153"/>
              <a:gd name="T35" fmla="*/ 139 h 163"/>
              <a:gd name="T36" fmla="*/ 94 w 153"/>
              <a:gd name="T37" fmla="*/ 146 h 163"/>
              <a:gd name="T38" fmla="*/ 84 w 153"/>
              <a:gd name="T39" fmla="*/ 163 h 163"/>
              <a:gd name="T40" fmla="*/ 70 w 153"/>
              <a:gd name="T41" fmla="*/ 153 h 163"/>
              <a:gd name="T42" fmla="*/ 56 w 153"/>
              <a:gd name="T43" fmla="*/ 146 h 163"/>
              <a:gd name="T44" fmla="*/ 25 w 153"/>
              <a:gd name="T45" fmla="*/ 104 h 163"/>
              <a:gd name="T46" fmla="*/ 21 w 153"/>
              <a:gd name="T47" fmla="*/ 52 h 163"/>
              <a:gd name="T48" fmla="*/ 0 w 153"/>
              <a:gd name="T49" fmla="*/ 2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3" h="163">
                <a:moveTo>
                  <a:pt x="0" y="24"/>
                </a:moveTo>
                <a:lnTo>
                  <a:pt x="11" y="21"/>
                </a:lnTo>
                <a:lnTo>
                  <a:pt x="46" y="14"/>
                </a:lnTo>
                <a:lnTo>
                  <a:pt x="63" y="14"/>
                </a:lnTo>
                <a:lnTo>
                  <a:pt x="77" y="0"/>
                </a:lnTo>
                <a:lnTo>
                  <a:pt x="84" y="10"/>
                </a:lnTo>
                <a:lnTo>
                  <a:pt x="98" y="10"/>
                </a:lnTo>
                <a:lnTo>
                  <a:pt x="108" y="24"/>
                </a:lnTo>
                <a:lnTo>
                  <a:pt x="125" y="35"/>
                </a:lnTo>
                <a:lnTo>
                  <a:pt x="136" y="73"/>
                </a:lnTo>
                <a:lnTo>
                  <a:pt x="150" y="73"/>
                </a:lnTo>
                <a:lnTo>
                  <a:pt x="153" y="90"/>
                </a:lnTo>
                <a:lnTo>
                  <a:pt x="143" y="114"/>
                </a:lnTo>
                <a:lnTo>
                  <a:pt x="146" y="135"/>
                </a:lnTo>
                <a:lnTo>
                  <a:pt x="129" y="135"/>
                </a:lnTo>
                <a:lnTo>
                  <a:pt x="115" y="135"/>
                </a:lnTo>
                <a:lnTo>
                  <a:pt x="105" y="139"/>
                </a:lnTo>
                <a:lnTo>
                  <a:pt x="98" y="139"/>
                </a:lnTo>
                <a:lnTo>
                  <a:pt x="94" y="146"/>
                </a:lnTo>
                <a:lnTo>
                  <a:pt x="84" y="163"/>
                </a:lnTo>
                <a:lnTo>
                  <a:pt x="70" y="153"/>
                </a:lnTo>
                <a:lnTo>
                  <a:pt x="56" y="146"/>
                </a:lnTo>
                <a:lnTo>
                  <a:pt x="25" y="104"/>
                </a:lnTo>
                <a:lnTo>
                  <a:pt x="21" y="52"/>
                </a:lnTo>
                <a:lnTo>
                  <a:pt x="0" y="24"/>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16" name="Freeform 97">
            <a:extLst>
              <a:ext uri="{FF2B5EF4-FFF2-40B4-BE49-F238E27FC236}">
                <a16:creationId xmlns:a16="http://schemas.microsoft.com/office/drawing/2014/main" id="{54BB3B8D-A080-498A-95A6-CF7F78ECC7E4}"/>
              </a:ext>
            </a:extLst>
          </p:cNvPr>
          <p:cNvSpPr>
            <a:spLocks/>
          </p:cNvSpPr>
          <p:nvPr/>
        </p:nvSpPr>
        <p:spPr bwMode="auto">
          <a:xfrm>
            <a:off x="11031246" y="2064924"/>
            <a:ext cx="465679" cy="617025"/>
          </a:xfrm>
          <a:custGeom>
            <a:avLst/>
            <a:gdLst>
              <a:gd name="T0" fmla="*/ 100 w 160"/>
              <a:gd name="T1" fmla="*/ 11 h 212"/>
              <a:gd name="T2" fmla="*/ 104 w 160"/>
              <a:gd name="T3" fmla="*/ 11 h 212"/>
              <a:gd name="T4" fmla="*/ 114 w 160"/>
              <a:gd name="T5" fmla="*/ 42 h 212"/>
              <a:gd name="T6" fmla="*/ 132 w 160"/>
              <a:gd name="T7" fmla="*/ 70 h 212"/>
              <a:gd name="T8" fmla="*/ 149 w 160"/>
              <a:gd name="T9" fmla="*/ 111 h 212"/>
              <a:gd name="T10" fmla="*/ 153 w 160"/>
              <a:gd name="T11" fmla="*/ 129 h 212"/>
              <a:gd name="T12" fmla="*/ 153 w 160"/>
              <a:gd name="T13" fmla="*/ 132 h 212"/>
              <a:gd name="T14" fmla="*/ 160 w 160"/>
              <a:gd name="T15" fmla="*/ 167 h 212"/>
              <a:gd name="T16" fmla="*/ 146 w 160"/>
              <a:gd name="T17" fmla="*/ 163 h 212"/>
              <a:gd name="T18" fmla="*/ 135 w 160"/>
              <a:gd name="T19" fmla="*/ 170 h 212"/>
              <a:gd name="T20" fmla="*/ 132 w 160"/>
              <a:gd name="T21" fmla="*/ 174 h 212"/>
              <a:gd name="T22" fmla="*/ 125 w 160"/>
              <a:gd name="T23" fmla="*/ 181 h 212"/>
              <a:gd name="T24" fmla="*/ 128 w 160"/>
              <a:gd name="T25" fmla="*/ 184 h 212"/>
              <a:gd name="T26" fmla="*/ 132 w 160"/>
              <a:gd name="T27" fmla="*/ 195 h 212"/>
              <a:gd name="T28" fmla="*/ 128 w 160"/>
              <a:gd name="T29" fmla="*/ 209 h 212"/>
              <a:gd name="T30" fmla="*/ 104 w 160"/>
              <a:gd name="T31" fmla="*/ 212 h 212"/>
              <a:gd name="T32" fmla="*/ 80 w 160"/>
              <a:gd name="T33" fmla="*/ 209 h 212"/>
              <a:gd name="T34" fmla="*/ 52 w 160"/>
              <a:gd name="T35" fmla="*/ 184 h 212"/>
              <a:gd name="T36" fmla="*/ 45 w 160"/>
              <a:gd name="T37" fmla="*/ 191 h 212"/>
              <a:gd name="T38" fmla="*/ 34 w 160"/>
              <a:gd name="T39" fmla="*/ 191 h 212"/>
              <a:gd name="T40" fmla="*/ 27 w 160"/>
              <a:gd name="T41" fmla="*/ 184 h 212"/>
              <a:gd name="T42" fmla="*/ 27 w 160"/>
              <a:gd name="T43" fmla="*/ 160 h 212"/>
              <a:gd name="T44" fmla="*/ 21 w 160"/>
              <a:gd name="T45" fmla="*/ 146 h 212"/>
              <a:gd name="T46" fmla="*/ 10 w 160"/>
              <a:gd name="T47" fmla="*/ 139 h 212"/>
              <a:gd name="T48" fmla="*/ 10 w 160"/>
              <a:gd name="T49" fmla="*/ 125 h 212"/>
              <a:gd name="T50" fmla="*/ 0 w 160"/>
              <a:gd name="T51" fmla="*/ 108 h 212"/>
              <a:gd name="T52" fmla="*/ 14 w 160"/>
              <a:gd name="T53" fmla="*/ 104 h 212"/>
              <a:gd name="T54" fmla="*/ 27 w 160"/>
              <a:gd name="T55" fmla="*/ 108 h 212"/>
              <a:gd name="T56" fmla="*/ 31 w 160"/>
              <a:gd name="T57" fmla="*/ 104 h 212"/>
              <a:gd name="T58" fmla="*/ 31 w 160"/>
              <a:gd name="T59" fmla="*/ 94 h 212"/>
              <a:gd name="T60" fmla="*/ 21 w 160"/>
              <a:gd name="T61" fmla="*/ 87 h 212"/>
              <a:gd name="T62" fmla="*/ 21 w 160"/>
              <a:gd name="T63" fmla="*/ 77 h 212"/>
              <a:gd name="T64" fmla="*/ 27 w 160"/>
              <a:gd name="T65" fmla="*/ 73 h 212"/>
              <a:gd name="T66" fmla="*/ 31 w 160"/>
              <a:gd name="T67" fmla="*/ 52 h 212"/>
              <a:gd name="T68" fmla="*/ 17 w 160"/>
              <a:gd name="T69" fmla="*/ 45 h 212"/>
              <a:gd name="T70" fmla="*/ 10 w 160"/>
              <a:gd name="T71" fmla="*/ 28 h 212"/>
              <a:gd name="T72" fmla="*/ 10 w 160"/>
              <a:gd name="T73" fmla="*/ 18 h 212"/>
              <a:gd name="T74" fmla="*/ 21 w 160"/>
              <a:gd name="T75" fmla="*/ 11 h 212"/>
              <a:gd name="T76" fmla="*/ 24 w 160"/>
              <a:gd name="T77" fmla="*/ 0 h 212"/>
              <a:gd name="T78" fmla="*/ 73 w 160"/>
              <a:gd name="T79" fmla="*/ 11 h 212"/>
              <a:gd name="T80" fmla="*/ 100 w 160"/>
              <a:gd name="T81" fmla="*/ 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212">
                <a:moveTo>
                  <a:pt x="100" y="11"/>
                </a:moveTo>
                <a:lnTo>
                  <a:pt x="104" y="11"/>
                </a:lnTo>
                <a:lnTo>
                  <a:pt x="114" y="42"/>
                </a:lnTo>
                <a:lnTo>
                  <a:pt x="132" y="70"/>
                </a:lnTo>
                <a:lnTo>
                  <a:pt x="149" y="111"/>
                </a:lnTo>
                <a:lnTo>
                  <a:pt x="153" y="129"/>
                </a:lnTo>
                <a:lnTo>
                  <a:pt x="153" y="132"/>
                </a:lnTo>
                <a:lnTo>
                  <a:pt x="160" y="167"/>
                </a:lnTo>
                <a:lnTo>
                  <a:pt x="146" y="163"/>
                </a:lnTo>
                <a:lnTo>
                  <a:pt x="135" y="170"/>
                </a:lnTo>
                <a:lnTo>
                  <a:pt x="132" y="174"/>
                </a:lnTo>
                <a:lnTo>
                  <a:pt x="125" y="181"/>
                </a:lnTo>
                <a:lnTo>
                  <a:pt x="128" y="184"/>
                </a:lnTo>
                <a:lnTo>
                  <a:pt x="132" y="195"/>
                </a:lnTo>
                <a:lnTo>
                  <a:pt x="128" y="209"/>
                </a:lnTo>
                <a:lnTo>
                  <a:pt x="104" y="212"/>
                </a:lnTo>
                <a:lnTo>
                  <a:pt x="80" y="209"/>
                </a:lnTo>
                <a:lnTo>
                  <a:pt x="52" y="184"/>
                </a:lnTo>
                <a:lnTo>
                  <a:pt x="45" y="191"/>
                </a:lnTo>
                <a:lnTo>
                  <a:pt x="34" y="191"/>
                </a:lnTo>
                <a:lnTo>
                  <a:pt x="27" y="184"/>
                </a:lnTo>
                <a:lnTo>
                  <a:pt x="27" y="160"/>
                </a:lnTo>
                <a:lnTo>
                  <a:pt x="21" y="146"/>
                </a:lnTo>
                <a:lnTo>
                  <a:pt x="10" y="139"/>
                </a:lnTo>
                <a:lnTo>
                  <a:pt x="10" y="125"/>
                </a:lnTo>
                <a:lnTo>
                  <a:pt x="0" y="108"/>
                </a:lnTo>
                <a:lnTo>
                  <a:pt x="14" y="104"/>
                </a:lnTo>
                <a:lnTo>
                  <a:pt x="27" y="108"/>
                </a:lnTo>
                <a:lnTo>
                  <a:pt x="31" y="104"/>
                </a:lnTo>
                <a:lnTo>
                  <a:pt x="31" y="94"/>
                </a:lnTo>
                <a:lnTo>
                  <a:pt x="21" y="87"/>
                </a:lnTo>
                <a:lnTo>
                  <a:pt x="21" y="77"/>
                </a:lnTo>
                <a:lnTo>
                  <a:pt x="27" y="73"/>
                </a:lnTo>
                <a:lnTo>
                  <a:pt x="31" y="52"/>
                </a:lnTo>
                <a:lnTo>
                  <a:pt x="17" y="45"/>
                </a:lnTo>
                <a:lnTo>
                  <a:pt x="10" y="28"/>
                </a:lnTo>
                <a:lnTo>
                  <a:pt x="10" y="18"/>
                </a:lnTo>
                <a:lnTo>
                  <a:pt x="21" y="11"/>
                </a:lnTo>
                <a:lnTo>
                  <a:pt x="24" y="0"/>
                </a:lnTo>
                <a:lnTo>
                  <a:pt x="73" y="11"/>
                </a:lnTo>
                <a:lnTo>
                  <a:pt x="100" y="11"/>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17" name="Freeform 98">
            <a:extLst>
              <a:ext uri="{FF2B5EF4-FFF2-40B4-BE49-F238E27FC236}">
                <a16:creationId xmlns:a16="http://schemas.microsoft.com/office/drawing/2014/main" id="{4F0D7062-0464-440C-A817-7E91436B48EF}"/>
              </a:ext>
            </a:extLst>
          </p:cNvPr>
          <p:cNvSpPr>
            <a:spLocks/>
          </p:cNvSpPr>
          <p:nvPr/>
        </p:nvSpPr>
        <p:spPr bwMode="auto">
          <a:xfrm>
            <a:off x="10897362" y="1238342"/>
            <a:ext cx="497696" cy="867328"/>
          </a:xfrm>
          <a:custGeom>
            <a:avLst/>
            <a:gdLst>
              <a:gd name="T0" fmla="*/ 39 w 171"/>
              <a:gd name="T1" fmla="*/ 149 h 298"/>
              <a:gd name="T2" fmla="*/ 63 w 171"/>
              <a:gd name="T3" fmla="*/ 146 h 298"/>
              <a:gd name="T4" fmla="*/ 98 w 171"/>
              <a:gd name="T5" fmla="*/ 69 h 298"/>
              <a:gd name="T6" fmla="*/ 108 w 171"/>
              <a:gd name="T7" fmla="*/ 52 h 298"/>
              <a:gd name="T8" fmla="*/ 112 w 171"/>
              <a:gd name="T9" fmla="*/ 38 h 298"/>
              <a:gd name="T10" fmla="*/ 126 w 171"/>
              <a:gd name="T11" fmla="*/ 28 h 298"/>
              <a:gd name="T12" fmla="*/ 143 w 171"/>
              <a:gd name="T13" fmla="*/ 0 h 298"/>
              <a:gd name="T14" fmla="*/ 171 w 171"/>
              <a:gd name="T15" fmla="*/ 21 h 298"/>
              <a:gd name="T16" fmla="*/ 167 w 171"/>
              <a:gd name="T17" fmla="*/ 52 h 298"/>
              <a:gd name="T18" fmla="*/ 98 w 171"/>
              <a:gd name="T19" fmla="*/ 180 h 298"/>
              <a:gd name="T20" fmla="*/ 98 w 171"/>
              <a:gd name="T21" fmla="*/ 194 h 298"/>
              <a:gd name="T22" fmla="*/ 98 w 171"/>
              <a:gd name="T23" fmla="*/ 205 h 298"/>
              <a:gd name="T24" fmla="*/ 112 w 171"/>
              <a:gd name="T25" fmla="*/ 222 h 298"/>
              <a:gd name="T26" fmla="*/ 122 w 171"/>
              <a:gd name="T27" fmla="*/ 239 h 298"/>
              <a:gd name="T28" fmla="*/ 139 w 171"/>
              <a:gd name="T29" fmla="*/ 274 h 298"/>
              <a:gd name="T30" fmla="*/ 146 w 171"/>
              <a:gd name="T31" fmla="*/ 291 h 298"/>
              <a:gd name="T32" fmla="*/ 146 w 171"/>
              <a:gd name="T33" fmla="*/ 295 h 298"/>
              <a:gd name="T34" fmla="*/ 119 w 171"/>
              <a:gd name="T35" fmla="*/ 295 h 298"/>
              <a:gd name="T36" fmla="*/ 70 w 171"/>
              <a:gd name="T37" fmla="*/ 284 h 298"/>
              <a:gd name="T38" fmla="*/ 46 w 171"/>
              <a:gd name="T39" fmla="*/ 281 h 298"/>
              <a:gd name="T40" fmla="*/ 28 w 171"/>
              <a:gd name="T41" fmla="*/ 298 h 298"/>
              <a:gd name="T42" fmla="*/ 21 w 171"/>
              <a:gd name="T43" fmla="*/ 298 h 298"/>
              <a:gd name="T44" fmla="*/ 18 w 171"/>
              <a:gd name="T45" fmla="*/ 277 h 298"/>
              <a:gd name="T46" fmla="*/ 28 w 171"/>
              <a:gd name="T47" fmla="*/ 253 h 298"/>
              <a:gd name="T48" fmla="*/ 25 w 171"/>
              <a:gd name="T49" fmla="*/ 236 h 298"/>
              <a:gd name="T50" fmla="*/ 11 w 171"/>
              <a:gd name="T51" fmla="*/ 236 h 298"/>
              <a:gd name="T52" fmla="*/ 0 w 171"/>
              <a:gd name="T53" fmla="*/ 198 h 298"/>
              <a:gd name="T54" fmla="*/ 4 w 171"/>
              <a:gd name="T55" fmla="*/ 170 h 298"/>
              <a:gd name="T56" fmla="*/ 39 w 171"/>
              <a:gd name="T57" fmla="*/ 14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298">
                <a:moveTo>
                  <a:pt x="39" y="149"/>
                </a:moveTo>
                <a:lnTo>
                  <a:pt x="63" y="146"/>
                </a:lnTo>
                <a:lnTo>
                  <a:pt x="98" y="69"/>
                </a:lnTo>
                <a:lnTo>
                  <a:pt x="108" y="52"/>
                </a:lnTo>
                <a:lnTo>
                  <a:pt x="112" y="38"/>
                </a:lnTo>
                <a:lnTo>
                  <a:pt x="126" y="28"/>
                </a:lnTo>
                <a:lnTo>
                  <a:pt x="143" y="0"/>
                </a:lnTo>
                <a:lnTo>
                  <a:pt x="171" y="21"/>
                </a:lnTo>
                <a:lnTo>
                  <a:pt x="167" y="52"/>
                </a:lnTo>
                <a:lnTo>
                  <a:pt x="98" y="180"/>
                </a:lnTo>
                <a:lnTo>
                  <a:pt x="98" y="194"/>
                </a:lnTo>
                <a:lnTo>
                  <a:pt x="98" y="205"/>
                </a:lnTo>
                <a:lnTo>
                  <a:pt x="112" y="222"/>
                </a:lnTo>
                <a:lnTo>
                  <a:pt x="122" y="239"/>
                </a:lnTo>
                <a:lnTo>
                  <a:pt x="139" y="274"/>
                </a:lnTo>
                <a:lnTo>
                  <a:pt x="146" y="291"/>
                </a:lnTo>
                <a:lnTo>
                  <a:pt x="146" y="295"/>
                </a:lnTo>
                <a:lnTo>
                  <a:pt x="119" y="295"/>
                </a:lnTo>
                <a:lnTo>
                  <a:pt x="70" y="284"/>
                </a:lnTo>
                <a:lnTo>
                  <a:pt x="46" y="281"/>
                </a:lnTo>
                <a:lnTo>
                  <a:pt x="28" y="298"/>
                </a:lnTo>
                <a:lnTo>
                  <a:pt x="21" y="298"/>
                </a:lnTo>
                <a:lnTo>
                  <a:pt x="18" y="277"/>
                </a:lnTo>
                <a:lnTo>
                  <a:pt x="28" y="253"/>
                </a:lnTo>
                <a:lnTo>
                  <a:pt x="25" y="236"/>
                </a:lnTo>
                <a:lnTo>
                  <a:pt x="11" y="236"/>
                </a:lnTo>
                <a:lnTo>
                  <a:pt x="0" y="198"/>
                </a:lnTo>
                <a:lnTo>
                  <a:pt x="4" y="170"/>
                </a:lnTo>
                <a:lnTo>
                  <a:pt x="39" y="149"/>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18" name="Freeform 99">
            <a:extLst>
              <a:ext uri="{FF2B5EF4-FFF2-40B4-BE49-F238E27FC236}">
                <a16:creationId xmlns:a16="http://schemas.microsoft.com/office/drawing/2014/main" id="{C2E0D885-E5AA-4DC8-B3CA-339CA2629578}"/>
              </a:ext>
            </a:extLst>
          </p:cNvPr>
          <p:cNvSpPr>
            <a:spLocks/>
          </p:cNvSpPr>
          <p:nvPr/>
        </p:nvSpPr>
        <p:spPr bwMode="auto">
          <a:xfrm>
            <a:off x="10332727" y="2187164"/>
            <a:ext cx="465679" cy="372544"/>
          </a:xfrm>
          <a:custGeom>
            <a:avLst/>
            <a:gdLst>
              <a:gd name="T0" fmla="*/ 38 w 160"/>
              <a:gd name="T1" fmla="*/ 31 h 128"/>
              <a:gd name="T2" fmla="*/ 49 w 160"/>
              <a:gd name="T3" fmla="*/ 21 h 128"/>
              <a:gd name="T4" fmla="*/ 66 w 160"/>
              <a:gd name="T5" fmla="*/ 14 h 128"/>
              <a:gd name="T6" fmla="*/ 69 w 160"/>
              <a:gd name="T7" fmla="*/ 24 h 128"/>
              <a:gd name="T8" fmla="*/ 83 w 160"/>
              <a:gd name="T9" fmla="*/ 17 h 128"/>
              <a:gd name="T10" fmla="*/ 83 w 160"/>
              <a:gd name="T11" fmla="*/ 0 h 128"/>
              <a:gd name="T12" fmla="*/ 111 w 160"/>
              <a:gd name="T13" fmla="*/ 0 h 128"/>
              <a:gd name="T14" fmla="*/ 115 w 160"/>
              <a:gd name="T15" fmla="*/ 10 h 128"/>
              <a:gd name="T16" fmla="*/ 122 w 160"/>
              <a:gd name="T17" fmla="*/ 21 h 128"/>
              <a:gd name="T18" fmla="*/ 142 w 160"/>
              <a:gd name="T19" fmla="*/ 21 h 128"/>
              <a:gd name="T20" fmla="*/ 142 w 160"/>
              <a:gd name="T21" fmla="*/ 28 h 128"/>
              <a:gd name="T22" fmla="*/ 160 w 160"/>
              <a:gd name="T23" fmla="*/ 42 h 128"/>
              <a:gd name="T24" fmla="*/ 156 w 160"/>
              <a:gd name="T25" fmla="*/ 73 h 128"/>
              <a:gd name="T26" fmla="*/ 128 w 160"/>
              <a:gd name="T27" fmla="*/ 121 h 128"/>
              <a:gd name="T28" fmla="*/ 104 w 160"/>
              <a:gd name="T29" fmla="*/ 128 h 128"/>
              <a:gd name="T30" fmla="*/ 45 w 160"/>
              <a:gd name="T31" fmla="*/ 121 h 128"/>
              <a:gd name="T32" fmla="*/ 42 w 160"/>
              <a:gd name="T33" fmla="*/ 101 h 128"/>
              <a:gd name="T34" fmla="*/ 24 w 160"/>
              <a:gd name="T35" fmla="*/ 114 h 128"/>
              <a:gd name="T36" fmla="*/ 0 w 160"/>
              <a:gd name="T37" fmla="*/ 87 h 128"/>
              <a:gd name="T38" fmla="*/ 14 w 160"/>
              <a:gd name="T39" fmla="*/ 62 h 128"/>
              <a:gd name="T40" fmla="*/ 10 w 160"/>
              <a:gd name="T41" fmla="*/ 45 h 128"/>
              <a:gd name="T42" fmla="*/ 38 w 160"/>
              <a:gd name="T43" fmla="*/ 3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28">
                <a:moveTo>
                  <a:pt x="38" y="31"/>
                </a:moveTo>
                <a:lnTo>
                  <a:pt x="49" y="21"/>
                </a:lnTo>
                <a:lnTo>
                  <a:pt x="66" y="14"/>
                </a:lnTo>
                <a:lnTo>
                  <a:pt x="69" y="24"/>
                </a:lnTo>
                <a:lnTo>
                  <a:pt x="83" y="17"/>
                </a:lnTo>
                <a:lnTo>
                  <a:pt x="83" y="0"/>
                </a:lnTo>
                <a:lnTo>
                  <a:pt x="111" y="0"/>
                </a:lnTo>
                <a:lnTo>
                  <a:pt x="115" y="10"/>
                </a:lnTo>
                <a:lnTo>
                  <a:pt x="122" y="21"/>
                </a:lnTo>
                <a:lnTo>
                  <a:pt x="142" y="21"/>
                </a:lnTo>
                <a:lnTo>
                  <a:pt x="142" y="28"/>
                </a:lnTo>
                <a:lnTo>
                  <a:pt x="160" y="42"/>
                </a:lnTo>
                <a:lnTo>
                  <a:pt x="156" y="73"/>
                </a:lnTo>
                <a:lnTo>
                  <a:pt x="128" y="121"/>
                </a:lnTo>
                <a:lnTo>
                  <a:pt x="104" y="128"/>
                </a:lnTo>
                <a:lnTo>
                  <a:pt x="45" y="121"/>
                </a:lnTo>
                <a:lnTo>
                  <a:pt x="42" y="101"/>
                </a:lnTo>
                <a:lnTo>
                  <a:pt x="24" y="114"/>
                </a:lnTo>
                <a:lnTo>
                  <a:pt x="0" y="87"/>
                </a:lnTo>
                <a:lnTo>
                  <a:pt x="14" y="62"/>
                </a:lnTo>
                <a:lnTo>
                  <a:pt x="10" y="45"/>
                </a:lnTo>
                <a:lnTo>
                  <a:pt x="38" y="3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19" name="Freeform 100">
            <a:extLst>
              <a:ext uri="{FF2B5EF4-FFF2-40B4-BE49-F238E27FC236}">
                <a16:creationId xmlns:a16="http://schemas.microsoft.com/office/drawing/2014/main" id="{D839D468-6EAE-4BC2-A29B-9FD7584AD93D}"/>
              </a:ext>
            </a:extLst>
          </p:cNvPr>
          <p:cNvSpPr>
            <a:spLocks/>
          </p:cNvSpPr>
          <p:nvPr/>
        </p:nvSpPr>
        <p:spPr bwMode="auto">
          <a:xfrm>
            <a:off x="10565567" y="1479914"/>
            <a:ext cx="445307" cy="334708"/>
          </a:xfrm>
          <a:custGeom>
            <a:avLst/>
            <a:gdLst>
              <a:gd name="T0" fmla="*/ 59 w 153"/>
              <a:gd name="T1" fmla="*/ 0 h 115"/>
              <a:gd name="T2" fmla="*/ 104 w 153"/>
              <a:gd name="T3" fmla="*/ 28 h 115"/>
              <a:gd name="T4" fmla="*/ 114 w 153"/>
              <a:gd name="T5" fmla="*/ 56 h 115"/>
              <a:gd name="T6" fmla="*/ 121 w 153"/>
              <a:gd name="T7" fmla="*/ 56 h 115"/>
              <a:gd name="T8" fmla="*/ 153 w 153"/>
              <a:gd name="T9" fmla="*/ 66 h 115"/>
              <a:gd name="T10" fmla="*/ 118 w 153"/>
              <a:gd name="T11" fmla="*/ 87 h 115"/>
              <a:gd name="T12" fmla="*/ 114 w 153"/>
              <a:gd name="T13" fmla="*/ 115 h 115"/>
              <a:gd name="T14" fmla="*/ 97 w 153"/>
              <a:gd name="T15" fmla="*/ 104 h 115"/>
              <a:gd name="T16" fmla="*/ 87 w 153"/>
              <a:gd name="T17" fmla="*/ 90 h 115"/>
              <a:gd name="T18" fmla="*/ 73 w 153"/>
              <a:gd name="T19" fmla="*/ 90 h 115"/>
              <a:gd name="T20" fmla="*/ 66 w 153"/>
              <a:gd name="T21" fmla="*/ 80 h 115"/>
              <a:gd name="T22" fmla="*/ 52 w 153"/>
              <a:gd name="T23" fmla="*/ 94 h 115"/>
              <a:gd name="T24" fmla="*/ 35 w 153"/>
              <a:gd name="T25" fmla="*/ 94 h 115"/>
              <a:gd name="T26" fmla="*/ 0 w 153"/>
              <a:gd name="T27" fmla="*/ 101 h 115"/>
              <a:gd name="T28" fmla="*/ 42 w 153"/>
              <a:gd name="T29" fmla="*/ 52 h 115"/>
              <a:gd name="T30" fmla="*/ 48 w 153"/>
              <a:gd name="T31" fmla="*/ 18 h 115"/>
              <a:gd name="T32" fmla="*/ 59 w 153"/>
              <a:gd name="T33" fmla="*/ 14 h 115"/>
              <a:gd name="T34" fmla="*/ 59 w 153"/>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 h="115">
                <a:moveTo>
                  <a:pt x="59" y="0"/>
                </a:moveTo>
                <a:lnTo>
                  <a:pt x="104" y="28"/>
                </a:lnTo>
                <a:lnTo>
                  <a:pt x="114" y="56"/>
                </a:lnTo>
                <a:lnTo>
                  <a:pt x="121" y="56"/>
                </a:lnTo>
                <a:lnTo>
                  <a:pt x="153" y="66"/>
                </a:lnTo>
                <a:lnTo>
                  <a:pt x="118" y="87"/>
                </a:lnTo>
                <a:lnTo>
                  <a:pt x="114" y="115"/>
                </a:lnTo>
                <a:lnTo>
                  <a:pt x="97" y="104"/>
                </a:lnTo>
                <a:lnTo>
                  <a:pt x="87" y="90"/>
                </a:lnTo>
                <a:lnTo>
                  <a:pt x="73" y="90"/>
                </a:lnTo>
                <a:lnTo>
                  <a:pt x="66" y="80"/>
                </a:lnTo>
                <a:lnTo>
                  <a:pt x="52" y="94"/>
                </a:lnTo>
                <a:lnTo>
                  <a:pt x="35" y="94"/>
                </a:lnTo>
                <a:lnTo>
                  <a:pt x="0" y="101"/>
                </a:lnTo>
                <a:lnTo>
                  <a:pt x="42" y="52"/>
                </a:lnTo>
                <a:lnTo>
                  <a:pt x="48" y="18"/>
                </a:lnTo>
                <a:lnTo>
                  <a:pt x="59" y="14"/>
                </a:lnTo>
                <a:lnTo>
                  <a:pt x="59"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20" name="Freeform 101">
            <a:extLst>
              <a:ext uri="{FF2B5EF4-FFF2-40B4-BE49-F238E27FC236}">
                <a16:creationId xmlns:a16="http://schemas.microsoft.com/office/drawing/2014/main" id="{25EF52E6-7BBE-4161-96B7-912EE8E02E33}"/>
              </a:ext>
            </a:extLst>
          </p:cNvPr>
          <p:cNvSpPr>
            <a:spLocks/>
          </p:cNvSpPr>
          <p:nvPr/>
        </p:nvSpPr>
        <p:spPr bwMode="auto">
          <a:xfrm>
            <a:off x="10454968" y="2399631"/>
            <a:ext cx="535531" cy="544264"/>
          </a:xfrm>
          <a:custGeom>
            <a:avLst/>
            <a:gdLst>
              <a:gd name="T0" fmla="*/ 142 w 184"/>
              <a:gd name="T1" fmla="*/ 24 h 187"/>
              <a:gd name="T2" fmla="*/ 139 w 184"/>
              <a:gd name="T3" fmla="*/ 35 h 187"/>
              <a:gd name="T4" fmla="*/ 149 w 184"/>
              <a:gd name="T5" fmla="*/ 76 h 187"/>
              <a:gd name="T6" fmla="*/ 149 w 184"/>
              <a:gd name="T7" fmla="*/ 104 h 187"/>
              <a:gd name="T8" fmla="*/ 156 w 184"/>
              <a:gd name="T9" fmla="*/ 118 h 187"/>
              <a:gd name="T10" fmla="*/ 166 w 184"/>
              <a:gd name="T11" fmla="*/ 118 h 187"/>
              <a:gd name="T12" fmla="*/ 180 w 184"/>
              <a:gd name="T13" fmla="*/ 132 h 187"/>
              <a:gd name="T14" fmla="*/ 184 w 184"/>
              <a:gd name="T15" fmla="*/ 153 h 187"/>
              <a:gd name="T16" fmla="*/ 173 w 184"/>
              <a:gd name="T17" fmla="*/ 153 h 187"/>
              <a:gd name="T18" fmla="*/ 163 w 184"/>
              <a:gd name="T19" fmla="*/ 159 h 187"/>
              <a:gd name="T20" fmla="*/ 156 w 184"/>
              <a:gd name="T21" fmla="*/ 184 h 187"/>
              <a:gd name="T22" fmla="*/ 146 w 184"/>
              <a:gd name="T23" fmla="*/ 180 h 187"/>
              <a:gd name="T24" fmla="*/ 135 w 184"/>
              <a:gd name="T25" fmla="*/ 177 h 187"/>
              <a:gd name="T26" fmla="*/ 132 w 184"/>
              <a:gd name="T27" fmla="*/ 184 h 187"/>
              <a:gd name="T28" fmla="*/ 125 w 184"/>
              <a:gd name="T29" fmla="*/ 187 h 187"/>
              <a:gd name="T30" fmla="*/ 107 w 184"/>
              <a:gd name="T31" fmla="*/ 184 h 187"/>
              <a:gd name="T32" fmla="*/ 41 w 184"/>
              <a:gd name="T33" fmla="*/ 184 h 187"/>
              <a:gd name="T34" fmla="*/ 17 w 184"/>
              <a:gd name="T35" fmla="*/ 166 h 187"/>
              <a:gd name="T36" fmla="*/ 7 w 184"/>
              <a:gd name="T37" fmla="*/ 146 h 187"/>
              <a:gd name="T38" fmla="*/ 20 w 184"/>
              <a:gd name="T39" fmla="*/ 142 h 187"/>
              <a:gd name="T40" fmla="*/ 24 w 184"/>
              <a:gd name="T41" fmla="*/ 132 h 187"/>
              <a:gd name="T42" fmla="*/ 17 w 184"/>
              <a:gd name="T43" fmla="*/ 125 h 187"/>
              <a:gd name="T44" fmla="*/ 13 w 184"/>
              <a:gd name="T45" fmla="*/ 121 h 187"/>
              <a:gd name="T46" fmla="*/ 0 w 184"/>
              <a:gd name="T47" fmla="*/ 114 h 187"/>
              <a:gd name="T48" fmla="*/ 3 w 184"/>
              <a:gd name="T49" fmla="*/ 83 h 187"/>
              <a:gd name="T50" fmla="*/ 3 w 184"/>
              <a:gd name="T51" fmla="*/ 48 h 187"/>
              <a:gd name="T52" fmla="*/ 62 w 184"/>
              <a:gd name="T53" fmla="*/ 55 h 187"/>
              <a:gd name="T54" fmla="*/ 86 w 184"/>
              <a:gd name="T55" fmla="*/ 48 h 187"/>
              <a:gd name="T56" fmla="*/ 114 w 184"/>
              <a:gd name="T57" fmla="*/ 0 h 187"/>
              <a:gd name="T58" fmla="*/ 121 w 184"/>
              <a:gd name="T59" fmla="*/ 3 h 187"/>
              <a:gd name="T60" fmla="*/ 132 w 184"/>
              <a:gd name="T61" fmla="*/ 3 h 187"/>
              <a:gd name="T62" fmla="*/ 142 w 184"/>
              <a:gd name="T63" fmla="*/ 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187">
                <a:moveTo>
                  <a:pt x="142" y="24"/>
                </a:moveTo>
                <a:lnTo>
                  <a:pt x="139" y="35"/>
                </a:lnTo>
                <a:lnTo>
                  <a:pt x="149" y="76"/>
                </a:lnTo>
                <a:lnTo>
                  <a:pt x="149" y="104"/>
                </a:lnTo>
                <a:lnTo>
                  <a:pt x="156" y="118"/>
                </a:lnTo>
                <a:lnTo>
                  <a:pt x="166" y="118"/>
                </a:lnTo>
                <a:lnTo>
                  <a:pt x="180" y="132"/>
                </a:lnTo>
                <a:lnTo>
                  <a:pt x="184" y="153"/>
                </a:lnTo>
                <a:lnTo>
                  <a:pt x="173" y="153"/>
                </a:lnTo>
                <a:lnTo>
                  <a:pt x="163" y="159"/>
                </a:lnTo>
                <a:lnTo>
                  <a:pt x="156" y="184"/>
                </a:lnTo>
                <a:lnTo>
                  <a:pt x="146" y="180"/>
                </a:lnTo>
                <a:lnTo>
                  <a:pt x="135" y="177"/>
                </a:lnTo>
                <a:lnTo>
                  <a:pt x="132" y="184"/>
                </a:lnTo>
                <a:lnTo>
                  <a:pt x="125" y="187"/>
                </a:lnTo>
                <a:lnTo>
                  <a:pt x="107" y="184"/>
                </a:lnTo>
                <a:lnTo>
                  <a:pt x="41" y="184"/>
                </a:lnTo>
                <a:lnTo>
                  <a:pt x="17" y="166"/>
                </a:lnTo>
                <a:lnTo>
                  <a:pt x="7" y="146"/>
                </a:lnTo>
                <a:lnTo>
                  <a:pt x="20" y="142"/>
                </a:lnTo>
                <a:lnTo>
                  <a:pt x="24" y="132"/>
                </a:lnTo>
                <a:lnTo>
                  <a:pt x="17" y="125"/>
                </a:lnTo>
                <a:lnTo>
                  <a:pt x="13" y="121"/>
                </a:lnTo>
                <a:lnTo>
                  <a:pt x="0" y="114"/>
                </a:lnTo>
                <a:lnTo>
                  <a:pt x="3" y="83"/>
                </a:lnTo>
                <a:lnTo>
                  <a:pt x="3" y="48"/>
                </a:lnTo>
                <a:lnTo>
                  <a:pt x="62" y="55"/>
                </a:lnTo>
                <a:lnTo>
                  <a:pt x="86" y="48"/>
                </a:lnTo>
                <a:lnTo>
                  <a:pt x="114" y="0"/>
                </a:lnTo>
                <a:lnTo>
                  <a:pt x="121" y="3"/>
                </a:lnTo>
                <a:lnTo>
                  <a:pt x="132" y="3"/>
                </a:lnTo>
                <a:lnTo>
                  <a:pt x="142" y="24"/>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21" name="Freeform 102">
            <a:extLst>
              <a:ext uri="{FF2B5EF4-FFF2-40B4-BE49-F238E27FC236}">
                <a16:creationId xmlns:a16="http://schemas.microsoft.com/office/drawing/2014/main" id="{4CD5F0D7-F2E3-4585-B18C-7BF9C9E67DEA}"/>
              </a:ext>
            </a:extLst>
          </p:cNvPr>
          <p:cNvSpPr>
            <a:spLocks/>
          </p:cNvSpPr>
          <p:nvPr/>
        </p:nvSpPr>
        <p:spPr bwMode="auto">
          <a:xfrm>
            <a:off x="10120261" y="1622529"/>
            <a:ext cx="637400" cy="654863"/>
          </a:xfrm>
          <a:custGeom>
            <a:avLst/>
            <a:gdLst>
              <a:gd name="T0" fmla="*/ 52 w 219"/>
              <a:gd name="T1" fmla="*/ 7 h 225"/>
              <a:gd name="T2" fmla="*/ 97 w 219"/>
              <a:gd name="T3" fmla="*/ 14 h 225"/>
              <a:gd name="T4" fmla="*/ 142 w 219"/>
              <a:gd name="T5" fmla="*/ 55 h 225"/>
              <a:gd name="T6" fmla="*/ 163 w 219"/>
              <a:gd name="T7" fmla="*/ 83 h 225"/>
              <a:gd name="T8" fmla="*/ 167 w 219"/>
              <a:gd name="T9" fmla="*/ 135 h 225"/>
              <a:gd name="T10" fmla="*/ 198 w 219"/>
              <a:gd name="T11" fmla="*/ 177 h 225"/>
              <a:gd name="T12" fmla="*/ 212 w 219"/>
              <a:gd name="T13" fmla="*/ 184 h 225"/>
              <a:gd name="T14" fmla="*/ 212 w 219"/>
              <a:gd name="T15" fmla="*/ 201 h 225"/>
              <a:gd name="T16" fmla="*/ 219 w 219"/>
              <a:gd name="T17" fmla="*/ 204 h 225"/>
              <a:gd name="T18" fmla="*/ 215 w 219"/>
              <a:gd name="T19" fmla="*/ 211 h 225"/>
              <a:gd name="T20" fmla="*/ 215 w 219"/>
              <a:gd name="T21" fmla="*/ 215 h 225"/>
              <a:gd name="T22" fmla="*/ 195 w 219"/>
              <a:gd name="T23" fmla="*/ 215 h 225"/>
              <a:gd name="T24" fmla="*/ 188 w 219"/>
              <a:gd name="T25" fmla="*/ 204 h 225"/>
              <a:gd name="T26" fmla="*/ 184 w 219"/>
              <a:gd name="T27" fmla="*/ 194 h 225"/>
              <a:gd name="T28" fmla="*/ 156 w 219"/>
              <a:gd name="T29" fmla="*/ 194 h 225"/>
              <a:gd name="T30" fmla="*/ 156 w 219"/>
              <a:gd name="T31" fmla="*/ 211 h 225"/>
              <a:gd name="T32" fmla="*/ 142 w 219"/>
              <a:gd name="T33" fmla="*/ 218 h 225"/>
              <a:gd name="T34" fmla="*/ 139 w 219"/>
              <a:gd name="T35" fmla="*/ 208 h 225"/>
              <a:gd name="T36" fmla="*/ 122 w 219"/>
              <a:gd name="T37" fmla="*/ 215 h 225"/>
              <a:gd name="T38" fmla="*/ 111 w 219"/>
              <a:gd name="T39" fmla="*/ 225 h 225"/>
              <a:gd name="T40" fmla="*/ 80 w 219"/>
              <a:gd name="T41" fmla="*/ 211 h 225"/>
              <a:gd name="T42" fmla="*/ 42 w 219"/>
              <a:gd name="T43" fmla="*/ 211 h 225"/>
              <a:gd name="T44" fmla="*/ 0 w 219"/>
              <a:gd name="T45" fmla="*/ 184 h 225"/>
              <a:gd name="T46" fmla="*/ 21 w 219"/>
              <a:gd name="T47" fmla="*/ 156 h 225"/>
              <a:gd name="T48" fmla="*/ 17 w 219"/>
              <a:gd name="T49" fmla="*/ 93 h 225"/>
              <a:gd name="T50" fmla="*/ 10 w 219"/>
              <a:gd name="T51" fmla="*/ 55 h 225"/>
              <a:gd name="T52" fmla="*/ 0 w 219"/>
              <a:gd name="T53" fmla="*/ 7 h 225"/>
              <a:gd name="T54" fmla="*/ 14 w 219"/>
              <a:gd name="T55" fmla="*/ 0 h 225"/>
              <a:gd name="T56" fmla="*/ 52 w 219"/>
              <a:gd name="T57" fmla="*/ 7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9" h="225">
                <a:moveTo>
                  <a:pt x="52" y="7"/>
                </a:moveTo>
                <a:lnTo>
                  <a:pt x="97" y="14"/>
                </a:lnTo>
                <a:lnTo>
                  <a:pt x="142" y="55"/>
                </a:lnTo>
                <a:lnTo>
                  <a:pt x="163" y="83"/>
                </a:lnTo>
                <a:lnTo>
                  <a:pt x="167" y="135"/>
                </a:lnTo>
                <a:lnTo>
                  <a:pt x="198" y="177"/>
                </a:lnTo>
                <a:lnTo>
                  <a:pt x="212" y="184"/>
                </a:lnTo>
                <a:lnTo>
                  <a:pt x="212" y="201"/>
                </a:lnTo>
                <a:lnTo>
                  <a:pt x="219" y="204"/>
                </a:lnTo>
                <a:lnTo>
                  <a:pt x="215" y="211"/>
                </a:lnTo>
                <a:lnTo>
                  <a:pt x="215" y="215"/>
                </a:lnTo>
                <a:lnTo>
                  <a:pt x="195" y="215"/>
                </a:lnTo>
                <a:lnTo>
                  <a:pt x="188" y="204"/>
                </a:lnTo>
                <a:lnTo>
                  <a:pt x="184" y="194"/>
                </a:lnTo>
                <a:lnTo>
                  <a:pt x="156" y="194"/>
                </a:lnTo>
                <a:lnTo>
                  <a:pt x="156" y="211"/>
                </a:lnTo>
                <a:lnTo>
                  <a:pt x="142" y="218"/>
                </a:lnTo>
                <a:lnTo>
                  <a:pt x="139" y="208"/>
                </a:lnTo>
                <a:lnTo>
                  <a:pt x="122" y="215"/>
                </a:lnTo>
                <a:lnTo>
                  <a:pt x="111" y="225"/>
                </a:lnTo>
                <a:lnTo>
                  <a:pt x="80" y="211"/>
                </a:lnTo>
                <a:lnTo>
                  <a:pt x="42" y="211"/>
                </a:lnTo>
                <a:lnTo>
                  <a:pt x="0" y="184"/>
                </a:lnTo>
                <a:lnTo>
                  <a:pt x="21" y="156"/>
                </a:lnTo>
                <a:lnTo>
                  <a:pt x="17" y="93"/>
                </a:lnTo>
                <a:lnTo>
                  <a:pt x="10" y="55"/>
                </a:lnTo>
                <a:lnTo>
                  <a:pt x="0" y="7"/>
                </a:lnTo>
                <a:lnTo>
                  <a:pt x="14" y="0"/>
                </a:lnTo>
                <a:lnTo>
                  <a:pt x="52" y="7"/>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22" name="Freeform 103">
            <a:extLst>
              <a:ext uri="{FF2B5EF4-FFF2-40B4-BE49-F238E27FC236}">
                <a16:creationId xmlns:a16="http://schemas.microsoft.com/office/drawing/2014/main" id="{FB7CF4B9-231A-4C7A-9917-DE6F00B9F035}"/>
              </a:ext>
            </a:extLst>
          </p:cNvPr>
          <p:cNvSpPr>
            <a:spLocks/>
          </p:cNvSpPr>
          <p:nvPr/>
        </p:nvSpPr>
        <p:spPr bwMode="auto">
          <a:xfrm>
            <a:off x="10190113" y="2641201"/>
            <a:ext cx="424932" cy="454038"/>
          </a:xfrm>
          <a:custGeom>
            <a:avLst/>
            <a:gdLst>
              <a:gd name="T0" fmla="*/ 146 w 146"/>
              <a:gd name="T1" fmla="*/ 128 h 156"/>
              <a:gd name="T2" fmla="*/ 136 w 146"/>
              <a:gd name="T3" fmla="*/ 115 h 156"/>
              <a:gd name="T4" fmla="*/ 132 w 146"/>
              <a:gd name="T5" fmla="*/ 101 h 156"/>
              <a:gd name="T6" fmla="*/ 108 w 146"/>
              <a:gd name="T7" fmla="*/ 83 h 156"/>
              <a:gd name="T8" fmla="*/ 98 w 146"/>
              <a:gd name="T9" fmla="*/ 63 h 156"/>
              <a:gd name="T10" fmla="*/ 111 w 146"/>
              <a:gd name="T11" fmla="*/ 59 h 156"/>
              <a:gd name="T12" fmla="*/ 115 w 146"/>
              <a:gd name="T13" fmla="*/ 49 h 156"/>
              <a:gd name="T14" fmla="*/ 108 w 146"/>
              <a:gd name="T15" fmla="*/ 42 h 156"/>
              <a:gd name="T16" fmla="*/ 104 w 146"/>
              <a:gd name="T17" fmla="*/ 38 h 156"/>
              <a:gd name="T18" fmla="*/ 91 w 146"/>
              <a:gd name="T19" fmla="*/ 31 h 156"/>
              <a:gd name="T20" fmla="*/ 94 w 146"/>
              <a:gd name="T21" fmla="*/ 0 h 156"/>
              <a:gd name="T22" fmla="*/ 77 w 146"/>
              <a:gd name="T23" fmla="*/ 0 h 156"/>
              <a:gd name="T24" fmla="*/ 59 w 146"/>
              <a:gd name="T25" fmla="*/ 4 h 156"/>
              <a:gd name="T26" fmla="*/ 35 w 146"/>
              <a:gd name="T27" fmla="*/ 66 h 156"/>
              <a:gd name="T28" fmla="*/ 14 w 146"/>
              <a:gd name="T29" fmla="*/ 66 h 156"/>
              <a:gd name="T30" fmla="*/ 11 w 146"/>
              <a:gd name="T31" fmla="*/ 66 h 156"/>
              <a:gd name="T32" fmla="*/ 11 w 146"/>
              <a:gd name="T33" fmla="*/ 73 h 156"/>
              <a:gd name="T34" fmla="*/ 11 w 146"/>
              <a:gd name="T35" fmla="*/ 76 h 156"/>
              <a:gd name="T36" fmla="*/ 11 w 146"/>
              <a:gd name="T37" fmla="*/ 80 h 156"/>
              <a:gd name="T38" fmla="*/ 7 w 146"/>
              <a:gd name="T39" fmla="*/ 83 h 156"/>
              <a:gd name="T40" fmla="*/ 7 w 146"/>
              <a:gd name="T41" fmla="*/ 87 h 156"/>
              <a:gd name="T42" fmla="*/ 4 w 146"/>
              <a:gd name="T43" fmla="*/ 90 h 156"/>
              <a:gd name="T44" fmla="*/ 7 w 146"/>
              <a:gd name="T45" fmla="*/ 94 h 156"/>
              <a:gd name="T46" fmla="*/ 11 w 146"/>
              <a:gd name="T47" fmla="*/ 94 h 156"/>
              <a:gd name="T48" fmla="*/ 14 w 146"/>
              <a:gd name="T49" fmla="*/ 97 h 156"/>
              <a:gd name="T50" fmla="*/ 18 w 146"/>
              <a:gd name="T51" fmla="*/ 101 h 156"/>
              <a:gd name="T52" fmla="*/ 18 w 146"/>
              <a:gd name="T53" fmla="*/ 104 h 156"/>
              <a:gd name="T54" fmla="*/ 18 w 146"/>
              <a:gd name="T55" fmla="*/ 108 h 156"/>
              <a:gd name="T56" fmla="*/ 21 w 146"/>
              <a:gd name="T57" fmla="*/ 118 h 156"/>
              <a:gd name="T58" fmla="*/ 21 w 146"/>
              <a:gd name="T59" fmla="*/ 122 h 156"/>
              <a:gd name="T60" fmla="*/ 28 w 146"/>
              <a:gd name="T61" fmla="*/ 128 h 156"/>
              <a:gd name="T62" fmla="*/ 28 w 146"/>
              <a:gd name="T63" fmla="*/ 132 h 156"/>
              <a:gd name="T64" fmla="*/ 25 w 146"/>
              <a:gd name="T65" fmla="*/ 132 h 156"/>
              <a:gd name="T66" fmla="*/ 25 w 146"/>
              <a:gd name="T67" fmla="*/ 128 h 156"/>
              <a:gd name="T68" fmla="*/ 14 w 146"/>
              <a:gd name="T69" fmla="*/ 122 h 156"/>
              <a:gd name="T70" fmla="*/ 11 w 146"/>
              <a:gd name="T71" fmla="*/ 122 h 156"/>
              <a:gd name="T72" fmla="*/ 7 w 146"/>
              <a:gd name="T73" fmla="*/ 122 h 156"/>
              <a:gd name="T74" fmla="*/ 4 w 146"/>
              <a:gd name="T75" fmla="*/ 122 h 156"/>
              <a:gd name="T76" fmla="*/ 0 w 146"/>
              <a:gd name="T77" fmla="*/ 125 h 156"/>
              <a:gd name="T78" fmla="*/ 4 w 146"/>
              <a:gd name="T79" fmla="*/ 132 h 156"/>
              <a:gd name="T80" fmla="*/ 7 w 146"/>
              <a:gd name="T81" fmla="*/ 139 h 156"/>
              <a:gd name="T82" fmla="*/ 18 w 146"/>
              <a:gd name="T83" fmla="*/ 146 h 156"/>
              <a:gd name="T84" fmla="*/ 18 w 146"/>
              <a:gd name="T85" fmla="*/ 149 h 156"/>
              <a:gd name="T86" fmla="*/ 25 w 146"/>
              <a:gd name="T87" fmla="*/ 153 h 156"/>
              <a:gd name="T88" fmla="*/ 21 w 146"/>
              <a:gd name="T89" fmla="*/ 146 h 156"/>
              <a:gd name="T90" fmla="*/ 21 w 146"/>
              <a:gd name="T91" fmla="*/ 139 h 156"/>
              <a:gd name="T92" fmla="*/ 25 w 146"/>
              <a:gd name="T93" fmla="*/ 132 h 156"/>
              <a:gd name="T94" fmla="*/ 42 w 146"/>
              <a:gd name="T95" fmla="*/ 135 h 156"/>
              <a:gd name="T96" fmla="*/ 49 w 146"/>
              <a:gd name="T97" fmla="*/ 139 h 156"/>
              <a:gd name="T98" fmla="*/ 52 w 146"/>
              <a:gd name="T99" fmla="*/ 142 h 156"/>
              <a:gd name="T100" fmla="*/ 56 w 146"/>
              <a:gd name="T101" fmla="*/ 149 h 156"/>
              <a:gd name="T102" fmla="*/ 84 w 146"/>
              <a:gd name="T103" fmla="*/ 128 h 156"/>
              <a:gd name="T104" fmla="*/ 94 w 146"/>
              <a:gd name="T105" fmla="*/ 139 h 156"/>
              <a:gd name="T106" fmla="*/ 101 w 146"/>
              <a:gd name="T107" fmla="*/ 149 h 156"/>
              <a:gd name="T108" fmla="*/ 115 w 146"/>
              <a:gd name="T109" fmla="*/ 156 h 156"/>
              <a:gd name="T110" fmla="*/ 125 w 146"/>
              <a:gd name="T111" fmla="*/ 153 h 156"/>
              <a:gd name="T112" fmla="*/ 129 w 146"/>
              <a:gd name="T113" fmla="*/ 146 h 156"/>
              <a:gd name="T114" fmla="*/ 136 w 146"/>
              <a:gd name="T115" fmla="*/ 146 h 156"/>
              <a:gd name="T116" fmla="*/ 146 w 146"/>
              <a:gd name="T117" fmla="*/ 12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56">
                <a:moveTo>
                  <a:pt x="146" y="128"/>
                </a:moveTo>
                <a:lnTo>
                  <a:pt x="136" y="115"/>
                </a:lnTo>
                <a:lnTo>
                  <a:pt x="132" y="101"/>
                </a:lnTo>
                <a:lnTo>
                  <a:pt x="108" y="83"/>
                </a:lnTo>
                <a:lnTo>
                  <a:pt x="98" y="63"/>
                </a:lnTo>
                <a:lnTo>
                  <a:pt x="111" y="59"/>
                </a:lnTo>
                <a:lnTo>
                  <a:pt x="115" y="49"/>
                </a:lnTo>
                <a:lnTo>
                  <a:pt x="108" y="42"/>
                </a:lnTo>
                <a:lnTo>
                  <a:pt x="104" y="38"/>
                </a:lnTo>
                <a:lnTo>
                  <a:pt x="91" y="31"/>
                </a:lnTo>
                <a:lnTo>
                  <a:pt x="94" y="0"/>
                </a:lnTo>
                <a:lnTo>
                  <a:pt x="77" y="0"/>
                </a:lnTo>
                <a:lnTo>
                  <a:pt x="59" y="4"/>
                </a:lnTo>
                <a:lnTo>
                  <a:pt x="35" y="66"/>
                </a:lnTo>
                <a:lnTo>
                  <a:pt x="14" y="66"/>
                </a:lnTo>
                <a:lnTo>
                  <a:pt x="11" y="66"/>
                </a:lnTo>
                <a:lnTo>
                  <a:pt x="11" y="73"/>
                </a:lnTo>
                <a:lnTo>
                  <a:pt x="11" y="76"/>
                </a:lnTo>
                <a:lnTo>
                  <a:pt x="11" y="80"/>
                </a:lnTo>
                <a:lnTo>
                  <a:pt x="7" y="83"/>
                </a:lnTo>
                <a:lnTo>
                  <a:pt x="7" y="87"/>
                </a:lnTo>
                <a:lnTo>
                  <a:pt x="4" y="90"/>
                </a:lnTo>
                <a:lnTo>
                  <a:pt x="7" y="94"/>
                </a:lnTo>
                <a:lnTo>
                  <a:pt x="11" y="94"/>
                </a:lnTo>
                <a:lnTo>
                  <a:pt x="14" y="97"/>
                </a:lnTo>
                <a:lnTo>
                  <a:pt x="18" y="101"/>
                </a:lnTo>
                <a:lnTo>
                  <a:pt x="18" y="104"/>
                </a:lnTo>
                <a:lnTo>
                  <a:pt x="18" y="108"/>
                </a:lnTo>
                <a:lnTo>
                  <a:pt x="21" y="118"/>
                </a:lnTo>
                <a:lnTo>
                  <a:pt x="21" y="122"/>
                </a:lnTo>
                <a:lnTo>
                  <a:pt x="28" y="128"/>
                </a:lnTo>
                <a:lnTo>
                  <a:pt x="28" y="132"/>
                </a:lnTo>
                <a:lnTo>
                  <a:pt x="25" y="132"/>
                </a:lnTo>
                <a:lnTo>
                  <a:pt x="25" y="128"/>
                </a:lnTo>
                <a:lnTo>
                  <a:pt x="14" y="122"/>
                </a:lnTo>
                <a:lnTo>
                  <a:pt x="11" y="122"/>
                </a:lnTo>
                <a:lnTo>
                  <a:pt x="7" y="122"/>
                </a:lnTo>
                <a:lnTo>
                  <a:pt x="4" y="122"/>
                </a:lnTo>
                <a:lnTo>
                  <a:pt x="0" y="125"/>
                </a:lnTo>
                <a:lnTo>
                  <a:pt x="4" y="132"/>
                </a:lnTo>
                <a:lnTo>
                  <a:pt x="7" y="139"/>
                </a:lnTo>
                <a:lnTo>
                  <a:pt x="18" y="146"/>
                </a:lnTo>
                <a:lnTo>
                  <a:pt x="18" y="149"/>
                </a:lnTo>
                <a:lnTo>
                  <a:pt x="25" y="153"/>
                </a:lnTo>
                <a:lnTo>
                  <a:pt x="21" y="146"/>
                </a:lnTo>
                <a:lnTo>
                  <a:pt x="21" y="139"/>
                </a:lnTo>
                <a:lnTo>
                  <a:pt x="25" y="132"/>
                </a:lnTo>
                <a:lnTo>
                  <a:pt x="42" y="135"/>
                </a:lnTo>
                <a:lnTo>
                  <a:pt x="49" y="139"/>
                </a:lnTo>
                <a:lnTo>
                  <a:pt x="52" y="142"/>
                </a:lnTo>
                <a:lnTo>
                  <a:pt x="56" y="149"/>
                </a:lnTo>
                <a:lnTo>
                  <a:pt x="84" y="128"/>
                </a:lnTo>
                <a:lnTo>
                  <a:pt x="94" y="139"/>
                </a:lnTo>
                <a:lnTo>
                  <a:pt x="101" y="149"/>
                </a:lnTo>
                <a:lnTo>
                  <a:pt x="115" y="156"/>
                </a:lnTo>
                <a:lnTo>
                  <a:pt x="125" y="153"/>
                </a:lnTo>
                <a:lnTo>
                  <a:pt x="129" y="146"/>
                </a:lnTo>
                <a:lnTo>
                  <a:pt x="136" y="146"/>
                </a:lnTo>
                <a:lnTo>
                  <a:pt x="146" y="128"/>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Freeform 104">
            <a:extLst>
              <a:ext uri="{FF2B5EF4-FFF2-40B4-BE49-F238E27FC236}">
                <a16:creationId xmlns:a16="http://schemas.microsoft.com/office/drawing/2014/main" id="{3EDDFF87-A98E-4DC3-AD3E-E7EC08D59758}"/>
              </a:ext>
            </a:extLst>
          </p:cNvPr>
          <p:cNvSpPr>
            <a:spLocks/>
          </p:cNvSpPr>
          <p:nvPr/>
        </p:nvSpPr>
        <p:spPr bwMode="auto">
          <a:xfrm>
            <a:off x="10181381" y="2923521"/>
            <a:ext cx="29105" cy="20374"/>
          </a:xfrm>
          <a:custGeom>
            <a:avLst/>
            <a:gdLst>
              <a:gd name="T0" fmla="*/ 10 w 10"/>
              <a:gd name="T1" fmla="*/ 4 h 7"/>
              <a:gd name="T2" fmla="*/ 10 w 10"/>
              <a:gd name="T3" fmla="*/ 0 h 7"/>
              <a:gd name="T4" fmla="*/ 7 w 10"/>
              <a:gd name="T5" fmla="*/ 0 h 7"/>
              <a:gd name="T6" fmla="*/ 3 w 10"/>
              <a:gd name="T7" fmla="*/ 0 h 7"/>
              <a:gd name="T8" fmla="*/ 0 w 10"/>
              <a:gd name="T9" fmla="*/ 0 h 7"/>
              <a:gd name="T10" fmla="*/ 0 w 10"/>
              <a:gd name="T11" fmla="*/ 4 h 7"/>
              <a:gd name="T12" fmla="*/ 3 w 10"/>
              <a:gd name="T13" fmla="*/ 4 h 7"/>
              <a:gd name="T14" fmla="*/ 3 w 10"/>
              <a:gd name="T15" fmla="*/ 7 h 7"/>
              <a:gd name="T16" fmla="*/ 10 w 10"/>
              <a:gd name="T17" fmla="*/ 7 h 7"/>
              <a:gd name="T18" fmla="*/ 10 w 10"/>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10" y="4"/>
                </a:moveTo>
                <a:lnTo>
                  <a:pt x="10" y="0"/>
                </a:lnTo>
                <a:lnTo>
                  <a:pt x="7" y="0"/>
                </a:lnTo>
                <a:lnTo>
                  <a:pt x="3" y="0"/>
                </a:lnTo>
                <a:lnTo>
                  <a:pt x="0" y="0"/>
                </a:lnTo>
                <a:lnTo>
                  <a:pt x="0" y="4"/>
                </a:lnTo>
                <a:lnTo>
                  <a:pt x="3" y="4"/>
                </a:lnTo>
                <a:lnTo>
                  <a:pt x="3" y="7"/>
                </a:lnTo>
                <a:lnTo>
                  <a:pt x="10" y="7"/>
                </a:lnTo>
                <a:lnTo>
                  <a:pt x="10"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24" name="Freeform 105">
            <a:extLst>
              <a:ext uri="{FF2B5EF4-FFF2-40B4-BE49-F238E27FC236}">
                <a16:creationId xmlns:a16="http://schemas.microsoft.com/office/drawing/2014/main" id="{0B326E80-1B7E-432D-AE21-27C5FBA078B8}"/>
              </a:ext>
            </a:extLst>
          </p:cNvPr>
          <p:cNvSpPr>
            <a:spLocks/>
          </p:cNvSpPr>
          <p:nvPr/>
        </p:nvSpPr>
        <p:spPr bwMode="auto">
          <a:xfrm>
            <a:off x="10382205" y="-184889"/>
            <a:ext cx="587920" cy="585011"/>
          </a:xfrm>
          <a:custGeom>
            <a:avLst/>
            <a:gdLst>
              <a:gd name="T0" fmla="*/ 14 w 202"/>
              <a:gd name="T1" fmla="*/ 118 h 201"/>
              <a:gd name="T2" fmla="*/ 18 w 202"/>
              <a:gd name="T3" fmla="*/ 107 h 201"/>
              <a:gd name="T4" fmla="*/ 21 w 202"/>
              <a:gd name="T5" fmla="*/ 100 h 201"/>
              <a:gd name="T6" fmla="*/ 18 w 202"/>
              <a:gd name="T7" fmla="*/ 90 h 201"/>
              <a:gd name="T8" fmla="*/ 21 w 202"/>
              <a:gd name="T9" fmla="*/ 87 h 201"/>
              <a:gd name="T10" fmla="*/ 25 w 202"/>
              <a:gd name="T11" fmla="*/ 83 h 201"/>
              <a:gd name="T12" fmla="*/ 32 w 202"/>
              <a:gd name="T13" fmla="*/ 76 h 201"/>
              <a:gd name="T14" fmla="*/ 38 w 202"/>
              <a:gd name="T15" fmla="*/ 69 h 201"/>
              <a:gd name="T16" fmla="*/ 42 w 202"/>
              <a:gd name="T17" fmla="*/ 62 h 201"/>
              <a:gd name="T18" fmla="*/ 45 w 202"/>
              <a:gd name="T19" fmla="*/ 55 h 201"/>
              <a:gd name="T20" fmla="*/ 52 w 202"/>
              <a:gd name="T21" fmla="*/ 48 h 201"/>
              <a:gd name="T22" fmla="*/ 56 w 202"/>
              <a:gd name="T23" fmla="*/ 41 h 201"/>
              <a:gd name="T24" fmla="*/ 56 w 202"/>
              <a:gd name="T25" fmla="*/ 34 h 201"/>
              <a:gd name="T26" fmla="*/ 66 w 202"/>
              <a:gd name="T27" fmla="*/ 28 h 201"/>
              <a:gd name="T28" fmla="*/ 73 w 202"/>
              <a:gd name="T29" fmla="*/ 28 h 201"/>
              <a:gd name="T30" fmla="*/ 84 w 202"/>
              <a:gd name="T31" fmla="*/ 28 h 201"/>
              <a:gd name="T32" fmla="*/ 94 w 202"/>
              <a:gd name="T33" fmla="*/ 31 h 201"/>
              <a:gd name="T34" fmla="*/ 108 w 202"/>
              <a:gd name="T35" fmla="*/ 34 h 201"/>
              <a:gd name="T36" fmla="*/ 115 w 202"/>
              <a:gd name="T37" fmla="*/ 31 h 201"/>
              <a:gd name="T38" fmla="*/ 122 w 202"/>
              <a:gd name="T39" fmla="*/ 24 h 201"/>
              <a:gd name="T40" fmla="*/ 139 w 202"/>
              <a:gd name="T41" fmla="*/ 10 h 201"/>
              <a:gd name="T42" fmla="*/ 146 w 202"/>
              <a:gd name="T43" fmla="*/ 3 h 201"/>
              <a:gd name="T44" fmla="*/ 157 w 202"/>
              <a:gd name="T45" fmla="*/ 3 h 201"/>
              <a:gd name="T46" fmla="*/ 164 w 202"/>
              <a:gd name="T47" fmla="*/ 0 h 201"/>
              <a:gd name="T48" fmla="*/ 167 w 202"/>
              <a:gd name="T49" fmla="*/ 0 h 201"/>
              <a:gd name="T50" fmla="*/ 171 w 202"/>
              <a:gd name="T51" fmla="*/ 0 h 201"/>
              <a:gd name="T52" fmla="*/ 174 w 202"/>
              <a:gd name="T53" fmla="*/ 14 h 201"/>
              <a:gd name="T54" fmla="*/ 184 w 202"/>
              <a:gd name="T55" fmla="*/ 28 h 201"/>
              <a:gd name="T56" fmla="*/ 191 w 202"/>
              <a:gd name="T57" fmla="*/ 31 h 201"/>
              <a:gd name="T58" fmla="*/ 198 w 202"/>
              <a:gd name="T59" fmla="*/ 38 h 201"/>
              <a:gd name="T60" fmla="*/ 202 w 202"/>
              <a:gd name="T61" fmla="*/ 48 h 201"/>
              <a:gd name="T62" fmla="*/ 184 w 202"/>
              <a:gd name="T63" fmla="*/ 90 h 201"/>
              <a:gd name="T64" fmla="*/ 167 w 202"/>
              <a:gd name="T65" fmla="*/ 111 h 201"/>
              <a:gd name="T66" fmla="*/ 122 w 202"/>
              <a:gd name="T67" fmla="*/ 128 h 201"/>
              <a:gd name="T68" fmla="*/ 118 w 202"/>
              <a:gd name="T69" fmla="*/ 135 h 201"/>
              <a:gd name="T70" fmla="*/ 0 w 202"/>
              <a:gd name="T71" fmla="*/ 201 h 201"/>
              <a:gd name="T72" fmla="*/ 0 w 202"/>
              <a:gd name="T73" fmla="*/ 187 h 201"/>
              <a:gd name="T74" fmla="*/ 4 w 202"/>
              <a:gd name="T75" fmla="*/ 163 h 201"/>
              <a:gd name="T76" fmla="*/ 7 w 202"/>
              <a:gd name="T77" fmla="*/ 142 h 201"/>
              <a:gd name="T78" fmla="*/ 14 w 202"/>
              <a:gd name="T79" fmla="*/ 11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2" h="201">
                <a:moveTo>
                  <a:pt x="14" y="118"/>
                </a:moveTo>
                <a:lnTo>
                  <a:pt x="18" y="107"/>
                </a:lnTo>
                <a:lnTo>
                  <a:pt x="21" y="100"/>
                </a:lnTo>
                <a:lnTo>
                  <a:pt x="18" y="90"/>
                </a:lnTo>
                <a:lnTo>
                  <a:pt x="21" y="87"/>
                </a:lnTo>
                <a:lnTo>
                  <a:pt x="25" y="83"/>
                </a:lnTo>
                <a:lnTo>
                  <a:pt x="32" y="76"/>
                </a:lnTo>
                <a:lnTo>
                  <a:pt x="38" y="69"/>
                </a:lnTo>
                <a:lnTo>
                  <a:pt x="42" y="62"/>
                </a:lnTo>
                <a:lnTo>
                  <a:pt x="45" y="55"/>
                </a:lnTo>
                <a:lnTo>
                  <a:pt x="52" y="48"/>
                </a:lnTo>
                <a:lnTo>
                  <a:pt x="56" y="41"/>
                </a:lnTo>
                <a:lnTo>
                  <a:pt x="56" y="34"/>
                </a:lnTo>
                <a:lnTo>
                  <a:pt x="66" y="28"/>
                </a:lnTo>
                <a:lnTo>
                  <a:pt x="73" y="28"/>
                </a:lnTo>
                <a:lnTo>
                  <a:pt x="84" y="28"/>
                </a:lnTo>
                <a:lnTo>
                  <a:pt x="94" y="31"/>
                </a:lnTo>
                <a:lnTo>
                  <a:pt x="108" y="34"/>
                </a:lnTo>
                <a:lnTo>
                  <a:pt x="115" y="31"/>
                </a:lnTo>
                <a:lnTo>
                  <a:pt x="122" y="24"/>
                </a:lnTo>
                <a:lnTo>
                  <a:pt x="139" y="10"/>
                </a:lnTo>
                <a:lnTo>
                  <a:pt x="146" y="3"/>
                </a:lnTo>
                <a:lnTo>
                  <a:pt x="157" y="3"/>
                </a:lnTo>
                <a:lnTo>
                  <a:pt x="164" y="0"/>
                </a:lnTo>
                <a:lnTo>
                  <a:pt x="167" y="0"/>
                </a:lnTo>
                <a:lnTo>
                  <a:pt x="171" y="0"/>
                </a:lnTo>
                <a:lnTo>
                  <a:pt x="174" y="14"/>
                </a:lnTo>
                <a:lnTo>
                  <a:pt x="184" y="28"/>
                </a:lnTo>
                <a:lnTo>
                  <a:pt x="191" y="31"/>
                </a:lnTo>
                <a:lnTo>
                  <a:pt x="198" y="38"/>
                </a:lnTo>
                <a:lnTo>
                  <a:pt x="202" y="48"/>
                </a:lnTo>
                <a:lnTo>
                  <a:pt x="184" y="90"/>
                </a:lnTo>
                <a:lnTo>
                  <a:pt x="167" y="111"/>
                </a:lnTo>
                <a:lnTo>
                  <a:pt x="122" y="128"/>
                </a:lnTo>
                <a:lnTo>
                  <a:pt x="118" y="135"/>
                </a:lnTo>
                <a:lnTo>
                  <a:pt x="0" y="201"/>
                </a:lnTo>
                <a:lnTo>
                  <a:pt x="0" y="187"/>
                </a:lnTo>
                <a:lnTo>
                  <a:pt x="4" y="163"/>
                </a:lnTo>
                <a:lnTo>
                  <a:pt x="7" y="142"/>
                </a:lnTo>
                <a:lnTo>
                  <a:pt x="14" y="118"/>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25" name="Freeform 106">
            <a:extLst>
              <a:ext uri="{FF2B5EF4-FFF2-40B4-BE49-F238E27FC236}">
                <a16:creationId xmlns:a16="http://schemas.microsoft.com/office/drawing/2014/main" id="{F59A068E-6C32-4C4F-AF09-7972996F0D26}"/>
              </a:ext>
            </a:extLst>
          </p:cNvPr>
          <p:cNvSpPr>
            <a:spLocks/>
          </p:cNvSpPr>
          <p:nvPr/>
        </p:nvSpPr>
        <p:spPr bwMode="auto">
          <a:xfrm>
            <a:off x="9229649" y="248773"/>
            <a:ext cx="992480" cy="777104"/>
          </a:xfrm>
          <a:custGeom>
            <a:avLst/>
            <a:gdLst>
              <a:gd name="T0" fmla="*/ 28 w 341"/>
              <a:gd name="T1" fmla="*/ 52 h 267"/>
              <a:gd name="T2" fmla="*/ 35 w 341"/>
              <a:gd name="T3" fmla="*/ 52 h 267"/>
              <a:gd name="T4" fmla="*/ 38 w 341"/>
              <a:gd name="T5" fmla="*/ 38 h 267"/>
              <a:gd name="T6" fmla="*/ 31 w 341"/>
              <a:gd name="T7" fmla="*/ 21 h 267"/>
              <a:gd name="T8" fmla="*/ 38 w 341"/>
              <a:gd name="T9" fmla="*/ 10 h 267"/>
              <a:gd name="T10" fmla="*/ 63 w 341"/>
              <a:gd name="T11" fmla="*/ 0 h 267"/>
              <a:gd name="T12" fmla="*/ 118 w 341"/>
              <a:gd name="T13" fmla="*/ 76 h 267"/>
              <a:gd name="T14" fmla="*/ 132 w 341"/>
              <a:gd name="T15" fmla="*/ 104 h 267"/>
              <a:gd name="T16" fmla="*/ 136 w 341"/>
              <a:gd name="T17" fmla="*/ 132 h 267"/>
              <a:gd name="T18" fmla="*/ 146 w 341"/>
              <a:gd name="T19" fmla="*/ 128 h 267"/>
              <a:gd name="T20" fmla="*/ 184 w 341"/>
              <a:gd name="T21" fmla="*/ 142 h 267"/>
              <a:gd name="T22" fmla="*/ 198 w 341"/>
              <a:gd name="T23" fmla="*/ 153 h 267"/>
              <a:gd name="T24" fmla="*/ 205 w 341"/>
              <a:gd name="T25" fmla="*/ 146 h 267"/>
              <a:gd name="T26" fmla="*/ 233 w 341"/>
              <a:gd name="T27" fmla="*/ 139 h 267"/>
              <a:gd name="T28" fmla="*/ 240 w 341"/>
              <a:gd name="T29" fmla="*/ 132 h 267"/>
              <a:gd name="T30" fmla="*/ 247 w 341"/>
              <a:gd name="T31" fmla="*/ 114 h 267"/>
              <a:gd name="T32" fmla="*/ 261 w 341"/>
              <a:gd name="T33" fmla="*/ 121 h 267"/>
              <a:gd name="T34" fmla="*/ 282 w 341"/>
              <a:gd name="T35" fmla="*/ 139 h 267"/>
              <a:gd name="T36" fmla="*/ 306 w 341"/>
              <a:gd name="T37" fmla="*/ 146 h 267"/>
              <a:gd name="T38" fmla="*/ 323 w 341"/>
              <a:gd name="T39" fmla="*/ 166 h 267"/>
              <a:gd name="T40" fmla="*/ 330 w 341"/>
              <a:gd name="T41" fmla="*/ 173 h 267"/>
              <a:gd name="T42" fmla="*/ 309 w 341"/>
              <a:gd name="T43" fmla="*/ 212 h 267"/>
              <a:gd name="T44" fmla="*/ 268 w 341"/>
              <a:gd name="T45" fmla="*/ 260 h 267"/>
              <a:gd name="T46" fmla="*/ 254 w 341"/>
              <a:gd name="T47" fmla="*/ 267 h 267"/>
              <a:gd name="T48" fmla="*/ 233 w 341"/>
              <a:gd name="T49" fmla="*/ 253 h 267"/>
              <a:gd name="T50" fmla="*/ 198 w 341"/>
              <a:gd name="T51" fmla="*/ 264 h 267"/>
              <a:gd name="T52" fmla="*/ 188 w 341"/>
              <a:gd name="T53" fmla="*/ 260 h 267"/>
              <a:gd name="T54" fmla="*/ 184 w 341"/>
              <a:gd name="T55" fmla="*/ 239 h 267"/>
              <a:gd name="T56" fmla="*/ 174 w 341"/>
              <a:gd name="T57" fmla="*/ 222 h 267"/>
              <a:gd name="T58" fmla="*/ 163 w 341"/>
              <a:gd name="T59" fmla="*/ 208 h 267"/>
              <a:gd name="T60" fmla="*/ 150 w 341"/>
              <a:gd name="T61" fmla="*/ 198 h 267"/>
              <a:gd name="T62" fmla="*/ 136 w 341"/>
              <a:gd name="T63" fmla="*/ 191 h 267"/>
              <a:gd name="T64" fmla="*/ 125 w 341"/>
              <a:gd name="T65" fmla="*/ 184 h 267"/>
              <a:gd name="T66" fmla="*/ 104 w 341"/>
              <a:gd name="T67" fmla="*/ 180 h 267"/>
              <a:gd name="T68" fmla="*/ 94 w 341"/>
              <a:gd name="T69" fmla="*/ 163 h 267"/>
              <a:gd name="T70" fmla="*/ 77 w 341"/>
              <a:gd name="T71" fmla="*/ 146 h 267"/>
              <a:gd name="T72" fmla="*/ 56 w 341"/>
              <a:gd name="T73" fmla="*/ 118 h 267"/>
              <a:gd name="T74" fmla="*/ 42 w 341"/>
              <a:gd name="T75" fmla="*/ 104 h 267"/>
              <a:gd name="T76" fmla="*/ 21 w 341"/>
              <a:gd name="T77" fmla="*/ 83 h 267"/>
              <a:gd name="T78" fmla="*/ 21 w 341"/>
              <a:gd name="T79" fmla="*/ 69 h 267"/>
              <a:gd name="T80" fmla="*/ 18 w 341"/>
              <a:gd name="T81" fmla="*/ 66 h 267"/>
              <a:gd name="T82" fmla="*/ 11 w 341"/>
              <a:gd name="T83" fmla="*/ 55 h 267"/>
              <a:gd name="T84" fmla="*/ 0 w 341"/>
              <a:gd name="T85" fmla="*/ 49 h 267"/>
              <a:gd name="T86" fmla="*/ 14 w 341"/>
              <a:gd name="T87" fmla="*/ 3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1" h="267">
                <a:moveTo>
                  <a:pt x="24" y="49"/>
                </a:moveTo>
                <a:lnTo>
                  <a:pt x="28" y="52"/>
                </a:lnTo>
                <a:lnTo>
                  <a:pt x="31" y="52"/>
                </a:lnTo>
                <a:lnTo>
                  <a:pt x="35" y="52"/>
                </a:lnTo>
                <a:lnTo>
                  <a:pt x="35" y="45"/>
                </a:lnTo>
                <a:lnTo>
                  <a:pt x="38" y="38"/>
                </a:lnTo>
                <a:lnTo>
                  <a:pt x="35" y="31"/>
                </a:lnTo>
                <a:lnTo>
                  <a:pt x="31" y="21"/>
                </a:lnTo>
                <a:lnTo>
                  <a:pt x="35" y="17"/>
                </a:lnTo>
                <a:lnTo>
                  <a:pt x="38" y="10"/>
                </a:lnTo>
                <a:lnTo>
                  <a:pt x="59" y="0"/>
                </a:lnTo>
                <a:lnTo>
                  <a:pt x="63" y="0"/>
                </a:lnTo>
                <a:lnTo>
                  <a:pt x="84" y="7"/>
                </a:lnTo>
                <a:lnTo>
                  <a:pt x="118" y="76"/>
                </a:lnTo>
                <a:lnTo>
                  <a:pt x="122" y="87"/>
                </a:lnTo>
                <a:lnTo>
                  <a:pt x="132" y="104"/>
                </a:lnTo>
                <a:lnTo>
                  <a:pt x="132" y="132"/>
                </a:lnTo>
                <a:lnTo>
                  <a:pt x="136" y="132"/>
                </a:lnTo>
                <a:lnTo>
                  <a:pt x="143" y="128"/>
                </a:lnTo>
                <a:lnTo>
                  <a:pt x="146" y="128"/>
                </a:lnTo>
                <a:lnTo>
                  <a:pt x="167" y="142"/>
                </a:lnTo>
                <a:lnTo>
                  <a:pt x="184" y="142"/>
                </a:lnTo>
                <a:lnTo>
                  <a:pt x="191" y="153"/>
                </a:lnTo>
                <a:lnTo>
                  <a:pt x="198" y="153"/>
                </a:lnTo>
                <a:lnTo>
                  <a:pt x="205" y="149"/>
                </a:lnTo>
                <a:lnTo>
                  <a:pt x="205" y="146"/>
                </a:lnTo>
                <a:lnTo>
                  <a:pt x="216" y="142"/>
                </a:lnTo>
                <a:lnTo>
                  <a:pt x="233" y="139"/>
                </a:lnTo>
                <a:lnTo>
                  <a:pt x="236" y="135"/>
                </a:lnTo>
                <a:lnTo>
                  <a:pt x="240" y="132"/>
                </a:lnTo>
                <a:lnTo>
                  <a:pt x="243" y="121"/>
                </a:lnTo>
                <a:lnTo>
                  <a:pt x="247" y="114"/>
                </a:lnTo>
                <a:lnTo>
                  <a:pt x="254" y="114"/>
                </a:lnTo>
                <a:lnTo>
                  <a:pt x="261" y="121"/>
                </a:lnTo>
                <a:lnTo>
                  <a:pt x="264" y="121"/>
                </a:lnTo>
                <a:lnTo>
                  <a:pt x="282" y="139"/>
                </a:lnTo>
                <a:lnTo>
                  <a:pt x="295" y="142"/>
                </a:lnTo>
                <a:lnTo>
                  <a:pt x="306" y="146"/>
                </a:lnTo>
                <a:lnTo>
                  <a:pt x="316" y="156"/>
                </a:lnTo>
                <a:lnTo>
                  <a:pt x="323" y="166"/>
                </a:lnTo>
                <a:lnTo>
                  <a:pt x="327" y="173"/>
                </a:lnTo>
                <a:lnTo>
                  <a:pt x="330" y="173"/>
                </a:lnTo>
                <a:lnTo>
                  <a:pt x="341" y="212"/>
                </a:lnTo>
                <a:lnTo>
                  <a:pt x="309" y="212"/>
                </a:lnTo>
                <a:lnTo>
                  <a:pt x="292" y="229"/>
                </a:lnTo>
                <a:lnTo>
                  <a:pt x="268" y="260"/>
                </a:lnTo>
                <a:lnTo>
                  <a:pt x="264" y="264"/>
                </a:lnTo>
                <a:lnTo>
                  <a:pt x="254" y="267"/>
                </a:lnTo>
                <a:lnTo>
                  <a:pt x="254" y="260"/>
                </a:lnTo>
                <a:lnTo>
                  <a:pt x="233" y="253"/>
                </a:lnTo>
                <a:lnTo>
                  <a:pt x="202" y="253"/>
                </a:lnTo>
                <a:lnTo>
                  <a:pt x="198" y="264"/>
                </a:lnTo>
                <a:lnTo>
                  <a:pt x="198" y="260"/>
                </a:lnTo>
                <a:lnTo>
                  <a:pt x="188" y="260"/>
                </a:lnTo>
                <a:lnTo>
                  <a:pt x="184" y="257"/>
                </a:lnTo>
                <a:lnTo>
                  <a:pt x="184" y="239"/>
                </a:lnTo>
                <a:lnTo>
                  <a:pt x="181" y="229"/>
                </a:lnTo>
                <a:lnTo>
                  <a:pt x="174" y="222"/>
                </a:lnTo>
                <a:lnTo>
                  <a:pt x="167" y="215"/>
                </a:lnTo>
                <a:lnTo>
                  <a:pt x="163" y="208"/>
                </a:lnTo>
                <a:lnTo>
                  <a:pt x="156" y="205"/>
                </a:lnTo>
                <a:lnTo>
                  <a:pt x="150" y="198"/>
                </a:lnTo>
                <a:lnTo>
                  <a:pt x="143" y="198"/>
                </a:lnTo>
                <a:lnTo>
                  <a:pt x="136" y="191"/>
                </a:lnTo>
                <a:lnTo>
                  <a:pt x="129" y="191"/>
                </a:lnTo>
                <a:lnTo>
                  <a:pt x="125" y="184"/>
                </a:lnTo>
                <a:lnTo>
                  <a:pt x="111" y="184"/>
                </a:lnTo>
                <a:lnTo>
                  <a:pt x="104" y="180"/>
                </a:lnTo>
                <a:lnTo>
                  <a:pt x="97" y="170"/>
                </a:lnTo>
                <a:lnTo>
                  <a:pt x="94" y="163"/>
                </a:lnTo>
                <a:lnTo>
                  <a:pt x="84" y="156"/>
                </a:lnTo>
                <a:lnTo>
                  <a:pt x="77" y="146"/>
                </a:lnTo>
                <a:lnTo>
                  <a:pt x="63" y="135"/>
                </a:lnTo>
                <a:lnTo>
                  <a:pt x="56" y="118"/>
                </a:lnTo>
                <a:lnTo>
                  <a:pt x="49" y="114"/>
                </a:lnTo>
                <a:lnTo>
                  <a:pt x="42" y="104"/>
                </a:lnTo>
                <a:lnTo>
                  <a:pt x="35" y="94"/>
                </a:lnTo>
                <a:lnTo>
                  <a:pt x="21" y="83"/>
                </a:lnTo>
                <a:lnTo>
                  <a:pt x="18" y="76"/>
                </a:lnTo>
                <a:lnTo>
                  <a:pt x="21" y="69"/>
                </a:lnTo>
                <a:lnTo>
                  <a:pt x="18" y="69"/>
                </a:lnTo>
                <a:lnTo>
                  <a:pt x="18" y="66"/>
                </a:lnTo>
                <a:lnTo>
                  <a:pt x="18" y="62"/>
                </a:lnTo>
                <a:lnTo>
                  <a:pt x="11" y="55"/>
                </a:lnTo>
                <a:lnTo>
                  <a:pt x="4" y="49"/>
                </a:lnTo>
                <a:lnTo>
                  <a:pt x="0" y="49"/>
                </a:lnTo>
                <a:lnTo>
                  <a:pt x="11" y="38"/>
                </a:lnTo>
                <a:lnTo>
                  <a:pt x="14" y="38"/>
                </a:lnTo>
                <a:lnTo>
                  <a:pt x="24" y="49"/>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26" name="Freeform 107">
            <a:extLst>
              <a:ext uri="{FF2B5EF4-FFF2-40B4-BE49-F238E27FC236}">
                <a16:creationId xmlns:a16="http://schemas.microsoft.com/office/drawing/2014/main" id="{C431D799-2BB6-4064-AB80-33A77FBEE428}"/>
              </a:ext>
            </a:extLst>
          </p:cNvPr>
          <p:cNvSpPr>
            <a:spLocks/>
          </p:cNvSpPr>
          <p:nvPr/>
        </p:nvSpPr>
        <p:spPr bwMode="auto">
          <a:xfrm>
            <a:off x="10271608" y="825051"/>
            <a:ext cx="788745" cy="957554"/>
          </a:xfrm>
          <a:custGeom>
            <a:avLst/>
            <a:gdLst>
              <a:gd name="T0" fmla="*/ 56 w 271"/>
              <a:gd name="T1" fmla="*/ 41 h 329"/>
              <a:gd name="T2" fmla="*/ 76 w 271"/>
              <a:gd name="T3" fmla="*/ 31 h 329"/>
              <a:gd name="T4" fmla="*/ 177 w 271"/>
              <a:gd name="T5" fmla="*/ 27 h 329"/>
              <a:gd name="T6" fmla="*/ 240 w 271"/>
              <a:gd name="T7" fmla="*/ 3 h 329"/>
              <a:gd name="T8" fmla="*/ 243 w 271"/>
              <a:gd name="T9" fmla="*/ 7 h 329"/>
              <a:gd name="T10" fmla="*/ 257 w 271"/>
              <a:gd name="T11" fmla="*/ 0 h 329"/>
              <a:gd name="T12" fmla="*/ 271 w 271"/>
              <a:gd name="T13" fmla="*/ 55 h 329"/>
              <a:gd name="T14" fmla="*/ 205 w 271"/>
              <a:gd name="T15" fmla="*/ 177 h 329"/>
              <a:gd name="T16" fmla="*/ 174 w 271"/>
              <a:gd name="T17" fmla="*/ 197 h 329"/>
              <a:gd name="T18" fmla="*/ 160 w 271"/>
              <a:gd name="T19" fmla="*/ 225 h 329"/>
              <a:gd name="T20" fmla="*/ 160 w 271"/>
              <a:gd name="T21" fmla="*/ 239 h 329"/>
              <a:gd name="T22" fmla="*/ 149 w 271"/>
              <a:gd name="T23" fmla="*/ 243 h 329"/>
              <a:gd name="T24" fmla="*/ 143 w 271"/>
              <a:gd name="T25" fmla="*/ 277 h 329"/>
              <a:gd name="T26" fmla="*/ 101 w 271"/>
              <a:gd name="T27" fmla="*/ 326 h 329"/>
              <a:gd name="T28" fmla="*/ 90 w 271"/>
              <a:gd name="T29" fmla="*/ 329 h 329"/>
              <a:gd name="T30" fmla="*/ 45 w 271"/>
              <a:gd name="T31" fmla="*/ 288 h 329"/>
              <a:gd name="T32" fmla="*/ 0 w 271"/>
              <a:gd name="T33" fmla="*/ 281 h 329"/>
              <a:gd name="T34" fmla="*/ 10 w 271"/>
              <a:gd name="T35" fmla="*/ 249 h 329"/>
              <a:gd name="T36" fmla="*/ 21 w 271"/>
              <a:gd name="T37" fmla="*/ 246 h 329"/>
              <a:gd name="T38" fmla="*/ 24 w 271"/>
              <a:gd name="T39" fmla="*/ 239 h 329"/>
              <a:gd name="T40" fmla="*/ 38 w 271"/>
              <a:gd name="T41" fmla="*/ 222 h 329"/>
              <a:gd name="T42" fmla="*/ 35 w 271"/>
              <a:gd name="T43" fmla="*/ 197 h 329"/>
              <a:gd name="T44" fmla="*/ 59 w 271"/>
              <a:gd name="T45" fmla="*/ 114 h 329"/>
              <a:gd name="T46" fmla="*/ 49 w 271"/>
              <a:gd name="T47" fmla="*/ 79 h 329"/>
              <a:gd name="T48" fmla="*/ 56 w 271"/>
              <a:gd name="T49" fmla="*/ 4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1" h="329">
                <a:moveTo>
                  <a:pt x="56" y="41"/>
                </a:moveTo>
                <a:lnTo>
                  <a:pt x="76" y="31"/>
                </a:lnTo>
                <a:lnTo>
                  <a:pt x="177" y="27"/>
                </a:lnTo>
                <a:lnTo>
                  <a:pt x="240" y="3"/>
                </a:lnTo>
                <a:lnTo>
                  <a:pt x="243" y="7"/>
                </a:lnTo>
                <a:lnTo>
                  <a:pt x="257" y="0"/>
                </a:lnTo>
                <a:lnTo>
                  <a:pt x="271" y="55"/>
                </a:lnTo>
                <a:lnTo>
                  <a:pt x="205" y="177"/>
                </a:lnTo>
                <a:lnTo>
                  <a:pt x="174" y="197"/>
                </a:lnTo>
                <a:lnTo>
                  <a:pt x="160" y="225"/>
                </a:lnTo>
                <a:lnTo>
                  <a:pt x="160" y="239"/>
                </a:lnTo>
                <a:lnTo>
                  <a:pt x="149" y="243"/>
                </a:lnTo>
                <a:lnTo>
                  <a:pt x="143" y="277"/>
                </a:lnTo>
                <a:lnTo>
                  <a:pt x="101" y="326"/>
                </a:lnTo>
                <a:lnTo>
                  <a:pt x="90" y="329"/>
                </a:lnTo>
                <a:lnTo>
                  <a:pt x="45" y="288"/>
                </a:lnTo>
                <a:lnTo>
                  <a:pt x="0" y="281"/>
                </a:lnTo>
                <a:lnTo>
                  <a:pt x="10" y="249"/>
                </a:lnTo>
                <a:lnTo>
                  <a:pt x="21" y="246"/>
                </a:lnTo>
                <a:lnTo>
                  <a:pt x="24" y="239"/>
                </a:lnTo>
                <a:lnTo>
                  <a:pt x="38" y="222"/>
                </a:lnTo>
                <a:lnTo>
                  <a:pt x="35" y="197"/>
                </a:lnTo>
                <a:lnTo>
                  <a:pt x="59" y="114"/>
                </a:lnTo>
                <a:lnTo>
                  <a:pt x="49" y="79"/>
                </a:lnTo>
                <a:lnTo>
                  <a:pt x="56" y="4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27" name="Freeform 108">
            <a:extLst>
              <a:ext uri="{FF2B5EF4-FFF2-40B4-BE49-F238E27FC236}">
                <a16:creationId xmlns:a16="http://schemas.microsoft.com/office/drawing/2014/main" id="{F03AF80E-1F44-473E-8653-84C4EF4D88E5}"/>
              </a:ext>
            </a:extLst>
          </p:cNvPr>
          <p:cNvSpPr>
            <a:spLocks/>
          </p:cNvSpPr>
          <p:nvPr/>
        </p:nvSpPr>
        <p:spPr bwMode="auto">
          <a:xfrm>
            <a:off x="9826300" y="1328568"/>
            <a:ext cx="323066" cy="454038"/>
          </a:xfrm>
          <a:custGeom>
            <a:avLst/>
            <a:gdLst>
              <a:gd name="T0" fmla="*/ 66 w 111"/>
              <a:gd name="T1" fmla="*/ 4 h 156"/>
              <a:gd name="T2" fmla="*/ 70 w 111"/>
              <a:gd name="T3" fmla="*/ 35 h 156"/>
              <a:gd name="T4" fmla="*/ 73 w 111"/>
              <a:gd name="T5" fmla="*/ 45 h 156"/>
              <a:gd name="T6" fmla="*/ 101 w 111"/>
              <a:gd name="T7" fmla="*/ 108 h 156"/>
              <a:gd name="T8" fmla="*/ 111 w 111"/>
              <a:gd name="T9" fmla="*/ 156 h 156"/>
              <a:gd name="T10" fmla="*/ 59 w 111"/>
              <a:gd name="T11" fmla="*/ 142 h 156"/>
              <a:gd name="T12" fmla="*/ 56 w 111"/>
              <a:gd name="T13" fmla="*/ 139 h 156"/>
              <a:gd name="T14" fmla="*/ 21 w 111"/>
              <a:gd name="T15" fmla="*/ 139 h 156"/>
              <a:gd name="T16" fmla="*/ 21 w 111"/>
              <a:gd name="T17" fmla="*/ 135 h 156"/>
              <a:gd name="T18" fmla="*/ 11 w 111"/>
              <a:gd name="T19" fmla="*/ 115 h 156"/>
              <a:gd name="T20" fmla="*/ 4 w 111"/>
              <a:gd name="T21" fmla="*/ 94 h 156"/>
              <a:gd name="T22" fmla="*/ 4 w 111"/>
              <a:gd name="T23" fmla="*/ 87 h 156"/>
              <a:gd name="T24" fmla="*/ 7 w 111"/>
              <a:gd name="T25" fmla="*/ 80 h 156"/>
              <a:gd name="T26" fmla="*/ 14 w 111"/>
              <a:gd name="T27" fmla="*/ 76 h 156"/>
              <a:gd name="T28" fmla="*/ 18 w 111"/>
              <a:gd name="T29" fmla="*/ 76 h 156"/>
              <a:gd name="T30" fmla="*/ 21 w 111"/>
              <a:gd name="T31" fmla="*/ 70 h 156"/>
              <a:gd name="T32" fmla="*/ 21 w 111"/>
              <a:gd name="T33" fmla="*/ 56 h 156"/>
              <a:gd name="T34" fmla="*/ 21 w 111"/>
              <a:gd name="T35" fmla="*/ 49 h 156"/>
              <a:gd name="T36" fmla="*/ 14 w 111"/>
              <a:gd name="T37" fmla="*/ 42 h 156"/>
              <a:gd name="T38" fmla="*/ 0 w 111"/>
              <a:gd name="T39" fmla="*/ 42 h 156"/>
              <a:gd name="T40" fmla="*/ 52 w 111"/>
              <a:gd name="T41" fmla="*/ 0 h 156"/>
              <a:gd name="T42" fmla="*/ 66 w 111"/>
              <a:gd name="T43"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156">
                <a:moveTo>
                  <a:pt x="66" y="4"/>
                </a:moveTo>
                <a:lnTo>
                  <a:pt x="70" y="35"/>
                </a:lnTo>
                <a:lnTo>
                  <a:pt x="73" y="45"/>
                </a:lnTo>
                <a:lnTo>
                  <a:pt x="101" y="108"/>
                </a:lnTo>
                <a:lnTo>
                  <a:pt x="111" y="156"/>
                </a:lnTo>
                <a:lnTo>
                  <a:pt x="59" y="142"/>
                </a:lnTo>
                <a:lnTo>
                  <a:pt x="56" y="139"/>
                </a:lnTo>
                <a:lnTo>
                  <a:pt x="21" y="139"/>
                </a:lnTo>
                <a:lnTo>
                  <a:pt x="21" y="135"/>
                </a:lnTo>
                <a:lnTo>
                  <a:pt x="11" y="115"/>
                </a:lnTo>
                <a:lnTo>
                  <a:pt x="4" y="94"/>
                </a:lnTo>
                <a:lnTo>
                  <a:pt x="4" y="87"/>
                </a:lnTo>
                <a:lnTo>
                  <a:pt x="7" y="80"/>
                </a:lnTo>
                <a:lnTo>
                  <a:pt x="14" y="76"/>
                </a:lnTo>
                <a:lnTo>
                  <a:pt x="18" y="76"/>
                </a:lnTo>
                <a:lnTo>
                  <a:pt x="21" y="70"/>
                </a:lnTo>
                <a:lnTo>
                  <a:pt x="21" y="56"/>
                </a:lnTo>
                <a:lnTo>
                  <a:pt x="21" y="49"/>
                </a:lnTo>
                <a:lnTo>
                  <a:pt x="14" y="42"/>
                </a:lnTo>
                <a:lnTo>
                  <a:pt x="0" y="42"/>
                </a:lnTo>
                <a:lnTo>
                  <a:pt x="52" y="0"/>
                </a:lnTo>
                <a:lnTo>
                  <a:pt x="66"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28" name="Freeform 109">
            <a:extLst>
              <a:ext uri="{FF2B5EF4-FFF2-40B4-BE49-F238E27FC236}">
                <a16:creationId xmlns:a16="http://schemas.microsoft.com/office/drawing/2014/main" id="{081F100B-308B-495F-ABAD-06C5C6C3AADE}"/>
              </a:ext>
            </a:extLst>
          </p:cNvPr>
          <p:cNvSpPr>
            <a:spLocks/>
          </p:cNvSpPr>
          <p:nvPr/>
        </p:nvSpPr>
        <p:spPr bwMode="auto">
          <a:xfrm>
            <a:off x="10190114" y="-45185"/>
            <a:ext cx="1012853" cy="989569"/>
          </a:xfrm>
          <a:custGeom>
            <a:avLst/>
            <a:gdLst>
              <a:gd name="T0" fmla="*/ 0 w 348"/>
              <a:gd name="T1" fmla="*/ 274 h 340"/>
              <a:gd name="T2" fmla="*/ 4 w 348"/>
              <a:gd name="T3" fmla="*/ 267 h 340"/>
              <a:gd name="T4" fmla="*/ 7 w 348"/>
              <a:gd name="T5" fmla="*/ 264 h 340"/>
              <a:gd name="T6" fmla="*/ 14 w 348"/>
              <a:gd name="T7" fmla="*/ 261 h 340"/>
              <a:gd name="T8" fmla="*/ 18 w 348"/>
              <a:gd name="T9" fmla="*/ 261 h 340"/>
              <a:gd name="T10" fmla="*/ 18 w 348"/>
              <a:gd name="T11" fmla="*/ 243 h 340"/>
              <a:gd name="T12" fmla="*/ 18 w 348"/>
              <a:gd name="T13" fmla="*/ 236 h 340"/>
              <a:gd name="T14" fmla="*/ 25 w 348"/>
              <a:gd name="T15" fmla="*/ 222 h 340"/>
              <a:gd name="T16" fmla="*/ 25 w 348"/>
              <a:gd name="T17" fmla="*/ 219 h 340"/>
              <a:gd name="T18" fmla="*/ 28 w 348"/>
              <a:gd name="T19" fmla="*/ 215 h 340"/>
              <a:gd name="T20" fmla="*/ 35 w 348"/>
              <a:gd name="T21" fmla="*/ 209 h 340"/>
              <a:gd name="T22" fmla="*/ 42 w 348"/>
              <a:gd name="T23" fmla="*/ 209 h 340"/>
              <a:gd name="T24" fmla="*/ 42 w 348"/>
              <a:gd name="T25" fmla="*/ 205 h 340"/>
              <a:gd name="T26" fmla="*/ 56 w 348"/>
              <a:gd name="T27" fmla="*/ 209 h 340"/>
              <a:gd name="T28" fmla="*/ 59 w 348"/>
              <a:gd name="T29" fmla="*/ 205 h 340"/>
              <a:gd name="T30" fmla="*/ 63 w 348"/>
              <a:gd name="T31" fmla="*/ 202 h 340"/>
              <a:gd name="T32" fmla="*/ 66 w 348"/>
              <a:gd name="T33" fmla="*/ 181 h 340"/>
              <a:gd name="T34" fmla="*/ 70 w 348"/>
              <a:gd name="T35" fmla="*/ 170 h 340"/>
              <a:gd name="T36" fmla="*/ 66 w 348"/>
              <a:gd name="T37" fmla="*/ 153 h 340"/>
              <a:gd name="T38" fmla="*/ 184 w 348"/>
              <a:gd name="T39" fmla="*/ 87 h 340"/>
              <a:gd name="T40" fmla="*/ 188 w 348"/>
              <a:gd name="T41" fmla="*/ 80 h 340"/>
              <a:gd name="T42" fmla="*/ 233 w 348"/>
              <a:gd name="T43" fmla="*/ 63 h 340"/>
              <a:gd name="T44" fmla="*/ 250 w 348"/>
              <a:gd name="T45" fmla="*/ 42 h 340"/>
              <a:gd name="T46" fmla="*/ 268 w 348"/>
              <a:gd name="T47" fmla="*/ 0 h 340"/>
              <a:gd name="T48" fmla="*/ 271 w 348"/>
              <a:gd name="T49" fmla="*/ 4 h 340"/>
              <a:gd name="T50" fmla="*/ 275 w 348"/>
              <a:gd name="T51" fmla="*/ 4 h 340"/>
              <a:gd name="T52" fmla="*/ 327 w 348"/>
              <a:gd name="T53" fmla="*/ 28 h 340"/>
              <a:gd name="T54" fmla="*/ 327 w 348"/>
              <a:gd name="T55" fmla="*/ 32 h 340"/>
              <a:gd name="T56" fmla="*/ 330 w 348"/>
              <a:gd name="T57" fmla="*/ 39 h 340"/>
              <a:gd name="T58" fmla="*/ 348 w 348"/>
              <a:gd name="T59" fmla="*/ 80 h 340"/>
              <a:gd name="T60" fmla="*/ 327 w 348"/>
              <a:gd name="T61" fmla="*/ 104 h 340"/>
              <a:gd name="T62" fmla="*/ 310 w 348"/>
              <a:gd name="T63" fmla="*/ 125 h 340"/>
              <a:gd name="T64" fmla="*/ 310 w 348"/>
              <a:gd name="T65" fmla="*/ 139 h 340"/>
              <a:gd name="T66" fmla="*/ 306 w 348"/>
              <a:gd name="T67" fmla="*/ 150 h 340"/>
              <a:gd name="T68" fmla="*/ 313 w 348"/>
              <a:gd name="T69" fmla="*/ 174 h 340"/>
              <a:gd name="T70" fmla="*/ 292 w 348"/>
              <a:gd name="T71" fmla="*/ 191 h 340"/>
              <a:gd name="T72" fmla="*/ 282 w 348"/>
              <a:gd name="T73" fmla="*/ 202 h 340"/>
              <a:gd name="T74" fmla="*/ 282 w 348"/>
              <a:gd name="T75" fmla="*/ 205 h 340"/>
              <a:gd name="T76" fmla="*/ 282 w 348"/>
              <a:gd name="T77" fmla="*/ 209 h 340"/>
              <a:gd name="T78" fmla="*/ 289 w 348"/>
              <a:gd name="T79" fmla="*/ 209 h 340"/>
              <a:gd name="T80" fmla="*/ 299 w 348"/>
              <a:gd name="T81" fmla="*/ 205 h 340"/>
              <a:gd name="T82" fmla="*/ 303 w 348"/>
              <a:gd name="T83" fmla="*/ 209 h 340"/>
              <a:gd name="T84" fmla="*/ 306 w 348"/>
              <a:gd name="T85" fmla="*/ 212 h 340"/>
              <a:gd name="T86" fmla="*/ 303 w 348"/>
              <a:gd name="T87" fmla="*/ 240 h 340"/>
              <a:gd name="T88" fmla="*/ 282 w 348"/>
              <a:gd name="T89" fmla="*/ 281 h 340"/>
              <a:gd name="T90" fmla="*/ 285 w 348"/>
              <a:gd name="T91" fmla="*/ 299 h 340"/>
              <a:gd name="T92" fmla="*/ 271 w 348"/>
              <a:gd name="T93" fmla="*/ 306 h 340"/>
              <a:gd name="T94" fmla="*/ 268 w 348"/>
              <a:gd name="T95" fmla="*/ 302 h 340"/>
              <a:gd name="T96" fmla="*/ 205 w 348"/>
              <a:gd name="T97" fmla="*/ 326 h 340"/>
              <a:gd name="T98" fmla="*/ 104 w 348"/>
              <a:gd name="T99" fmla="*/ 330 h 340"/>
              <a:gd name="T100" fmla="*/ 84 w 348"/>
              <a:gd name="T101" fmla="*/ 340 h 340"/>
              <a:gd name="T102" fmla="*/ 11 w 348"/>
              <a:gd name="T103" fmla="*/ 313 h 340"/>
              <a:gd name="T104" fmla="*/ 0 w 348"/>
              <a:gd name="T105" fmla="*/ 27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8" h="340">
                <a:moveTo>
                  <a:pt x="0" y="274"/>
                </a:moveTo>
                <a:lnTo>
                  <a:pt x="4" y="267"/>
                </a:lnTo>
                <a:lnTo>
                  <a:pt x="7" y="264"/>
                </a:lnTo>
                <a:lnTo>
                  <a:pt x="14" y="261"/>
                </a:lnTo>
                <a:lnTo>
                  <a:pt x="18" y="261"/>
                </a:lnTo>
                <a:lnTo>
                  <a:pt x="18" y="243"/>
                </a:lnTo>
                <a:lnTo>
                  <a:pt x="18" y="236"/>
                </a:lnTo>
                <a:lnTo>
                  <a:pt x="25" y="222"/>
                </a:lnTo>
                <a:lnTo>
                  <a:pt x="25" y="219"/>
                </a:lnTo>
                <a:lnTo>
                  <a:pt x="28" y="215"/>
                </a:lnTo>
                <a:lnTo>
                  <a:pt x="35" y="209"/>
                </a:lnTo>
                <a:lnTo>
                  <a:pt x="42" y="209"/>
                </a:lnTo>
                <a:lnTo>
                  <a:pt x="42" y="205"/>
                </a:lnTo>
                <a:lnTo>
                  <a:pt x="56" y="209"/>
                </a:lnTo>
                <a:lnTo>
                  <a:pt x="59" y="205"/>
                </a:lnTo>
                <a:lnTo>
                  <a:pt x="63" y="202"/>
                </a:lnTo>
                <a:lnTo>
                  <a:pt x="66" y="181"/>
                </a:lnTo>
                <a:lnTo>
                  <a:pt x="70" y="170"/>
                </a:lnTo>
                <a:lnTo>
                  <a:pt x="66" y="153"/>
                </a:lnTo>
                <a:lnTo>
                  <a:pt x="184" y="87"/>
                </a:lnTo>
                <a:lnTo>
                  <a:pt x="188" y="80"/>
                </a:lnTo>
                <a:lnTo>
                  <a:pt x="233" y="63"/>
                </a:lnTo>
                <a:lnTo>
                  <a:pt x="250" y="42"/>
                </a:lnTo>
                <a:lnTo>
                  <a:pt x="268" y="0"/>
                </a:lnTo>
                <a:lnTo>
                  <a:pt x="271" y="4"/>
                </a:lnTo>
                <a:lnTo>
                  <a:pt x="275" y="4"/>
                </a:lnTo>
                <a:lnTo>
                  <a:pt x="327" y="28"/>
                </a:lnTo>
                <a:lnTo>
                  <a:pt x="327" y="32"/>
                </a:lnTo>
                <a:lnTo>
                  <a:pt x="330" y="39"/>
                </a:lnTo>
                <a:lnTo>
                  <a:pt x="348" y="80"/>
                </a:lnTo>
                <a:lnTo>
                  <a:pt x="327" y="104"/>
                </a:lnTo>
                <a:lnTo>
                  <a:pt x="310" y="125"/>
                </a:lnTo>
                <a:lnTo>
                  <a:pt x="310" y="139"/>
                </a:lnTo>
                <a:lnTo>
                  <a:pt x="306" y="150"/>
                </a:lnTo>
                <a:lnTo>
                  <a:pt x="313" y="174"/>
                </a:lnTo>
                <a:lnTo>
                  <a:pt x="292" y="191"/>
                </a:lnTo>
                <a:lnTo>
                  <a:pt x="282" y="202"/>
                </a:lnTo>
                <a:lnTo>
                  <a:pt x="282" y="205"/>
                </a:lnTo>
                <a:lnTo>
                  <a:pt x="282" y="209"/>
                </a:lnTo>
                <a:lnTo>
                  <a:pt x="289" y="209"/>
                </a:lnTo>
                <a:lnTo>
                  <a:pt x="299" y="205"/>
                </a:lnTo>
                <a:lnTo>
                  <a:pt x="303" y="209"/>
                </a:lnTo>
                <a:lnTo>
                  <a:pt x="306" y="212"/>
                </a:lnTo>
                <a:lnTo>
                  <a:pt x="303" y="240"/>
                </a:lnTo>
                <a:lnTo>
                  <a:pt x="282" y="281"/>
                </a:lnTo>
                <a:lnTo>
                  <a:pt x="285" y="299"/>
                </a:lnTo>
                <a:lnTo>
                  <a:pt x="271" y="306"/>
                </a:lnTo>
                <a:lnTo>
                  <a:pt x="268" y="302"/>
                </a:lnTo>
                <a:lnTo>
                  <a:pt x="205" y="326"/>
                </a:lnTo>
                <a:lnTo>
                  <a:pt x="104" y="330"/>
                </a:lnTo>
                <a:lnTo>
                  <a:pt x="84" y="340"/>
                </a:lnTo>
                <a:lnTo>
                  <a:pt x="11" y="313"/>
                </a:lnTo>
                <a:lnTo>
                  <a:pt x="0" y="274"/>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29" name="Freeform 110">
            <a:extLst>
              <a:ext uri="{FF2B5EF4-FFF2-40B4-BE49-F238E27FC236}">
                <a16:creationId xmlns:a16="http://schemas.microsoft.com/office/drawing/2014/main" id="{0C92485E-CB65-4CB9-BD45-2CDD8EC07001}"/>
              </a:ext>
            </a:extLst>
          </p:cNvPr>
          <p:cNvSpPr>
            <a:spLocks/>
          </p:cNvSpPr>
          <p:nvPr/>
        </p:nvSpPr>
        <p:spPr bwMode="auto">
          <a:xfrm>
            <a:off x="9805928" y="985131"/>
            <a:ext cx="212467" cy="465679"/>
          </a:xfrm>
          <a:custGeom>
            <a:avLst/>
            <a:gdLst>
              <a:gd name="T0" fmla="*/ 11 w 73"/>
              <a:gd name="T1" fmla="*/ 70 h 160"/>
              <a:gd name="T2" fmla="*/ 14 w 73"/>
              <a:gd name="T3" fmla="*/ 63 h 160"/>
              <a:gd name="T4" fmla="*/ 18 w 73"/>
              <a:gd name="T5" fmla="*/ 59 h 160"/>
              <a:gd name="T6" fmla="*/ 21 w 73"/>
              <a:gd name="T7" fmla="*/ 59 h 160"/>
              <a:gd name="T8" fmla="*/ 25 w 73"/>
              <a:gd name="T9" fmla="*/ 52 h 160"/>
              <a:gd name="T10" fmla="*/ 21 w 73"/>
              <a:gd name="T11" fmla="*/ 49 h 160"/>
              <a:gd name="T12" fmla="*/ 18 w 73"/>
              <a:gd name="T13" fmla="*/ 42 h 160"/>
              <a:gd name="T14" fmla="*/ 14 w 73"/>
              <a:gd name="T15" fmla="*/ 35 h 160"/>
              <a:gd name="T16" fmla="*/ 7 w 73"/>
              <a:gd name="T17" fmla="*/ 31 h 160"/>
              <a:gd name="T18" fmla="*/ 4 w 73"/>
              <a:gd name="T19" fmla="*/ 21 h 160"/>
              <a:gd name="T20" fmla="*/ 0 w 73"/>
              <a:gd name="T21" fmla="*/ 11 h 160"/>
              <a:gd name="T22" fmla="*/ 4 w 73"/>
              <a:gd name="T23" fmla="*/ 0 h 160"/>
              <a:gd name="T24" fmla="*/ 35 w 73"/>
              <a:gd name="T25" fmla="*/ 0 h 160"/>
              <a:gd name="T26" fmla="*/ 56 w 73"/>
              <a:gd name="T27" fmla="*/ 7 h 160"/>
              <a:gd name="T28" fmla="*/ 56 w 73"/>
              <a:gd name="T29" fmla="*/ 14 h 160"/>
              <a:gd name="T30" fmla="*/ 66 w 73"/>
              <a:gd name="T31" fmla="*/ 11 h 160"/>
              <a:gd name="T32" fmla="*/ 66 w 73"/>
              <a:gd name="T33" fmla="*/ 18 h 160"/>
              <a:gd name="T34" fmla="*/ 66 w 73"/>
              <a:gd name="T35" fmla="*/ 21 h 160"/>
              <a:gd name="T36" fmla="*/ 70 w 73"/>
              <a:gd name="T37" fmla="*/ 24 h 160"/>
              <a:gd name="T38" fmla="*/ 73 w 73"/>
              <a:gd name="T39" fmla="*/ 31 h 160"/>
              <a:gd name="T40" fmla="*/ 73 w 73"/>
              <a:gd name="T41" fmla="*/ 38 h 160"/>
              <a:gd name="T42" fmla="*/ 70 w 73"/>
              <a:gd name="T43" fmla="*/ 56 h 160"/>
              <a:gd name="T44" fmla="*/ 73 w 73"/>
              <a:gd name="T45" fmla="*/ 122 h 160"/>
              <a:gd name="T46" fmla="*/ 59 w 73"/>
              <a:gd name="T47" fmla="*/ 118 h 160"/>
              <a:gd name="T48" fmla="*/ 7 w 73"/>
              <a:gd name="T49" fmla="*/ 160 h 160"/>
              <a:gd name="T50" fmla="*/ 4 w 73"/>
              <a:gd name="T51" fmla="*/ 156 h 160"/>
              <a:gd name="T52" fmla="*/ 0 w 73"/>
              <a:gd name="T53" fmla="*/ 153 h 160"/>
              <a:gd name="T54" fmla="*/ 0 w 73"/>
              <a:gd name="T55" fmla="*/ 149 h 160"/>
              <a:gd name="T56" fmla="*/ 4 w 73"/>
              <a:gd name="T57" fmla="*/ 142 h 160"/>
              <a:gd name="T58" fmla="*/ 11 w 73"/>
              <a:gd name="T59" fmla="*/ 125 h 160"/>
              <a:gd name="T60" fmla="*/ 11 w 73"/>
              <a:gd name="T61" fmla="*/ 108 h 160"/>
              <a:gd name="T62" fmla="*/ 11 w 73"/>
              <a:gd name="T63" fmla="*/ 94 h 160"/>
              <a:gd name="T64" fmla="*/ 11 w 73"/>
              <a:gd name="T65" fmla="*/ 7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160">
                <a:moveTo>
                  <a:pt x="11" y="70"/>
                </a:moveTo>
                <a:lnTo>
                  <a:pt x="14" y="63"/>
                </a:lnTo>
                <a:lnTo>
                  <a:pt x="18" y="59"/>
                </a:lnTo>
                <a:lnTo>
                  <a:pt x="21" y="59"/>
                </a:lnTo>
                <a:lnTo>
                  <a:pt x="25" y="52"/>
                </a:lnTo>
                <a:lnTo>
                  <a:pt x="21" y="49"/>
                </a:lnTo>
                <a:lnTo>
                  <a:pt x="18" y="42"/>
                </a:lnTo>
                <a:lnTo>
                  <a:pt x="14" y="35"/>
                </a:lnTo>
                <a:lnTo>
                  <a:pt x="7" y="31"/>
                </a:lnTo>
                <a:lnTo>
                  <a:pt x="4" y="21"/>
                </a:lnTo>
                <a:lnTo>
                  <a:pt x="0" y="11"/>
                </a:lnTo>
                <a:lnTo>
                  <a:pt x="4" y="0"/>
                </a:lnTo>
                <a:lnTo>
                  <a:pt x="35" y="0"/>
                </a:lnTo>
                <a:lnTo>
                  <a:pt x="56" y="7"/>
                </a:lnTo>
                <a:lnTo>
                  <a:pt x="56" y="14"/>
                </a:lnTo>
                <a:lnTo>
                  <a:pt x="66" y="11"/>
                </a:lnTo>
                <a:lnTo>
                  <a:pt x="66" y="18"/>
                </a:lnTo>
                <a:lnTo>
                  <a:pt x="66" y="21"/>
                </a:lnTo>
                <a:lnTo>
                  <a:pt x="70" y="24"/>
                </a:lnTo>
                <a:lnTo>
                  <a:pt x="73" y="31"/>
                </a:lnTo>
                <a:lnTo>
                  <a:pt x="73" y="38"/>
                </a:lnTo>
                <a:lnTo>
                  <a:pt x="70" y="56"/>
                </a:lnTo>
                <a:lnTo>
                  <a:pt x="73" y="122"/>
                </a:lnTo>
                <a:lnTo>
                  <a:pt x="59" y="118"/>
                </a:lnTo>
                <a:lnTo>
                  <a:pt x="7" y="160"/>
                </a:lnTo>
                <a:lnTo>
                  <a:pt x="4" y="156"/>
                </a:lnTo>
                <a:lnTo>
                  <a:pt x="0" y="153"/>
                </a:lnTo>
                <a:lnTo>
                  <a:pt x="0" y="149"/>
                </a:lnTo>
                <a:lnTo>
                  <a:pt x="4" y="142"/>
                </a:lnTo>
                <a:lnTo>
                  <a:pt x="11" y="125"/>
                </a:lnTo>
                <a:lnTo>
                  <a:pt x="11" y="108"/>
                </a:lnTo>
                <a:lnTo>
                  <a:pt x="11" y="94"/>
                </a:lnTo>
                <a:lnTo>
                  <a:pt x="11" y="70"/>
                </a:lnTo>
                <a:close/>
              </a:path>
            </a:pathLst>
          </a:custGeom>
          <a:no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30" name="Freeform 111">
            <a:extLst>
              <a:ext uri="{FF2B5EF4-FFF2-40B4-BE49-F238E27FC236}">
                <a16:creationId xmlns:a16="http://schemas.microsoft.com/office/drawing/2014/main" id="{166077D7-9795-4561-8553-E2D9453B2BE2}"/>
              </a:ext>
            </a:extLst>
          </p:cNvPr>
          <p:cNvSpPr>
            <a:spLocks/>
          </p:cNvSpPr>
          <p:nvPr/>
        </p:nvSpPr>
        <p:spPr bwMode="auto">
          <a:xfrm>
            <a:off x="10737286" y="985131"/>
            <a:ext cx="576278" cy="686877"/>
          </a:xfrm>
          <a:custGeom>
            <a:avLst/>
            <a:gdLst>
              <a:gd name="T0" fmla="*/ 0 w 198"/>
              <a:gd name="T1" fmla="*/ 170 h 236"/>
              <a:gd name="T2" fmla="*/ 14 w 198"/>
              <a:gd name="T3" fmla="*/ 142 h 236"/>
              <a:gd name="T4" fmla="*/ 45 w 198"/>
              <a:gd name="T5" fmla="*/ 122 h 236"/>
              <a:gd name="T6" fmla="*/ 111 w 198"/>
              <a:gd name="T7" fmla="*/ 0 h 236"/>
              <a:gd name="T8" fmla="*/ 125 w 198"/>
              <a:gd name="T9" fmla="*/ 4 h 236"/>
              <a:gd name="T10" fmla="*/ 163 w 198"/>
              <a:gd name="T11" fmla="*/ 21 h 236"/>
              <a:gd name="T12" fmla="*/ 191 w 198"/>
              <a:gd name="T13" fmla="*/ 80 h 236"/>
              <a:gd name="T14" fmla="*/ 198 w 198"/>
              <a:gd name="T15" fmla="*/ 87 h 236"/>
              <a:gd name="T16" fmla="*/ 181 w 198"/>
              <a:gd name="T17" fmla="*/ 115 h 236"/>
              <a:gd name="T18" fmla="*/ 167 w 198"/>
              <a:gd name="T19" fmla="*/ 125 h 236"/>
              <a:gd name="T20" fmla="*/ 163 w 198"/>
              <a:gd name="T21" fmla="*/ 139 h 236"/>
              <a:gd name="T22" fmla="*/ 153 w 198"/>
              <a:gd name="T23" fmla="*/ 156 h 236"/>
              <a:gd name="T24" fmla="*/ 118 w 198"/>
              <a:gd name="T25" fmla="*/ 233 h 236"/>
              <a:gd name="T26" fmla="*/ 94 w 198"/>
              <a:gd name="T27" fmla="*/ 236 h 236"/>
              <a:gd name="T28" fmla="*/ 62 w 198"/>
              <a:gd name="T29" fmla="*/ 226 h 236"/>
              <a:gd name="T30" fmla="*/ 55 w 198"/>
              <a:gd name="T31" fmla="*/ 226 h 236"/>
              <a:gd name="T32" fmla="*/ 45 w 198"/>
              <a:gd name="T33" fmla="*/ 198 h 236"/>
              <a:gd name="T34" fmla="*/ 0 w 198"/>
              <a:gd name="T35" fmla="*/ 1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236">
                <a:moveTo>
                  <a:pt x="0" y="170"/>
                </a:moveTo>
                <a:lnTo>
                  <a:pt x="14" y="142"/>
                </a:lnTo>
                <a:lnTo>
                  <a:pt x="45" y="122"/>
                </a:lnTo>
                <a:lnTo>
                  <a:pt x="111" y="0"/>
                </a:lnTo>
                <a:lnTo>
                  <a:pt x="125" y="4"/>
                </a:lnTo>
                <a:lnTo>
                  <a:pt x="163" y="21"/>
                </a:lnTo>
                <a:lnTo>
                  <a:pt x="191" y="80"/>
                </a:lnTo>
                <a:lnTo>
                  <a:pt x="198" y="87"/>
                </a:lnTo>
                <a:lnTo>
                  <a:pt x="181" y="115"/>
                </a:lnTo>
                <a:lnTo>
                  <a:pt x="167" y="125"/>
                </a:lnTo>
                <a:lnTo>
                  <a:pt x="163" y="139"/>
                </a:lnTo>
                <a:lnTo>
                  <a:pt x="153" y="156"/>
                </a:lnTo>
                <a:lnTo>
                  <a:pt x="118" y="233"/>
                </a:lnTo>
                <a:lnTo>
                  <a:pt x="94" y="236"/>
                </a:lnTo>
                <a:lnTo>
                  <a:pt x="62" y="226"/>
                </a:lnTo>
                <a:lnTo>
                  <a:pt x="55" y="226"/>
                </a:lnTo>
                <a:lnTo>
                  <a:pt x="45" y="198"/>
                </a:lnTo>
                <a:lnTo>
                  <a:pt x="0" y="17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31" name="Freeform 112">
            <a:extLst>
              <a:ext uri="{FF2B5EF4-FFF2-40B4-BE49-F238E27FC236}">
                <a16:creationId xmlns:a16="http://schemas.microsoft.com/office/drawing/2014/main" id="{B2074385-4C5C-4618-893E-49EEABC9BDDE}"/>
              </a:ext>
            </a:extLst>
          </p:cNvPr>
          <p:cNvSpPr>
            <a:spLocks/>
          </p:cNvSpPr>
          <p:nvPr/>
        </p:nvSpPr>
        <p:spPr bwMode="auto">
          <a:xfrm>
            <a:off x="9998021" y="865798"/>
            <a:ext cx="445307" cy="777104"/>
          </a:xfrm>
          <a:custGeom>
            <a:avLst/>
            <a:gdLst>
              <a:gd name="T0" fmla="*/ 77 w 153"/>
              <a:gd name="T1" fmla="*/ 0 h 267"/>
              <a:gd name="T2" fmla="*/ 150 w 153"/>
              <a:gd name="T3" fmla="*/ 27 h 267"/>
              <a:gd name="T4" fmla="*/ 143 w 153"/>
              <a:gd name="T5" fmla="*/ 65 h 267"/>
              <a:gd name="T6" fmla="*/ 153 w 153"/>
              <a:gd name="T7" fmla="*/ 100 h 267"/>
              <a:gd name="T8" fmla="*/ 129 w 153"/>
              <a:gd name="T9" fmla="*/ 183 h 267"/>
              <a:gd name="T10" fmla="*/ 132 w 153"/>
              <a:gd name="T11" fmla="*/ 208 h 267"/>
              <a:gd name="T12" fmla="*/ 118 w 153"/>
              <a:gd name="T13" fmla="*/ 225 h 267"/>
              <a:gd name="T14" fmla="*/ 115 w 153"/>
              <a:gd name="T15" fmla="*/ 232 h 267"/>
              <a:gd name="T16" fmla="*/ 104 w 153"/>
              <a:gd name="T17" fmla="*/ 235 h 267"/>
              <a:gd name="T18" fmla="*/ 94 w 153"/>
              <a:gd name="T19" fmla="*/ 267 h 267"/>
              <a:gd name="T20" fmla="*/ 56 w 153"/>
              <a:gd name="T21" fmla="*/ 260 h 267"/>
              <a:gd name="T22" fmla="*/ 42 w 153"/>
              <a:gd name="T23" fmla="*/ 267 h 267"/>
              <a:gd name="T24" fmla="*/ 14 w 153"/>
              <a:gd name="T25" fmla="*/ 204 h 267"/>
              <a:gd name="T26" fmla="*/ 11 w 153"/>
              <a:gd name="T27" fmla="*/ 194 h 267"/>
              <a:gd name="T28" fmla="*/ 7 w 153"/>
              <a:gd name="T29" fmla="*/ 163 h 267"/>
              <a:gd name="T30" fmla="*/ 4 w 153"/>
              <a:gd name="T31" fmla="*/ 97 h 267"/>
              <a:gd name="T32" fmla="*/ 7 w 153"/>
              <a:gd name="T33" fmla="*/ 79 h 267"/>
              <a:gd name="T34" fmla="*/ 7 w 153"/>
              <a:gd name="T35" fmla="*/ 72 h 267"/>
              <a:gd name="T36" fmla="*/ 4 w 153"/>
              <a:gd name="T37" fmla="*/ 65 h 267"/>
              <a:gd name="T38" fmla="*/ 0 w 153"/>
              <a:gd name="T39" fmla="*/ 62 h 267"/>
              <a:gd name="T40" fmla="*/ 0 w 153"/>
              <a:gd name="T41" fmla="*/ 59 h 267"/>
              <a:gd name="T42" fmla="*/ 0 w 153"/>
              <a:gd name="T43" fmla="*/ 52 h 267"/>
              <a:gd name="T44" fmla="*/ 4 w 153"/>
              <a:gd name="T45" fmla="*/ 48 h 267"/>
              <a:gd name="T46" fmla="*/ 28 w 153"/>
              <a:gd name="T47" fmla="*/ 17 h 267"/>
              <a:gd name="T48" fmla="*/ 45 w 153"/>
              <a:gd name="T49" fmla="*/ 0 h 267"/>
              <a:gd name="T50" fmla="*/ 77 w 153"/>
              <a:gd name="T51"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267">
                <a:moveTo>
                  <a:pt x="77" y="0"/>
                </a:moveTo>
                <a:lnTo>
                  <a:pt x="150" y="27"/>
                </a:lnTo>
                <a:lnTo>
                  <a:pt x="143" y="65"/>
                </a:lnTo>
                <a:lnTo>
                  <a:pt x="153" y="100"/>
                </a:lnTo>
                <a:lnTo>
                  <a:pt x="129" y="183"/>
                </a:lnTo>
                <a:lnTo>
                  <a:pt x="132" y="208"/>
                </a:lnTo>
                <a:lnTo>
                  <a:pt x="118" y="225"/>
                </a:lnTo>
                <a:lnTo>
                  <a:pt x="115" y="232"/>
                </a:lnTo>
                <a:lnTo>
                  <a:pt x="104" y="235"/>
                </a:lnTo>
                <a:lnTo>
                  <a:pt x="94" y="267"/>
                </a:lnTo>
                <a:lnTo>
                  <a:pt x="56" y="260"/>
                </a:lnTo>
                <a:lnTo>
                  <a:pt x="42" y="267"/>
                </a:lnTo>
                <a:lnTo>
                  <a:pt x="14" y="204"/>
                </a:lnTo>
                <a:lnTo>
                  <a:pt x="11" y="194"/>
                </a:lnTo>
                <a:lnTo>
                  <a:pt x="7" y="163"/>
                </a:lnTo>
                <a:lnTo>
                  <a:pt x="4" y="97"/>
                </a:lnTo>
                <a:lnTo>
                  <a:pt x="7" y="79"/>
                </a:lnTo>
                <a:lnTo>
                  <a:pt x="7" y="72"/>
                </a:lnTo>
                <a:lnTo>
                  <a:pt x="4" y="65"/>
                </a:lnTo>
                <a:lnTo>
                  <a:pt x="0" y="62"/>
                </a:lnTo>
                <a:lnTo>
                  <a:pt x="0" y="59"/>
                </a:lnTo>
                <a:lnTo>
                  <a:pt x="0" y="52"/>
                </a:lnTo>
                <a:lnTo>
                  <a:pt x="4" y="48"/>
                </a:lnTo>
                <a:lnTo>
                  <a:pt x="28" y="17"/>
                </a:lnTo>
                <a:lnTo>
                  <a:pt x="45" y="0"/>
                </a:lnTo>
                <a:lnTo>
                  <a:pt x="77"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32" name="Freeform 113">
            <a:extLst>
              <a:ext uri="{FF2B5EF4-FFF2-40B4-BE49-F238E27FC236}">
                <a16:creationId xmlns:a16="http://schemas.microsoft.com/office/drawing/2014/main" id="{0FE8E8DD-484B-4D3A-AF80-32A73FF83FED}"/>
              </a:ext>
            </a:extLst>
          </p:cNvPr>
          <p:cNvSpPr>
            <a:spLocks/>
          </p:cNvSpPr>
          <p:nvPr/>
        </p:nvSpPr>
        <p:spPr bwMode="auto">
          <a:xfrm>
            <a:off x="9826301" y="1884472"/>
            <a:ext cx="355081" cy="384186"/>
          </a:xfrm>
          <a:custGeom>
            <a:avLst/>
            <a:gdLst>
              <a:gd name="T0" fmla="*/ 7 w 122"/>
              <a:gd name="T1" fmla="*/ 52 h 132"/>
              <a:gd name="T2" fmla="*/ 14 w 122"/>
              <a:gd name="T3" fmla="*/ 49 h 132"/>
              <a:gd name="T4" fmla="*/ 28 w 122"/>
              <a:gd name="T5" fmla="*/ 62 h 132"/>
              <a:gd name="T6" fmla="*/ 49 w 122"/>
              <a:gd name="T7" fmla="*/ 52 h 132"/>
              <a:gd name="T8" fmla="*/ 63 w 122"/>
              <a:gd name="T9" fmla="*/ 35 h 132"/>
              <a:gd name="T10" fmla="*/ 84 w 122"/>
              <a:gd name="T11" fmla="*/ 24 h 132"/>
              <a:gd name="T12" fmla="*/ 80 w 122"/>
              <a:gd name="T13" fmla="*/ 7 h 132"/>
              <a:gd name="T14" fmla="*/ 101 w 122"/>
              <a:gd name="T15" fmla="*/ 0 h 132"/>
              <a:gd name="T16" fmla="*/ 118 w 122"/>
              <a:gd name="T17" fmla="*/ 3 h 132"/>
              <a:gd name="T18" fmla="*/ 122 w 122"/>
              <a:gd name="T19" fmla="*/ 66 h 132"/>
              <a:gd name="T20" fmla="*/ 101 w 122"/>
              <a:gd name="T21" fmla="*/ 94 h 132"/>
              <a:gd name="T22" fmla="*/ 21 w 122"/>
              <a:gd name="T23" fmla="*/ 118 h 132"/>
              <a:gd name="T24" fmla="*/ 21 w 122"/>
              <a:gd name="T25" fmla="*/ 132 h 132"/>
              <a:gd name="T26" fmla="*/ 18 w 122"/>
              <a:gd name="T27" fmla="*/ 128 h 132"/>
              <a:gd name="T28" fmla="*/ 7 w 122"/>
              <a:gd name="T29" fmla="*/ 118 h 132"/>
              <a:gd name="T30" fmla="*/ 4 w 122"/>
              <a:gd name="T31" fmla="*/ 107 h 132"/>
              <a:gd name="T32" fmla="*/ 4 w 122"/>
              <a:gd name="T33" fmla="*/ 104 h 132"/>
              <a:gd name="T34" fmla="*/ 4 w 122"/>
              <a:gd name="T35" fmla="*/ 97 h 132"/>
              <a:gd name="T36" fmla="*/ 0 w 122"/>
              <a:gd name="T37" fmla="*/ 94 h 132"/>
              <a:gd name="T38" fmla="*/ 4 w 122"/>
              <a:gd name="T39" fmla="*/ 87 h 132"/>
              <a:gd name="T40" fmla="*/ 4 w 122"/>
              <a:gd name="T41" fmla="*/ 80 h 132"/>
              <a:gd name="T42" fmla="*/ 0 w 122"/>
              <a:gd name="T43" fmla="*/ 73 h 132"/>
              <a:gd name="T44" fmla="*/ 7 w 122"/>
              <a:gd name="T45" fmla="*/ 5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132">
                <a:moveTo>
                  <a:pt x="7" y="52"/>
                </a:moveTo>
                <a:lnTo>
                  <a:pt x="14" y="49"/>
                </a:lnTo>
                <a:lnTo>
                  <a:pt x="28" y="62"/>
                </a:lnTo>
                <a:lnTo>
                  <a:pt x="49" y="52"/>
                </a:lnTo>
                <a:lnTo>
                  <a:pt x="63" y="35"/>
                </a:lnTo>
                <a:lnTo>
                  <a:pt x="84" y="24"/>
                </a:lnTo>
                <a:lnTo>
                  <a:pt x="80" y="7"/>
                </a:lnTo>
                <a:lnTo>
                  <a:pt x="101" y="0"/>
                </a:lnTo>
                <a:lnTo>
                  <a:pt x="118" y="3"/>
                </a:lnTo>
                <a:lnTo>
                  <a:pt x="122" y="66"/>
                </a:lnTo>
                <a:lnTo>
                  <a:pt x="101" y="94"/>
                </a:lnTo>
                <a:lnTo>
                  <a:pt x="21" y="118"/>
                </a:lnTo>
                <a:lnTo>
                  <a:pt x="21" y="132"/>
                </a:lnTo>
                <a:lnTo>
                  <a:pt x="18" y="128"/>
                </a:lnTo>
                <a:lnTo>
                  <a:pt x="7" y="118"/>
                </a:lnTo>
                <a:lnTo>
                  <a:pt x="4" y="107"/>
                </a:lnTo>
                <a:lnTo>
                  <a:pt x="4" y="104"/>
                </a:lnTo>
                <a:lnTo>
                  <a:pt x="4" y="97"/>
                </a:lnTo>
                <a:lnTo>
                  <a:pt x="0" y="94"/>
                </a:lnTo>
                <a:lnTo>
                  <a:pt x="4" y="87"/>
                </a:lnTo>
                <a:lnTo>
                  <a:pt x="4" y="80"/>
                </a:lnTo>
                <a:lnTo>
                  <a:pt x="0" y="73"/>
                </a:lnTo>
                <a:lnTo>
                  <a:pt x="7" y="52"/>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33" name="Freeform 114">
            <a:extLst>
              <a:ext uri="{FF2B5EF4-FFF2-40B4-BE49-F238E27FC236}">
                <a16:creationId xmlns:a16="http://schemas.microsoft.com/office/drawing/2014/main" id="{088006A7-78FE-48E7-B086-49ED9C645EC1}"/>
              </a:ext>
            </a:extLst>
          </p:cNvPr>
          <p:cNvSpPr>
            <a:spLocks/>
          </p:cNvSpPr>
          <p:nvPr/>
        </p:nvSpPr>
        <p:spPr bwMode="auto">
          <a:xfrm>
            <a:off x="10251232" y="3025387"/>
            <a:ext cx="90226" cy="69852"/>
          </a:xfrm>
          <a:custGeom>
            <a:avLst/>
            <a:gdLst>
              <a:gd name="T0" fmla="*/ 14 w 31"/>
              <a:gd name="T1" fmla="*/ 24 h 24"/>
              <a:gd name="T2" fmla="*/ 4 w 31"/>
              <a:gd name="T3" fmla="*/ 21 h 24"/>
              <a:gd name="T4" fmla="*/ 0 w 31"/>
              <a:gd name="T5" fmla="*/ 14 h 24"/>
              <a:gd name="T6" fmla="*/ 0 w 31"/>
              <a:gd name="T7" fmla="*/ 7 h 24"/>
              <a:gd name="T8" fmla="*/ 4 w 31"/>
              <a:gd name="T9" fmla="*/ 0 h 24"/>
              <a:gd name="T10" fmla="*/ 21 w 31"/>
              <a:gd name="T11" fmla="*/ 3 h 24"/>
              <a:gd name="T12" fmla="*/ 28 w 31"/>
              <a:gd name="T13" fmla="*/ 7 h 24"/>
              <a:gd name="T14" fmla="*/ 31 w 31"/>
              <a:gd name="T15" fmla="*/ 10 h 24"/>
              <a:gd name="T16" fmla="*/ 24 w 31"/>
              <a:gd name="T17" fmla="*/ 24 h 24"/>
              <a:gd name="T18" fmla="*/ 14 w 31"/>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14" y="24"/>
                </a:moveTo>
                <a:lnTo>
                  <a:pt x="4" y="21"/>
                </a:lnTo>
                <a:lnTo>
                  <a:pt x="0" y="14"/>
                </a:lnTo>
                <a:lnTo>
                  <a:pt x="0" y="7"/>
                </a:lnTo>
                <a:lnTo>
                  <a:pt x="4" y="0"/>
                </a:lnTo>
                <a:lnTo>
                  <a:pt x="21" y="3"/>
                </a:lnTo>
                <a:lnTo>
                  <a:pt x="28" y="7"/>
                </a:lnTo>
                <a:lnTo>
                  <a:pt x="31" y="10"/>
                </a:lnTo>
                <a:lnTo>
                  <a:pt x="24" y="24"/>
                </a:lnTo>
                <a:lnTo>
                  <a:pt x="14" y="24"/>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34" name="Freeform 115">
            <a:extLst>
              <a:ext uri="{FF2B5EF4-FFF2-40B4-BE49-F238E27FC236}">
                <a16:creationId xmlns:a16="http://schemas.microsoft.com/office/drawing/2014/main" id="{8175D5E3-4385-42AE-A788-05C064F3C9B4}"/>
              </a:ext>
            </a:extLst>
          </p:cNvPr>
          <p:cNvSpPr>
            <a:spLocks/>
          </p:cNvSpPr>
          <p:nvPr/>
        </p:nvSpPr>
        <p:spPr bwMode="auto">
          <a:xfrm>
            <a:off x="10070782" y="2309405"/>
            <a:ext cx="331797" cy="311424"/>
          </a:xfrm>
          <a:custGeom>
            <a:avLst/>
            <a:gdLst>
              <a:gd name="T0" fmla="*/ 100 w 114"/>
              <a:gd name="T1" fmla="*/ 3 h 107"/>
              <a:gd name="T2" fmla="*/ 104 w 114"/>
              <a:gd name="T3" fmla="*/ 20 h 107"/>
              <a:gd name="T4" fmla="*/ 90 w 114"/>
              <a:gd name="T5" fmla="*/ 45 h 107"/>
              <a:gd name="T6" fmla="*/ 114 w 114"/>
              <a:gd name="T7" fmla="*/ 72 h 107"/>
              <a:gd name="T8" fmla="*/ 100 w 114"/>
              <a:gd name="T9" fmla="*/ 79 h 107"/>
              <a:gd name="T10" fmla="*/ 66 w 114"/>
              <a:gd name="T11" fmla="*/ 79 h 107"/>
              <a:gd name="T12" fmla="*/ 59 w 114"/>
              <a:gd name="T13" fmla="*/ 90 h 107"/>
              <a:gd name="T14" fmla="*/ 48 w 114"/>
              <a:gd name="T15" fmla="*/ 97 h 107"/>
              <a:gd name="T16" fmla="*/ 38 w 114"/>
              <a:gd name="T17" fmla="*/ 107 h 107"/>
              <a:gd name="T18" fmla="*/ 31 w 114"/>
              <a:gd name="T19" fmla="*/ 100 h 107"/>
              <a:gd name="T20" fmla="*/ 24 w 114"/>
              <a:gd name="T21" fmla="*/ 100 h 107"/>
              <a:gd name="T22" fmla="*/ 20 w 114"/>
              <a:gd name="T23" fmla="*/ 97 h 107"/>
              <a:gd name="T24" fmla="*/ 17 w 114"/>
              <a:gd name="T25" fmla="*/ 93 h 107"/>
              <a:gd name="T26" fmla="*/ 13 w 114"/>
              <a:gd name="T27" fmla="*/ 93 h 107"/>
              <a:gd name="T28" fmla="*/ 10 w 114"/>
              <a:gd name="T29" fmla="*/ 93 h 107"/>
              <a:gd name="T30" fmla="*/ 6 w 114"/>
              <a:gd name="T31" fmla="*/ 97 h 107"/>
              <a:gd name="T32" fmla="*/ 3 w 114"/>
              <a:gd name="T33" fmla="*/ 97 h 107"/>
              <a:gd name="T34" fmla="*/ 0 w 114"/>
              <a:gd name="T35" fmla="*/ 97 h 107"/>
              <a:gd name="T36" fmla="*/ 0 w 114"/>
              <a:gd name="T37" fmla="*/ 93 h 107"/>
              <a:gd name="T38" fmla="*/ 6 w 114"/>
              <a:gd name="T39" fmla="*/ 83 h 107"/>
              <a:gd name="T40" fmla="*/ 13 w 114"/>
              <a:gd name="T41" fmla="*/ 72 h 107"/>
              <a:gd name="T42" fmla="*/ 24 w 114"/>
              <a:gd name="T43" fmla="*/ 72 h 107"/>
              <a:gd name="T44" fmla="*/ 27 w 114"/>
              <a:gd name="T45" fmla="*/ 55 h 107"/>
              <a:gd name="T46" fmla="*/ 34 w 114"/>
              <a:gd name="T47" fmla="*/ 52 h 107"/>
              <a:gd name="T48" fmla="*/ 52 w 114"/>
              <a:gd name="T49" fmla="*/ 34 h 107"/>
              <a:gd name="T50" fmla="*/ 55 w 114"/>
              <a:gd name="T51" fmla="*/ 31 h 107"/>
              <a:gd name="T52" fmla="*/ 59 w 114"/>
              <a:gd name="T53" fmla="*/ 20 h 107"/>
              <a:gd name="T54" fmla="*/ 73 w 114"/>
              <a:gd name="T55" fmla="*/ 3 h 107"/>
              <a:gd name="T56" fmla="*/ 83 w 114"/>
              <a:gd name="T57" fmla="*/ 0 h 107"/>
              <a:gd name="T58" fmla="*/ 100 w 114"/>
              <a:gd name="T59"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4" h="107">
                <a:moveTo>
                  <a:pt x="100" y="3"/>
                </a:moveTo>
                <a:lnTo>
                  <a:pt x="104" y="20"/>
                </a:lnTo>
                <a:lnTo>
                  <a:pt x="90" y="45"/>
                </a:lnTo>
                <a:lnTo>
                  <a:pt x="114" y="72"/>
                </a:lnTo>
                <a:lnTo>
                  <a:pt x="100" y="79"/>
                </a:lnTo>
                <a:lnTo>
                  <a:pt x="66" y="79"/>
                </a:lnTo>
                <a:lnTo>
                  <a:pt x="59" y="90"/>
                </a:lnTo>
                <a:lnTo>
                  <a:pt x="48" y="97"/>
                </a:lnTo>
                <a:lnTo>
                  <a:pt x="38" y="107"/>
                </a:lnTo>
                <a:lnTo>
                  <a:pt x="31" y="100"/>
                </a:lnTo>
                <a:lnTo>
                  <a:pt x="24" y="100"/>
                </a:lnTo>
                <a:lnTo>
                  <a:pt x="20" y="97"/>
                </a:lnTo>
                <a:lnTo>
                  <a:pt x="17" y="93"/>
                </a:lnTo>
                <a:lnTo>
                  <a:pt x="13" y="93"/>
                </a:lnTo>
                <a:lnTo>
                  <a:pt x="10" y="93"/>
                </a:lnTo>
                <a:lnTo>
                  <a:pt x="6" y="97"/>
                </a:lnTo>
                <a:lnTo>
                  <a:pt x="3" y="97"/>
                </a:lnTo>
                <a:lnTo>
                  <a:pt x="0" y="97"/>
                </a:lnTo>
                <a:lnTo>
                  <a:pt x="0" y="93"/>
                </a:lnTo>
                <a:lnTo>
                  <a:pt x="6" y="83"/>
                </a:lnTo>
                <a:lnTo>
                  <a:pt x="13" y="72"/>
                </a:lnTo>
                <a:lnTo>
                  <a:pt x="24" y="72"/>
                </a:lnTo>
                <a:lnTo>
                  <a:pt x="27" y="55"/>
                </a:lnTo>
                <a:lnTo>
                  <a:pt x="34" y="52"/>
                </a:lnTo>
                <a:lnTo>
                  <a:pt x="52" y="34"/>
                </a:lnTo>
                <a:lnTo>
                  <a:pt x="55" y="31"/>
                </a:lnTo>
                <a:lnTo>
                  <a:pt x="59" y="20"/>
                </a:lnTo>
                <a:lnTo>
                  <a:pt x="73" y="3"/>
                </a:lnTo>
                <a:lnTo>
                  <a:pt x="83" y="0"/>
                </a:lnTo>
                <a:lnTo>
                  <a:pt x="100"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35" name="Freeform 116">
            <a:extLst>
              <a:ext uri="{FF2B5EF4-FFF2-40B4-BE49-F238E27FC236}">
                <a16:creationId xmlns:a16="http://schemas.microsoft.com/office/drawing/2014/main" id="{1116CC1E-1DAD-460B-A140-9636BAA8B535}"/>
              </a:ext>
            </a:extLst>
          </p:cNvPr>
          <p:cNvSpPr>
            <a:spLocks/>
          </p:cNvSpPr>
          <p:nvPr/>
        </p:nvSpPr>
        <p:spPr bwMode="auto">
          <a:xfrm>
            <a:off x="10030035" y="2935163"/>
            <a:ext cx="130973" cy="90226"/>
          </a:xfrm>
          <a:custGeom>
            <a:avLst/>
            <a:gdLst>
              <a:gd name="T0" fmla="*/ 0 w 45"/>
              <a:gd name="T1" fmla="*/ 10 h 31"/>
              <a:gd name="T2" fmla="*/ 0 w 45"/>
              <a:gd name="T3" fmla="*/ 7 h 31"/>
              <a:gd name="T4" fmla="*/ 3 w 45"/>
              <a:gd name="T5" fmla="*/ 7 h 31"/>
              <a:gd name="T6" fmla="*/ 7 w 45"/>
              <a:gd name="T7" fmla="*/ 3 h 31"/>
              <a:gd name="T8" fmla="*/ 14 w 45"/>
              <a:gd name="T9" fmla="*/ 3 h 31"/>
              <a:gd name="T10" fmla="*/ 20 w 45"/>
              <a:gd name="T11" fmla="*/ 0 h 31"/>
              <a:gd name="T12" fmla="*/ 27 w 45"/>
              <a:gd name="T13" fmla="*/ 0 h 31"/>
              <a:gd name="T14" fmla="*/ 31 w 45"/>
              <a:gd name="T15" fmla="*/ 3 h 31"/>
              <a:gd name="T16" fmla="*/ 34 w 45"/>
              <a:gd name="T17" fmla="*/ 7 h 31"/>
              <a:gd name="T18" fmla="*/ 38 w 45"/>
              <a:gd name="T19" fmla="*/ 7 h 31"/>
              <a:gd name="T20" fmla="*/ 41 w 45"/>
              <a:gd name="T21" fmla="*/ 7 h 31"/>
              <a:gd name="T22" fmla="*/ 45 w 45"/>
              <a:gd name="T23" fmla="*/ 7 h 31"/>
              <a:gd name="T24" fmla="*/ 45 w 45"/>
              <a:gd name="T25" fmla="*/ 10 h 31"/>
              <a:gd name="T26" fmla="*/ 45 w 45"/>
              <a:gd name="T27" fmla="*/ 14 h 31"/>
              <a:gd name="T28" fmla="*/ 41 w 45"/>
              <a:gd name="T29" fmla="*/ 14 h 31"/>
              <a:gd name="T30" fmla="*/ 38 w 45"/>
              <a:gd name="T31" fmla="*/ 14 h 31"/>
              <a:gd name="T32" fmla="*/ 34 w 45"/>
              <a:gd name="T33" fmla="*/ 14 h 31"/>
              <a:gd name="T34" fmla="*/ 27 w 45"/>
              <a:gd name="T35" fmla="*/ 10 h 31"/>
              <a:gd name="T36" fmla="*/ 24 w 45"/>
              <a:gd name="T37" fmla="*/ 14 h 31"/>
              <a:gd name="T38" fmla="*/ 24 w 45"/>
              <a:gd name="T39" fmla="*/ 17 h 31"/>
              <a:gd name="T40" fmla="*/ 27 w 45"/>
              <a:gd name="T41" fmla="*/ 21 h 31"/>
              <a:gd name="T42" fmla="*/ 27 w 45"/>
              <a:gd name="T43" fmla="*/ 27 h 31"/>
              <a:gd name="T44" fmla="*/ 24 w 45"/>
              <a:gd name="T45" fmla="*/ 31 h 31"/>
              <a:gd name="T46" fmla="*/ 17 w 45"/>
              <a:gd name="T47" fmla="*/ 31 h 31"/>
              <a:gd name="T48" fmla="*/ 17 w 45"/>
              <a:gd name="T49" fmla="*/ 27 h 31"/>
              <a:gd name="T50" fmla="*/ 14 w 45"/>
              <a:gd name="T51" fmla="*/ 27 h 31"/>
              <a:gd name="T52" fmla="*/ 10 w 45"/>
              <a:gd name="T53" fmla="*/ 27 h 31"/>
              <a:gd name="T54" fmla="*/ 7 w 45"/>
              <a:gd name="T55" fmla="*/ 27 h 31"/>
              <a:gd name="T56" fmla="*/ 3 w 45"/>
              <a:gd name="T57" fmla="*/ 27 h 31"/>
              <a:gd name="T58" fmla="*/ 3 w 45"/>
              <a:gd name="T59" fmla="*/ 17 h 31"/>
              <a:gd name="T60" fmla="*/ 0 w 45"/>
              <a:gd name="T61" fmla="*/ 14 h 31"/>
              <a:gd name="T62" fmla="*/ 0 w 45"/>
              <a:gd name="T6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31">
                <a:moveTo>
                  <a:pt x="0" y="10"/>
                </a:moveTo>
                <a:lnTo>
                  <a:pt x="0" y="7"/>
                </a:lnTo>
                <a:lnTo>
                  <a:pt x="3" y="7"/>
                </a:lnTo>
                <a:lnTo>
                  <a:pt x="7" y="3"/>
                </a:lnTo>
                <a:lnTo>
                  <a:pt x="14" y="3"/>
                </a:lnTo>
                <a:lnTo>
                  <a:pt x="20" y="0"/>
                </a:lnTo>
                <a:lnTo>
                  <a:pt x="27" y="0"/>
                </a:lnTo>
                <a:lnTo>
                  <a:pt x="31" y="3"/>
                </a:lnTo>
                <a:lnTo>
                  <a:pt x="34" y="7"/>
                </a:lnTo>
                <a:lnTo>
                  <a:pt x="38" y="7"/>
                </a:lnTo>
                <a:lnTo>
                  <a:pt x="41" y="7"/>
                </a:lnTo>
                <a:lnTo>
                  <a:pt x="45" y="7"/>
                </a:lnTo>
                <a:lnTo>
                  <a:pt x="45" y="10"/>
                </a:lnTo>
                <a:lnTo>
                  <a:pt x="45" y="14"/>
                </a:lnTo>
                <a:lnTo>
                  <a:pt x="41" y="14"/>
                </a:lnTo>
                <a:lnTo>
                  <a:pt x="38" y="14"/>
                </a:lnTo>
                <a:lnTo>
                  <a:pt x="34" y="14"/>
                </a:lnTo>
                <a:lnTo>
                  <a:pt x="27" y="10"/>
                </a:lnTo>
                <a:lnTo>
                  <a:pt x="24" y="14"/>
                </a:lnTo>
                <a:lnTo>
                  <a:pt x="24" y="17"/>
                </a:lnTo>
                <a:lnTo>
                  <a:pt x="27" y="21"/>
                </a:lnTo>
                <a:lnTo>
                  <a:pt x="27" y="27"/>
                </a:lnTo>
                <a:lnTo>
                  <a:pt x="24" y="31"/>
                </a:lnTo>
                <a:lnTo>
                  <a:pt x="17" y="31"/>
                </a:lnTo>
                <a:lnTo>
                  <a:pt x="17" y="27"/>
                </a:lnTo>
                <a:lnTo>
                  <a:pt x="14" y="27"/>
                </a:lnTo>
                <a:lnTo>
                  <a:pt x="10" y="27"/>
                </a:lnTo>
                <a:lnTo>
                  <a:pt x="7" y="27"/>
                </a:lnTo>
                <a:lnTo>
                  <a:pt x="3" y="27"/>
                </a:lnTo>
                <a:lnTo>
                  <a:pt x="3" y="17"/>
                </a:lnTo>
                <a:lnTo>
                  <a:pt x="0" y="14"/>
                </a:lnTo>
                <a:lnTo>
                  <a:pt x="0" y="1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36" name="Freeform 117">
            <a:extLst>
              <a:ext uri="{FF2B5EF4-FFF2-40B4-BE49-F238E27FC236}">
                <a16:creationId xmlns:a16="http://schemas.microsoft.com/office/drawing/2014/main" id="{04FF7DBC-CD03-42CA-891A-D8DCE26AE80C}"/>
              </a:ext>
            </a:extLst>
          </p:cNvPr>
          <p:cNvSpPr>
            <a:spLocks/>
          </p:cNvSpPr>
          <p:nvPr/>
        </p:nvSpPr>
        <p:spPr bwMode="auto">
          <a:xfrm>
            <a:off x="9867047" y="1733127"/>
            <a:ext cx="302692" cy="331797"/>
          </a:xfrm>
          <a:custGeom>
            <a:avLst/>
            <a:gdLst>
              <a:gd name="T0" fmla="*/ 0 w 104"/>
              <a:gd name="T1" fmla="*/ 101 h 114"/>
              <a:gd name="T2" fmla="*/ 7 w 104"/>
              <a:gd name="T3" fmla="*/ 94 h 114"/>
              <a:gd name="T4" fmla="*/ 10 w 104"/>
              <a:gd name="T5" fmla="*/ 83 h 114"/>
              <a:gd name="T6" fmla="*/ 14 w 104"/>
              <a:gd name="T7" fmla="*/ 52 h 114"/>
              <a:gd name="T8" fmla="*/ 14 w 104"/>
              <a:gd name="T9" fmla="*/ 48 h 114"/>
              <a:gd name="T10" fmla="*/ 21 w 104"/>
              <a:gd name="T11" fmla="*/ 42 h 114"/>
              <a:gd name="T12" fmla="*/ 21 w 104"/>
              <a:gd name="T13" fmla="*/ 31 h 114"/>
              <a:gd name="T14" fmla="*/ 7 w 104"/>
              <a:gd name="T15" fmla="*/ 0 h 114"/>
              <a:gd name="T16" fmla="*/ 42 w 104"/>
              <a:gd name="T17" fmla="*/ 0 h 114"/>
              <a:gd name="T18" fmla="*/ 45 w 104"/>
              <a:gd name="T19" fmla="*/ 3 h 114"/>
              <a:gd name="T20" fmla="*/ 97 w 104"/>
              <a:gd name="T21" fmla="*/ 17 h 114"/>
              <a:gd name="T22" fmla="*/ 104 w 104"/>
              <a:gd name="T23" fmla="*/ 55 h 114"/>
              <a:gd name="T24" fmla="*/ 87 w 104"/>
              <a:gd name="T25" fmla="*/ 52 h 114"/>
              <a:gd name="T26" fmla="*/ 66 w 104"/>
              <a:gd name="T27" fmla="*/ 59 h 114"/>
              <a:gd name="T28" fmla="*/ 70 w 104"/>
              <a:gd name="T29" fmla="*/ 76 h 114"/>
              <a:gd name="T30" fmla="*/ 49 w 104"/>
              <a:gd name="T31" fmla="*/ 87 h 114"/>
              <a:gd name="T32" fmla="*/ 35 w 104"/>
              <a:gd name="T33" fmla="*/ 104 h 114"/>
              <a:gd name="T34" fmla="*/ 14 w 104"/>
              <a:gd name="T35" fmla="*/ 114 h 114"/>
              <a:gd name="T36" fmla="*/ 0 w 104"/>
              <a:gd name="T37" fmla="*/ 10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14">
                <a:moveTo>
                  <a:pt x="0" y="101"/>
                </a:moveTo>
                <a:lnTo>
                  <a:pt x="7" y="94"/>
                </a:lnTo>
                <a:lnTo>
                  <a:pt x="10" y="83"/>
                </a:lnTo>
                <a:lnTo>
                  <a:pt x="14" y="52"/>
                </a:lnTo>
                <a:lnTo>
                  <a:pt x="14" y="48"/>
                </a:lnTo>
                <a:lnTo>
                  <a:pt x="21" y="42"/>
                </a:lnTo>
                <a:lnTo>
                  <a:pt x="21" y="31"/>
                </a:lnTo>
                <a:lnTo>
                  <a:pt x="7" y="0"/>
                </a:lnTo>
                <a:lnTo>
                  <a:pt x="42" y="0"/>
                </a:lnTo>
                <a:lnTo>
                  <a:pt x="45" y="3"/>
                </a:lnTo>
                <a:lnTo>
                  <a:pt x="97" y="17"/>
                </a:lnTo>
                <a:lnTo>
                  <a:pt x="104" y="55"/>
                </a:lnTo>
                <a:lnTo>
                  <a:pt x="87" y="52"/>
                </a:lnTo>
                <a:lnTo>
                  <a:pt x="66" y="59"/>
                </a:lnTo>
                <a:lnTo>
                  <a:pt x="70" y="76"/>
                </a:lnTo>
                <a:lnTo>
                  <a:pt x="49" y="87"/>
                </a:lnTo>
                <a:lnTo>
                  <a:pt x="35" y="104"/>
                </a:lnTo>
                <a:lnTo>
                  <a:pt x="14" y="114"/>
                </a:lnTo>
                <a:lnTo>
                  <a:pt x="0" y="101"/>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37" name="Freeform 118">
            <a:extLst>
              <a:ext uri="{FF2B5EF4-FFF2-40B4-BE49-F238E27FC236}">
                <a16:creationId xmlns:a16="http://schemas.microsoft.com/office/drawing/2014/main" id="{18549CAD-2E0D-4D5A-9D47-8447DAFF0047}"/>
              </a:ext>
            </a:extLst>
          </p:cNvPr>
          <p:cNvSpPr>
            <a:spLocks/>
          </p:cNvSpPr>
          <p:nvPr/>
        </p:nvSpPr>
        <p:spPr bwMode="auto">
          <a:xfrm>
            <a:off x="10038767" y="2158059"/>
            <a:ext cx="404560" cy="241572"/>
          </a:xfrm>
          <a:custGeom>
            <a:avLst/>
            <a:gdLst>
              <a:gd name="T0" fmla="*/ 28 w 139"/>
              <a:gd name="T1" fmla="*/ 0 h 83"/>
              <a:gd name="T2" fmla="*/ 70 w 139"/>
              <a:gd name="T3" fmla="*/ 27 h 83"/>
              <a:gd name="T4" fmla="*/ 108 w 139"/>
              <a:gd name="T5" fmla="*/ 27 h 83"/>
              <a:gd name="T6" fmla="*/ 139 w 139"/>
              <a:gd name="T7" fmla="*/ 41 h 83"/>
              <a:gd name="T8" fmla="*/ 111 w 139"/>
              <a:gd name="T9" fmla="*/ 55 h 83"/>
              <a:gd name="T10" fmla="*/ 94 w 139"/>
              <a:gd name="T11" fmla="*/ 52 h 83"/>
              <a:gd name="T12" fmla="*/ 84 w 139"/>
              <a:gd name="T13" fmla="*/ 55 h 83"/>
              <a:gd name="T14" fmla="*/ 70 w 139"/>
              <a:gd name="T15" fmla="*/ 72 h 83"/>
              <a:gd name="T16" fmla="*/ 66 w 139"/>
              <a:gd name="T17" fmla="*/ 83 h 83"/>
              <a:gd name="T18" fmla="*/ 49 w 139"/>
              <a:gd name="T19" fmla="*/ 76 h 83"/>
              <a:gd name="T20" fmla="*/ 21 w 139"/>
              <a:gd name="T21" fmla="*/ 76 h 83"/>
              <a:gd name="T22" fmla="*/ 0 w 139"/>
              <a:gd name="T23" fmla="*/ 66 h 83"/>
              <a:gd name="T24" fmla="*/ 0 w 139"/>
              <a:gd name="T25" fmla="*/ 34 h 83"/>
              <a:gd name="T26" fmla="*/ 28 w 139"/>
              <a:gd name="T2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83">
                <a:moveTo>
                  <a:pt x="28" y="0"/>
                </a:moveTo>
                <a:lnTo>
                  <a:pt x="70" y="27"/>
                </a:lnTo>
                <a:lnTo>
                  <a:pt x="108" y="27"/>
                </a:lnTo>
                <a:lnTo>
                  <a:pt x="139" y="41"/>
                </a:lnTo>
                <a:lnTo>
                  <a:pt x="111" y="55"/>
                </a:lnTo>
                <a:lnTo>
                  <a:pt x="94" y="52"/>
                </a:lnTo>
                <a:lnTo>
                  <a:pt x="84" y="55"/>
                </a:lnTo>
                <a:lnTo>
                  <a:pt x="70" y="72"/>
                </a:lnTo>
                <a:lnTo>
                  <a:pt x="66" y="83"/>
                </a:lnTo>
                <a:lnTo>
                  <a:pt x="49" y="76"/>
                </a:lnTo>
                <a:lnTo>
                  <a:pt x="21" y="76"/>
                </a:lnTo>
                <a:lnTo>
                  <a:pt x="0" y="66"/>
                </a:lnTo>
                <a:lnTo>
                  <a:pt x="0" y="34"/>
                </a:lnTo>
                <a:lnTo>
                  <a:pt x="2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38" name="Freeform 119">
            <a:extLst>
              <a:ext uri="{FF2B5EF4-FFF2-40B4-BE49-F238E27FC236}">
                <a16:creationId xmlns:a16="http://schemas.microsoft.com/office/drawing/2014/main" id="{F31FE408-225D-4E7E-8EED-F339506962B5}"/>
              </a:ext>
            </a:extLst>
          </p:cNvPr>
          <p:cNvSpPr>
            <a:spLocks/>
          </p:cNvSpPr>
          <p:nvPr/>
        </p:nvSpPr>
        <p:spPr bwMode="auto">
          <a:xfrm>
            <a:off x="10181381" y="2481126"/>
            <a:ext cx="282319" cy="352171"/>
          </a:xfrm>
          <a:custGeom>
            <a:avLst/>
            <a:gdLst>
              <a:gd name="T0" fmla="*/ 0 w 97"/>
              <a:gd name="T1" fmla="*/ 48 h 121"/>
              <a:gd name="T2" fmla="*/ 10 w 97"/>
              <a:gd name="T3" fmla="*/ 38 h 121"/>
              <a:gd name="T4" fmla="*/ 21 w 97"/>
              <a:gd name="T5" fmla="*/ 31 h 121"/>
              <a:gd name="T6" fmla="*/ 28 w 97"/>
              <a:gd name="T7" fmla="*/ 20 h 121"/>
              <a:gd name="T8" fmla="*/ 62 w 97"/>
              <a:gd name="T9" fmla="*/ 20 h 121"/>
              <a:gd name="T10" fmla="*/ 76 w 97"/>
              <a:gd name="T11" fmla="*/ 13 h 121"/>
              <a:gd name="T12" fmla="*/ 94 w 97"/>
              <a:gd name="T13" fmla="*/ 0 h 121"/>
              <a:gd name="T14" fmla="*/ 97 w 97"/>
              <a:gd name="T15" fmla="*/ 20 h 121"/>
              <a:gd name="T16" fmla="*/ 97 w 97"/>
              <a:gd name="T17" fmla="*/ 55 h 121"/>
              <a:gd name="T18" fmla="*/ 80 w 97"/>
              <a:gd name="T19" fmla="*/ 55 h 121"/>
              <a:gd name="T20" fmla="*/ 62 w 97"/>
              <a:gd name="T21" fmla="*/ 59 h 121"/>
              <a:gd name="T22" fmla="*/ 38 w 97"/>
              <a:gd name="T23" fmla="*/ 121 h 121"/>
              <a:gd name="T24" fmla="*/ 17 w 97"/>
              <a:gd name="T25" fmla="*/ 121 h 121"/>
              <a:gd name="T26" fmla="*/ 14 w 97"/>
              <a:gd name="T27" fmla="*/ 121 h 121"/>
              <a:gd name="T28" fmla="*/ 14 w 97"/>
              <a:gd name="T29" fmla="*/ 114 h 121"/>
              <a:gd name="T30" fmla="*/ 10 w 97"/>
              <a:gd name="T31" fmla="*/ 107 h 121"/>
              <a:gd name="T32" fmla="*/ 14 w 97"/>
              <a:gd name="T33" fmla="*/ 100 h 121"/>
              <a:gd name="T34" fmla="*/ 14 w 97"/>
              <a:gd name="T35" fmla="*/ 97 h 121"/>
              <a:gd name="T36" fmla="*/ 14 w 97"/>
              <a:gd name="T37" fmla="*/ 90 h 121"/>
              <a:gd name="T38" fmla="*/ 17 w 97"/>
              <a:gd name="T39" fmla="*/ 86 h 121"/>
              <a:gd name="T40" fmla="*/ 21 w 97"/>
              <a:gd name="T41" fmla="*/ 83 h 121"/>
              <a:gd name="T42" fmla="*/ 21 w 97"/>
              <a:gd name="T43" fmla="*/ 76 h 121"/>
              <a:gd name="T44" fmla="*/ 17 w 97"/>
              <a:gd name="T45" fmla="*/ 69 h 121"/>
              <a:gd name="T46" fmla="*/ 10 w 97"/>
              <a:gd name="T47" fmla="*/ 62 h 121"/>
              <a:gd name="T48" fmla="*/ 10 w 97"/>
              <a:gd name="T49" fmla="*/ 55 h 121"/>
              <a:gd name="T50" fmla="*/ 7 w 97"/>
              <a:gd name="T51" fmla="*/ 55 h 121"/>
              <a:gd name="T52" fmla="*/ 3 w 97"/>
              <a:gd name="T53" fmla="*/ 55 h 121"/>
              <a:gd name="T54" fmla="*/ 0 w 97"/>
              <a:gd name="T55" fmla="*/ 55 h 121"/>
              <a:gd name="T56" fmla="*/ 0 w 97"/>
              <a:gd name="T57" fmla="*/ 4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 h="121">
                <a:moveTo>
                  <a:pt x="0" y="48"/>
                </a:moveTo>
                <a:lnTo>
                  <a:pt x="10" y="38"/>
                </a:lnTo>
                <a:lnTo>
                  <a:pt x="21" y="31"/>
                </a:lnTo>
                <a:lnTo>
                  <a:pt x="28" y="20"/>
                </a:lnTo>
                <a:lnTo>
                  <a:pt x="62" y="20"/>
                </a:lnTo>
                <a:lnTo>
                  <a:pt x="76" y="13"/>
                </a:lnTo>
                <a:lnTo>
                  <a:pt x="94" y="0"/>
                </a:lnTo>
                <a:lnTo>
                  <a:pt x="97" y="20"/>
                </a:lnTo>
                <a:lnTo>
                  <a:pt x="97" y="55"/>
                </a:lnTo>
                <a:lnTo>
                  <a:pt x="80" y="55"/>
                </a:lnTo>
                <a:lnTo>
                  <a:pt x="62" y="59"/>
                </a:lnTo>
                <a:lnTo>
                  <a:pt x="38" y="121"/>
                </a:lnTo>
                <a:lnTo>
                  <a:pt x="17" y="121"/>
                </a:lnTo>
                <a:lnTo>
                  <a:pt x="14" y="121"/>
                </a:lnTo>
                <a:lnTo>
                  <a:pt x="14" y="114"/>
                </a:lnTo>
                <a:lnTo>
                  <a:pt x="10" y="107"/>
                </a:lnTo>
                <a:lnTo>
                  <a:pt x="14" y="100"/>
                </a:lnTo>
                <a:lnTo>
                  <a:pt x="14" y="97"/>
                </a:lnTo>
                <a:lnTo>
                  <a:pt x="14" y="90"/>
                </a:lnTo>
                <a:lnTo>
                  <a:pt x="17" y="86"/>
                </a:lnTo>
                <a:lnTo>
                  <a:pt x="21" y="83"/>
                </a:lnTo>
                <a:lnTo>
                  <a:pt x="21" y="76"/>
                </a:lnTo>
                <a:lnTo>
                  <a:pt x="17" y="69"/>
                </a:lnTo>
                <a:lnTo>
                  <a:pt x="10" y="62"/>
                </a:lnTo>
                <a:lnTo>
                  <a:pt x="10" y="55"/>
                </a:lnTo>
                <a:lnTo>
                  <a:pt x="7" y="55"/>
                </a:lnTo>
                <a:lnTo>
                  <a:pt x="3" y="55"/>
                </a:lnTo>
                <a:lnTo>
                  <a:pt x="0" y="55"/>
                </a:lnTo>
                <a:lnTo>
                  <a:pt x="0" y="48"/>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39" name="Freeform 120">
            <a:extLst>
              <a:ext uri="{FF2B5EF4-FFF2-40B4-BE49-F238E27FC236}">
                <a16:creationId xmlns:a16="http://schemas.microsoft.com/office/drawing/2014/main" id="{D6DBD6DE-AC05-4F73-90FA-FE1C9D2F09BA}"/>
              </a:ext>
            </a:extLst>
          </p:cNvPr>
          <p:cNvSpPr>
            <a:spLocks/>
          </p:cNvSpPr>
          <p:nvPr/>
        </p:nvSpPr>
        <p:spPr bwMode="auto">
          <a:xfrm>
            <a:off x="10262874" y="3054493"/>
            <a:ext cx="171720" cy="224109"/>
          </a:xfrm>
          <a:custGeom>
            <a:avLst/>
            <a:gdLst>
              <a:gd name="T0" fmla="*/ 10 w 59"/>
              <a:gd name="T1" fmla="*/ 14 h 77"/>
              <a:gd name="T2" fmla="*/ 20 w 59"/>
              <a:gd name="T3" fmla="*/ 14 h 77"/>
              <a:gd name="T4" fmla="*/ 27 w 59"/>
              <a:gd name="T5" fmla="*/ 0 h 77"/>
              <a:gd name="T6" fmla="*/ 31 w 59"/>
              <a:gd name="T7" fmla="*/ 7 h 77"/>
              <a:gd name="T8" fmla="*/ 52 w 59"/>
              <a:gd name="T9" fmla="*/ 45 h 77"/>
              <a:gd name="T10" fmla="*/ 48 w 59"/>
              <a:gd name="T11" fmla="*/ 52 h 77"/>
              <a:gd name="T12" fmla="*/ 41 w 59"/>
              <a:gd name="T13" fmla="*/ 59 h 77"/>
              <a:gd name="T14" fmla="*/ 59 w 59"/>
              <a:gd name="T15" fmla="*/ 73 h 77"/>
              <a:gd name="T16" fmla="*/ 59 w 59"/>
              <a:gd name="T17" fmla="*/ 77 h 77"/>
              <a:gd name="T18" fmla="*/ 45 w 59"/>
              <a:gd name="T19" fmla="*/ 73 h 77"/>
              <a:gd name="T20" fmla="*/ 38 w 59"/>
              <a:gd name="T21" fmla="*/ 66 h 77"/>
              <a:gd name="T22" fmla="*/ 27 w 59"/>
              <a:gd name="T23" fmla="*/ 56 h 77"/>
              <a:gd name="T24" fmla="*/ 20 w 59"/>
              <a:gd name="T25" fmla="*/ 59 h 77"/>
              <a:gd name="T26" fmla="*/ 27 w 59"/>
              <a:gd name="T27" fmla="*/ 66 h 77"/>
              <a:gd name="T28" fmla="*/ 24 w 59"/>
              <a:gd name="T29" fmla="*/ 70 h 77"/>
              <a:gd name="T30" fmla="*/ 10 w 59"/>
              <a:gd name="T31" fmla="*/ 59 h 77"/>
              <a:gd name="T32" fmla="*/ 0 w 59"/>
              <a:gd name="T33" fmla="*/ 49 h 77"/>
              <a:gd name="T34" fmla="*/ 3 w 59"/>
              <a:gd name="T35" fmla="*/ 39 h 77"/>
              <a:gd name="T36" fmla="*/ 10 w 59"/>
              <a:gd name="T37" fmla="*/ 39 h 77"/>
              <a:gd name="T38" fmla="*/ 7 w 59"/>
              <a:gd name="T39" fmla="*/ 18 h 77"/>
              <a:gd name="T40" fmla="*/ 10 w 59"/>
              <a:gd name="T41" fmla="*/ 1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77">
                <a:moveTo>
                  <a:pt x="10" y="14"/>
                </a:moveTo>
                <a:lnTo>
                  <a:pt x="20" y="14"/>
                </a:lnTo>
                <a:lnTo>
                  <a:pt x="27" y="0"/>
                </a:lnTo>
                <a:lnTo>
                  <a:pt x="31" y="7"/>
                </a:lnTo>
                <a:lnTo>
                  <a:pt x="52" y="45"/>
                </a:lnTo>
                <a:lnTo>
                  <a:pt x="48" y="52"/>
                </a:lnTo>
                <a:lnTo>
                  <a:pt x="41" y="59"/>
                </a:lnTo>
                <a:lnTo>
                  <a:pt x="59" y="73"/>
                </a:lnTo>
                <a:lnTo>
                  <a:pt x="59" y="77"/>
                </a:lnTo>
                <a:lnTo>
                  <a:pt x="45" y="73"/>
                </a:lnTo>
                <a:lnTo>
                  <a:pt x="38" y="66"/>
                </a:lnTo>
                <a:lnTo>
                  <a:pt x="27" y="56"/>
                </a:lnTo>
                <a:lnTo>
                  <a:pt x="20" y="59"/>
                </a:lnTo>
                <a:lnTo>
                  <a:pt x="27" y="66"/>
                </a:lnTo>
                <a:lnTo>
                  <a:pt x="24" y="70"/>
                </a:lnTo>
                <a:lnTo>
                  <a:pt x="10" y="59"/>
                </a:lnTo>
                <a:lnTo>
                  <a:pt x="0" y="49"/>
                </a:lnTo>
                <a:lnTo>
                  <a:pt x="3" y="39"/>
                </a:lnTo>
                <a:lnTo>
                  <a:pt x="10" y="39"/>
                </a:lnTo>
                <a:lnTo>
                  <a:pt x="7" y="18"/>
                </a:lnTo>
                <a:lnTo>
                  <a:pt x="10"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40" name="Freeform 121">
            <a:extLst>
              <a:ext uri="{FF2B5EF4-FFF2-40B4-BE49-F238E27FC236}">
                <a16:creationId xmlns:a16="http://schemas.microsoft.com/office/drawing/2014/main" id="{5F09AD14-12DF-41B2-857F-F9EC443C3786}"/>
              </a:ext>
            </a:extLst>
          </p:cNvPr>
          <p:cNvSpPr>
            <a:spLocks/>
          </p:cNvSpPr>
          <p:nvPr/>
        </p:nvSpPr>
        <p:spPr bwMode="auto">
          <a:xfrm>
            <a:off x="9887421" y="2158060"/>
            <a:ext cx="232840" cy="352171"/>
          </a:xfrm>
          <a:custGeom>
            <a:avLst/>
            <a:gdLst>
              <a:gd name="T0" fmla="*/ 80 w 80"/>
              <a:gd name="T1" fmla="*/ 0 h 121"/>
              <a:gd name="T2" fmla="*/ 52 w 80"/>
              <a:gd name="T3" fmla="*/ 34 h 121"/>
              <a:gd name="T4" fmla="*/ 52 w 80"/>
              <a:gd name="T5" fmla="*/ 66 h 121"/>
              <a:gd name="T6" fmla="*/ 52 w 80"/>
              <a:gd name="T7" fmla="*/ 104 h 121"/>
              <a:gd name="T8" fmla="*/ 45 w 80"/>
              <a:gd name="T9" fmla="*/ 121 h 121"/>
              <a:gd name="T10" fmla="*/ 42 w 80"/>
              <a:gd name="T11" fmla="*/ 121 h 121"/>
              <a:gd name="T12" fmla="*/ 35 w 80"/>
              <a:gd name="T13" fmla="*/ 118 h 121"/>
              <a:gd name="T14" fmla="*/ 31 w 80"/>
              <a:gd name="T15" fmla="*/ 111 h 121"/>
              <a:gd name="T16" fmla="*/ 28 w 80"/>
              <a:gd name="T17" fmla="*/ 111 h 121"/>
              <a:gd name="T18" fmla="*/ 21 w 80"/>
              <a:gd name="T19" fmla="*/ 121 h 121"/>
              <a:gd name="T20" fmla="*/ 17 w 80"/>
              <a:gd name="T21" fmla="*/ 121 h 121"/>
              <a:gd name="T22" fmla="*/ 21 w 80"/>
              <a:gd name="T23" fmla="*/ 111 h 121"/>
              <a:gd name="T24" fmla="*/ 21 w 80"/>
              <a:gd name="T25" fmla="*/ 100 h 121"/>
              <a:gd name="T26" fmla="*/ 17 w 80"/>
              <a:gd name="T27" fmla="*/ 90 h 121"/>
              <a:gd name="T28" fmla="*/ 14 w 80"/>
              <a:gd name="T29" fmla="*/ 86 h 121"/>
              <a:gd name="T30" fmla="*/ 10 w 80"/>
              <a:gd name="T31" fmla="*/ 76 h 121"/>
              <a:gd name="T32" fmla="*/ 10 w 80"/>
              <a:gd name="T33" fmla="*/ 72 h 121"/>
              <a:gd name="T34" fmla="*/ 10 w 80"/>
              <a:gd name="T35" fmla="*/ 66 h 121"/>
              <a:gd name="T36" fmla="*/ 0 w 80"/>
              <a:gd name="T37" fmla="*/ 38 h 121"/>
              <a:gd name="T38" fmla="*/ 0 w 80"/>
              <a:gd name="T39" fmla="*/ 24 h 121"/>
              <a:gd name="T40" fmla="*/ 80 w 80"/>
              <a:gd name="T4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21">
                <a:moveTo>
                  <a:pt x="80" y="0"/>
                </a:moveTo>
                <a:lnTo>
                  <a:pt x="52" y="34"/>
                </a:lnTo>
                <a:lnTo>
                  <a:pt x="52" y="66"/>
                </a:lnTo>
                <a:lnTo>
                  <a:pt x="52" y="104"/>
                </a:lnTo>
                <a:lnTo>
                  <a:pt x="45" y="121"/>
                </a:lnTo>
                <a:lnTo>
                  <a:pt x="42" y="121"/>
                </a:lnTo>
                <a:lnTo>
                  <a:pt x="35" y="118"/>
                </a:lnTo>
                <a:lnTo>
                  <a:pt x="31" y="111"/>
                </a:lnTo>
                <a:lnTo>
                  <a:pt x="28" y="111"/>
                </a:lnTo>
                <a:lnTo>
                  <a:pt x="21" y="121"/>
                </a:lnTo>
                <a:lnTo>
                  <a:pt x="17" y="121"/>
                </a:lnTo>
                <a:lnTo>
                  <a:pt x="21" y="111"/>
                </a:lnTo>
                <a:lnTo>
                  <a:pt x="21" y="100"/>
                </a:lnTo>
                <a:lnTo>
                  <a:pt x="17" y="90"/>
                </a:lnTo>
                <a:lnTo>
                  <a:pt x="14" y="86"/>
                </a:lnTo>
                <a:lnTo>
                  <a:pt x="10" y="76"/>
                </a:lnTo>
                <a:lnTo>
                  <a:pt x="10" y="72"/>
                </a:lnTo>
                <a:lnTo>
                  <a:pt x="10" y="66"/>
                </a:lnTo>
                <a:lnTo>
                  <a:pt x="0" y="38"/>
                </a:lnTo>
                <a:lnTo>
                  <a:pt x="0" y="24"/>
                </a:lnTo>
                <a:lnTo>
                  <a:pt x="80" y="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41" name="Freeform 123">
            <a:extLst>
              <a:ext uri="{FF2B5EF4-FFF2-40B4-BE49-F238E27FC236}">
                <a16:creationId xmlns:a16="http://schemas.microsoft.com/office/drawing/2014/main" id="{F02270DF-8BFA-4A4C-9421-8881F0717F81}"/>
              </a:ext>
            </a:extLst>
          </p:cNvPr>
          <p:cNvSpPr>
            <a:spLocks/>
          </p:cNvSpPr>
          <p:nvPr/>
        </p:nvSpPr>
        <p:spPr bwMode="auto">
          <a:xfrm>
            <a:off x="10018393" y="2350153"/>
            <a:ext cx="212467" cy="200825"/>
          </a:xfrm>
          <a:custGeom>
            <a:avLst/>
            <a:gdLst>
              <a:gd name="T0" fmla="*/ 73 w 73"/>
              <a:gd name="T1" fmla="*/ 17 h 69"/>
              <a:gd name="T2" fmla="*/ 70 w 73"/>
              <a:gd name="T3" fmla="*/ 20 h 69"/>
              <a:gd name="T4" fmla="*/ 52 w 73"/>
              <a:gd name="T5" fmla="*/ 38 h 69"/>
              <a:gd name="T6" fmla="*/ 45 w 73"/>
              <a:gd name="T7" fmla="*/ 41 h 69"/>
              <a:gd name="T8" fmla="*/ 42 w 73"/>
              <a:gd name="T9" fmla="*/ 58 h 69"/>
              <a:gd name="T10" fmla="*/ 31 w 73"/>
              <a:gd name="T11" fmla="*/ 58 h 69"/>
              <a:gd name="T12" fmla="*/ 24 w 73"/>
              <a:gd name="T13" fmla="*/ 69 h 69"/>
              <a:gd name="T14" fmla="*/ 18 w 73"/>
              <a:gd name="T15" fmla="*/ 48 h 69"/>
              <a:gd name="T16" fmla="*/ 0 w 73"/>
              <a:gd name="T17" fmla="*/ 55 h 69"/>
              <a:gd name="T18" fmla="*/ 7 w 73"/>
              <a:gd name="T19" fmla="*/ 38 h 69"/>
              <a:gd name="T20" fmla="*/ 7 w 73"/>
              <a:gd name="T21" fmla="*/ 0 h 69"/>
              <a:gd name="T22" fmla="*/ 28 w 73"/>
              <a:gd name="T23" fmla="*/ 10 h 69"/>
              <a:gd name="T24" fmla="*/ 56 w 73"/>
              <a:gd name="T25" fmla="*/ 10 h 69"/>
              <a:gd name="T26" fmla="*/ 73 w 73"/>
              <a:gd name="T27"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69">
                <a:moveTo>
                  <a:pt x="73" y="17"/>
                </a:moveTo>
                <a:lnTo>
                  <a:pt x="70" y="20"/>
                </a:lnTo>
                <a:lnTo>
                  <a:pt x="52" y="38"/>
                </a:lnTo>
                <a:lnTo>
                  <a:pt x="45" y="41"/>
                </a:lnTo>
                <a:lnTo>
                  <a:pt x="42" y="58"/>
                </a:lnTo>
                <a:lnTo>
                  <a:pt x="31" y="58"/>
                </a:lnTo>
                <a:lnTo>
                  <a:pt x="24" y="69"/>
                </a:lnTo>
                <a:lnTo>
                  <a:pt x="18" y="48"/>
                </a:lnTo>
                <a:lnTo>
                  <a:pt x="0" y="55"/>
                </a:lnTo>
                <a:lnTo>
                  <a:pt x="7" y="38"/>
                </a:lnTo>
                <a:lnTo>
                  <a:pt x="7" y="0"/>
                </a:lnTo>
                <a:lnTo>
                  <a:pt x="28" y="10"/>
                </a:lnTo>
                <a:lnTo>
                  <a:pt x="56" y="10"/>
                </a:lnTo>
                <a:lnTo>
                  <a:pt x="73" y="1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42" name="Freeform 124">
            <a:extLst>
              <a:ext uri="{FF2B5EF4-FFF2-40B4-BE49-F238E27FC236}">
                <a16:creationId xmlns:a16="http://schemas.microsoft.com/office/drawing/2014/main" id="{5170475F-AB31-408A-BE1F-8CB472896C5B}"/>
              </a:ext>
            </a:extLst>
          </p:cNvPr>
          <p:cNvSpPr>
            <a:spLocks/>
          </p:cNvSpPr>
          <p:nvPr/>
        </p:nvSpPr>
        <p:spPr bwMode="auto">
          <a:xfrm>
            <a:off x="10321084" y="4730939"/>
            <a:ext cx="162988" cy="142615"/>
          </a:xfrm>
          <a:custGeom>
            <a:avLst/>
            <a:gdLst>
              <a:gd name="T0" fmla="*/ 28 w 56"/>
              <a:gd name="T1" fmla="*/ 7 h 49"/>
              <a:gd name="T2" fmla="*/ 39 w 56"/>
              <a:gd name="T3" fmla="*/ 0 h 49"/>
              <a:gd name="T4" fmla="*/ 56 w 56"/>
              <a:gd name="T5" fmla="*/ 7 h 49"/>
              <a:gd name="T6" fmla="*/ 46 w 56"/>
              <a:gd name="T7" fmla="*/ 24 h 49"/>
              <a:gd name="T8" fmla="*/ 53 w 56"/>
              <a:gd name="T9" fmla="*/ 38 h 49"/>
              <a:gd name="T10" fmla="*/ 39 w 56"/>
              <a:gd name="T11" fmla="*/ 38 h 49"/>
              <a:gd name="T12" fmla="*/ 35 w 56"/>
              <a:gd name="T13" fmla="*/ 49 h 49"/>
              <a:gd name="T14" fmla="*/ 28 w 56"/>
              <a:gd name="T15" fmla="*/ 42 h 49"/>
              <a:gd name="T16" fmla="*/ 18 w 56"/>
              <a:gd name="T17" fmla="*/ 42 h 49"/>
              <a:gd name="T18" fmla="*/ 14 w 56"/>
              <a:gd name="T19" fmla="*/ 49 h 49"/>
              <a:gd name="T20" fmla="*/ 0 w 56"/>
              <a:gd name="T21" fmla="*/ 38 h 49"/>
              <a:gd name="T22" fmla="*/ 4 w 56"/>
              <a:gd name="T23" fmla="*/ 28 h 49"/>
              <a:gd name="T24" fmla="*/ 7 w 56"/>
              <a:gd name="T25" fmla="*/ 21 h 49"/>
              <a:gd name="T26" fmla="*/ 18 w 56"/>
              <a:gd name="T27" fmla="*/ 28 h 49"/>
              <a:gd name="T28" fmla="*/ 18 w 56"/>
              <a:gd name="T29" fmla="*/ 18 h 49"/>
              <a:gd name="T30" fmla="*/ 28 w 56"/>
              <a:gd name="T31"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49">
                <a:moveTo>
                  <a:pt x="28" y="7"/>
                </a:moveTo>
                <a:lnTo>
                  <a:pt x="39" y="0"/>
                </a:lnTo>
                <a:lnTo>
                  <a:pt x="56" y="7"/>
                </a:lnTo>
                <a:lnTo>
                  <a:pt x="46" y="24"/>
                </a:lnTo>
                <a:lnTo>
                  <a:pt x="53" y="38"/>
                </a:lnTo>
                <a:lnTo>
                  <a:pt x="39" y="38"/>
                </a:lnTo>
                <a:lnTo>
                  <a:pt x="35" y="49"/>
                </a:lnTo>
                <a:lnTo>
                  <a:pt x="28" y="42"/>
                </a:lnTo>
                <a:lnTo>
                  <a:pt x="18" y="42"/>
                </a:lnTo>
                <a:lnTo>
                  <a:pt x="14" y="49"/>
                </a:lnTo>
                <a:lnTo>
                  <a:pt x="0" y="38"/>
                </a:lnTo>
                <a:lnTo>
                  <a:pt x="4" y="28"/>
                </a:lnTo>
                <a:lnTo>
                  <a:pt x="7" y="21"/>
                </a:lnTo>
                <a:lnTo>
                  <a:pt x="18" y="28"/>
                </a:lnTo>
                <a:lnTo>
                  <a:pt x="18" y="18"/>
                </a:lnTo>
                <a:lnTo>
                  <a:pt x="28"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43" name="Freeform 125">
            <a:extLst>
              <a:ext uri="{FF2B5EF4-FFF2-40B4-BE49-F238E27FC236}">
                <a16:creationId xmlns:a16="http://schemas.microsoft.com/office/drawing/2014/main" id="{7ACD097E-220E-4F36-BB78-3C0D2784F595}"/>
              </a:ext>
            </a:extLst>
          </p:cNvPr>
          <p:cNvSpPr>
            <a:spLocks/>
          </p:cNvSpPr>
          <p:nvPr/>
        </p:nvSpPr>
        <p:spPr bwMode="auto">
          <a:xfrm>
            <a:off x="10018393" y="5004526"/>
            <a:ext cx="224109" cy="200825"/>
          </a:xfrm>
          <a:custGeom>
            <a:avLst/>
            <a:gdLst>
              <a:gd name="T0" fmla="*/ 73 w 77"/>
              <a:gd name="T1" fmla="*/ 3 h 69"/>
              <a:gd name="T2" fmla="*/ 77 w 77"/>
              <a:gd name="T3" fmla="*/ 28 h 69"/>
              <a:gd name="T4" fmla="*/ 66 w 77"/>
              <a:gd name="T5" fmla="*/ 62 h 69"/>
              <a:gd name="T6" fmla="*/ 14 w 77"/>
              <a:gd name="T7" fmla="*/ 69 h 69"/>
              <a:gd name="T8" fmla="*/ 14 w 77"/>
              <a:gd name="T9" fmla="*/ 52 h 69"/>
              <a:gd name="T10" fmla="*/ 4 w 77"/>
              <a:gd name="T11" fmla="*/ 45 h 69"/>
              <a:gd name="T12" fmla="*/ 0 w 77"/>
              <a:gd name="T13" fmla="*/ 35 h 69"/>
              <a:gd name="T14" fmla="*/ 4 w 77"/>
              <a:gd name="T15" fmla="*/ 28 h 69"/>
              <a:gd name="T16" fmla="*/ 18 w 77"/>
              <a:gd name="T17" fmla="*/ 31 h 69"/>
              <a:gd name="T18" fmla="*/ 18 w 77"/>
              <a:gd name="T19" fmla="*/ 21 h 69"/>
              <a:gd name="T20" fmla="*/ 14 w 77"/>
              <a:gd name="T21" fmla="*/ 14 h 69"/>
              <a:gd name="T22" fmla="*/ 21 w 77"/>
              <a:gd name="T23" fmla="*/ 0 h 69"/>
              <a:gd name="T24" fmla="*/ 45 w 77"/>
              <a:gd name="T25" fmla="*/ 10 h 69"/>
              <a:gd name="T26" fmla="*/ 63 w 77"/>
              <a:gd name="T27" fmla="*/ 14 h 69"/>
              <a:gd name="T28" fmla="*/ 66 w 77"/>
              <a:gd name="T29" fmla="*/ 7 h 69"/>
              <a:gd name="T30" fmla="*/ 73 w 77"/>
              <a:gd name="T31"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69">
                <a:moveTo>
                  <a:pt x="73" y="3"/>
                </a:moveTo>
                <a:lnTo>
                  <a:pt x="77" y="28"/>
                </a:lnTo>
                <a:lnTo>
                  <a:pt x="66" y="62"/>
                </a:lnTo>
                <a:lnTo>
                  <a:pt x="14" y="69"/>
                </a:lnTo>
                <a:lnTo>
                  <a:pt x="14" y="52"/>
                </a:lnTo>
                <a:lnTo>
                  <a:pt x="4" y="45"/>
                </a:lnTo>
                <a:lnTo>
                  <a:pt x="0" y="35"/>
                </a:lnTo>
                <a:lnTo>
                  <a:pt x="4" y="28"/>
                </a:lnTo>
                <a:lnTo>
                  <a:pt x="18" y="31"/>
                </a:lnTo>
                <a:lnTo>
                  <a:pt x="18" y="21"/>
                </a:lnTo>
                <a:lnTo>
                  <a:pt x="14" y="14"/>
                </a:lnTo>
                <a:lnTo>
                  <a:pt x="21" y="0"/>
                </a:lnTo>
                <a:lnTo>
                  <a:pt x="45" y="10"/>
                </a:lnTo>
                <a:lnTo>
                  <a:pt x="63" y="14"/>
                </a:lnTo>
                <a:lnTo>
                  <a:pt x="66" y="7"/>
                </a:lnTo>
                <a:lnTo>
                  <a:pt x="73" y="3"/>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44" name="Freeform 126">
            <a:extLst>
              <a:ext uri="{FF2B5EF4-FFF2-40B4-BE49-F238E27FC236}">
                <a16:creationId xmlns:a16="http://schemas.microsoft.com/office/drawing/2014/main" id="{9DC7A7B4-714D-4010-966D-0326AB250E9C}"/>
              </a:ext>
            </a:extLst>
          </p:cNvPr>
          <p:cNvSpPr>
            <a:spLocks/>
          </p:cNvSpPr>
          <p:nvPr/>
        </p:nvSpPr>
        <p:spPr bwMode="auto">
          <a:xfrm>
            <a:off x="10169738" y="4599968"/>
            <a:ext cx="232840" cy="363813"/>
          </a:xfrm>
          <a:custGeom>
            <a:avLst/>
            <a:gdLst>
              <a:gd name="T0" fmla="*/ 32 w 80"/>
              <a:gd name="T1" fmla="*/ 0 h 125"/>
              <a:gd name="T2" fmla="*/ 52 w 80"/>
              <a:gd name="T3" fmla="*/ 11 h 125"/>
              <a:gd name="T4" fmla="*/ 59 w 80"/>
              <a:gd name="T5" fmla="*/ 11 h 125"/>
              <a:gd name="T6" fmla="*/ 59 w 80"/>
              <a:gd name="T7" fmla="*/ 24 h 125"/>
              <a:gd name="T8" fmla="*/ 70 w 80"/>
              <a:gd name="T9" fmla="*/ 35 h 125"/>
              <a:gd name="T10" fmla="*/ 80 w 80"/>
              <a:gd name="T11" fmla="*/ 52 h 125"/>
              <a:gd name="T12" fmla="*/ 70 w 80"/>
              <a:gd name="T13" fmla="*/ 63 h 125"/>
              <a:gd name="T14" fmla="*/ 70 w 80"/>
              <a:gd name="T15" fmla="*/ 73 h 125"/>
              <a:gd name="T16" fmla="*/ 59 w 80"/>
              <a:gd name="T17" fmla="*/ 66 h 125"/>
              <a:gd name="T18" fmla="*/ 56 w 80"/>
              <a:gd name="T19" fmla="*/ 73 h 125"/>
              <a:gd name="T20" fmla="*/ 39 w 80"/>
              <a:gd name="T21" fmla="*/ 66 h 125"/>
              <a:gd name="T22" fmla="*/ 39 w 80"/>
              <a:gd name="T23" fmla="*/ 63 h 125"/>
              <a:gd name="T24" fmla="*/ 52 w 80"/>
              <a:gd name="T25" fmla="*/ 59 h 125"/>
              <a:gd name="T26" fmla="*/ 45 w 80"/>
              <a:gd name="T27" fmla="*/ 52 h 125"/>
              <a:gd name="T28" fmla="*/ 35 w 80"/>
              <a:gd name="T29" fmla="*/ 49 h 125"/>
              <a:gd name="T30" fmla="*/ 32 w 80"/>
              <a:gd name="T31" fmla="*/ 45 h 125"/>
              <a:gd name="T32" fmla="*/ 25 w 80"/>
              <a:gd name="T33" fmla="*/ 45 h 125"/>
              <a:gd name="T34" fmla="*/ 21 w 80"/>
              <a:gd name="T35" fmla="*/ 56 h 125"/>
              <a:gd name="T36" fmla="*/ 28 w 80"/>
              <a:gd name="T37" fmla="*/ 59 h 125"/>
              <a:gd name="T38" fmla="*/ 25 w 80"/>
              <a:gd name="T39" fmla="*/ 73 h 125"/>
              <a:gd name="T40" fmla="*/ 52 w 80"/>
              <a:gd name="T41" fmla="*/ 83 h 125"/>
              <a:gd name="T42" fmla="*/ 66 w 80"/>
              <a:gd name="T43" fmla="*/ 94 h 125"/>
              <a:gd name="T44" fmla="*/ 70 w 80"/>
              <a:gd name="T45" fmla="*/ 108 h 125"/>
              <a:gd name="T46" fmla="*/ 59 w 80"/>
              <a:gd name="T47" fmla="*/ 118 h 125"/>
              <a:gd name="T48" fmla="*/ 49 w 80"/>
              <a:gd name="T49" fmla="*/ 118 h 125"/>
              <a:gd name="T50" fmla="*/ 45 w 80"/>
              <a:gd name="T51" fmla="*/ 125 h 125"/>
              <a:gd name="T52" fmla="*/ 28 w 80"/>
              <a:gd name="T53" fmla="*/ 125 h 125"/>
              <a:gd name="T54" fmla="*/ 4 w 80"/>
              <a:gd name="T55" fmla="*/ 97 h 125"/>
              <a:gd name="T56" fmla="*/ 7 w 80"/>
              <a:gd name="T57" fmla="*/ 90 h 125"/>
              <a:gd name="T58" fmla="*/ 4 w 80"/>
              <a:gd name="T59" fmla="*/ 83 h 125"/>
              <a:gd name="T60" fmla="*/ 7 w 80"/>
              <a:gd name="T61" fmla="*/ 73 h 125"/>
              <a:gd name="T62" fmla="*/ 0 w 80"/>
              <a:gd name="T63" fmla="*/ 59 h 125"/>
              <a:gd name="T64" fmla="*/ 7 w 80"/>
              <a:gd name="T65" fmla="*/ 56 h 125"/>
              <a:gd name="T66" fmla="*/ 7 w 80"/>
              <a:gd name="T67" fmla="*/ 42 h 125"/>
              <a:gd name="T68" fmla="*/ 18 w 80"/>
              <a:gd name="T69" fmla="*/ 42 h 125"/>
              <a:gd name="T70" fmla="*/ 21 w 80"/>
              <a:gd name="T71" fmla="*/ 24 h 125"/>
              <a:gd name="T72" fmla="*/ 14 w 80"/>
              <a:gd name="T73" fmla="*/ 17 h 125"/>
              <a:gd name="T74" fmla="*/ 7 w 80"/>
              <a:gd name="T75" fmla="*/ 17 h 125"/>
              <a:gd name="T76" fmla="*/ 7 w 80"/>
              <a:gd name="T77" fmla="*/ 11 h 125"/>
              <a:gd name="T78" fmla="*/ 21 w 80"/>
              <a:gd name="T79" fmla="*/ 7 h 125"/>
              <a:gd name="T80" fmla="*/ 32 w 80"/>
              <a:gd name="T81" fmla="*/ 7 h 125"/>
              <a:gd name="T82" fmla="*/ 32 w 80"/>
              <a:gd name="T8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125">
                <a:moveTo>
                  <a:pt x="32" y="0"/>
                </a:moveTo>
                <a:lnTo>
                  <a:pt x="52" y="11"/>
                </a:lnTo>
                <a:lnTo>
                  <a:pt x="59" y="11"/>
                </a:lnTo>
                <a:lnTo>
                  <a:pt x="59" y="24"/>
                </a:lnTo>
                <a:lnTo>
                  <a:pt x="70" y="35"/>
                </a:lnTo>
                <a:lnTo>
                  <a:pt x="80" y="52"/>
                </a:lnTo>
                <a:lnTo>
                  <a:pt x="70" y="63"/>
                </a:lnTo>
                <a:lnTo>
                  <a:pt x="70" y="73"/>
                </a:lnTo>
                <a:lnTo>
                  <a:pt x="59" y="66"/>
                </a:lnTo>
                <a:lnTo>
                  <a:pt x="56" y="73"/>
                </a:lnTo>
                <a:lnTo>
                  <a:pt x="39" y="66"/>
                </a:lnTo>
                <a:lnTo>
                  <a:pt x="39" y="63"/>
                </a:lnTo>
                <a:lnTo>
                  <a:pt x="52" y="59"/>
                </a:lnTo>
                <a:lnTo>
                  <a:pt x="45" y="52"/>
                </a:lnTo>
                <a:lnTo>
                  <a:pt x="35" y="49"/>
                </a:lnTo>
                <a:lnTo>
                  <a:pt x="32" y="45"/>
                </a:lnTo>
                <a:lnTo>
                  <a:pt x="25" y="45"/>
                </a:lnTo>
                <a:lnTo>
                  <a:pt x="21" y="56"/>
                </a:lnTo>
                <a:lnTo>
                  <a:pt x="28" y="59"/>
                </a:lnTo>
                <a:lnTo>
                  <a:pt x="25" y="73"/>
                </a:lnTo>
                <a:lnTo>
                  <a:pt x="52" y="83"/>
                </a:lnTo>
                <a:lnTo>
                  <a:pt x="66" y="94"/>
                </a:lnTo>
                <a:lnTo>
                  <a:pt x="70" y="108"/>
                </a:lnTo>
                <a:lnTo>
                  <a:pt x="59" y="118"/>
                </a:lnTo>
                <a:lnTo>
                  <a:pt x="49" y="118"/>
                </a:lnTo>
                <a:lnTo>
                  <a:pt x="45" y="125"/>
                </a:lnTo>
                <a:lnTo>
                  <a:pt x="28" y="125"/>
                </a:lnTo>
                <a:lnTo>
                  <a:pt x="4" y="97"/>
                </a:lnTo>
                <a:lnTo>
                  <a:pt x="7" y="90"/>
                </a:lnTo>
                <a:lnTo>
                  <a:pt x="4" y="83"/>
                </a:lnTo>
                <a:lnTo>
                  <a:pt x="7" y="73"/>
                </a:lnTo>
                <a:lnTo>
                  <a:pt x="0" y="59"/>
                </a:lnTo>
                <a:lnTo>
                  <a:pt x="7" y="56"/>
                </a:lnTo>
                <a:lnTo>
                  <a:pt x="7" y="42"/>
                </a:lnTo>
                <a:lnTo>
                  <a:pt x="18" y="42"/>
                </a:lnTo>
                <a:lnTo>
                  <a:pt x="21" y="24"/>
                </a:lnTo>
                <a:lnTo>
                  <a:pt x="14" y="17"/>
                </a:lnTo>
                <a:lnTo>
                  <a:pt x="7" y="17"/>
                </a:lnTo>
                <a:lnTo>
                  <a:pt x="7" y="11"/>
                </a:lnTo>
                <a:lnTo>
                  <a:pt x="21" y="7"/>
                </a:lnTo>
                <a:lnTo>
                  <a:pt x="32" y="7"/>
                </a:lnTo>
                <a:lnTo>
                  <a:pt x="32"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45" name="Freeform 127">
            <a:extLst>
              <a:ext uri="{FF2B5EF4-FFF2-40B4-BE49-F238E27FC236}">
                <a16:creationId xmlns:a16="http://schemas.microsoft.com/office/drawing/2014/main" id="{27FE375E-6494-41EC-B14F-30C45C42DF5C}"/>
              </a:ext>
            </a:extLst>
          </p:cNvPr>
          <p:cNvSpPr>
            <a:spLocks/>
          </p:cNvSpPr>
          <p:nvPr/>
        </p:nvSpPr>
        <p:spPr bwMode="auto">
          <a:xfrm>
            <a:off x="10230860" y="4730939"/>
            <a:ext cx="101868" cy="110599"/>
          </a:xfrm>
          <a:custGeom>
            <a:avLst/>
            <a:gdLst>
              <a:gd name="T0" fmla="*/ 4 w 35"/>
              <a:gd name="T1" fmla="*/ 0 h 38"/>
              <a:gd name="T2" fmla="*/ 11 w 35"/>
              <a:gd name="T3" fmla="*/ 0 h 38"/>
              <a:gd name="T4" fmla="*/ 14 w 35"/>
              <a:gd name="T5" fmla="*/ 4 h 38"/>
              <a:gd name="T6" fmla="*/ 24 w 35"/>
              <a:gd name="T7" fmla="*/ 7 h 38"/>
              <a:gd name="T8" fmla="*/ 31 w 35"/>
              <a:gd name="T9" fmla="*/ 14 h 38"/>
              <a:gd name="T10" fmla="*/ 18 w 35"/>
              <a:gd name="T11" fmla="*/ 18 h 38"/>
              <a:gd name="T12" fmla="*/ 18 w 35"/>
              <a:gd name="T13" fmla="*/ 21 h 38"/>
              <a:gd name="T14" fmla="*/ 35 w 35"/>
              <a:gd name="T15" fmla="*/ 28 h 38"/>
              <a:gd name="T16" fmla="*/ 31 w 35"/>
              <a:gd name="T17" fmla="*/ 38 h 38"/>
              <a:gd name="T18" fmla="*/ 4 w 35"/>
              <a:gd name="T19" fmla="*/ 28 h 38"/>
              <a:gd name="T20" fmla="*/ 7 w 35"/>
              <a:gd name="T21" fmla="*/ 14 h 38"/>
              <a:gd name="T22" fmla="*/ 0 w 35"/>
              <a:gd name="T23" fmla="*/ 11 h 38"/>
              <a:gd name="T24" fmla="*/ 4 w 3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8">
                <a:moveTo>
                  <a:pt x="4" y="0"/>
                </a:moveTo>
                <a:lnTo>
                  <a:pt x="11" y="0"/>
                </a:lnTo>
                <a:lnTo>
                  <a:pt x="14" y="4"/>
                </a:lnTo>
                <a:lnTo>
                  <a:pt x="24" y="7"/>
                </a:lnTo>
                <a:lnTo>
                  <a:pt x="31" y="14"/>
                </a:lnTo>
                <a:lnTo>
                  <a:pt x="18" y="18"/>
                </a:lnTo>
                <a:lnTo>
                  <a:pt x="18" y="21"/>
                </a:lnTo>
                <a:lnTo>
                  <a:pt x="35" y="28"/>
                </a:lnTo>
                <a:lnTo>
                  <a:pt x="31" y="38"/>
                </a:lnTo>
                <a:lnTo>
                  <a:pt x="4" y="28"/>
                </a:lnTo>
                <a:lnTo>
                  <a:pt x="7" y="14"/>
                </a:lnTo>
                <a:lnTo>
                  <a:pt x="0" y="11"/>
                </a:lnTo>
                <a:lnTo>
                  <a:pt x="4" y="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46" name="Freeform 128">
            <a:extLst>
              <a:ext uri="{FF2B5EF4-FFF2-40B4-BE49-F238E27FC236}">
                <a16:creationId xmlns:a16="http://schemas.microsoft.com/office/drawing/2014/main" id="{AC6DD133-2E0C-4D1A-887B-ADA4671D153B}"/>
              </a:ext>
            </a:extLst>
          </p:cNvPr>
          <p:cNvSpPr>
            <a:spLocks/>
          </p:cNvSpPr>
          <p:nvPr/>
        </p:nvSpPr>
        <p:spPr bwMode="auto">
          <a:xfrm>
            <a:off x="10230861" y="4943406"/>
            <a:ext cx="122241" cy="142615"/>
          </a:xfrm>
          <a:custGeom>
            <a:avLst/>
            <a:gdLst>
              <a:gd name="T0" fmla="*/ 7 w 42"/>
              <a:gd name="T1" fmla="*/ 7 h 49"/>
              <a:gd name="T2" fmla="*/ 24 w 42"/>
              <a:gd name="T3" fmla="*/ 7 h 49"/>
              <a:gd name="T4" fmla="*/ 28 w 42"/>
              <a:gd name="T5" fmla="*/ 0 h 49"/>
              <a:gd name="T6" fmla="*/ 38 w 42"/>
              <a:gd name="T7" fmla="*/ 0 h 49"/>
              <a:gd name="T8" fmla="*/ 42 w 42"/>
              <a:gd name="T9" fmla="*/ 7 h 49"/>
              <a:gd name="T10" fmla="*/ 38 w 42"/>
              <a:gd name="T11" fmla="*/ 24 h 49"/>
              <a:gd name="T12" fmla="*/ 28 w 42"/>
              <a:gd name="T13" fmla="*/ 42 h 49"/>
              <a:gd name="T14" fmla="*/ 18 w 42"/>
              <a:gd name="T15" fmla="*/ 38 h 49"/>
              <a:gd name="T16" fmla="*/ 4 w 42"/>
              <a:gd name="T17" fmla="*/ 49 h 49"/>
              <a:gd name="T18" fmla="*/ 0 w 42"/>
              <a:gd name="T19" fmla="*/ 24 h 49"/>
              <a:gd name="T20" fmla="*/ 7 w 42"/>
              <a:gd name="T21"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9">
                <a:moveTo>
                  <a:pt x="7" y="7"/>
                </a:moveTo>
                <a:lnTo>
                  <a:pt x="24" y="7"/>
                </a:lnTo>
                <a:lnTo>
                  <a:pt x="28" y="0"/>
                </a:lnTo>
                <a:lnTo>
                  <a:pt x="38" y="0"/>
                </a:lnTo>
                <a:lnTo>
                  <a:pt x="42" y="7"/>
                </a:lnTo>
                <a:lnTo>
                  <a:pt x="38" y="24"/>
                </a:lnTo>
                <a:lnTo>
                  <a:pt x="28" y="42"/>
                </a:lnTo>
                <a:lnTo>
                  <a:pt x="18" y="38"/>
                </a:lnTo>
                <a:lnTo>
                  <a:pt x="4" y="49"/>
                </a:lnTo>
                <a:lnTo>
                  <a:pt x="0" y="24"/>
                </a:lnTo>
                <a:lnTo>
                  <a:pt x="7"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47" name="Freeform 129">
            <a:extLst>
              <a:ext uri="{FF2B5EF4-FFF2-40B4-BE49-F238E27FC236}">
                <a16:creationId xmlns:a16="http://schemas.microsoft.com/office/drawing/2014/main" id="{B447B5CC-36C3-4A3B-BDBF-6FC8CA3CFBC9}"/>
              </a:ext>
            </a:extLst>
          </p:cNvPr>
          <p:cNvSpPr>
            <a:spLocks/>
          </p:cNvSpPr>
          <p:nvPr/>
        </p:nvSpPr>
        <p:spPr bwMode="auto">
          <a:xfrm>
            <a:off x="10079514" y="4599967"/>
            <a:ext cx="151346" cy="171720"/>
          </a:xfrm>
          <a:custGeom>
            <a:avLst/>
            <a:gdLst>
              <a:gd name="T0" fmla="*/ 21 w 52"/>
              <a:gd name="T1" fmla="*/ 0 h 59"/>
              <a:gd name="T2" fmla="*/ 31 w 52"/>
              <a:gd name="T3" fmla="*/ 4 h 59"/>
              <a:gd name="T4" fmla="*/ 38 w 52"/>
              <a:gd name="T5" fmla="*/ 11 h 59"/>
              <a:gd name="T6" fmla="*/ 38 w 52"/>
              <a:gd name="T7" fmla="*/ 17 h 59"/>
              <a:gd name="T8" fmla="*/ 45 w 52"/>
              <a:gd name="T9" fmla="*/ 17 h 59"/>
              <a:gd name="T10" fmla="*/ 52 w 52"/>
              <a:gd name="T11" fmla="*/ 24 h 59"/>
              <a:gd name="T12" fmla="*/ 49 w 52"/>
              <a:gd name="T13" fmla="*/ 42 h 59"/>
              <a:gd name="T14" fmla="*/ 38 w 52"/>
              <a:gd name="T15" fmla="*/ 42 h 59"/>
              <a:gd name="T16" fmla="*/ 38 w 52"/>
              <a:gd name="T17" fmla="*/ 56 h 59"/>
              <a:gd name="T18" fmla="*/ 31 w 52"/>
              <a:gd name="T19" fmla="*/ 59 h 59"/>
              <a:gd name="T20" fmla="*/ 24 w 52"/>
              <a:gd name="T21" fmla="*/ 59 h 59"/>
              <a:gd name="T22" fmla="*/ 0 w 52"/>
              <a:gd name="T23" fmla="*/ 49 h 59"/>
              <a:gd name="T24" fmla="*/ 10 w 52"/>
              <a:gd name="T25" fmla="*/ 42 h 59"/>
              <a:gd name="T26" fmla="*/ 10 w 52"/>
              <a:gd name="T27" fmla="*/ 28 h 59"/>
              <a:gd name="T28" fmla="*/ 10 w 52"/>
              <a:gd name="T29" fmla="*/ 21 h 59"/>
              <a:gd name="T30" fmla="*/ 10 w 52"/>
              <a:gd name="T31" fmla="*/ 11 h 59"/>
              <a:gd name="T32" fmla="*/ 17 w 52"/>
              <a:gd name="T33" fmla="*/ 0 h 59"/>
              <a:gd name="T34" fmla="*/ 21 w 52"/>
              <a:gd name="T3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59">
                <a:moveTo>
                  <a:pt x="21" y="0"/>
                </a:moveTo>
                <a:lnTo>
                  <a:pt x="31" y="4"/>
                </a:lnTo>
                <a:lnTo>
                  <a:pt x="38" y="11"/>
                </a:lnTo>
                <a:lnTo>
                  <a:pt x="38" y="17"/>
                </a:lnTo>
                <a:lnTo>
                  <a:pt x="45" y="17"/>
                </a:lnTo>
                <a:lnTo>
                  <a:pt x="52" y="24"/>
                </a:lnTo>
                <a:lnTo>
                  <a:pt x="49" y="42"/>
                </a:lnTo>
                <a:lnTo>
                  <a:pt x="38" y="42"/>
                </a:lnTo>
                <a:lnTo>
                  <a:pt x="38" y="56"/>
                </a:lnTo>
                <a:lnTo>
                  <a:pt x="31" y="59"/>
                </a:lnTo>
                <a:lnTo>
                  <a:pt x="24" y="59"/>
                </a:lnTo>
                <a:lnTo>
                  <a:pt x="0" y="49"/>
                </a:lnTo>
                <a:lnTo>
                  <a:pt x="10" y="42"/>
                </a:lnTo>
                <a:lnTo>
                  <a:pt x="10" y="28"/>
                </a:lnTo>
                <a:lnTo>
                  <a:pt x="10" y="21"/>
                </a:lnTo>
                <a:lnTo>
                  <a:pt x="10" y="11"/>
                </a:lnTo>
                <a:lnTo>
                  <a:pt x="17" y="0"/>
                </a:lnTo>
                <a:lnTo>
                  <a:pt x="2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48" name="Freeform 130">
            <a:extLst>
              <a:ext uri="{FF2B5EF4-FFF2-40B4-BE49-F238E27FC236}">
                <a16:creationId xmlns:a16="http://schemas.microsoft.com/office/drawing/2014/main" id="{062B06A5-B8F8-4B66-8097-FA9FAB3CED3E}"/>
              </a:ext>
            </a:extLst>
          </p:cNvPr>
          <p:cNvSpPr>
            <a:spLocks/>
          </p:cNvSpPr>
          <p:nvPr/>
        </p:nvSpPr>
        <p:spPr bwMode="auto">
          <a:xfrm>
            <a:off x="10210486" y="5054004"/>
            <a:ext cx="224109" cy="253214"/>
          </a:xfrm>
          <a:custGeom>
            <a:avLst/>
            <a:gdLst>
              <a:gd name="T0" fmla="*/ 11 w 77"/>
              <a:gd name="T1" fmla="*/ 11 h 87"/>
              <a:gd name="T2" fmla="*/ 25 w 77"/>
              <a:gd name="T3" fmla="*/ 0 h 87"/>
              <a:gd name="T4" fmla="*/ 35 w 77"/>
              <a:gd name="T5" fmla="*/ 4 h 87"/>
              <a:gd name="T6" fmla="*/ 52 w 77"/>
              <a:gd name="T7" fmla="*/ 38 h 87"/>
              <a:gd name="T8" fmla="*/ 42 w 77"/>
              <a:gd name="T9" fmla="*/ 49 h 87"/>
              <a:gd name="T10" fmla="*/ 52 w 77"/>
              <a:gd name="T11" fmla="*/ 59 h 87"/>
              <a:gd name="T12" fmla="*/ 66 w 77"/>
              <a:gd name="T13" fmla="*/ 52 h 87"/>
              <a:gd name="T14" fmla="*/ 77 w 77"/>
              <a:gd name="T15" fmla="*/ 66 h 87"/>
              <a:gd name="T16" fmla="*/ 73 w 77"/>
              <a:gd name="T17" fmla="*/ 77 h 87"/>
              <a:gd name="T18" fmla="*/ 42 w 77"/>
              <a:gd name="T19" fmla="*/ 77 h 87"/>
              <a:gd name="T20" fmla="*/ 35 w 77"/>
              <a:gd name="T21" fmla="*/ 87 h 87"/>
              <a:gd name="T22" fmla="*/ 31 w 77"/>
              <a:gd name="T23" fmla="*/ 77 h 87"/>
              <a:gd name="T24" fmla="*/ 11 w 77"/>
              <a:gd name="T25" fmla="*/ 80 h 87"/>
              <a:gd name="T26" fmla="*/ 7 w 77"/>
              <a:gd name="T27" fmla="*/ 66 h 87"/>
              <a:gd name="T28" fmla="*/ 7 w 77"/>
              <a:gd name="T29" fmla="*/ 59 h 87"/>
              <a:gd name="T30" fmla="*/ 0 w 77"/>
              <a:gd name="T31" fmla="*/ 45 h 87"/>
              <a:gd name="T32" fmla="*/ 11 w 77"/>
              <a:gd name="T33"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87">
                <a:moveTo>
                  <a:pt x="11" y="11"/>
                </a:moveTo>
                <a:lnTo>
                  <a:pt x="25" y="0"/>
                </a:lnTo>
                <a:lnTo>
                  <a:pt x="35" y="4"/>
                </a:lnTo>
                <a:lnTo>
                  <a:pt x="52" y="38"/>
                </a:lnTo>
                <a:lnTo>
                  <a:pt x="42" y="49"/>
                </a:lnTo>
                <a:lnTo>
                  <a:pt x="52" y="59"/>
                </a:lnTo>
                <a:lnTo>
                  <a:pt x="66" y="52"/>
                </a:lnTo>
                <a:lnTo>
                  <a:pt x="77" y="66"/>
                </a:lnTo>
                <a:lnTo>
                  <a:pt x="73" y="77"/>
                </a:lnTo>
                <a:lnTo>
                  <a:pt x="42" y="77"/>
                </a:lnTo>
                <a:lnTo>
                  <a:pt x="35" y="87"/>
                </a:lnTo>
                <a:lnTo>
                  <a:pt x="31" y="77"/>
                </a:lnTo>
                <a:lnTo>
                  <a:pt x="11" y="80"/>
                </a:lnTo>
                <a:lnTo>
                  <a:pt x="7" y="66"/>
                </a:lnTo>
                <a:lnTo>
                  <a:pt x="7" y="59"/>
                </a:lnTo>
                <a:lnTo>
                  <a:pt x="0" y="45"/>
                </a:lnTo>
                <a:lnTo>
                  <a:pt x="11"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49" name="Freeform 131">
            <a:extLst>
              <a:ext uri="{FF2B5EF4-FFF2-40B4-BE49-F238E27FC236}">
                <a16:creationId xmlns:a16="http://schemas.microsoft.com/office/drawing/2014/main" id="{3D3627FE-211E-410D-8379-E1CE7D1CF72C}"/>
              </a:ext>
            </a:extLst>
          </p:cNvPr>
          <p:cNvSpPr>
            <a:spLocks/>
          </p:cNvSpPr>
          <p:nvPr/>
        </p:nvSpPr>
        <p:spPr bwMode="auto">
          <a:xfrm>
            <a:off x="10262874" y="4518473"/>
            <a:ext cx="221198" cy="232840"/>
          </a:xfrm>
          <a:custGeom>
            <a:avLst/>
            <a:gdLst>
              <a:gd name="T0" fmla="*/ 48 w 76"/>
              <a:gd name="T1" fmla="*/ 0 h 80"/>
              <a:gd name="T2" fmla="*/ 52 w 76"/>
              <a:gd name="T3" fmla="*/ 11 h 80"/>
              <a:gd name="T4" fmla="*/ 59 w 76"/>
              <a:gd name="T5" fmla="*/ 21 h 80"/>
              <a:gd name="T6" fmla="*/ 66 w 76"/>
              <a:gd name="T7" fmla="*/ 21 h 80"/>
              <a:gd name="T8" fmla="*/ 66 w 76"/>
              <a:gd name="T9" fmla="*/ 32 h 80"/>
              <a:gd name="T10" fmla="*/ 73 w 76"/>
              <a:gd name="T11" fmla="*/ 39 h 80"/>
              <a:gd name="T12" fmla="*/ 66 w 76"/>
              <a:gd name="T13" fmla="*/ 49 h 80"/>
              <a:gd name="T14" fmla="*/ 76 w 76"/>
              <a:gd name="T15" fmla="*/ 80 h 80"/>
              <a:gd name="T16" fmla="*/ 59 w 76"/>
              <a:gd name="T17" fmla="*/ 73 h 80"/>
              <a:gd name="T18" fmla="*/ 48 w 76"/>
              <a:gd name="T19" fmla="*/ 80 h 80"/>
              <a:gd name="T20" fmla="*/ 38 w 76"/>
              <a:gd name="T21" fmla="*/ 63 h 80"/>
              <a:gd name="T22" fmla="*/ 27 w 76"/>
              <a:gd name="T23" fmla="*/ 52 h 80"/>
              <a:gd name="T24" fmla="*/ 27 w 76"/>
              <a:gd name="T25" fmla="*/ 39 h 80"/>
              <a:gd name="T26" fmla="*/ 20 w 76"/>
              <a:gd name="T27" fmla="*/ 39 h 80"/>
              <a:gd name="T28" fmla="*/ 0 w 76"/>
              <a:gd name="T29" fmla="*/ 28 h 80"/>
              <a:gd name="T30" fmla="*/ 3 w 76"/>
              <a:gd name="T31" fmla="*/ 21 h 80"/>
              <a:gd name="T32" fmla="*/ 7 w 76"/>
              <a:gd name="T33" fmla="*/ 14 h 80"/>
              <a:gd name="T34" fmla="*/ 20 w 76"/>
              <a:gd name="T35" fmla="*/ 7 h 80"/>
              <a:gd name="T36" fmla="*/ 38 w 76"/>
              <a:gd name="T37" fmla="*/ 11 h 80"/>
              <a:gd name="T38" fmla="*/ 41 w 76"/>
              <a:gd name="T39" fmla="*/ 4 h 80"/>
              <a:gd name="T40" fmla="*/ 48 w 76"/>
              <a:gd name="T4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80">
                <a:moveTo>
                  <a:pt x="48" y="0"/>
                </a:moveTo>
                <a:lnTo>
                  <a:pt x="52" y="11"/>
                </a:lnTo>
                <a:lnTo>
                  <a:pt x="59" y="21"/>
                </a:lnTo>
                <a:lnTo>
                  <a:pt x="66" y="21"/>
                </a:lnTo>
                <a:lnTo>
                  <a:pt x="66" y="32"/>
                </a:lnTo>
                <a:lnTo>
                  <a:pt x="73" y="39"/>
                </a:lnTo>
                <a:lnTo>
                  <a:pt x="66" y="49"/>
                </a:lnTo>
                <a:lnTo>
                  <a:pt x="76" y="80"/>
                </a:lnTo>
                <a:lnTo>
                  <a:pt x="59" y="73"/>
                </a:lnTo>
                <a:lnTo>
                  <a:pt x="48" y="80"/>
                </a:lnTo>
                <a:lnTo>
                  <a:pt x="38" y="63"/>
                </a:lnTo>
                <a:lnTo>
                  <a:pt x="27" y="52"/>
                </a:lnTo>
                <a:lnTo>
                  <a:pt x="27" y="39"/>
                </a:lnTo>
                <a:lnTo>
                  <a:pt x="20" y="39"/>
                </a:lnTo>
                <a:lnTo>
                  <a:pt x="0" y="28"/>
                </a:lnTo>
                <a:lnTo>
                  <a:pt x="3" y="21"/>
                </a:lnTo>
                <a:lnTo>
                  <a:pt x="7" y="14"/>
                </a:lnTo>
                <a:lnTo>
                  <a:pt x="20" y="7"/>
                </a:lnTo>
                <a:lnTo>
                  <a:pt x="38" y="11"/>
                </a:lnTo>
                <a:lnTo>
                  <a:pt x="41" y="4"/>
                </a:lnTo>
                <a:lnTo>
                  <a:pt x="4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50" name="Freeform 133">
            <a:extLst>
              <a:ext uri="{FF2B5EF4-FFF2-40B4-BE49-F238E27FC236}">
                <a16:creationId xmlns:a16="http://schemas.microsoft.com/office/drawing/2014/main" id="{2842457E-C0AA-4839-936B-13E9C51C06F2}"/>
              </a:ext>
            </a:extLst>
          </p:cNvPr>
          <p:cNvSpPr>
            <a:spLocks/>
          </p:cNvSpPr>
          <p:nvPr/>
        </p:nvSpPr>
        <p:spPr bwMode="auto">
          <a:xfrm>
            <a:off x="10341459" y="4841538"/>
            <a:ext cx="203735" cy="273587"/>
          </a:xfrm>
          <a:custGeom>
            <a:avLst/>
            <a:gdLst>
              <a:gd name="T0" fmla="*/ 7 w 70"/>
              <a:gd name="T1" fmla="*/ 11 h 94"/>
              <a:gd name="T2" fmla="*/ 11 w 70"/>
              <a:gd name="T3" fmla="*/ 4 h 94"/>
              <a:gd name="T4" fmla="*/ 21 w 70"/>
              <a:gd name="T5" fmla="*/ 4 h 94"/>
              <a:gd name="T6" fmla="*/ 28 w 70"/>
              <a:gd name="T7" fmla="*/ 11 h 94"/>
              <a:gd name="T8" fmla="*/ 32 w 70"/>
              <a:gd name="T9" fmla="*/ 0 h 94"/>
              <a:gd name="T10" fmla="*/ 46 w 70"/>
              <a:gd name="T11" fmla="*/ 0 h 94"/>
              <a:gd name="T12" fmla="*/ 52 w 70"/>
              <a:gd name="T13" fmla="*/ 18 h 94"/>
              <a:gd name="T14" fmla="*/ 49 w 70"/>
              <a:gd name="T15" fmla="*/ 25 h 94"/>
              <a:gd name="T16" fmla="*/ 52 w 70"/>
              <a:gd name="T17" fmla="*/ 45 h 94"/>
              <a:gd name="T18" fmla="*/ 56 w 70"/>
              <a:gd name="T19" fmla="*/ 59 h 94"/>
              <a:gd name="T20" fmla="*/ 70 w 70"/>
              <a:gd name="T21" fmla="*/ 80 h 94"/>
              <a:gd name="T22" fmla="*/ 63 w 70"/>
              <a:gd name="T23" fmla="*/ 94 h 94"/>
              <a:gd name="T24" fmla="*/ 52 w 70"/>
              <a:gd name="T25" fmla="*/ 91 h 94"/>
              <a:gd name="T26" fmla="*/ 49 w 70"/>
              <a:gd name="T27" fmla="*/ 94 h 94"/>
              <a:gd name="T28" fmla="*/ 28 w 70"/>
              <a:gd name="T29" fmla="*/ 87 h 94"/>
              <a:gd name="T30" fmla="*/ 14 w 70"/>
              <a:gd name="T31" fmla="*/ 66 h 94"/>
              <a:gd name="T32" fmla="*/ 0 w 70"/>
              <a:gd name="T33" fmla="*/ 59 h 94"/>
              <a:gd name="T34" fmla="*/ 4 w 70"/>
              <a:gd name="T35" fmla="*/ 42 h 94"/>
              <a:gd name="T36" fmla="*/ 0 w 70"/>
              <a:gd name="T37" fmla="*/ 35 h 94"/>
              <a:gd name="T38" fmla="*/ 11 w 70"/>
              <a:gd name="T39" fmla="*/ 25 h 94"/>
              <a:gd name="T40" fmla="*/ 7 w 70"/>
              <a:gd name="T4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94">
                <a:moveTo>
                  <a:pt x="7" y="11"/>
                </a:moveTo>
                <a:lnTo>
                  <a:pt x="11" y="4"/>
                </a:lnTo>
                <a:lnTo>
                  <a:pt x="21" y="4"/>
                </a:lnTo>
                <a:lnTo>
                  <a:pt x="28" y="11"/>
                </a:lnTo>
                <a:lnTo>
                  <a:pt x="32" y="0"/>
                </a:lnTo>
                <a:lnTo>
                  <a:pt x="46" y="0"/>
                </a:lnTo>
                <a:lnTo>
                  <a:pt x="52" y="18"/>
                </a:lnTo>
                <a:lnTo>
                  <a:pt x="49" y="25"/>
                </a:lnTo>
                <a:lnTo>
                  <a:pt x="52" y="45"/>
                </a:lnTo>
                <a:lnTo>
                  <a:pt x="56" y="59"/>
                </a:lnTo>
                <a:lnTo>
                  <a:pt x="70" y="80"/>
                </a:lnTo>
                <a:lnTo>
                  <a:pt x="63" y="94"/>
                </a:lnTo>
                <a:lnTo>
                  <a:pt x="52" y="91"/>
                </a:lnTo>
                <a:lnTo>
                  <a:pt x="49" y="94"/>
                </a:lnTo>
                <a:lnTo>
                  <a:pt x="28" y="87"/>
                </a:lnTo>
                <a:lnTo>
                  <a:pt x="14" y="66"/>
                </a:lnTo>
                <a:lnTo>
                  <a:pt x="0" y="59"/>
                </a:lnTo>
                <a:lnTo>
                  <a:pt x="4" y="42"/>
                </a:lnTo>
                <a:lnTo>
                  <a:pt x="0" y="35"/>
                </a:lnTo>
                <a:lnTo>
                  <a:pt x="11" y="25"/>
                </a:lnTo>
                <a:lnTo>
                  <a:pt x="7"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51" name="Freeform 134">
            <a:extLst>
              <a:ext uri="{FF2B5EF4-FFF2-40B4-BE49-F238E27FC236}">
                <a16:creationId xmlns:a16="http://schemas.microsoft.com/office/drawing/2014/main" id="{2C3DAB07-681F-4A20-8080-D2B54E3B7E48}"/>
              </a:ext>
            </a:extLst>
          </p:cNvPr>
          <p:cNvSpPr>
            <a:spLocks/>
          </p:cNvSpPr>
          <p:nvPr/>
        </p:nvSpPr>
        <p:spPr bwMode="auto">
          <a:xfrm>
            <a:off x="10140634" y="4518473"/>
            <a:ext cx="142615" cy="113510"/>
          </a:xfrm>
          <a:custGeom>
            <a:avLst/>
            <a:gdLst>
              <a:gd name="T0" fmla="*/ 35 w 49"/>
              <a:gd name="T1" fmla="*/ 0 h 39"/>
              <a:gd name="T2" fmla="*/ 45 w 49"/>
              <a:gd name="T3" fmla="*/ 4 h 39"/>
              <a:gd name="T4" fmla="*/ 49 w 49"/>
              <a:gd name="T5" fmla="*/ 14 h 39"/>
              <a:gd name="T6" fmla="*/ 45 w 49"/>
              <a:gd name="T7" fmla="*/ 21 h 39"/>
              <a:gd name="T8" fmla="*/ 42 w 49"/>
              <a:gd name="T9" fmla="*/ 28 h 39"/>
              <a:gd name="T10" fmla="*/ 42 w 49"/>
              <a:gd name="T11" fmla="*/ 35 h 39"/>
              <a:gd name="T12" fmla="*/ 31 w 49"/>
              <a:gd name="T13" fmla="*/ 35 h 39"/>
              <a:gd name="T14" fmla="*/ 17 w 49"/>
              <a:gd name="T15" fmla="*/ 39 h 39"/>
              <a:gd name="T16" fmla="*/ 10 w 49"/>
              <a:gd name="T17" fmla="*/ 32 h 39"/>
              <a:gd name="T18" fmla="*/ 0 w 49"/>
              <a:gd name="T19" fmla="*/ 28 h 39"/>
              <a:gd name="T20" fmla="*/ 7 w 49"/>
              <a:gd name="T21" fmla="*/ 4 h 39"/>
              <a:gd name="T22" fmla="*/ 28 w 49"/>
              <a:gd name="T23" fmla="*/ 7 h 39"/>
              <a:gd name="T24" fmla="*/ 35 w 4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39">
                <a:moveTo>
                  <a:pt x="35" y="0"/>
                </a:moveTo>
                <a:lnTo>
                  <a:pt x="45" y="4"/>
                </a:lnTo>
                <a:lnTo>
                  <a:pt x="49" y="14"/>
                </a:lnTo>
                <a:lnTo>
                  <a:pt x="45" y="21"/>
                </a:lnTo>
                <a:lnTo>
                  <a:pt x="42" y="28"/>
                </a:lnTo>
                <a:lnTo>
                  <a:pt x="42" y="35"/>
                </a:lnTo>
                <a:lnTo>
                  <a:pt x="31" y="35"/>
                </a:lnTo>
                <a:lnTo>
                  <a:pt x="17" y="39"/>
                </a:lnTo>
                <a:lnTo>
                  <a:pt x="10" y="32"/>
                </a:lnTo>
                <a:lnTo>
                  <a:pt x="0" y="28"/>
                </a:lnTo>
                <a:lnTo>
                  <a:pt x="7" y="4"/>
                </a:lnTo>
                <a:lnTo>
                  <a:pt x="28" y="7"/>
                </a:lnTo>
                <a:lnTo>
                  <a:pt x="35"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52" name="Freeform 135">
            <a:extLst>
              <a:ext uri="{FF2B5EF4-FFF2-40B4-BE49-F238E27FC236}">
                <a16:creationId xmlns:a16="http://schemas.microsoft.com/office/drawing/2014/main" id="{99A55428-8AD6-4EB8-B1F7-671760DCCCC1}"/>
              </a:ext>
            </a:extLst>
          </p:cNvPr>
          <p:cNvSpPr>
            <a:spLocks/>
          </p:cNvSpPr>
          <p:nvPr/>
        </p:nvSpPr>
        <p:spPr bwMode="auto">
          <a:xfrm>
            <a:off x="10149367" y="3863610"/>
            <a:ext cx="293961" cy="232840"/>
          </a:xfrm>
          <a:custGeom>
            <a:avLst/>
            <a:gdLst>
              <a:gd name="T0" fmla="*/ 21 w 101"/>
              <a:gd name="T1" fmla="*/ 3 h 80"/>
              <a:gd name="T2" fmla="*/ 46 w 101"/>
              <a:gd name="T3" fmla="*/ 21 h 80"/>
              <a:gd name="T4" fmla="*/ 59 w 101"/>
              <a:gd name="T5" fmla="*/ 21 h 80"/>
              <a:gd name="T6" fmla="*/ 66 w 101"/>
              <a:gd name="T7" fmla="*/ 24 h 80"/>
              <a:gd name="T8" fmla="*/ 77 w 101"/>
              <a:gd name="T9" fmla="*/ 42 h 80"/>
              <a:gd name="T10" fmla="*/ 98 w 101"/>
              <a:gd name="T11" fmla="*/ 38 h 80"/>
              <a:gd name="T12" fmla="*/ 94 w 101"/>
              <a:gd name="T13" fmla="*/ 55 h 80"/>
              <a:gd name="T14" fmla="*/ 98 w 101"/>
              <a:gd name="T15" fmla="*/ 66 h 80"/>
              <a:gd name="T16" fmla="*/ 101 w 101"/>
              <a:gd name="T17" fmla="*/ 76 h 80"/>
              <a:gd name="T18" fmla="*/ 77 w 101"/>
              <a:gd name="T19" fmla="*/ 69 h 80"/>
              <a:gd name="T20" fmla="*/ 59 w 101"/>
              <a:gd name="T21" fmla="*/ 73 h 80"/>
              <a:gd name="T22" fmla="*/ 52 w 101"/>
              <a:gd name="T23" fmla="*/ 80 h 80"/>
              <a:gd name="T24" fmla="*/ 46 w 101"/>
              <a:gd name="T25" fmla="*/ 80 h 80"/>
              <a:gd name="T26" fmla="*/ 21 w 101"/>
              <a:gd name="T27" fmla="*/ 69 h 80"/>
              <a:gd name="T28" fmla="*/ 0 w 101"/>
              <a:gd name="T29" fmla="*/ 31 h 80"/>
              <a:gd name="T30" fmla="*/ 4 w 101"/>
              <a:gd name="T31" fmla="*/ 3 h 80"/>
              <a:gd name="T32" fmla="*/ 14 w 101"/>
              <a:gd name="T33" fmla="*/ 0 h 80"/>
              <a:gd name="T34" fmla="*/ 21 w 101"/>
              <a:gd name="T35" fmla="*/ 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 h="80">
                <a:moveTo>
                  <a:pt x="21" y="3"/>
                </a:moveTo>
                <a:lnTo>
                  <a:pt x="46" y="21"/>
                </a:lnTo>
                <a:lnTo>
                  <a:pt x="59" y="21"/>
                </a:lnTo>
                <a:lnTo>
                  <a:pt x="66" y="24"/>
                </a:lnTo>
                <a:lnTo>
                  <a:pt x="77" y="42"/>
                </a:lnTo>
                <a:lnTo>
                  <a:pt x="98" y="38"/>
                </a:lnTo>
                <a:lnTo>
                  <a:pt x="94" y="55"/>
                </a:lnTo>
                <a:lnTo>
                  <a:pt x="98" y="66"/>
                </a:lnTo>
                <a:lnTo>
                  <a:pt x="101" y="76"/>
                </a:lnTo>
                <a:lnTo>
                  <a:pt x="77" y="69"/>
                </a:lnTo>
                <a:lnTo>
                  <a:pt x="59" y="73"/>
                </a:lnTo>
                <a:lnTo>
                  <a:pt x="52" y="80"/>
                </a:lnTo>
                <a:lnTo>
                  <a:pt x="46" y="80"/>
                </a:lnTo>
                <a:lnTo>
                  <a:pt x="21" y="69"/>
                </a:lnTo>
                <a:lnTo>
                  <a:pt x="0" y="31"/>
                </a:lnTo>
                <a:lnTo>
                  <a:pt x="4" y="3"/>
                </a:lnTo>
                <a:lnTo>
                  <a:pt x="14" y="0"/>
                </a:lnTo>
                <a:lnTo>
                  <a:pt x="21" y="3"/>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53" name="Freeform 136">
            <a:extLst>
              <a:ext uri="{FF2B5EF4-FFF2-40B4-BE49-F238E27FC236}">
                <a16:creationId xmlns:a16="http://schemas.microsoft.com/office/drawing/2014/main" id="{ABCF378B-BDF3-4071-B431-FEADEDB20BC3}"/>
              </a:ext>
            </a:extLst>
          </p:cNvPr>
          <p:cNvSpPr>
            <a:spLocks/>
          </p:cNvSpPr>
          <p:nvPr/>
        </p:nvSpPr>
        <p:spPr bwMode="auto">
          <a:xfrm>
            <a:off x="10128991" y="4186676"/>
            <a:ext cx="183362" cy="171720"/>
          </a:xfrm>
          <a:custGeom>
            <a:avLst/>
            <a:gdLst>
              <a:gd name="T0" fmla="*/ 0 w 63"/>
              <a:gd name="T1" fmla="*/ 14 h 59"/>
              <a:gd name="T2" fmla="*/ 11 w 63"/>
              <a:gd name="T3" fmla="*/ 14 h 59"/>
              <a:gd name="T4" fmla="*/ 11 w 63"/>
              <a:gd name="T5" fmla="*/ 3 h 59"/>
              <a:gd name="T6" fmla="*/ 28 w 63"/>
              <a:gd name="T7" fmla="*/ 0 h 59"/>
              <a:gd name="T8" fmla="*/ 42 w 63"/>
              <a:gd name="T9" fmla="*/ 7 h 59"/>
              <a:gd name="T10" fmla="*/ 46 w 63"/>
              <a:gd name="T11" fmla="*/ 14 h 59"/>
              <a:gd name="T12" fmla="*/ 42 w 63"/>
              <a:gd name="T13" fmla="*/ 21 h 59"/>
              <a:gd name="T14" fmla="*/ 53 w 63"/>
              <a:gd name="T15" fmla="*/ 35 h 59"/>
              <a:gd name="T16" fmla="*/ 59 w 63"/>
              <a:gd name="T17" fmla="*/ 31 h 59"/>
              <a:gd name="T18" fmla="*/ 63 w 63"/>
              <a:gd name="T19" fmla="*/ 38 h 59"/>
              <a:gd name="T20" fmla="*/ 53 w 63"/>
              <a:gd name="T21" fmla="*/ 48 h 59"/>
              <a:gd name="T22" fmla="*/ 46 w 63"/>
              <a:gd name="T23" fmla="*/ 42 h 59"/>
              <a:gd name="T24" fmla="*/ 39 w 63"/>
              <a:gd name="T25" fmla="*/ 42 h 59"/>
              <a:gd name="T26" fmla="*/ 25 w 63"/>
              <a:gd name="T27" fmla="*/ 59 h 59"/>
              <a:gd name="T28" fmla="*/ 14 w 63"/>
              <a:gd name="T29" fmla="*/ 52 h 59"/>
              <a:gd name="T30" fmla="*/ 11 w 63"/>
              <a:gd name="T31" fmla="*/ 45 h 59"/>
              <a:gd name="T32" fmla="*/ 11 w 63"/>
              <a:gd name="T33" fmla="*/ 35 h 59"/>
              <a:gd name="T34" fmla="*/ 0 w 63"/>
              <a:gd name="T35" fmla="*/ 35 h 59"/>
              <a:gd name="T36" fmla="*/ 0 w 63"/>
              <a:gd name="T37"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59">
                <a:moveTo>
                  <a:pt x="0" y="14"/>
                </a:moveTo>
                <a:lnTo>
                  <a:pt x="11" y="14"/>
                </a:lnTo>
                <a:lnTo>
                  <a:pt x="11" y="3"/>
                </a:lnTo>
                <a:lnTo>
                  <a:pt x="28" y="0"/>
                </a:lnTo>
                <a:lnTo>
                  <a:pt x="42" y="7"/>
                </a:lnTo>
                <a:lnTo>
                  <a:pt x="46" y="14"/>
                </a:lnTo>
                <a:lnTo>
                  <a:pt x="42" y="21"/>
                </a:lnTo>
                <a:lnTo>
                  <a:pt x="53" y="35"/>
                </a:lnTo>
                <a:lnTo>
                  <a:pt x="59" y="31"/>
                </a:lnTo>
                <a:lnTo>
                  <a:pt x="63" y="38"/>
                </a:lnTo>
                <a:lnTo>
                  <a:pt x="53" y="48"/>
                </a:lnTo>
                <a:lnTo>
                  <a:pt x="46" y="42"/>
                </a:lnTo>
                <a:lnTo>
                  <a:pt x="39" y="42"/>
                </a:lnTo>
                <a:lnTo>
                  <a:pt x="25" y="59"/>
                </a:lnTo>
                <a:lnTo>
                  <a:pt x="14" y="52"/>
                </a:lnTo>
                <a:lnTo>
                  <a:pt x="11" y="45"/>
                </a:lnTo>
                <a:lnTo>
                  <a:pt x="11" y="35"/>
                </a:lnTo>
                <a:lnTo>
                  <a:pt x="0" y="35"/>
                </a:lnTo>
                <a:lnTo>
                  <a:pt x="0"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54" name="Freeform 137">
            <a:extLst>
              <a:ext uri="{FF2B5EF4-FFF2-40B4-BE49-F238E27FC236}">
                <a16:creationId xmlns:a16="http://schemas.microsoft.com/office/drawing/2014/main" id="{82695DCB-13FE-43AE-AA01-A00345155AC7}"/>
              </a:ext>
            </a:extLst>
          </p:cNvPr>
          <p:cNvSpPr>
            <a:spLocks/>
          </p:cNvSpPr>
          <p:nvPr/>
        </p:nvSpPr>
        <p:spPr bwMode="auto">
          <a:xfrm>
            <a:off x="10210486" y="4064436"/>
            <a:ext cx="273587" cy="273587"/>
          </a:xfrm>
          <a:custGeom>
            <a:avLst/>
            <a:gdLst>
              <a:gd name="T0" fmla="*/ 0 w 94"/>
              <a:gd name="T1" fmla="*/ 0 h 94"/>
              <a:gd name="T2" fmla="*/ 25 w 94"/>
              <a:gd name="T3" fmla="*/ 11 h 94"/>
              <a:gd name="T4" fmla="*/ 31 w 94"/>
              <a:gd name="T5" fmla="*/ 11 h 94"/>
              <a:gd name="T6" fmla="*/ 38 w 94"/>
              <a:gd name="T7" fmla="*/ 4 h 94"/>
              <a:gd name="T8" fmla="*/ 56 w 94"/>
              <a:gd name="T9" fmla="*/ 0 h 94"/>
              <a:gd name="T10" fmla="*/ 80 w 94"/>
              <a:gd name="T11" fmla="*/ 7 h 94"/>
              <a:gd name="T12" fmla="*/ 80 w 94"/>
              <a:gd name="T13" fmla="*/ 11 h 94"/>
              <a:gd name="T14" fmla="*/ 80 w 94"/>
              <a:gd name="T15" fmla="*/ 31 h 94"/>
              <a:gd name="T16" fmla="*/ 80 w 94"/>
              <a:gd name="T17" fmla="*/ 35 h 94"/>
              <a:gd name="T18" fmla="*/ 94 w 94"/>
              <a:gd name="T19" fmla="*/ 52 h 94"/>
              <a:gd name="T20" fmla="*/ 87 w 94"/>
              <a:gd name="T21" fmla="*/ 59 h 94"/>
              <a:gd name="T22" fmla="*/ 91 w 94"/>
              <a:gd name="T23" fmla="*/ 66 h 94"/>
              <a:gd name="T24" fmla="*/ 91 w 94"/>
              <a:gd name="T25" fmla="*/ 77 h 94"/>
              <a:gd name="T26" fmla="*/ 66 w 94"/>
              <a:gd name="T27" fmla="*/ 77 h 94"/>
              <a:gd name="T28" fmla="*/ 70 w 94"/>
              <a:gd name="T29" fmla="*/ 84 h 94"/>
              <a:gd name="T30" fmla="*/ 59 w 94"/>
              <a:gd name="T31" fmla="*/ 94 h 94"/>
              <a:gd name="T32" fmla="*/ 35 w 94"/>
              <a:gd name="T33" fmla="*/ 80 h 94"/>
              <a:gd name="T34" fmla="*/ 31 w 94"/>
              <a:gd name="T35" fmla="*/ 73 h 94"/>
              <a:gd name="T36" fmla="*/ 25 w 94"/>
              <a:gd name="T37" fmla="*/ 77 h 94"/>
              <a:gd name="T38" fmla="*/ 14 w 94"/>
              <a:gd name="T39" fmla="*/ 63 h 94"/>
              <a:gd name="T40" fmla="*/ 18 w 94"/>
              <a:gd name="T41" fmla="*/ 56 h 94"/>
              <a:gd name="T42" fmla="*/ 14 w 94"/>
              <a:gd name="T43" fmla="*/ 49 h 94"/>
              <a:gd name="T44" fmla="*/ 0 w 94"/>
              <a:gd name="T45" fmla="*/ 42 h 94"/>
              <a:gd name="T46" fmla="*/ 0 w 94"/>
              <a:gd name="T4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4">
                <a:moveTo>
                  <a:pt x="0" y="0"/>
                </a:moveTo>
                <a:lnTo>
                  <a:pt x="25" y="11"/>
                </a:lnTo>
                <a:lnTo>
                  <a:pt x="31" y="11"/>
                </a:lnTo>
                <a:lnTo>
                  <a:pt x="38" y="4"/>
                </a:lnTo>
                <a:lnTo>
                  <a:pt x="56" y="0"/>
                </a:lnTo>
                <a:lnTo>
                  <a:pt x="80" y="7"/>
                </a:lnTo>
                <a:lnTo>
                  <a:pt x="80" y="11"/>
                </a:lnTo>
                <a:lnTo>
                  <a:pt x="80" y="31"/>
                </a:lnTo>
                <a:lnTo>
                  <a:pt x="80" y="35"/>
                </a:lnTo>
                <a:lnTo>
                  <a:pt x="94" y="52"/>
                </a:lnTo>
                <a:lnTo>
                  <a:pt x="87" y="59"/>
                </a:lnTo>
                <a:lnTo>
                  <a:pt x="91" y="66"/>
                </a:lnTo>
                <a:lnTo>
                  <a:pt x="91" y="77"/>
                </a:lnTo>
                <a:lnTo>
                  <a:pt x="66" y="77"/>
                </a:lnTo>
                <a:lnTo>
                  <a:pt x="70" y="84"/>
                </a:lnTo>
                <a:lnTo>
                  <a:pt x="59" y="94"/>
                </a:lnTo>
                <a:lnTo>
                  <a:pt x="35" y="80"/>
                </a:lnTo>
                <a:lnTo>
                  <a:pt x="31" y="73"/>
                </a:lnTo>
                <a:lnTo>
                  <a:pt x="25" y="77"/>
                </a:lnTo>
                <a:lnTo>
                  <a:pt x="14" y="63"/>
                </a:lnTo>
                <a:lnTo>
                  <a:pt x="18" y="56"/>
                </a:lnTo>
                <a:lnTo>
                  <a:pt x="14" y="49"/>
                </a:lnTo>
                <a:lnTo>
                  <a:pt x="0" y="42"/>
                </a:lnTo>
                <a:lnTo>
                  <a:pt x="0"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55" name="Freeform 138">
            <a:extLst>
              <a:ext uri="{FF2B5EF4-FFF2-40B4-BE49-F238E27FC236}">
                <a16:creationId xmlns:a16="http://schemas.microsoft.com/office/drawing/2014/main" id="{435C3EC9-66D0-4EB5-B419-B97DE0ED877B}"/>
              </a:ext>
            </a:extLst>
          </p:cNvPr>
          <p:cNvSpPr>
            <a:spLocks/>
          </p:cNvSpPr>
          <p:nvPr/>
        </p:nvSpPr>
        <p:spPr bwMode="auto">
          <a:xfrm>
            <a:off x="10030035" y="4064435"/>
            <a:ext cx="180451" cy="162988"/>
          </a:xfrm>
          <a:custGeom>
            <a:avLst/>
            <a:gdLst>
              <a:gd name="T0" fmla="*/ 3 w 62"/>
              <a:gd name="T1" fmla="*/ 4 h 56"/>
              <a:gd name="T2" fmla="*/ 14 w 62"/>
              <a:gd name="T3" fmla="*/ 11 h 56"/>
              <a:gd name="T4" fmla="*/ 34 w 62"/>
              <a:gd name="T5" fmla="*/ 14 h 56"/>
              <a:gd name="T6" fmla="*/ 62 w 62"/>
              <a:gd name="T7" fmla="*/ 0 h 56"/>
              <a:gd name="T8" fmla="*/ 62 w 62"/>
              <a:gd name="T9" fmla="*/ 42 h 56"/>
              <a:gd name="T10" fmla="*/ 45 w 62"/>
              <a:gd name="T11" fmla="*/ 45 h 56"/>
              <a:gd name="T12" fmla="*/ 45 w 62"/>
              <a:gd name="T13" fmla="*/ 56 h 56"/>
              <a:gd name="T14" fmla="*/ 34 w 62"/>
              <a:gd name="T15" fmla="*/ 56 h 56"/>
              <a:gd name="T16" fmla="*/ 27 w 62"/>
              <a:gd name="T17" fmla="*/ 52 h 56"/>
              <a:gd name="T18" fmla="*/ 17 w 62"/>
              <a:gd name="T19" fmla="*/ 49 h 56"/>
              <a:gd name="T20" fmla="*/ 17 w 62"/>
              <a:gd name="T21" fmla="*/ 45 h 56"/>
              <a:gd name="T22" fmla="*/ 0 w 62"/>
              <a:gd name="T23" fmla="*/ 31 h 56"/>
              <a:gd name="T24" fmla="*/ 3 w 62"/>
              <a:gd name="T25"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56">
                <a:moveTo>
                  <a:pt x="3" y="4"/>
                </a:moveTo>
                <a:lnTo>
                  <a:pt x="14" y="11"/>
                </a:lnTo>
                <a:lnTo>
                  <a:pt x="34" y="14"/>
                </a:lnTo>
                <a:lnTo>
                  <a:pt x="62" y="0"/>
                </a:lnTo>
                <a:lnTo>
                  <a:pt x="62" y="42"/>
                </a:lnTo>
                <a:lnTo>
                  <a:pt x="45" y="45"/>
                </a:lnTo>
                <a:lnTo>
                  <a:pt x="45" y="56"/>
                </a:lnTo>
                <a:lnTo>
                  <a:pt x="34" y="56"/>
                </a:lnTo>
                <a:lnTo>
                  <a:pt x="27" y="52"/>
                </a:lnTo>
                <a:lnTo>
                  <a:pt x="17" y="49"/>
                </a:lnTo>
                <a:lnTo>
                  <a:pt x="17" y="45"/>
                </a:lnTo>
                <a:lnTo>
                  <a:pt x="0" y="31"/>
                </a:lnTo>
                <a:lnTo>
                  <a:pt x="3"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56" name="Freeform 139">
            <a:extLst>
              <a:ext uri="{FF2B5EF4-FFF2-40B4-BE49-F238E27FC236}">
                <a16:creationId xmlns:a16="http://schemas.microsoft.com/office/drawing/2014/main" id="{92E39D35-7FE1-4634-A501-659854BBC65A}"/>
              </a:ext>
            </a:extLst>
          </p:cNvPr>
          <p:cNvSpPr>
            <a:spLocks/>
          </p:cNvSpPr>
          <p:nvPr/>
        </p:nvSpPr>
        <p:spPr bwMode="auto">
          <a:xfrm>
            <a:off x="10242503" y="4297276"/>
            <a:ext cx="212467" cy="261945"/>
          </a:xfrm>
          <a:custGeom>
            <a:avLst/>
            <a:gdLst>
              <a:gd name="T0" fmla="*/ 14 w 73"/>
              <a:gd name="T1" fmla="*/ 10 h 90"/>
              <a:gd name="T2" fmla="*/ 24 w 73"/>
              <a:gd name="T3" fmla="*/ 0 h 90"/>
              <a:gd name="T4" fmla="*/ 48 w 73"/>
              <a:gd name="T5" fmla="*/ 14 h 90"/>
              <a:gd name="T6" fmla="*/ 59 w 73"/>
              <a:gd name="T7" fmla="*/ 4 h 90"/>
              <a:gd name="T8" fmla="*/ 69 w 73"/>
              <a:gd name="T9" fmla="*/ 17 h 90"/>
              <a:gd name="T10" fmla="*/ 52 w 73"/>
              <a:gd name="T11" fmla="*/ 21 h 90"/>
              <a:gd name="T12" fmla="*/ 66 w 73"/>
              <a:gd name="T13" fmla="*/ 35 h 90"/>
              <a:gd name="T14" fmla="*/ 66 w 73"/>
              <a:gd name="T15" fmla="*/ 45 h 90"/>
              <a:gd name="T16" fmla="*/ 73 w 73"/>
              <a:gd name="T17" fmla="*/ 52 h 90"/>
              <a:gd name="T18" fmla="*/ 55 w 73"/>
              <a:gd name="T19" fmla="*/ 76 h 90"/>
              <a:gd name="T20" fmla="*/ 48 w 73"/>
              <a:gd name="T21" fmla="*/ 80 h 90"/>
              <a:gd name="T22" fmla="*/ 45 w 73"/>
              <a:gd name="T23" fmla="*/ 87 h 90"/>
              <a:gd name="T24" fmla="*/ 27 w 73"/>
              <a:gd name="T25" fmla="*/ 83 h 90"/>
              <a:gd name="T26" fmla="*/ 14 w 73"/>
              <a:gd name="T27" fmla="*/ 90 h 90"/>
              <a:gd name="T28" fmla="*/ 10 w 73"/>
              <a:gd name="T29" fmla="*/ 80 h 90"/>
              <a:gd name="T30" fmla="*/ 0 w 73"/>
              <a:gd name="T31" fmla="*/ 76 h 90"/>
              <a:gd name="T32" fmla="*/ 0 w 73"/>
              <a:gd name="T33" fmla="*/ 52 h 90"/>
              <a:gd name="T34" fmla="*/ 0 w 73"/>
              <a:gd name="T35" fmla="*/ 42 h 90"/>
              <a:gd name="T36" fmla="*/ 20 w 73"/>
              <a:gd name="T37" fmla="*/ 38 h 90"/>
              <a:gd name="T38" fmla="*/ 20 w 73"/>
              <a:gd name="T39" fmla="*/ 28 h 90"/>
              <a:gd name="T40" fmla="*/ 14 w 73"/>
              <a:gd name="T41" fmla="*/ 1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90">
                <a:moveTo>
                  <a:pt x="14" y="10"/>
                </a:moveTo>
                <a:lnTo>
                  <a:pt x="24" y="0"/>
                </a:lnTo>
                <a:lnTo>
                  <a:pt x="48" y="14"/>
                </a:lnTo>
                <a:lnTo>
                  <a:pt x="59" y="4"/>
                </a:lnTo>
                <a:lnTo>
                  <a:pt x="69" y="17"/>
                </a:lnTo>
                <a:lnTo>
                  <a:pt x="52" y="21"/>
                </a:lnTo>
                <a:lnTo>
                  <a:pt x="66" y="35"/>
                </a:lnTo>
                <a:lnTo>
                  <a:pt x="66" y="45"/>
                </a:lnTo>
                <a:lnTo>
                  <a:pt x="73" y="52"/>
                </a:lnTo>
                <a:lnTo>
                  <a:pt x="55" y="76"/>
                </a:lnTo>
                <a:lnTo>
                  <a:pt x="48" y="80"/>
                </a:lnTo>
                <a:lnTo>
                  <a:pt x="45" y="87"/>
                </a:lnTo>
                <a:lnTo>
                  <a:pt x="27" y="83"/>
                </a:lnTo>
                <a:lnTo>
                  <a:pt x="14" y="90"/>
                </a:lnTo>
                <a:lnTo>
                  <a:pt x="10" y="80"/>
                </a:lnTo>
                <a:lnTo>
                  <a:pt x="0" y="76"/>
                </a:lnTo>
                <a:lnTo>
                  <a:pt x="0" y="52"/>
                </a:lnTo>
                <a:lnTo>
                  <a:pt x="0" y="42"/>
                </a:lnTo>
                <a:lnTo>
                  <a:pt x="20" y="38"/>
                </a:lnTo>
                <a:lnTo>
                  <a:pt x="20" y="28"/>
                </a:lnTo>
                <a:lnTo>
                  <a:pt x="14"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57" name="Freeform 140">
            <a:extLst>
              <a:ext uri="{FF2B5EF4-FFF2-40B4-BE49-F238E27FC236}">
                <a16:creationId xmlns:a16="http://schemas.microsoft.com/office/drawing/2014/main" id="{91D1FAD4-BD99-4134-93A8-6611C1D4446D}"/>
              </a:ext>
            </a:extLst>
          </p:cNvPr>
          <p:cNvSpPr>
            <a:spLocks/>
          </p:cNvSpPr>
          <p:nvPr/>
        </p:nvSpPr>
        <p:spPr bwMode="auto">
          <a:xfrm>
            <a:off x="10038767" y="3953836"/>
            <a:ext cx="171720" cy="151346"/>
          </a:xfrm>
          <a:custGeom>
            <a:avLst/>
            <a:gdLst>
              <a:gd name="T0" fmla="*/ 38 w 59"/>
              <a:gd name="T1" fmla="*/ 0 h 52"/>
              <a:gd name="T2" fmla="*/ 59 w 59"/>
              <a:gd name="T3" fmla="*/ 38 h 52"/>
              <a:gd name="T4" fmla="*/ 31 w 59"/>
              <a:gd name="T5" fmla="*/ 52 h 52"/>
              <a:gd name="T6" fmla="*/ 11 w 59"/>
              <a:gd name="T7" fmla="*/ 49 h 52"/>
              <a:gd name="T8" fmla="*/ 0 w 59"/>
              <a:gd name="T9" fmla="*/ 42 h 52"/>
              <a:gd name="T10" fmla="*/ 4 w 59"/>
              <a:gd name="T11" fmla="*/ 24 h 52"/>
              <a:gd name="T12" fmla="*/ 17 w 59"/>
              <a:gd name="T13" fmla="*/ 7 h 52"/>
              <a:gd name="T14" fmla="*/ 28 w 59"/>
              <a:gd name="T15" fmla="*/ 4 h 52"/>
              <a:gd name="T16" fmla="*/ 38 w 5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2">
                <a:moveTo>
                  <a:pt x="38" y="0"/>
                </a:moveTo>
                <a:lnTo>
                  <a:pt x="59" y="38"/>
                </a:lnTo>
                <a:lnTo>
                  <a:pt x="31" y="52"/>
                </a:lnTo>
                <a:lnTo>
                  <a:pt x="11" y="49"/>
                </a:lnTo>
                <a:lnTo>
                  <a:pt x="0" y="42"/>
                </a:lnTo>
                <a:lnTo>
                  <a:pt x="4" y="24"/>
                </a:lnTo>
                <a:lnTo>
                  <a:pt x="17" y="7"/>
                </a:lnTo>
                <a:lnTo>
                  <a:pt x="28" y="4"/>
                </a:lnTo>
                <a:lnTo>
                  <a:pt x="3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58" name="Freeform 141">
            <a:extLst>
              <a:ext uri="{FF2B5EF4-FFF2-40B4-BE49-F238E27FC236}">
                <a16:creationId xmlns:a16="http://schemas.microsoft.com/office/drawing/2014/main" id="{2CA9B492-0727-4064-A35A-EED6E865F2BD}"/>
              </a:ext>
            </a:extLst>
          </p:cNvPr>
          <p:cNvSpPr>
            <a:spLocks/>
          </p:cNvSpPr>
          <p:nvPr/>
        </p:nvSpPr>
        <p:spPr bwMode="auto">
          <a:xfrm>
            <a:off x="9957274" y="4308917"/>
            <a:ext cx="343439" cy="229930"/>
          </a:xfrm>
          <a:custGeom>
            <a:avLst/>
            <a:gdLst>
              <a:gd name="T0" fmla="*/ 112 w 118"/>
              <a:gd name="T1" fmla="*/ 6 h 79"/>
              <a:gd name="T2" fmla="*/ 118 w 118"/>
              <a:gd name="T3" fmla="*/ 24 h 79"/>
              <a:gd name="T4" fmla="*/ 118 w 118"/>
              <a:gd name="T5" fmla="*/ 34 h 79"/>
              <a:gd name="T6" fmla="*/ 98 w 118"/>
              <a:gd name="T7" fmla="*/ 38 h 79"/>
              <a:gd name="T8" fmla="*/ 98 w 118"/>
              <a:gd name="T9" fmla="*/ 48 h 79"/>
              <a:gd name="T10" fmla="*/ 98 w 118"/>
              <a:gd name="T11" fmla="*/ 72 h 79"/>
              <a:gd name="T12" fmla="*/ 91 w 118"/>
              <a:gd name="T13" fmla="*/ 79 h 79"/>
              <a:gd name="T14" fmla="*/ 70 w 118"/>
              <a:gd name="T15" fmla="*/ 76 h 79"/>
              <a:gd name="T16" fmla="*/ 66 w 118"/>
              <a:gd name="T17" fmla="*/ 69 h 79"/>
              <a:gd name="T18" fmla="*/ 45 w 118"/>
              <a:gd name="T19" fmla="*/ 69 h 79"/>
              <a:gd name="T20" fmla="*/ 39 w 118"/>
              <a:gd name="T21" fmla="*/ 65 h 79"/>
              <a:gd name="T22" fmla="*/ 21 w 118"/>
              <a:gd name="T23" fmla="*/ 76 h 79"/>
              <a:gd name="T24" fmla="*/ 4 w 118"/>
              <a:gd name="T25" fmla="*/ 48 h 79"/>
              <a:gd name="T26" fmla="*/ 0 w 118"/>
              <a:gd name="T27" fmla="*/ 38 h 79"/>
              <a:gd name="T28" fmla="*/ 18 w 118"/>
              <a:gd name="T29" fmla="*/ 27 h 79"/>
              <a:gd name="T30" fmla="*/ 32 w 118"/>
              <a:gd name="T31" fmla="*/ 27 h 79"/>
              <a:gd name="T32" fmla="*/ 42 w 118"/>
              <a:gd name="T33" fmla="*/ 31 h 79"/>
              <a:gd name="T34" fmla="*/ 45 w 118"/>
              <a:gd name="T35" fmla="*/ 27 h 79"/>
              <a:gd name="T36" fmla="*/ 42 w 118"/>
              <a:gd name="T37" fmla="*/ 20 h 79"/>
              <a:gd name="T38" fmla="*/ 42 w 118"/>
              <a:gd name="T39" fmla="*/ 13 h 79"/>
              <a:gd name="T40" fmla="*/ 49 w 118"/>
              <a:gd name="T41" fmla="*/ 10 h 79"/>
              <a:gd name="T42" fmla="*/ 59 w 118"/>
              <a:gd name="T43" fmla="*/ 13 h 79"/>
              <a:gd name="T44" fmla="*/ 70 w 118"/>
              <a:gd name="T45" fmla="*/ 20 h 79"/>
              <a:gd name="T46" fmla="*/ 84 w 118"/>
              <a:gd name="T47" fmla="*/ 17 h 79"/>
              <a:gd name="T48" fmla="*/ 98 w 118"/>
              <a:gd name="T49" fmla="*/ 0 h 79"/>
              <a:gd name="T50" fmla="*/ 105 w 118"/>
              <a:gd name="T51" fmla="*/ 0 h 79"/>
              <a:gd name="T52" fmla="*/ 112 w 118"/>
              <a:gd name="T53" fmla="*/ 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79">
                <a:moveTo>
                  <a:pt x="112" y="6"/>
                </a:moveTo>
                <a:lnTo>
                  <a:pt x="118" y="24"/>
                </a:lnTo>
                <a:lnTo>
                  <a:pt x="118" y="34"/>
                </a:lnTo>
                <a:lnTo>
                  <a:pt x="98" y="38"/>
                </a:lnTo>
                <a:lnTo>
                  <a:pt x="98" y="48"/>
                </a:lnTo>
                <a:lnTo>
                  <a:pt x="98" y="72"/>
                </a:lnTo>
                <a:lnTo>
                  <a:pt x="91" y="79"/>
                </a:lnTo>
                <a:lnTo>
                  <a:pt x="70" y="76"/>
                </a:lnTo>
                <a:lnTo>
                  <a:pt x="66" y="69"/>
                </a:lnTo>
                <a:lnTo>
                  <a:pt x="45" y="69"/>
                </a:lnTo>
                <a:lnTo>
                  <a:pt x="39" y="65"/>
                </a:lnTo>
                <a:lnTo>
                  <a:pt x="21" y="76"/>
                </a:lnTo>
                <a:lnTo>
                  <a:pt x="4" y="48"/>
                </a:lnTo>
                <a:lnTo>
                  <a:pt x="0" y="38"/>
                </a:lnTo>
                <a:lnTo>
                  <a:pt x="18" y="27"/>
                </a:lnTo>
                <a:lnTo>
                  <a:pt x="32" y="27"/>
                </a:lnTo>
                <a:lnTo>
                  <a:pt x="42" y="31"/>
                </a:lnTo>
                <a:lnTo>
                  <a:pt x="45" y="27"/>
                </a:lnTo>
                <a:lnTo>
                  <a:pt x="42" y="20"/>
                </a:lnTo>
                <a:lnTo>
                  <a:pt x="42" y="13"/>
                </a:lnTo>
                <a:lnTo>
                  <a:pt x="49" y="10"/>
                </a:lnTo>
                <a:lnTo>
                  <a:pt x="59" y="13"/>
                </a:lnTo>
                <a:lnTo>
                  <a:pt x="70" y="20"/>
                </a:lnTo>
                <a:lnTo>
                  <a:pt x="84" y="17"/>
                </a:lnTo>
                <a:lnTo>
                  <a:pt x="98" y="0"/>
                </a:lnTo>
                <a:lnTo>
                  <a:pt x="105" y="0"/>
                </a:lnTo>
                <a:lnTo>
                  <a:pt x="112" y="6"/>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59" name="Freeform 142">
            <a:extLst>
              <a:ext uri="{FF2B5EF4-FFF2-40B4-BE49-F238E27FC236}">
                <a16:creationId xmlns:a16="http://schemas.microsoft.com/office/drawing/2014/main" id="{105ECB2C-20BC-417E-A641-44232990CD2E}"/>
              </a:ext>
            </a:extLst>
          </p:cNvPr>
          <p:cNvSpPr>
            <a:spLocks/>
          </p:cNvSpPr>
          <p:nvPr/>
        </p:nvSpPr>
        <p:spPr bwMode="auto">
          <a:xfrm>
            <a:off x="10088244" y="5499309"/>
            <a:ext cx="113510" cy="151346"/>
          </a:xfrm>
          <a:custGeom>
            <a:avLst/>
            <a:gdLst>
              <a:gd name="T0" fmla="*/ 7 w 39"/>
              <a:gd name="T1" fmla="*/ 21 h 52"/>
              <a:gd name="T2" fmla="*/ 21 w 39"/>
              <a:gd name="T3" fmla="*/ 0 h 52"/>
              <a:gd name="T4" fmla="*/ 25 w 39"/>
              <a:gd name="T5" fmla="*/ 7 h 52"/>
              <a:gd name="T6" fmla="*/ 28 w 39"/>
              <a:gd name="T7" fmla="*/ 14 h 52"/>
              <a:gd name="T8" fmla="*/ 28 w 39"/>
              <a:gd name="T9" fmla="*/ 21 h 52"/>
              <a:gd name="T10" fmla="*/ 39 w 39"/>
              <a:gd name="T11" fmla="*/ 31 h 52"/>
              <a:gd name="T12" fmla="*/ 39 w 39"/>
              <a:gd name="T13" fmla="*/ 41 h 52"/>
              <a:gd name="T14" fmla="*/ 28 w 39"/>
              <a:gd name="T15" fmla="*/ 52 h 52"/>
              <a:gd name="T16" fmla="*/ 25 w 39"/>
              <a:gd name="T17" fmla="*/ 48 h 52"/>
              <a:gd name="T18" fmla="*/ 21 w 39"/>
              <a:gd name="T19" fmla="*/ 41 h 52"/>
              <a:gd name="T20" fmla="*/ 14 w 39"/>
              <a:gd name="T21" fmla="*/ 38 h 52"/>
              <a:gd name="T22" fmla="*/ 7 w 39"/>
              <a:gd name="T23" fmla="*/ 38 h 52"/>
              <a:gd name="T24" fmla="*/ 0 w 39"/>
              <a:gd name="T25" fmla="*/ 31 h 52"/>
              <a:gd name="T26" fmla="*/ 7 w 39"/>
              <a:gd name="T27"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2">
                <a:moveTo>
                  <a:pt x="7" y="21"/>
                </a:moveTo>
                <a:lnTo>
                  <a:pt x="21" y="0"/>
                </a:lnTo>
                <a:lnTo>
                  <a:pt x="25" y="7"/>
                </a:lnTo>
                <a:lnTo>
                  <a:pt x="28" y="14"/>
                </a:lnTo>
                <a:lnTo>
                  <a:pt x="28" y="21"/>
                </a:lnTo>
                <a:lnTo>
                  <a:pt x="39" y="31"/>
                </a:lnTo>
                <a:lnTo>
                  <a:pt x="39" y="41"/>
                </a:lnTo>
                <a:lnTo>
                  <a:pt x="28" y="52"/>
                </a:lnTo>
                <a:lnTo>
                  <a:pt x="25" y="48"/>
                </a:lnTo>
                <a:lnTo>
                  <a:pt x="21" y="41"/>
                </a:lnTo>
                <a:lnTo>
                  <a:pt x="14" y="38"/>
                </a:lnTo>
                <a:lnTo>
                  <a:pt x="7" y="38"/>
                </a:lnTo>
                <a:lnTo>
                  <a:pt x="0" y="31"/>
                </a:lnTo>
                <a:lnTo>
                  <a:pt x="7" y="2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60" name="Freeform 143">
            <a:extLst>
              <a:ext uri="{FF2B5EF4-FFF2-40B4-BE49-F238E27FC236}">
                <a16:creationId xmlns:a16="http://schemas.microsoft.com/office/drawing/2014/main" id="{F4EA8E83-CC83-476E-B999-EA8C334B18A6}"/>
              </a:ext>
            </a:extLst>
          </p:cNvPr>
          <p:cNvSpPr>
            <a:spLocks/>
          </p:cNvSpPr>
          <p:nvPr/>
        </p:nvSpPr>
        <p:spPr bwMode="auto">
          <a:xfrm>
            <a:off x="10140633" y="5278112"/>
            <a:ext cx="221198" cy="160078"/>
          </a:xfrm>
          <a:custGeom>
            <a:avLst/>
            <a:gdLst>
              <a:gd name="T0" fmla="*/ 59 w 76"/>
              <a:gd name="T1" fmla="*/ 10 h 55"/>
              <a:gd name="T2" fmla="*/ 62 w 76"/>
              <a:gd name="T3" fmla="*/ 13 h 55"/>
              <a:gd name="T4" fmla="*/ 69 w 76"/>
              <a:gd name="T5" fmla="*/ 17 h 55"/>
              <a:gd name="T6" fmla="*/ 76 w 76"/>
              <a:gd name="T7" fmla="*/ 27 h 55"/>
              <a:gd name="T8" fmla="*/ 76 w 76"/>
              <a:gd name="T9" fmla="*/ 31 h 55"/>
              <a:gd name="T10" fmla="*/ 73 w 76"/>
              <a:gd name="T11" fmla="*/ 34 h 55"/>
              <a:gd name="T12" fmla="*/ 73 w 76"/>
              <a:gd name="T13" fmla="*/ 45 h 55"/>
              <a:gd name="T14" fmla="*/ 69 w 76"/>
              <a:gd name="T15" fmla="*/ 55 h 55"/>
              <a:gd name="T16" fmla="*/ 55 w 76"/>
              <a:gd name="T17" fmla="*/ 55 h 55"/>
              <a:gd name="T18" fmla="*/ 35 w 76"/>
              <a:gd name="T19" fmla="*/ 52 h 55"/>
              <a:gd name="T20" fmla="*/ 28 w 76"/>
              <a:gd name="T21" fmla="*/ 45 h 55"/>
              <a:gd name="T22" fmla="*/ 10 w 76"/>
              <a:gd name="T23" fmla="*/ 55 h 55"/>
              <a:gd name="T24" fmla="*/ 3 w 76"/>
              <a:gd name="T25" fmla="*/ 52 h 55"/>
              <a:gd name="T26" fmla="*/ 0 w 76"/>
              <a:gd name="T27" fmla="*/ 27 h 55"/>
              <a:gd name="T28" fmla="*/ 14 w 76"/>
              <a:gd name="T29" fmla="*/ 24 h 55"/>
              <a:gd name="T30" fmla="*/ 21 w 76"/>
              <a:gd name="T31" fmla="*/ 10 h 55"/>
              <a:gd name="T32" fmla="*/ 35 w 76"/>
              <a:gd name="T33" fmla="*/ 3 h 55"/>
              <a:gd name="T34" fmla="*/ 55 w 76"/>
              <a:gd name="T35" fmla="*/ 0 h 55"/>
              <a:gd name="T36" fmla="*/ 59 w 76"/>
              <a:gd name="T37"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55">
                <a:moveTo>
                  <a:pt x="59" y="10"/>
                </a:moveTo>
                <a:lnTo>
                  <a:pt x="62" y="13"/>
                </a:lnTo>
                <a:lnTo>
                  <a:pt x="69" y="17"/>
                </a:lnTo>
                <a:lnTo>
                  <a:pt x="76" y="27"/>
                </a:lnTo>
                <a:lnTo>
                  <a:pt x="76" y="31"/>
                </a:lnTo>
                <a:lnTo>
                  <a:pt x="73" y="34"/>
                </a:lnTo>
                <a:lnTo>
                  <a:pt x="73" y="45"/>
                </a:lnTo>
                <a:lnTo>
                  <a:pt x="69" y="55"/>
                </a:lnTo>
                <a:lnTo>
                  <a:pt x="55" y="55"/>
                </a:lnTo>
                <a:lnTo>
                  <a:pt x="35" y="52"/>
                </a:lnTo>
                <a:lnTo>
                  <a:pt x="28" y="45"/>
                </a:lnTo>
                <a:lnTo>
                  <a:pt x="10" y="55"/>
                </a:lnTo>
                <a:lnTo>
                  <a:pt x="3" y="52"/>
                </a:lnTo>
                <a:lnTo>
                  <a:pt x="0" y="27"/>
                </a:lnTo>
                <a:lnTo>
                  <a:pt x="14" y="24"/>
                </a:lnTo>
                <a:lnTo>
                  <a:pt x="21" y="10"/>
                </a:lnTo>
                <a:lnTo>
                  <a:pt x="35" y="3"/>
                </a:lnTo>
                <a:lnTo>
                  <a:pt x="55" y="0"/>
                </a:lnTo>
                <a:lnTo>
                  <a:pt x="59"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61" name="Freeform 144">
            <a:extLst>
              <a:ext uri="{FF2B5EF4-FFF2-40B4-BE49-F238E27FC236}">
                <a16:creationId xmlns:a16="http://schemas.microsoft.com/office/drawing/2014/main" id="{757122C1-290D-49FE-AEDD-12674BC9C881}"/>
              </a:ext>
            </a:extLst>
          </p:cNvPr>
          <p:cNvSpPr>
            <a:spLocks/>
          </p:cNvSpPr>
          <p:nvPr/>
        </p:nvSpPr>
        <p:spPr bwMode="auto">
          <a:xfrm>
            <a:off x="9989289" y="5528414"/>
            <a:ext cx="130973" cy="171720"/>
          </a:xfrm>
          <a:custGeom>
            <a:avLst/>
            <a:gdLst>
              <a:gd name="T0" fmla="*/ 41 w 45"/>
              <a:gd name="T1" fmla="*/ 11 h 59"/>
              <a:gd name="T2" fmla="*/ 34 w 45"/>
              <a:gd name="T3" fmla="*/ 21 h 59"/>
              <a:gd name="T4" fmla="*/ 41 w 45"/>
              <a:gd name="T5" fmla="*/ 28 h 59"/>
              <a:gd name="T6" fmla="*/ 34 w 45"/>
              <a:gd name="T7" fmla="*/ 42 h 59"/>
              <a:gd name="T8" fmla="*/ 45 w 45"/>
              <a:gd name="T9" fmla="*/ 45 h 59"/>
              <a:gd name="T10" fmla="*/ 34 w 45"/>
              <a:gd name="T11" fmla="*/ 59 h 59"/>
              <a:gd name="T12" fmla="*/ 24 w 45"/>
              <a:gd name="T13" fmla="*/ 56 h 59"/>
              <a:gd name="T14" fmla="*/ 10 w 45"/>
              <a:gd name="T15" fmla="*/ 59 h 59"/>
              <a:gd name="T16" fmla="*/ 7 w 45"/>
              <a:gd name="T17" fmla="*/ 49 h 59"/>
              <a:gd name="T18" fmla="*/ 14 w 45"/>
              <a:gd name="T19" fmla="*/ 35 h 59"/>
              <a:gd name="T20" fmla="*/ 0 w 45"/>
              <a:gd name="T21" fmla="*/ 25 h 59"/>
              <a:gd name="T22" fmla="*/ 10 w 45"/>
              <a:gd name="T23" fmla="*/ 14 h 59"/>
              <a:gd name="T24" fmla="*/ 24 w 45"/>
              <a:gd name="T25" fmla="*/ 21 h 59"/>
              <a:gd name="T26" fmla="*/ 28 w 45"/>
              <a:gd name="T27" fmla="*/ 11 h 59"/>
              <a:gd name="T28" fmla="*/ 28 w 45"/>
              <a:gd name="T29" fmla="*/ 0 h 59"/>
              <a:gd name="T30" fmla="*/ 31 w 45"/>
              <a:gd name="T31" fmla="*/ 0 h 59"/>
              <a:gd name="T32" fmla="*/ 41 w 45"/>
              <a:gd name="T33"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59">
                <a:moveTo>
                  <a:pt x="41" y="11"/>
                </a:moveTo>
                <a:lnTo>
                  <a:pt x="34" y="21"/>
                </a:lnTo>
                <a:lnTo>
                  <a:pt x="41" y="28"/>
                </a:lnTo>
                <a:lnTo>
                  <a:pt x="34" y="42"/>
                </a:lnTo>
                <a:lnTo>
                  <a:pt x="45" y="45"/>
                </a:lnTo>
                <a:lnTo>
                  <a:pt x="34" y="59"/>
                </a:lnTo>
                <a:lnTo>
                  <a:pt x="24" y="56"/>
                </a:lnTo>
                <a:lnTo>
                  <a:pt x="10" y="59"/>
                </a:lnTo>
                <a:lnTo>
                  <a:pt x="7" y="49"/>
                </a:lnTo>
                <a:lnTo>
                  <a:pt x="14" y="35"/>
                </a:lnTo>
                <a:lnTo>
                  <a:pt x="0" y="25"/>
                </a:lnTo>
                <a:lnTo>
                  <a:pt x="10" y="14"/>
                </a:lnTo>
                <a:lnTo>
                  <a:pt x="24" y="21"/>
                </a:lnTo>
                <a:lnTo>
                  <a:pt x="28" y="11"/>
                </a:lnTo>
                <a:lnTo>
                  <a:pt x="28" y="0"/>
                </a:lnTo>
                <a:lnTo>
                  <a:pt x="31" y="0"/>
                </a:lnTo>
                <a:lnTo>
                  <a:pt x="41" y="11"/>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62" name="Freeform 145">
            <a:extLst>
              <a:ext uri="{FF2B5EF4-FFF2-40B4-BE49-F238E27FC236}">
                <a16:creationId xmlns:a16="http://schemas.microsoft.com/office/drawing/2014/main" id="{189A9942-E1B0-4898-9EAB-286B26ACCFD6}"/>
              </a:ext>
            </a:extLst>
          </p:cNvPr>
          <p:cNvSpPr>
            <a:spLocks/>
          </p:cNvSpPr>
          <p:nvPr/>
        </p:nvSpPr>
        <p:spPr bwMode="auto">
          <a:xfrm>
            <a:off x="10038768" y="5184976"/>
            <a:ext cx="203735" cy="171720"/>
          </a:xfrm>
          <a:custGeom>
            <a:avLst/>
            <a:gdLst>
              <a:gd name="T0" fmla="*/ 7 w 70"/>
              <a:gd name="T1" fmla="*/ 7 h 59"/>
              <a:gd name="T2" fmla="*/ 59 w 70"/>
              <a:gd name="T3" fmla="*/ 0 h 59"/>
              <a:gd name="T4" fmla="*/ 66 w 70"/>
              <a:gd name="T5" fmla="*/ 14 h 59"/>
              <a:gd name="T6" fmla="*/ 66 w 70"/>
              <a:gd name="T7" fmla="*/ 21 h 59"/>
              <a:gd name="T8" fmla="*/ 70 w 70"/>
              <a:gd name="T9" fmla="*/ 35 h 59"/>
              <a:gd name="T10" fmla="*/ 56 w 70"/>
              <a:gd name="T11" fmla="*/ 42 h 59"/>
              <a:gd name="T12" fmla="*/ 49 w 70"/>
              <a:gd name="T13" fmla="*/ 56 h 59"/>
              <a:gd name="T14" fmla="*/ 35 w 70"/>
              <a:gd name="T15" fmla="*/ 59 h 59"/>
              <a:gd name="T16" fmla="*/ 24 w 70"/>
              <a:gd name="T17" fmla="*/ 52 h 59"/>
              <a:gd name="T18" fmla="*/ 17 w 70"/>
              <a:gd name="T19" fmla="*/ 52 h 59"/>
              <a:gd name="T20" fmla="*/ 17 w 70"/>
              <a:gd name="T21" fmla="*/ 45 h 59"/>
              <a:gd name="T22" fmla="*/ 4 w 70"/>
              <a:gd name="T23" fmla="*/ 38 h 59"/>
              <a:gd name="T24" fmla="*/ 0 w 70"/>
              <a:gd name="T25" fmla="*/ 4 h 59"/>
              <a:gd name="T26" fmla="*/ 7 w 70"/>
              <a:gd name="T27"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9">
                <a:moveTo>
                  <a:pt x="7" y="7"/>
                </a:moveTo>
                <a:lnTo>
                  <a:pt x="59" y="0"/>
                </a:lnTo>
                <a:lnTo>
                  <a:pt x="66" y="14"/>
                </a:lnTo>
                <a:lnTo>
                  <a:pt x="66" y="21"/>
                </a:lnTo>
                <a:lnTo>
                  <a:pt x="70" y="35"/>
                </a:lnTo>
                <a:lnTo>
                  <a:pt x="56" y="42"/>
                </a:lnTo>
                <a:lnTo>
                  <a:pt x="49" y="56"/>
                </a:lnTo>
                <a:lnTo>
                  <a:pt x="35" y="59"/>
                </a:lnTo>
                <a:lnTo>
                  <a:pt x="24" y="52"/>
                </a:lnTo>
                <a:lnTo>
                  <a:pt x="17" y="52"/>
                </a:lnTo>
                <a:lnTo>
                  <a:pt x="17" y="45"/>
                </a:lnTo>
                <a:lnTo>
                  <a:pt x="4" y="38"/>
                </a:lnTo>
                <a:lnTo>
                  <a:pt x="0" y="4"/>
                </a:lnTo>
                <a:lnTo>
                  <a:pt x="7"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63" name="Freeform 146">
            <a:extLst>
              <a:ext uri="{FF2B5EF4-FFF2-40B4-BE49-F238E27FC236}">
                <a16:creationId xmlns:a16="http://schemas.microsoft.com/office/drawing/2014/main" id="{E3B28E45-86A2-458D-99C6-4E974D31A63D}"/>
              </a:ext>
            </a:extLst>
          </p:cNvPr>
          <p:cNvSpPr>
            <a:spLocks/>
          </p:cNvSpPr>
          <p:nvPr/>
        </p:nvSpPr>
        <p:spPr bwMode="auto">
          <a:xfrm>
            <a:off x="10201755" y="5560431"/>
            <a:ext cx="241572" cy="139704"/>
          </a:xfrm>
          <a:custGeom>
            <a:avLst/>
            <a:gdLst>
              <a:gd name="T0" fmla="*/ 69 w 83"/>
              <a:gd name="T1" fmla="*/ 3 h 48"/>
              <a:gd name="T2" fmla="*/ 69 w 83"/>
              <a:gd name="T3" fmla="*/ 14 h 48"/>
              <a:gd name="T4" fmla="*/ 80 w 83"/>
              <a:gd name="T5" fmla="*/ 24 h 48"/>
              <a:gd name="T6" fmla="*/ 80 w 83"/>
              <a:gd name="T7" fmla="*/ 34 h 48"/>
              <a:gd name="T8" fmla="*/ 83 w 83"/>
              <a:gd name="T9" fmla="*/ 34 h 48"/>
              <a:gd name="T10" fmla="*/ 83 w 83"/>
              <a:gd name="T11" fmla="*/ 41 h 48"/>
              <a:gd name="T12" fmla="*/ 73 w 83"/>
              <a:gd name="T13" fmla="*/ 48 h 48"/>
              <a:gd name="T14" fmla="*/ 62 w 83"/>
              <a:gd name="T15" fmla="*/ 41 h 48"/>
              <a:gd name="T16" fmla="*/ 52 w 83"/>
              <a:gd name="T17" fmla="*/ 41 h 48"/>
              <a:gd name="T18" fmla="*/ 48 w 83"/>
              <a:gd name="T19" fmla="*/ 34 h 48"/>
              <a:gd name="T20" fmla="*/ 41 w 83"/>
              <a:gd name="T21" fmla="*/ 41 h 48"/>
              <a:gd name="T22" fmla="*/ 34 w 83"/>
              <a:gd name="T23" fmla="*/ 38 h 48"/>
              <a:gd name="T24" fmla="*/ 17 w 83"/>
              <a:gd name="T25" fmla="*/ 48 h 48"/>
              <a:gd name="T26" fmla="*/ 10 w 83"/>
              <a:gd name="T27" fmla="*/ 41 h 48"/>
              <a:gd name="T28" fmla="*/ 7 w 83"/>
              <a:gd name="T29" fmla="*/ 24 h 48"/>
              <a:gd name="T30" fmla="*/ 0 w 83"/>
              <a:gd name="T31" fmla="*/ 20 h 48"/>
              <a:gd name="T32" fmla="*/ 0 w 83"/>
              <a:gd name="T33" fmla="*/ 10 h 48"/>
              <a:gd name="T34" fmla="*/ 21 w 83"/>
              <a:gd name="T35" fmla="*/ 7 h 48"/>
              <a:gd name="T36" fmla="*/ 24 w 83"/>
              <a:gd name="T37" fmla="*/ 0 h 48"/>
              <a:gd name="T38" fmla="*/ 34 w 83"/>
              <a:gd name="T39" fmla="*/ 0 h 48"/>
              <a:gd name="T40" fmla="*/ 48 w 83"/>
              <a:gd name="T41" fmla="*/ 7 h 48"/>
              <a:gd name="T42" fmla="*/ 52 w 83"/>
              <a:gd name="T43" fmla="*/ 0 h 48"/>
              <a:gd name="T44" fmla="*/ 69 w 83"/>
              <a:gd name="T45"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48">
                <a:moveTo>
                  <a:pt x="69" y="3"/>
                </a:moveTo>
                <a:lnTo>
                  <a:pt x="69" y="14"/>
                </a:lnTo>
                <a:lnTo>
                  <a:pt x="80" y="24"/>
                </a:lnTo>
                <a:lnTo>
                  <a:pt x="80" y="34"/>
                </a:lnTo>
                <a:lnTo>
                  <a:pt x="83" y="34"/>
                </a:lnTo>
                <a:lnTo>
                  <a:pt x="83" y="41"/>
                </a:lnTo>
                <a:lnTo>
                  <a:pt x="73" y="48"/>
                </a:lnTo>
                <a:lnTo>
                  <a:pt x="62" y="41"/>
                </a:lnTo>
                <a:lnTo>
                  <a:pt x="52" y="41"/>
                </a:lnTo>
                <a:lnTo>
                  <a:pt x="48" y="34"/>
                </a:lnTo>
                <a:lnTo>
                  <a:pt x="41" y="41"/>
                </a:lnTo>
                <a:lnTo>
                  <a:pt x="34" y="38"/>
                </a:lnTo>
                <a:lnTo>
                  <a:pt x="17" y="48"/>
                </a:lnTo>
                <a:lnTo>
                  <a:pt x="10" y="41"/>
                </a:lnTo>
                <a:lnTo>
                  <a:pt x="7" y="24"/>
                </a:lnTo>
                <a:lnTo>
                  <a:pt x="0" y="20"/>
                </a:lnTo>
                <a:lnTo>
                  <a:pt x="0" y="10"/>
                </a:lnTo>
                <a:lnTo>
                  <a:pt x="21" y="7"/>
                </a:lnTo>
                <a:lnTo>
                  <a:pt x="24" y="0"/>
                </a:lnTo>
                <a:lnTo>
                  <a:pt x="34" y="0"/>
                </a:lnTo>
                <a:lnTo>
                  <a:pt x="48" y="7"/>
                </a:lnTo>
                <a:lnTo>
                  <a:pt x="52" y="0"/>
                </a:lnTo>
                <a:lnTo>
                  <a:pt x="69"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64" name="Freeform 147">
            <a:extLst>
              <a:ext uri="{FF2B5EF4-FFF2-40B4-BE49-F238E27FC236}">
                <a16:creationId xmlns:a16="http://schemas.microsoft.com/office/drawing/2014/main" id="{3BDD6B3D-848B-415D-A596-01E7E568D53E}"/>
              </a:ext>
            </a:extLst>
          </p:cNvPr>
          <p:cNvSpPr>
            <a:spLocks/>
          </p:cNvSpPr>
          <p:nvPr/>
        </p:nvSpPr>
        <p:spPr bwMode="auto">
          <a:xfrm>
            <a:off x="10230860" y="5438191"/>
            <a:ext cx="183362" cy="142615"/>
          </a:xfrm>
          <a:custGeom>
            <a:avLst/>
            <a:gdLst>
              <a:gd name="T0" fmla="*/ 63 w 63"/>
              <a:gd name="T1" fmla="*/ 24 h 49"/>
              <a:gd name="T2" fmla="*/ 63 w 63"/>
              <a:gd name="T3" fmla="*/ 10 h 49"/>
              <a:gd name="T4" fmla="*/ 56 w 63"/>
              <a:gd name="T5" fmla="*/ 0 h 49"/>
              <a:gd name="T6" fmla="*/ 42 w 63"/>
              <a:gd name="T7" fmla="*/ 7 h 49"/>
              <a:gd name="T8" fmla="*/ 38 w 63"/>
              <a:gd name="T9" fmla="*/ 0 h 49"/>
              <a:gd name="T10" fmla="*/ 24 w 63"/>
              <a:gd name="T11" fmla="*/ 0 h 49"/>
              <a:gd name="T12" fmla="*/ 21 w 63"/>
              <a:gd name="T13" fmla="*/ 4 h 49"/>
              <a:gd name="T14" fmla="*/ 28 w 63"/>
              <a:gd name="T15" fmla="*/ 7 h 49"/>
              <a:gd name="T16" fmla="*/ 24 w 63"/>
              <a:gd name="T17" fmla="*/ 14 h 49"/>
              <a:gd name="T18" fmla="*/ 7 w 63"/>
              <a:gd name="T19" fmla="*/ 10 h 49"/>
              <a:gd name="T20" fmla="*/ 0 w 63"/>
              <a:gd name="T21" fmla="*/ 24 h 49"/>
              <a:gd name="T22" fmla="*/ 4 w 63"/>
              <a:gd name="T23" fmla="*/ 38 h 49"/>
              <a:gd name="T24" fmla="*/ 14 w 63"/>
              <a:gd name="T25" fmla="*/ 42 h 49"/>
              <a:gd name="T26" fmla="*/ 24 w 63"/>
              <a:gd name="T27" fmla="*/ 42 h 49"/>
              <a:gd name="T28" fmla="*/ 38 w 63"/>
              <a:gd name="T29" fmla="*/ 49 h 49"/>
              <a:gd name="T30" fmla="*/ 42 w 63"/>
              <a:gd name="T31" fmla="*/ 42 h 49"/>
              <a:gd name="T32" fmla="*/ 59 w 63"/>
              <a:gd name="T33" fmla="*/ 45 h 49"/>
              <a:gd name="T34" fmla="*/ 63 w 63"/>
              <a:gd name="T35" fmla="*/ 38 h 49"/>
              <a:gd name="T36" fmla="*/ 56 w 63"/>
              <a:gd name="T37" fmla="*/ 31 h 49"/>
              <a:gd name="T38" fmla="*/ 56 w 63"/>
              <a:gd name="T39" fmla="*/ 24 h 49"/>
              <a:gd name="T40" fmla="*/ 63 w 63"/>
              <a:gd name="T41"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49">
                <a:moveTo>
                  <a:pt x="63" y="24"/>
                </a:moveTo>
                <a:lnTo>
                  <a:pt x="63" y="10"/>
                </a:lnTo>
                <a:lnTo>
                  <a:pt x="56" y="0"/>
                </a:lnTo>
                <a:lnTo>
                  <a:pt x="42" y="7"/>
                </a:lnTo>
                <a:lnTo>
                  <a:pt x="38" y="0"/>
                </a:lnTo>
                <a:lnTo>
                  <a:pt x="24" y="0"/>
                </a:lnTo>
                <a:lnTo>
                  <a:pt x="21" y="4"/>
                </a:lnTo>
                <a:lnTo>
                  <a:pt x="28" y="7"/>
                </a:lnTo>
                <a:lnTo>
                  <a:pt x="24" y="14"/>
                </a:lnTo>
                <a:lnTo>
                  <a:pt x="7" y="10"/>
                </a:lnTo>
                <a:lnTo>
                  <a:pt x="0" y="24"/>
                </a:lnTo>
                <a:lnTo>
                  <a:pt x="4" y="38"/>
                </a:lnTo>
                <a:lnTo>
                  <a:pt x="14" y="42"/>
                </a:lnTo>
                <a:lnTo>
                  <a:pt x="24" y="42"/>
                </a:lnTo>
                <a:lnTo>
                  <a:pt x="38" y="49"/>
                </a:lnTo>
                <a:lnTo>
                  <a:pt x="42" y="42"/>
                </a:lnTo>
                <a:lnTo>
                  <a:pt x="59" y="45"/>
                </a:lnTo>
                <a:lnTo>
                  <a:pt x="63" y="38"/>
                </a:lnTo>
                <a:lnTo>
                  <a:pt x="56" y="31"/>
                </a:lnTo>
                <a:lnTo>
                  <a:pt x="56" y="24"/>
                </a:lnTo>
                <a:lnTo>
                  <a:pt x="63" y="24"/>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65" name="Freeform 148">
            <a:extLst>
              <a:ext uri="{FF2B5EF4-FFF2-40B4-BE49-F238E27FC236}">
                <a16:creationId xmlns:a16="http://schemas.microsoft.com/office/drawing/2014/main" id="{8A879AB3-605E-4567-A3DB-8A7C6D68A954}"/>
              </a:ext>
            </a:extLst>
          </p:cNvPr>
          <p:cNvSpPr>
            <a:spLocks/>
          </p:cNvSpPr>
          <p:nvPr/>
        </p:nvSpPr>
        <p:spPr bwMode="auto">
          <a:xfrm>
            <a:off x="10079514" y="5409086"/>
            <a:ext cx="232840" cy="180451"/>
          </a:xfrm>
          <a:custGeom>
            <a:avLst/>
            <a:gdLst>
              <a:gd name="T0" fmla="*/ 80 w 80"/>
              <a:gd name="T1" fmla="*/ 17 h 62"/>
              <a:gd name="T2" fmla="*/ 73 w 80"/>
              <a:gd name="T3" fmla="*/ 14 h 62"/>
              <a:gd name="T4" fmla="*/ 76 w 80"/>
              <a:gd name="T5" fmla="*/ 10 h 62"/>
              <a:gd name="T6" fmla="*/ 56 w 80"/>
              <a:gd name="T7" fmla="*/ 7 h 62"/>
              <a:gd name="T8" fmla="*/ 49 w 80"/>
              <a:gd name="T9" fmla="*/ 0 h 62"/>
              <a:gd name="T10" fmla="*/ 31 w 80"/>
              <a:gd name="T11" fmla="*/ 10 h 62"/>
              <a:gd name="T12" fmla="*/ 24 w 80"/>
              <a:gd name="T13" fmla="*/ 7 h 62"/>
              <a:gd name="T14" fmla="*/ 3 w 80"/>
              <a:gd name="T15" fmla="*/ 20 h 62"/>
              <a:gd name="T16" fmla="*/ 0 w 80"/>
              <a:gd name="T17" fmla="*/ 41 h 62"/>
              <a:gd name="T18" fmla="*/ 10 w 80"/>
              <a:gd name="T19" fmla="*/ 52 h 62"/>
              <a:gd name="T20" fmla="*/ 24 w 80"/>
              <a:gd name="T21" fmla="*/ 31 h 62"/>
              <a:gd name="T22" fmla="*/ 28 w 80"/>
              <a:gd name="T23" fmla="*/ 38 h 62"/>
              <a:gd name="T24" fmla="*/ 31 w 80"/>
              <a:gd name="T25" fmla="*/ 45 h 62"/>
              <a:gd name="T26" fmla="*/ 31 w 80"/>
              <a:gd name="T27" fmla="*/ 52 h 62"/>
              <a:gd name="T28" fmla="*/ 42 w 80"/>
              <a:gd name="T29" fmla="*/ 62 h 62"/>
              <a:gd name="T30" fmla="*/ 63 w 80"/>
              <a:gd name="T31" fmla="*/ 59 h 62"/>
              <a:gd name="T32" fmla="*/ 66 w 80"/>
              <a:gd name="T33" fmla="*/ 52 h 62"/>
              <a:gd name="T34" fmla="*/ 56 w 80"/>
              <a:gd name="T35" fmla="*/ 48 h 62"/>
              <a:gd name="T36" fmla="*/ 52 w 80"/>
              <a:gd name="T37" fmla="*/ 34 h 62"/>
              <a:gd name="T38" fmla="*/ 59 w 80"/>
              <a:gd name="T39" fmla="*/ 20 h 62"/>
              <a:gd name="T40" fmla="*/ 76 w 80"/>
              <a:gd name="T41" fmla="*/ 24 h 62"/>
              <a:gd name="T42" fmla="*/ 80 w 80"/>
              <a:gd name="T43"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62">
                <a:moveTo>
                  <a:pt x="80" y="17"/>
                </a:moveTo>
                <a:lnTo>
                  <a:pt x="73" y="14"/>
                </a:lnTo>
                <a:lnTo>
                  <a:pt x="76" y="10"/>
                </a:lnTo>
                <a:lnTo>
                  <a:pt x="56" y="7"/>
                </a:lnTo>
                <a:lnTo>
                  <a:pt x="49" y="0"/>
                </a:lnTo>
                <a:lnTo>
                  <a:pt x="31" y="10"/>
                </a:lnTo>
                <a:lnTo>
                  <a:pt x="24" y="7"/>
                </a:lnTo>
                <a:lnTo>
                  <a:pt x="3" y="20"/>
                </a:lnTo>
                <a:lnTo>
                  <a:pt x="0" y="41"/>
                </a:lnTo>
                <a:lnTo>
                  <a:pt x="10" y="52"/>
                </a:lnTo>
                <a:lnTo>
                  <a:pt x="24" y="31"/>
                </a:lnTo>
                <a:lnTo>
                  <a:pt x="28" y="38"/>
                </a:lnTo>
                <a:lnTo>
                  <a:pt x="31" y="45"/>
                </a:lnTo>
                <a:lnTo>
                  <a:pt x="31" y="52"/>
                </a:lnTo>
                <a:lnTo>
                  <a:pt x="42" y="62"/>
                </a:lnTo>
                <a:lnTo>
                  <a:pt x="63" y="59"/>
                </a:lnTo>
                <a:lnTo>
                  <a:pt x="66" y="52"/>
                </a:lnTo>
                <a:lnTo>
                  <a:pt x="56" y="48"/>
                </a:lnTo>
                <a:lnTo>
                  <a:pt x="52" y="34"/>
                </a:lnTo>
                <a:lnTo>
                  <a:pt x="59" y="20"/>
                </a:lnTo>
                <a:lnTo>
                  <a:pt x="76" y="24"/>
                </a:lnTo>
                <a:lnTo>
                  <a:pt x="80" y="17"/>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66" name="Freeform 149">
            <a:extLst>
              <a:ext uri="{FF2B5EF4-FFF2-40B4-BE49-F238E27FC236}">
                <a16:creationId xmlns:a16="http://schemas.microsoft.com/office/drawing/2014/main" id="{BC1E1DBD-E425-46C0-85EF-9C9EEC39BDD0}"/>
              </a:ext>
            </a:extLst>
          </p:cNvPr>
          <p:cNvSpPr>
            <a:spLocks/>
          </p:cNvSpPr>
          <p:nvPr/>
        </p:nvSpPr>
        <p:spPr bwMode="auto">
          <a:xfrm>
            <a:off x="10099887" y="3659876"/>
            <a:ext cx="212467" cy="212467"/>
          </a:xfrm>
          <a:custGeom>
            <a:avLst/>
            <a:gdLst>
              <a:gd name="T0" fmla="*/ 45 w 73"/>
              <a:gd name="T1" fmla="*/ 0 h 73"/>
              <a:gd name="T2" fmla="*/ 59 w 73"/>
              <a:gd name="T3" fmla="*/ 4 h 73"/>
              <a:gd name="T4" fmla="*/ 66 w 73"/>
              <a:gd name="T5" fmla="*/ 4 h 73"/>
              <a:gd name="T6" fmla="*/ 73 w 73"/>
              <a:gd name="T7" fmla="*/ 32 h 73"/>
              <a:gd name="T8" fmla="*/ 59 w 73"/>
              <a:gd name="T9" fmla="*/ 66 h 73"/>
              <a:gd name="T10" fmla="*/ 38 w 73"/>
              <a:gd name="T11" fmla="*/ 73 h 73"/>
              <a:gd name="T12" fmla="*/ 31 w 73"/>
              <a:gd name="T13" fmla="*/ 70 h 73"/>
              <a:gd name="T14" fmla="*/ 14 w 73"/>
              <a:gd name="T15" fmla="*/ 46 h 73"/>
              <a:gd name="T16" fmla="*/ 0 w 73"/>
              <a:gd name="T17" fmla="*/ 42 h 73"/>
              <a:gd name="T18" fmla="*/ 3 w 73"/>
              <a:gd name="T19" fmla="*/ 25 h 73"/>
              <a:gd name="T20" fmla="*/ 21 w 73"/>
              <a:gd name="T21" fmla="*/ 32 h 73"/>
              <a:gd name="T22" fmla="*/ 28 w 73"/>
              <a:gd name="T23" fmla="*/ 18 h 73"/>
              <a:gd name="T24" fmla="*/ 35 w 73"/>
              <a:gd name="T25" fmla="*/ 0 h 73"/>
              <a:gd name="T26" fmla="*/ 45 w 73"/>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73">
                <a:moveTo>
                  <a:pt x="45" y="0"/>
                </a:moveTo>
                <a:lnTo>
                  <a:pt x="59" y="4"/>
                </a:lnTo>
                <a:lnTo>
                  <a:pt x="66" y="4"/>
                </a:lnTo>
                <a:lnTo>
                  <a:pt x="73" y="32"/>
                </a:lnTo>
                <a:lnTo>
                  <a:pt x="59" y="66"/>
                </a:lnTo>
                <a:lnTo>
                  <a:pt x="38" y="73"/>
                </a:lnTo>
                <a:lnTo>
                  <a:pt x="31" y="70"/>
                </a:lnTo>
                <a:lnTo>
                  <a:pt x="14" y="46"/>
                </a:lnTo>
                <a:lnTo>
                  <a:pt x="0" y="42"/>
                </a:lnTo>
                <a:lnTo>
                  <a:pt x="3" y="25"/>
                </a:lnTo>
                <a:lnTo>
                  <a:pt x="21" y="32"/>
                </a:lnTo>
                <a:lnTo>
                  <a:pt x="28" y="18"/>
                </a:lnTo>
                <a:lnTo>
                  <a:pt x="35" y="0"/>
                </a:lnTo>
                <a:lnTo>
                  <a:pt x="45"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67" name="Freeform 150">
            <a:extLst>
              <a:ext uri="{FF2B5EF4-FFF2-40B4-BE49-F238E27FC236}">
                <a16:creationId xmlns:a16="http://schemas.microsoft.com/office/drawing/2014/main" id="{9568B760-2672-4A20-95DA-7B265D456737}"/>
              </a:ext>
            </a:extLst>
          </p:cNvPr>
          <p:cNvSpPr>
            <a:spLocks/>
          </p:cNvSpPr>
          <p:nvPr/>
        </p:nvSpPr>
        <p:spPr bwMode="auto">
          <a:xfrm>
            <a:off x="10018393" y="3569651"/>
            <a:ext cx="212467" cy="183362"/>
          </a:xfrm>
          <a:custGeom>
            <a:avLst/>
            <a:gdLst>
              <a:gd name="T0" fmla="*/ 0 w 73"/>
              <a:gd name="T1" fmla="*/ 31 h 63"/>
              <a:gd name="T2" fmla="*/ 7 w 73"/>
              <a:gd name="T3" fmla="*/ 21 h 63"/>
              <a:gd name="T4" fmla="*/ 21 w 73"/>
              <a:gd name="T5" fmla="*/ 21 h 63"/>
              <a:gd name="T6" fmla="*/ 28 w 73"/>
              <a:gd name="T7" fmla="*/ 21 h 63"/>
              <a:gd name="T8" fmla="*/ 42 w 73"/>
              <a:gd name="T9" fmla="*/ 0 h 63"/>
              <a:gd name="T10" fmla="*/ 45 w 73"/>
              <a:gd name="T11" fmla="*/ 4 h 63"/>
              <a:gd name="T12" fmla="*/ 73 w 73"/>
              <a:gd name="T13" fmla="*/ 31 h 63"/>
              <a:gd name="T14" fmla="*/ 63 w 73"/>
              <a:gd name="T15" fmla="*/ 31 h 63"/>
              <a:gd name="T16" fmla="*/ 56 w 73"/>
              <a:gd name="T17" fmla="*/ 49 h 63"/>
              <a:gd name="T18" fmla="*/ 49 w 73"/>
              <a:gd name="T19" fmla="*/ 63 h 63"/>
              <a:gd name="T20" fmla="*/ 31 w 73"/>
              <a:gd name="T21" fmla="*/ 56 h 63"/>
              <a:gd name="T22" fmla="*/ 21 w 73"/>
              <a:gd name="T23" fmla="*/ 42 h 63"/>
              <a:gd name="T24" fmla="*/ 0 w 73"/>
              <a:gd name="T25"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63">
                <a:moveTo>
                  <a:pt x="0" y="31"/>
                </a:moveTo>
                <a:lnTo>
                  <a:pt x="7" y="21"/>
                </a:lnTo>
                <a:lnTo>
                  <a:pt x="21" y="21"/>
                </a:lnTo>
                <a:lnTo>
                  <a:pt x="28" y="21"/>
                </a:lnTo>
                <a:lnTo>
                  <a:pt x="42" y="0"/>
                </a:lnTo>
                <a:lnTo>
                  <a:pt x="45" y="4"/>
                </a:lnTo>
                <a:lnTo>
                  <a:pt x="73" y="31"/>
                </a:lnTo>
                <a:lnTo>
                  <a:pt x="63" y="31"/>
                </a:lnTo>
                <a:lnTo>
                  <a:pt x="56" y="49"/>
                </a:lnTo>
                <a:lnTo>
                  <a:pt x="49" y="63"/>
                </a:lnTo>
                <a:lnTo>
                  <a:pt x="31" y="56"/>
                </a:lnTo>
                <a:lnTo>
                  <a:pt x="21" y="42"/>
                </a:lnTo>
                <a:lnTo>
                  <a:pt x="0" y="31"/>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68" name="Freeform 151">
            <a:extLst>
              <a:ext uri="{FF2B5EF4-FFF2-40B4-BE49-F238E27FC236}">
                <a16:creationId xmlns:a16="http://schemas.microsoft.com/office/drawing/2014/main" id="{1DD7CB7B-76C3-45FE-A996-4EFF17BE210A}"/>
              </a:ext>
            </a:extLst>
          </p:cNvPr>
          <p:cNvSpPr>
            <a:spLocks/>
          </p:cNvSpPr>
          <p:nvPr/>
        </p:nvSpPr>
        <p:spPr bwMode="auto">
          <a:xfrm>
            <a:off x="10009663" y="3368826"/>
            <a:ext cx="180451" cy="171720"/>
          </a:xfrm>
          <a:custGeom>
            <a:avLst/>
            <a:gdLst>
              <a:gd name="T0" fmla="*/ 21 w 62"/>
              <a:gd name="T1" fmla="*/ 3 h 59"/>
              <a:gd name="T2" fmla="*/ 31 w 62"/>
              <a:gd name="T3" fmla="*/ 0 h 59"/>
              <a:gd name="T4" fmla="*/ 45 w 62"/>
              <a:gd name="T5" fmla="*/ 14 h 59"/>
              <a:gd name="T6" fmla="*/ 62 w 62"/>
              <a:gd name="T7" fmla="*/ 21 h 59"/>
              <a:gd name="T8" fmla="*/ 62 w 62"/>
              <a:gd name="T9" fmla="*/ 28 h 59"/>
              <a:gd name="T10" fmla="*/ 55 w 62"/>
              <a:gd name="T11" fmla="*/ 35 h 59"/>
              <a:gd name="T12" fmla="*/ 48 w 62"/>
              <a:gd name="T13" fmla="*/ 48 h 59"/>
              <a:gd name="T14" fmla="*/ 31 w 62"/>
              <a:gd name="T15" fmla="*/ 52 h 59"/>
              <a:gd name="T16" fmla="*/ 27 w 62"/>
              <a:gd name="T17" fmla="*/ 59 h 59"/>
              <a:gd name="T18" fmla="*/ 3 w 62"/>
              <a:gd name="T19" fmla="*/ 42 h 59"/>
              <a:gd name="T20" fmla="*/ 0 w 62"/>
              <a:gd name="T21" fmla="*/ 24 h 59"/>
              <a:gd name="T22" fmla="*/ 10 w 62"/>
              <a:gd name="T23" fmla="*/ 28 h 59"/>
              <a:gd name="T24" fmla="*/ 14 w 62"/>
              <a:gd name="T25" fmla="*/ 21 h 59"/>
              <a:gd name="T26" fmla="*/ 21 w 62"/>
              <a:gd name="T27" fmla="*/ 10 h 59"/>
              <a:gd name="T28" fmla="*/ 21 w 62"/>
              <a:gd name="T29"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59">
                <a:moveTo>
                  <a:pt x="21" y="3"/>
                </a:moveTo>
                <a:lnTo>
                  <a:pt x="31" y="0"/>
                </a:lnTo>
                <a:lnTo>
                  <a:pt x="45" y="14"/>
                </a:lnTo>
                <a:lnTo>
                  <a:pt x="62" y="21"/>
                </a:lnTo>
                <a:lnTo>
                  <a:pt x="62" y="28"/>
                </a:lnTo>
                <a:lnTo>
                  <a:pt x="55" y="35"/>
                </a:lnTo>
                <a:lnTo>
                  <a:pt x="48" y="48"/>
                </a:lnTo>
                <a:lnTo>
                  <a:pt x="31" y="52"/>
                </a:lnTo>
                <a:lnTo>
                  <a:pt x="27" y="59"/>
                </a:lnTo>
                <a:lnTo>
                  <a:pt x="3" y="42"/>
                </a:lnTo>
                <a:lnTo>
                  <a:pt x="0" y="24"/>
                </a:lnTo>
                <a:lnTo>
                  <a:pt x="10" y="28"/>
                </a:lnTo>
                <a:lnTo>
                  <a:pt x="14" y="21"/>
                </a:lnTo>
                <a:lnTo>
                  <a:pt x="21" y="10"/>
                </a:lnTo>
                <a:lnTo>
                  <a:pt x="21"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69" name="Freeform 152">
            <a:extLst>
              <a:ext uri="{FF2B5EF4-FFF2-40B4-BE49-F238E27FC236}">
                <a16:creationId xmlns:a16="http://schemas.microsoft.com/office/drawing/2014/main" id="{3B488EBF-E826-499C-8F09-2899B23CFE2E}"/>
              </a:ext>
            </a:extLst>
          </p:cNvPr>
          <p:cNvSpPr>
            <a:spLocks/>
          </p:cNvSpPr>
          <p:nvPr/>
        </p:nvSpPr>
        <p:spPr bwMode="auto">
          <a:xfrm>
            <a:off x="10088244" y="3389201"/>
            <a:ext cx="253214" cy="282319"/>
          </a:xfrm>
          <a:custGeom>
            <a:avLst/>
            <a:gdLst>
              <a:gd name="T0" fmla="*/ 60 w 87"/>
              <a:gd name="T1" fmla="*/ 0 h 97"/>
              <a:gd name="T2" fmla="*/ 60 w 87"/>
              <a:gd name="T3" fmla="*/ 10 h 97"/>
              <a:gd name="T4" fmla="*/ 77 w 87"/>
              <a:gd name="T5" fmla="*/ 41 h 97"/>
              <a:gd name="T6" fmla="*/ 87 w 87"/>
              <a:gd name="T7" fmla="*/ 55 h 97"/>
              <a:gd name="T8" fmla="*/ 73 w 87"/>
              <a:gd name="T9" fmla="*/ 62 h 97"/>
              <a:gd name="T10" fmla="*/ 70 w 87"/>
              <a:gd name="T11" fmla="*/ 80 h 97"/>
              <a:gd name="T12" fmla="*/ 67 w 87"/>
              <a:gd name="T13" fmla="*/ 83 h 97"/>
              <a:gd name="T14" fmla="*/ 63 w 87"/>
              <a:gd name="T15" fmla="*/ 90 h 97"/>
              <a:gd name="T16" fmla="*/ 63 w 87"/>
              <a:gd name="T17" fmla="*/ 97 h 97"/>
              <a:gd name="T18" fmla="*/ 49 w 87"/>
              <a:gd name="T19" fmla="*/ 93 h 97"/>
              <a:gd name="T20" fmla="*/ 21 w 87"/>
              <a:gd name="T21" fmla="*/ 66 h 97"/>
              <a:gd name="T22" fmla="*/ 18 w 87"/>
              <a:gd name="T23" fmla="*/ 62 h 97"/>
              <a:gd name="T24" fmla="*/ 0 w 87"/>
              <a:gd name="T25" fmla="*/ 52 h 97"/>
              <a:gd name="T26" fmla="*/ 4 w 87"/>
              <a:gd name="T27" fmla="*/ 45 h 97"/>
              <a:gd name="T28" fmla="*/ 21 w 87"/>
              <a:gd name="T29" fmla="*/ 41 h 97"/>
              <a:gd name="T30" fmla="*/ 28 w 87"/>
              <a:gd name="T31" fmla="*/ 28 h 97"/>
              <a:gd name="T32" fmla="*/ 35 w 87"/>
              <a:gd name="T33" fmla="*/ 21 h 97"/>
              <a:gd name="T34" fmla="*/ 35 w 87"/>
              <a:gd name="T35" fmla="*/ 14 h 97"/>
              <a:gd name="T36" fmla="*/ 46 w 87"/>
              <a:gd name="T37" fmla="*/ 14 h 97"/>
              <a:gd name="T38" fmla="*/ 60 w 87"/>
              <a:gd name="T3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97">
                <a:moveTo>
                  <a:pt x="60" y="0"/>
                </a:moveTo>
                <a:lnTo>
                  <a:pt x="60" y="10"/>
                </a:lnTo>
                <a:lnTo>
                  <a:pt x="77" y="41"/>
                </a:lnTo>
                <a:lnTo>
                  <a:pt x="87" y="55"/>
                </a:lnTo>
                <a:lnTo>
                  <a:pt x="73" y="62"/>
                </a:lnTo>
                <a:lnTo>
                  <a:pt x="70" y="80"/>
                </a:lnTo>
                <a:lnTo>
                  <a:pt x="67" y="83"/>
                </a:lnTo>
                <a:lnTo>
                  <a:pt x="63" y="90"/>
                </a:lnTo>
                <a:lnTo>
                  <a:pt x="63" y="97"/>
                </a:lnTo>
                <a:lnTo>
                  <a:pt x="49" y="93"/>
                </a:lnTo>
                <a:lnTo>
                  <a:pt x="21" y="66"/>
                </a:lnTo>
                <a:lnTo>
                  <a:pt x="18" y="62"/>
                </a:lnTo>
                <a:lnTo>
                  <a:pt x="0" y="52"/>
                </a:lnTo>
                <a:lnTo>
                  <a:pt x="4" y="45"/>
                </a:lnTo>
                <a:lnTo>
                  <a:pt x="21" y="41"/>
                </a:lnTo>
                <a:lnTo>
                  <a:pt x="28" y="28"/>
                </a:lnTo>
                <a:lnTo>
                  <a:pt x="35" y="21"/>
                </a:lnTo>
                <a:lnTo>
                  <a:pt x="35" y="14"/>
                </a:lnTo>
                <a:lnTo>
                  <a:pt x="46" y="14"/>
                </a:lnTo>
                <a:lnTo>
                  <a:pt x="6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70" name="Freeform 153">
            <a:extLst>
              <a:ext uri="{FF2B5EF4-FFF2-40B4-BE49-F238E27FC236}">
                <a16:creationId xmlns:a16="http://schemas.microsoft.com/office/drawing/2014/main" id="{26FCE1C1-5946-4761-B865-619471048F52}"/>
              </a:ext>
            </a:extLst>
          </p:cNvPr>
          <p:cNvSpPr>
            <a:spLocks/>
          </p:cNvSpPr>
          <p:nvPr/>
        </p:nvSpPr>
        <p:spPr bwMode="auto">
          <a:xfrm>
            <a:off x="10009663" y="3782116"/>
            <a:ext cx="180451" cy="183362"/>
          </a:xfrm>
          <a:custGeom>
            <a:avLst/>
            <a:gdLst>
              <a:gd name="T0" fmla="*/ 31 w 62"/>
              <a:gd name="T1" fmla="*/ 0 h 63"/>
              <a:gd name="T2" fmla="*/ 45 w 62"/>
              <a:gd name="T3" fmla="*/ 4 h 63"/>
              <a:gd name="T4" fmla="*/ 62 w 62"/>
              <a:gd name="T5" fmla="*/ 28 h 63"/>
              <a:gd name="T6" fmla="*/ 52 w 62"/>
              <a:gd name="T7" fmla="*/ 31 h 63"/>
              <a:gd name="T8" fmla="*/ 48 w 62"/>
              <a:gd name="T9" fmla="*/ 59 h 63"/>
              <a:gd name="T10" fmla="*/ 38 w 62"/>
              <a:gd name="T11" fmla="*/ 63 h 63"/>
              <a:gd name="T12" fmla="*/ 14 w 62"/>
              <a:gd name="T13" fmla="*/ 35 h 63"/>
              <a:gd name="T14" fmla="*/ 0 w 62"/>
              <a:gd name="T15" fmla="*/ 21 h 63"/>
              <a:gd name="T16" fmla="*/ 14 w 62"/>
              <a:gd name="T17" fmla="*/ 7 h 63"/>
              <a:gd name="T18" fmla="*/ 31 w 62"/>
              <a:gd name="T19" fmla="*/ 11 h 63"/>
              <a:gd name="T20" fmla="*/ 31 w 62"/>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3">
                <a:moveTo>
                  <a:pt x="31" y="0"/>
                </a:moveTo>
                <a:lnTo>
                  <a:pt x="45" y="4"/>
                </a:lnTo>
                <a:lnTo>
                  <a:pt x="62" y="28"/>
                </a:lnTo>
                <a:lnTo>
                  <a:pt x="52" y="31"/>
                </a:lnTo>
                <a:lnTo>
                  <a:pt x="48" y="59"/>
                </a:lnTo>
                <a:lnTo>
                  <a:pt x="38" y="63"/>
                </a:lnTo>
                <a:lnTo>
                  <a:pt x="14" y="35"/>
                </a:lnTo>
                <a:lnTo>
                  <a:pt x="0" y="21"/>
                </a:lnTo>
                <a:lnTo>
                  <a:pt x="14" y="7"/>
                </a:lnTo>
                <a:lnTo>
                  <a:pt x="31" y="11"/>
                </a:lnTo>
                <a:lnTo>
                  <a:pt x="3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71" name="Freeform 154">
            <a:extLst>
              <a:ext uri="{FF2B5EF4-FFF2-40B4-BE49-F238E27FC236}">
                <a16:creationId xmlns:a16="http://schemas.microsoft.com/office/drawing/2014/main" id="{0A389D48-1EA6-4444-B55B-210F67AD8E51}"/>
              </a:ext>
            </a:extLst>
          </p:cNvPr>
          <p:cNvSpPr>
            <a:spLocks/>
          </p:cNvSpPr>
          <p:nvPr/>
        </p:nvSpPr>
        <p:spPr bwMode="auto">
          <a:xfrm>
            <a:off x="10271608" y="3549277"/>
            <a:ext cx="203735" cy="203735"/>
          </a:xfrm>
          <a:custGeom>
            <a:avLst/>
            <a:gdLst>
              <a:gd name="T0" fmla="*/ 24 w 70"/>
              <a:gd name="T1" fmla="*/ 0 h 70"/>
              <a:gd name="T2" fmla="*/ 38 w 70"/>
              <a:gd name="T3" fmla="*/ 14 h 70"/>
              <a:gd name="T4" fmla="*/ 63 w 70"/>
              <a:gd name="T5" fmla="*/ 25 h 70"/>
              <a:gd name="T6" fmla="*/ 63 w 70"/>
              <a:gd name="T7" fmla="*/ 28 h 70"/>
              <a:gd name="T8" fmla="*/ 70 w 70"/>
              <a:gd name="T9" fmla="*/ 42 h 70"/>
              <a:gd name="T10" fmla="*/ 14 w 70"/>
              <a:gd name="T11" fmla="*/ 70 h 70"/>
              <a:gd name="T12" fmla="*/ 7 w 70"/>
              <a:gd name="T13" fmla="*/ 42 h 70"/>
              <a:gd name="T14" fmla="*/ 0 w 70"/>
              <a:gd name="T15" fmla="*/ 42 h 70"/>
              <a:gd name="T16" fmla="*/ 0 w 70"/>
              <a:gd name="T17" fmla="*/ 35 h 70"/>
              <a:gd name="T18" fmla="*/ 4 w 70"/>
              <a:gd name="T19" fmla="*/ 28 h 70"/>
              <a:gd name="T20" fmla="*/ 7 w 70"/>
              <a:gd name="T21" fmla="*/ 25 h 70"/>
              <a:gd name="T22" fmla="*/ 10 w 70"/>
              <a:gd name="T23" fmla="*/ 7 h 70"/>
              <a:gd name="T24" fmla="*/ 24 w 70"/>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24" y="0"/>
                </a:moveTo>
                <a:lnTo>
                  <a:pt x="38" y="14"/>
                </a:lnTo>
                <a:lnTo>
                  <a:pt x="63" y="25"/>
                </a:lnTo>
                <a:lnTo>
                  <a:pt x="63" y="28"/>
                </a:lnTo>
                <a:lnTo>
                  <a:pt x="70" y="42"/>
                </a:lnTo>
                <a:lnTo>
                  <a:pt x="14" y="70"/>
                </a:lnTo>
                <a:lnTo>
                  <a:pt x="7" y="42"/>
                </a:lnTo>
                <a:lnTo>
                  <a:pt x="0" y="42"/>
                </a:lnTo>
                <a:lnTo>
                  <a:pt x="0" y="35"/>
                </a:lnTo>
                <a:lnTo>
                  <a:pt x="4" y="28"/>
                </a:lnTo>
                <a:lnTo>
                  <a:pt x="7" y="25"/>
                </a:lnTo>
                <a:lnTo>
                  <a:pt x="10" y="7"/>
                </a:lnTo>
                <a:lnTo>
                  <a:pt x="2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72" name="Freeform 157">
            <a:extLst>
              <a:ext uri="{FF2B5EF4-FFF2-40B4-BE49-F238E27FC236}">
                <a16:creationId xmlns:a16="http://schemas.microsoft.com/office/drawing/2014/main" id="{78311D1A-312A-4923-96A8-D7C1F688A49E}"/>
              </a:ext>
            </a:extLst>
          </p:cNvPr>
          <p:cNvSpPr>
            <a:spLocks/>
          </p:cNvSpPr>
          <p:nvPr/>
        </p:nvSpPr>
        <p:spPr bwMode="auto">
          <a:xfrm>
            <a:off x="10018392" y="2489856"/>
            <a:ext cx="69852" cy="101868"/>
          </a:xfrm>
          <a:custGeom>
            <a:avLst/>
            <a:gdLst>
              <a:gd name="T0" fmla="*/ 0 w 24"/>
              <a:gd name="T1" fmla="*/ 7 h 35"/>
              <a:gd name="T2" fmla="*/ 18 w 24"/>
              <a:gd name="T3" fmla="*/ 0 h 35"/>
              <a:gd name="T4" fmla="*/ 24 w 24"/>
              <a:gd name="T5" fmla="*/ 21 h 35"/>
              <a:gd name="T6" fmla="*/ 18 w 24"/>
              <a:gd name="T7" fmla="*/ 31 h 35"/>
              <a:gd name="T8" fmla="*/ 18 w 24"/>
              <a:gd name="T9" fmla="*/ 35 h 35"/>
              <a:gd name="T10" fmla="*/ 18 w 24"/>
              <a:gd name="T11" fmla="*/ 31 h 35"/>
              <a:gd name="T12" fmla="*/ 14 w 24"/>
              <a:gd name="T13" fmla="*/ 24 h 35"/>
              <a:gd name="T14" fmla="*/ 11 w 24"/>
              <a:gd name="T15" fmla="*/ 31 h 35"/>
              <a:gd name="T16" fmla="*/ 7 w 24"/>
              <a:gd name="T17" fmla="*/ 31 h 35"/>
              <a:gd name="T18" fmla="*/ 4 w 24"/>
              <a:gd name="T19" fmla="*/ 28 h 35"/>
              <a:gd name="T20" fmla="*/ 4 w 24"/>
              <a:gd name="T21" fmla="*/ 24 h 35"/>
              <a:gd name="T22" fmla="*/ 7 w 24"/>
              <a:gd name="T23" fmla="*/ 17 h 35"/>
              <a:gd name="T24" fmla="*/ 7 w 24"/>
              <a:gd name="T25" fmla="*/ 14 h 35"/>
              <a:gd name="T26" fmla="*/ 4 w 24"/>
              <a:gd name="T27" fmla="*/ 10 h 35"/>
              <a:gd name="T28" fmla="*/ 0 w 24"/>
              <a:gd name="T2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5">
                <a:moveTo>
                  <a:pt x="0" y="7"/>
                </a:moveTo>
                <a:lnTo>
                  <a:pt x="18" y="0"/>
                </a:lnTo>
                <a:lnTo>
                  <a:pt x="24" y="21"/>
                </a:lnTo>
                <a:lnTo>
                  <a:pt x="18" y="31"/>
                </a:lnTo>
                <a:lnTo>
                  <a:pt x="18" y="35"/>
                </a:lnTo>
                <a:lnTo>
                  <a:pt x="18" y="31"/>
                </a:lnTo>
                <a:lnTo>
                  <a:pt x="14" y="24"/>
                </a:lnTo>
                <a:lnTo>
                  <a:pt x="11" y="31"/>
                </a:lnTo>
                <a:lnTo>
                  <a:pt x="7" y="31"/>
                </a:lnTo>
                <a:lnTo>
                  <a:pt x="4" y="28"/>
                </a:lnTo>
                <a:lnTo>
                  <a:pt x="4" y="24"/>
                </a:lnTo>
                <a:lnTo>
                  <a:pt x="7" y="17"/>
                </a:lnTo>
                <a:lnTo>
                  <a:pt x="7" y="14"/>
                </a:lnTo>
                <a:lnTo>
                  <a:pt x="4" y="10"/>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73" name="Freeform 159">
            <a:extLst>
              <a:ext uri="{FF2B5EF4-FFF2-40B4-BE49-F238E27FC236}">
                <a16:creationId xmlns:a16="http://schemas.microsoft.com/office/drawing/2014/main" id="{A9D4E46F-1C97-4A4F-9948-3556EA6BBB10}"/>
              </a:ext>
            </a:extLst>
          </p:cNvPr>
          <p:cNvSpPr>
            <a:spLocks/>
          </p:cNvSpPr>
          <p:nvPr/>
        </p:nvSpPr>
        <p:spPr bwMode="auto">
          <a:xfrm>
            <a:off x="9936899" y="3127255"/>
            <a:ext cx="325976" cy="302692"/>
          </a:xfrm>
          <a:custGeom>
            <a:avLst/>
            <a:gdLst>
              <a:gd name="T0" fmla="*/ 112 w 112"/>
              <a:gd name="T1" fmla="*/ 90 h 104"/>
              <a:gd name="T2" fmla="*/ 108 w 112"/>
              <a:gd name="T3" fmla="*/ 83 h 104"/>
              <a:gd name="T4" fmla="*/ 101 w 112"/>
              <a:gd name="T5" fmla="*/ 76 h 104"/>
              <a:gd name="T6" fmla="*/ 84 w 112"/>
              <a:gd name="T7" fmla="*/ 66 h 104"/>
              <a:gd name="T8" fmla="*/ 66 w 112"/>
              <a:gd name="T9" fmla="*/ 48 h 104"/>
              <a:gd name="T10" fmla="*/ 56 w 112"/>
              <a:gd name="T11" fmla="*/ 48 h 104"/>
              <a:gd name="T12" fmla="*/ 49 w 112"/>
              <a:gd name="T13" fmla="*/ 38 h 104"/>
              <a:gd name="T14" fmla="*/ 49 w 112"/>
              <a:gd name="T15" fmla="*/ 27 h 104"/>
              <a:gd name="T16" fmla="*/ 49 w 112"/>
              <a:gd name="T17" fmla="*/ 20 h 104"/>
              <a:gd name="T18" fmla="*/ 35 w 112"/>
              <a:gd name="T19" fmla="*/ 0 h 104"/>
              <a:gd name="T20" fmla="*/ 28 w 112"/>
              <a:gd name="T21" fmla="*/ 0 h 104"/>
              <a:gd name="T22" fmla="*/ 28 w 112"/>
              <a:gd name="T23" fmla="*/ 10 h 104"/>
              <a:gd name="T24" fmla="*/ 25 w 112"/>
              <a:gd name="T25" fmla="*/ 14 h 104"/>
              <a:gd name="T26" fmla="*/ 18 w 112"/>
              <a:gd name="T27" fmla="*/ 17 h 104"/>
              <a:gd name="T28" fmla="*/ 14 w 112"/>
              <a:gd name="T29" fmla="*/ 20 h 104"/>
              <a:gd name="T30" fmla="*/ 14 w 112"/>
              <a:gd name="T31" fmla="*/ 27 h 104"/>
              <a:gd name="T32" fmla="*/ 11 w 112"/>
              <a:gd name="T33" fmla="*/ 38 h 104"/>
              <a:gd name="T34" fmla="*/ 7 w 112"/>
              <a:gd name="T35" fmla="*/ 48 h 104"/>
              <a:gd name="T36" fmla="*/ 0 w 112"/>
              <a:gd name="T37" fmla="*/ 52 h 104"/>
              <a:gd name="T38" fmla="*/ 0 w 112"/>
              <a:gd name="T39" fmla="*/ 55 h 104"/>
              <a:gd name="T40" fmla="*/ 25 w 112"/>
              <a:gd name="T41" fmla="*/ 66 h 104"/>
              <a:gd name="T42" fmla="*/ 42 w 112"/>
              <a:gd name="T43" fmla="*/ 66 h 104"/>
              <a:gd name="T44" fmla="*/ 46 w 112"/>
              <a:gd name="T45" fmla="*/ 69 h 104"/>
              <a:gd name="T46" fmla="*/ 56 w 112"/>
              <a:gd name="T47" fmla="*/ 83 h 104"/>
              <a:gd name="T48" fmla="*/ 70 w 112"/>
              <a:gd name="T49" fmla="*/ 97 h 104"/>
              <a:gd name="T50" fmla="*/ 87 w 112"/>
              <a:gd name="T51" fmla="*/ 104 h 104"/>
              <a:gd name="T52" fmla="*/ 98 w 112"/>
              <a:gd name="T53" fmla="*/ 104 h 104"/>
              <a:gd name="T54" fmla="*/ 112 w 112"/>
              <a:gd name="T55" fmla="*/ 9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 h="104">
                <a:moveTo>
                  <a:pt x="112" y="90"/>
                </a:moveTo>
                <a:lnTo>
                  <a:pt x="108" y="83"/>
                </a:lnTo>
                <a:lnTo>
                  <a:pt x="101" y="76"/>
                </a:lnTo>
                <a:lnTo>
                  <a:pt x="84" y="66"/>
                </a:lnTo>
                <a:lnTo>
                  <a:pt x="66" y="48"/>
                </a:lnTo>
                <a:lnTo>
                  <a:pt x="56" y="48"/>
                </a:lnTo>
                <a:lnTo>
                  <a:pt x="49" y="38"/>
                </a:lnTo>
                <a:lnTo>
                  <a:pt x="49" y="27"/>
                </a:lnTo>
                <a:lnTo>
                  <a:pt x="49" y="20"/>
                </a:lnTo>
                <a:lnTo>
                  <a:pt x="35" y="0"/>
                </a:lnTo>
                <a:lnTo>
                  <a:pt x="28" y="0"/>
                </a:lnTo>
                <a:lnTo>
                  <a:pt x="28" y="10"/>
                </a:lnTo>
                <a:lnTo>
                  <a:pt x="25" y="14"/>
                </a:lnTo>
                <a:lnTo>
                  <a:pt x="18" y="17"/>
                </a:lnTo>
                <a:lnTo>
                  <a:pt x="14" y="20"/>
                </a:lnTo>
                <a:lnTo>
                  <a:pt x="14" y="27"/>
                </a:lnTo>
                <a:lnTo>
                  <a:pt x="11" y="38"/>
                </a:lnTo>
                <a:lnTo>
                  <a:pt x="7" y="48"/>
                </a:lnTo>
                <a:lnTo>
                  <a:pt x="0" y="52"/>
                </a:lnTo>
                <a:lnTo>
                  <a:pt x="0" y="55"/>
                </a:lnTo>
                <a:lnTo>
                  <a:pt x="25" y="66"/>
                </a:lnTo>
                <a:lnTo>
                  <a:pt x="42" y="66"/>
                </a:lnTo>
                <a:lnTo>
                  <a:pt x="46" y="69"/>
                </a:lnTo>
                <a:lnTo>
                  <a:pt x="56" y="83"/>
                </a:lnTo>
                <a:lnTo>
                  <a:pt x="70" y="97"/>
                </a:lnTo>
                <a:lnTo>
                  <a:pt x="87" y="104"/>
                </a:lnTo>
                <a:lnTo>
                  <a:pt x="98" y="104"/>
                </a:lnTo>
                <a:lnTo>
                  <a:pt x="112" y="9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74" name="Freeform 161">
            <a:extLst>
              <a:ext uri="{FF2B5EF4-FFF2-40B4-BE49-F238E27FC236}">
                <a16:creationId xmlns:a16="http://schemas.microsoft.com/office/drawing/2014/main" id="{218D350C-83A1-44E6-9D02-D052191F241F}"/>
              </a:ext>
            </a:extLst>
          </p:cNvPr>
          <p:cNvSpPr>
            <a:spLocks/>
          </p:cNvSpPr>
          <p:nvPr/>
        </p:nvSpPr>
        <p:spPr bwMode="auto">
          <a:xfrm>
            <a:off x="10190114" y="5671030"/>
            <a:ext cx="110599" cy="90226"/>
          </a:xfrm>
          <a:custGeom>
            <a:avLst/>
            <a:gdLst>
              <a:gd name="T0" fmla="*/ 38 w 38"/>
              <a:gd name="T1" fmla="*/ 0 h 31"/>
              <a:gd name="T2" fmla="*/ 38 w 38"/>
              <a:gd name="T3" fmla="*/ 14 h 31"/>
              <a:gd name="T4" fmla="*/ 28 w 38"/>
              <a:gd name="T5" fmla="*/ 24 h 31"/>
              <a:gd name="T6" fmla="*/ 7 w 38"/>
              <a:gd name="T7" fmla="*/ 31 h 31"/>
              <a:gd name="T8" fmla="*/ 0 w 38"/>
              <a:gd name="T9" fmla="*/ 14 h 31"/>
              <a:gd name="T10" fmla="*/ 14 w 38"/>
              <a:gd name="T11" fmla="*/ 3 h 31"/>
              <a:gd name="T12" fmla="*/ 21 w 38"/>
              <a:gd name="T13" fmla="*/ 10 h 31"/>
              <a:gd name="T14" fmla="*/ 38 w 38"/>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1">
                <a:moveTo>
                  <a:pt x="38" y="0"/>
                </a:moveTo>
                <a:lnTo>
                  <a:pt x="38" y="14"/>
                </a:lnTo>
                <a:lnTo>
                  <a:pt x="28" y="24"/>
                </a:lnTo>
                <a:lnTo>
                  <a:pt x="7" y="31"/>
                </a:lnTo>
                <a:lnTo>
                  <a:pt x="0" y="14"/>
                </a:lnTo>
                <a:lnTo>
                  <a:pt x="14" y="3"/>
                </a:lnTo>
                <a:lnTo>
                  <a:pt x="21" y="10"/>
                </a:lnTo>
                <a:lnTo>
                  <a:pt x="3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75" name="Freeform 162">
            <a:extLst>
              <a:ext uri="{FF2B5EF4-FFF2-40B4-BE49-F238E27FC236}">
                <a16:creationId xmlns:a16="http://schemas.microsoft.com/office/drawing/2014/main" id="{4D738047-1A8C-4492-AF79-6287AB48F1A8}"/>
              </a:ext>
            </a:extLst>
          </p:cNvPr>
          <p:cNvSpPr>
            <a:spLocks/>
          </p:cNvSpPr>
          <p:nvPr/>
        </p:nvSpPr>
        <p:spPr bwMode="auto">
          <a:xfrm>
            <a:off x="10271607" y="5659389"/>
            <a:ext cx="90226" cy="122241"/>
          </a:xfrm>
          <a:custGeom>
            <a:avLst/>
            <a:gdLst>
              <a:gd name="T0" fmla="*/ 24 w 31"/>
              <a:gd name="T1" fmla="*/ 0 h 42"/>
              <a:gd name="T2" fmla="*/ 28 w 31"/>
              <a:gd name="T3" fmla="*/ 7 h 42"/>
              <a:gd name="T4" fmla="*/ 24 w 31"/>
              <a:gd name="T5" fmla="*/ 21 h 42"/>
              <a:gd name="T6" fmla="*/ 31 w 31"/>
              <a:gd name="T7" fmla="*/ 21 h 42"/>
              <a:gd name="T8" fmla="*/ 31 w 31"/>
              <a:gd name="T9" fmla="*/ 28 h 42"/>
              <a:gd name="T10" fmla="*/ 28 w 31"/>
              <a:gd name="T11" fmla="*/ 35 h 42"/>
              <a:gd name="T12" fmla="*/ 17 w 31"/>
              <a:gd name="T13" fmla="*/ 42 h 42"/>
              <a:gd name="T14" fmla="*/ 10 w 31"/>
              <a:gd name="T15" fmla="*/ 32 h 42"/>
              <a:gd name="T16" fmla="*/ 0 w 31"/>
              <a:gd name="T17" fmla="*/ 28 h 42"/>
              <a:gd name="T18" fmla="*/ 10 w 31"/>
              <a:gd name="T19" fmla="*/ 18 h 42"/>
              <a:gd name="T20" fmla="*/ 10 w 31"/>
              <a:gd name="T21" fmla="*/ 4 h 42"/>
              <a:gd name="T22" fmla="*/ 17 w 31"/>
              <a:gd name="T23" fmla="*/ 7 h 42"/>
              <a:gd name="T24" fmla="*/ 24 w 31"/>
              <a:gd name="T2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2">
                <a:moveTo>
                  <a:pt x="24" y="0"/>
                </a:moveTo>
                <a:lnTo>
                  <a:pt x="28" y="7"/>
                </a:lnTo>
                <a:lnTo>
                  <a:pt x="24" y="21"/>
                </a:lnTo>
                <a:lnTo>
                  <a:pt x="31" y="21"/>
                </a:lnTo>
                <a:lnTo>
                  <a:pt x="31" y="28"/>
                </a:lnTo>
                <a:lnTo>
                  <a:pt x="28" y="35"/>
                </a:lnTo>
                <a:lnTo>
                  <a:pt x="17" y="42"/>
                </a:lnTo>
                <a:lnTo>
                  <a:pt x="10" y="32"/>
                </a:lnTo>
                <a:lnTo>
                  <a:pt x="0" y="28"/>
                </a:lnTo>
                <a:lnTo>
                  <a:pt x="10" y="18"/>
                </a:lnTo>
                <a:lnTo>
                  <a:pt x="10" y="4"/>
                </a:lnTo>
                <a:lnTo>
                  <a:pt x="17" y="7"/>
                </a:lnTo>
                <a:lnTo>
                  <a:pt x="2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76" name="Freeform 163">
            <a:extLst>
              <a:ext uri="{FF2B5EF4-FFF2-40B4-BE49-F238E27FC236}">
                <a16:creationId xmlns:a16="http://schemas.microsoft.com/office/drawing/2014/main" id="{5F28425C-8D7A-4E0C-AD6E-27FFAB9F6E21}"/>
              </a:ext>
            </a:extLst>
          </p:cNvPr>
          <p:cNvSpPr>
            <a:spLocks/>
          </p:cNvSpPr>
          <p:nvPr/>
        </p:nvSpPr>
        <p:spPr bwMode="auto">
          <a:xfrm>
            <a:off x="10128991" y="5772897"/>
            <a:ext cx="93136" cy="98957"/>
          </a:xfrm>
          <a:custGeom>
            <a:avLst/>
            <a:gdLst>
              <a:gd name="T0" fmla="*/ 21 w 32"/>
              <a:gd name="T1" fmla="*/ 3 h 34"/>
              <a:gd name="T2" fmla="*/ 25 w 32"/>
              <a:gd name="T3" fmla="*/ 20 h 34"/>
              <a:gd name="T4" fmla="*/ 32 w 32"/>
              <a:gd name="T5" fmla="*/ 27 h 34"/>
              <a:gd name="T6" fmla="*/ 14 w 32"/>
              <a:gd name="T7" fmla="*/ 34 h 34"/>
              <a:gd name="T8" fmla="*/ 4 w 32"/>
              <a:gd name="T9" fmla="*/ 17 h 34"/>
              <a:gd name="T10" fmla="*/ 0 w 32"/>
              <a:gd name="T11" fmla="*/ 13 h 34"/>
              <a:gd name="T12" fmla="*/ 0 w 32"/>
              <a:gd name="T13" fmla="*/ 3 h 34"/>
              <a:gd name="T14" fmla="*/ 18 w 32"/>
              <a:gd name="T15" fmla="*/ 0 h 34"/>
              <a:gd name="T16" fmla="*/ 21 w 32"/>
              <a:gd name="T17"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21" y="3"/>
                </a:moveTo>
                <a:lnTo>
                  <a:pt x="25" y="20"/>
                </a:lnTo>
                <a:lnTo>
                  <a:pt x="32" y="27"/>
                </a:lnTo>
                <a:lnTo>
                  <a:pt x="14" y="34"/>
                </a:lnTo>
                <a:lnTo>
                  <a:pt x="4" y="17"/>
                </a:lnTo>
                <a:lnTo>
                  <a:pt x="0" y="13"/>
                </a:lnTo>
                <a:lnTo>
                  <a:pt x="0" y="3"/>
                </a:lnTo>
                <a:lnTo>
                  <a:pt x="18" y="0"/>
                </a:lnTo>
                <a:lnTo>
                  <a:pt x="21"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77" name="Freeform 164">
            <a:extLst>
              <a:ext uri="{FF2B5EF4-FFF2-40B4-BE49-F238E27FC236}">
                <a16:creationId xmlns:a16="http://schemas.microsoft.com/office/drawing/2014/main" id="{FDCA271C-0E05-495D-887A-7475896245B1}"/>
              </a:ext>
            </a:extLst>
          </p:cNvPr>
          <p:cNvSpPr>
            <a:spLocks/>
          </p:cNvSpPr>
          <p:nvPr/>
        </p:nvSpPr>
        <p:spPr bwMode="auto">
          <a:xfrm>
            <a:off x="10079515" y="5842749"/>
            <a:ext cx="40747" cy="49479"/>
          </a:xfrm>
          <a:custGeom>
            <a:avLst/>
            <a:gdLst>
              <a:gd name="T0" fmla="*/ 14 w 14"/>
              <a:gd name="T1" fmla="*/ 0 h 17"/>
              <a:gd name="T2" fmla="*/ 14 w 14"/>
              <a:gd name="T3" fmla="*/ 10 h 17"/>
              <a:gd name="T4" fmla="*/ 10 w 14"/>
              <a:gd name="T5" fmla="*/ 17 h 17"/>
              <a:gd name="T6" fmla="*/ 0 w 14"/>
              <a:gd name="T7" fmla="*/ 17 h 17"/>
              <a:gd name="T8" fmla="*/ 0 w 14"/>
              <a:gd name="T9" fmla="*/ 3 h 17"/>
              <a:gd name="T10" fmla="*/ 7 w 14"/>
              <a:gd name="T11" fmla="*/ 0 h 17"/>
              <a:gd name="T12" fmla="*/ 14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14" y="0"/>
                </a:moveTo>
                <a:lnTo>
                  <a:pt x="14" y="10"/>
                </a:lnTo>
                <a:lnTo>
                  <a:pt x="10" y="17"/>
                </a:lnTo>
                <a:lnTo>
                  <a:pt x="0" y="17"/>
                </a:lnTo>
                <a:lnTo>
                  <a:pt x="0" y="3"/>
                </a:lnTo>
                <a:lnTo>
                  <a:pt x="7" y="0"/>
                </a:lnTo>
                <a:lnTo>
                  <a:pt x="14"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78" name="Freeform 165">
            <a:extLst>
              <a:ext uri="{FF2B5EF4-FFF2-40B4-BE49-F238E27FC236}">
                <a16:creationId xmlns:a16="http://schemas.microsoft.com/office/drawing/2014/main" id="{4A99E3B8-9CD7-45D0-B656-0B447D1CD09B}"/>
              </a:ext>
            </a:extLst>
          </p:cNvPr>
          <p:cNvSpPr>
            <a:spLocks/>
          </p:cNvSpPr>
          <p:nvPr/>
        </p:nvSpPr>
        <p:spPr bwMode="auto">
          <a:xfrm>
            <a:off x="10018392" y="5761255"/>
            <a:ext cx="101868" cy="142615"/>
          </a:xfrm>
          <a:custGeom>
            <a:avLst/>
            <a:gdLst>
              <a:gd name="T0" fmla="*/ 4 w 35"/>
              <a:gd name="T1" fmla="*/ 0 h 49"/>
              <a:gd name="T2" fmla="*/ 21 w 35"/>
              <a:gd name="T3" fmla="*/ 0 h 49"/>
              <a:gd name="T4" fmla="*/ 28 w 35"/>
              <a:gd name="T5" fmla="*/ 7 h 49"/>
              <a:gd name="T6" fmla="*/ 18 w 35"/>
              <a:gd name="T7" fmla="*/ 10 h 49"/>
              <a:gd name="T8" fmla="*/ 18 w 35"/>
              <a:gd name="T9" fmla="*/ 28 h 49"/>
              <a:gd name="T10" fmla="*/ 35 w 35"/>
              <a:gd name="T11" fmla="*/ 24 h 49"/>
              <a:gd name="T12" fmla="*/ 35 w 35"/>
              <a:gd name="T13" fmla="*/ 28 h 49"/>
              <a:gd name="T14" fmla="*/ 28 w 35"/>
              <a:gd name="T15" fmla="*/ 28 h 49"/>
              <a:gd name="T16" fmla="*/ 21 w 35"/>
              <a:gd name="T17" fmla="*/ 31 h 49"/>
              <a:gd name="T18" fmla="*/ 21 w 35"/>
              <a:gd name="T19" fmla="*/ 45 h 49"/>
              <a:gd name="T20" fmla="*/ 18 w 35"/>
              <a:gd name="T21" fmla="*/ 42 h 49"/>
              <a:gd name="T22" fmla="*/ 18 w 35"/>
              <a:gd name="T23" fmla="*/ 49 h 49"/>
              <a:gd name="T24" fmla="*/ 11 w 35"/>
              <a:gd name="T25" fmla="*/ 49 h 49"/>
              <a:gd name="T26" fmla="*/ 0 w 35"/>
              <a:gd name="T27" fmla="*/ 38 h 49"/>
              <a:gd name="T28" fmla="*/ 11 w 35"/>
              <a:gd name="T29" fmla="*/ 14 h 49"/>
              <a:gd name="T30" fmla="*/ 4 w 35"/>
              <a:gd name="T3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9">
                <a:moveTo>
                  <a:pt x="4" y="0"/>
                </a:moveTo>
                <a:lnTo>
                  <a:pt x="21" y="0"/>
                </a:lnTo>
                <a:lnTo>
                  <a:pt x="28" y="7"/>
                </a:lnTo>
                <a:lnTo>
                  <a:pt x="18" y="10"/>
                </a:lnTo>
                <a:lnTo>
                  <a:pt x="18" y="28"/>
                </a:lnTo>
                <a:lnTo>
                  <a:pt x="35" y="24"/>
                </a:lnTo>
                <a:lnTo>
                  <a:pt x="35" y="28"/>
                </a:lnTo>
                <a:lnTo>
                  <a:pt x="28" y="28"/>
                </a:lnTo>
                <a:lnTo>
                  <a:pt x="21" y="31"/>
                </a:lnTo>
                <a:lnTo>
                  <a:pt x="21" y="45"/>
                </a:lnTo>
                <a:lnTo>
                  <a:pt x="18" y="42"/>
                </a:lnTo>
                <a:lnTo>
                  <a:pt x="18" y="49"/>
                </a:lnTo>
                <a:lnTo>
                  <a:pt x="11" y="49"/>
                </a:lnTo>
                <a:lnTo>
                  <a:pt x="0" y="38"/>
                </a:lnTo>
                <a:lnTo>
                  <a:pt x="11" y="14"/>
                </a:lnTo>
                <a:lnTo>
                  <a:pt x="4" y="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79" name="Freeform 166">
            <a:extLst>
              <a:ext uri="{FF2B5EF4-FFF2-40B4-BE49-F238E27FC236}">
                <a16:creationId xmlns:a16="http://schemas.microsoft.com/office/drawing/2014/main" id="{96604B5F-29A8-4981-80A3-4A11ADF037D6}"/>
              </a:ext>
            </a:extLst>
          </p:cNvPr>
          <p:cNvSpPr>
            <a:spLocks/>
          </p:cNvSpPr>
          <p:nvPr/>
        </p:nvSpPr>
        <p:spPr bwMode="auto">
          <a:xfrm>
            <a:off x="10009662" y="5932974"/>
            <a:ext cx="139704" cy="101868"/>
          </a:xfrm>
          <a:custGeom>
            <a:avLst/>
            <a:gdLst>
              <a:gd name="T0" fmla="*/ 45 w 48"/>
              <a:gd name="T1" fmla="*/ 10 h 35"/>
              <a:gd name="T2" fmla="*/ 41 w 48"/>
              <a:gd name="T3" fmla="*/ 10 h 35"/>
              <a:gd name="T4" fmla="*/ 38 w 48"/>
              <a:gd name="T5" fmla="*/ 10 h 35"/>
              <a:gd name="T6" fmla="*/ 38 w 48"/>
              <a:gd name="T7" fmla="*/ 14 h 35"/>
              <a:gd name="T8" fmla="*/ 34 w 48"/>
              <a:gd name="T9" fmla="*/ 21 h 35"/>
              <a:gd name="T10" fmla="*/ 34 w 48"/>
              <a:gd name="T11" fmla="*/ 24 h 35"/>
              <a:gd name="T12" fmla="*/ 31 w 48"/>
              <a:gd name="T13" fmla="*/ 24 h 35"/>
              <a:gd name="T14" fmla="*/ 27 w 48"/>
              <a:gd name="T15" fmla="*/ 21 h 35"/>
              <a:gd name="T16" fmla="*/ 24 w 48"/>
              <a:gd name="T17" fmla="*/ 24 h 35"/>
              <a:gd name="T18" fmla="*/ 27 w 48"/>
              <a:gd name="T19" fmla="*/ 31 h 35"/>
              <a:gd name="T20" fmla="*/ 24 w 48"/>
              <a:gd name="T21" fmla="*/ 31 h 35"/>
              <a:gd name="T22" fmla="*/ 21 w 48"/>
              <a:gd name="T23" fmla="*/ 35 h 35"/>
              <a:gd name="T24" fmla="*/ 17 w 48"/>
              <a:gd name="T25" fmla="*/ 35 h 35"/>
              <a:gd name="T26" fmla="*/ 17 w 48"/>
              <a:gd name="T27" fmla="*/ 31 h 35"/>
              <a:gd name="T28" fmla="*/ 17 w 48"/>
              <a:gd name="T29" fmla="*/ 28 h 35"/>
              <a:gd name="T30" fmla="*/ 10 w 48"/>
              <a:gd name="T31" fmla="*/ 35 h 35"/>
              <a:gd name="T32" fmla="*/ 3 w 48"/>
              <a:gd name="T33" fmla="*/ 35 h 35"/>
              <a:gd name="T34" fmla="*/ 0 w 48"/>
              <a:gd name="T35" fmla="*/ 31 h 35"/>
              <a:gd name="T36" fmla="*/ 0 w 48"/>
              <a:gd name="T37" fmla="*/ 28 h 35"/>
              <a:gd name="T38" fmla="*/ 0 w 48"/>
              <a:gd name="T39" fmla="*/ 10 h 35"/>
              <a:gd name="T40" fmla="*/ 7 w 48"/>
              <a:gd name="T41" fmla="*/ 3 h 35"/>
              <a:gd name="T42" fmla="*/ 24 w 48"/>
              <a:gd name="T43" fmla="*/ 7 h 35"/>
              <a:gd name="T44" fmla="*/ 34 w 48"/>
              <a:gd name="T45" fmla="*/ 10 h 35"/>
              <a:gd name="T46" fmla="*/ 38 w 48"/>
              <a:gd name="T47" fmla="*/ 0 h 35"/>
              <a:gd name="T48" fmla="*/ 48 w 48"/>
              <a:gd name="T49" fmla="*/ 0 h 35"/>
              <a:gd name="T50" fmla="*/ 45 w 48"/>
              <a:gd name="T51"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35">
                <a:moveTo>
                  <a:pt x="45" y="10"/>
                </a:moveTo>
                <a:lnTo>
                  <a:pt x="41" y="10"/>
                </a:lnTo>
                <a:lnTo>
                  <a:pt x="38" y="10"/>
                </a:lnTo>
                <a:lnTo>
                  <a:pt x="38" y="14"/>
                </a:lnTo>
                <a:lnTo>
                  <a:pt x="34" y="21"/>
                </a:lnTo>
                <a:lnTo>
                  <a:pt x="34" y="24"/>
                </a:lnTo>
                <a:lnTo>
                  <a:pt x="31" y="24"/>
                </a:lnTo>
                <a:lnTo>
                  <a:pt x="27" y="21"/>
                </a:lnTo>
                <a:lnTo>
                  <a:pt x="24" y="24"/>
                </a:lnTo>
                <a:lnTo>
                  <a:pt x="27" y="31"/>
                </a:lnTo>
                <a:lnTo>
                  <a:pt x="24" y="31"/>
                </a:lnTo>
                <a:lnTo>
                  <a:pt x="21" y="35"/>
                </a:lnTo>
                <a:lnTo>
                  <a:pt x="17" y="35"/>
                </a:lnTo>
                <a:lnTo>
                  <a:pt x="17" y="31"/>
                </a:lnTo>
                <a:lnTo>
                  <a:pt x="17" y="28"/>
                </a:lnTo>
                <a:lnTo>
                  <a:pt x="10" y="35"/>
                </a:lnTo>
                <a:lnTo>
                  <a:pt x="3" y="35"/>
                </a:lnTo>
                <a:lnTo>
                  <a:pt x="0" y="31"/>
                </a:lnTo>
                <a:lnTo>
                  <a:pt x="0" y="28"/>
                </a:lnTo>
                <a:lnTo>
                  <a:pt x="0" y="10"/>
                </a:lnTo>
                <a:lnTo>
                  <a:pt x="7" y="3"/>
                </a:lnTo>
                <a:lnTo>
                  <a:pt x="24" y="7"/>
                </a:lnTo>
                <a:lnTo>
                  <a:pt x="34" y="10"/>
                </a:lnTo>
                <a:lnTo>
                  <a:pt x="38" y="0"/>
                </a:lnTo>
                <a:lnTo>
                  <a:pt x="48" y="0"/>
                </a:lnTo>
                <a:lnTo>
                  <a:pt x="45"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80" name="Freeform 168">
            <a:extLst>
              <a:ext uri="{FF2B5EF4-FFF2-40B4-BE49-F238E27FC236}">
                <a16:creationId xmlns:a16="http://schemas.microsoft.com/office/drawing/2014/main" id="{E86EE199-9DF7-46E6-B09C-DDA7941A97A1}"/>
              </a:ext>
            </a:extLst>
          </p:cNvPr>
          <p:cNvSpPr>
            <a:spLocks/>
          </p:cNvSpPr>
          <p:nvPr/>
        </p:nvSpPr>
        <p:spPr bwMode="auto">
          <a:xfrm>
            <a:off x="10149367" y="5962079"/>
            <a:ext cx="40747" cy="20374"/>
          </a:xfrm>
          <a:custGeom>
            <a:avLst/>
            <a:gdLst>
              <a:gd name="T0" fmla="*/ 0 w 14"/>
              <a:gd name="T1" fmla="*/ 4 h 7"/>
              <a:gd name="T2" fmla="*/ 4 w 14"/>
              <a:gd name="T3" fmla="*/ 0 h 7"/>
              <a:gd name="T4" fmla="*/ 7 w 14"/>
              <a:gd name="T5" fmla="*/ 0 h 7"/>
              <a:gd name="T6" fmla="*/ 11 w 14"/>
              <a:gd name="T7" fmla="*/ 0 h 7"/>
              <a:gd name="T8" fmla="*/ 14 w 14"/>
              <a:gd name="T9" fmla="*/ 0 h 7"/>
              <a:gd name="T10" fmla="*/ 11 w 14"/>
              <a:gd name="T11" fmla="*/ 4 h 7"/>
              <a:gd name="T12" fmla="*/ 11 w 14"/>
              <a:gd name="T13" fmla="*/ 7 h 7"/>
              <a:gd name="T14" fmla="*/ 4 w 14"/>
              <a:gd name="T15" fmla="*/ 7 h 7"/>
              <a:gd name="T16" fmla="*/ 0 w 14"/>
              <a:gd name="T17" fmla="*/ 7 h 7"/>
              <a:gd name="T18" fmla="*/ 0 w 14"/>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7">
                <a:moveTo>
                  <a:pt x="0" y="4"/>
                </a:moveTo>
                <a:lnTo>
                  <a:pt x="4" y="0"/>
                </a:lnTo>
                <a:lnTo>
                  <a:pt x="7" y="0"/>
                </a:lnTo>
                <a:lnTo>
                  <a:pt x="11" y="0"/>
                </a:lnTo>
                <a:lnTo>
                  <a:pt x="14" y="0"/>
                </a:lnTo>
                <a:lnTo>
                  <a:pt x="11" y="4"/>
                </a:lnTo>
                <a:lnTo>
                  <a:pt x="11" y="7"/>
                </a:lnTo>
                <a:lnTo>
                  <a:pt x="4" y="7"/>
                </a:lnTo>
                <a:lnTo>
                  <a:pt x="0" y="7"/>
                </a:lnTo>
                <a:lnTo>
                  <a:pt x="0"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81" name="Freeform 169">
            <a:extLst>
              <a:ext uri="{FF2B5EF4-FFF2-40B4-BE49-F238E27FC236}">
                <a16:creationId xmlns:a16="http://schemas.microsoft.com/office/drawing/2014/main" id="{D35A6DF0-4F77-46BF-9346-11DA8867C551}"/>
              </a:ext>
            </a:extLst>
          </p:cNvPr>
          <p:cNvSpPr>
            <a:spLocks/>
          </p:cNvSpPr>
          <p:nvPr/>
        </p:nvSpPr>
        <p:spPr bwMode="auto">
          <a:xfrm>
            <a:off x="10190114" y="5740882"/>
            <a:ext cx="130973" cy="90226"/>
          </a:xfrm>
          <a:custGeom>
            <a:avLst/>
            <a:gdLst>
              <a:gd name="T0" fmla="*/ 28 w 45"/>
              <a:gd name="T1" fmla="*/ 0 h 31"/>
              <a:gd name="T2" fmla="*/ 38 w 45"/>
              <a:gd name="T3" fmla="*/ 4 h 31"/>
              <a:gd name="T4" fmla="*/ 45 w 45"/>
              <a:gd name="T5" fmla="*/ 14 h 31"/>
              <a:gd name="T6" fmla="*/ 38 w 45"/>
              <a:gd name="T7" fmla="*/ 17 h 31"/>
              <a:gd name="T8" fmla="*/ 32 w 45"/>
              <a:gd name="T9" fmla="*/ 28 h 31"/>
              <a:gd name="T10" fmla="*/ 25 w 45"/>
              <a:gd name="T11" fmla="*/ 28 h 31"/>
              <a:gd name="T12" fmla="*/ 4 w 45"/>
              <a:gd name="T13" fmla="*/ 31 h 31"/>
              <a:gd name="T14" fmla="*/ 0 w 45"/>
              <a:gd name="T15" fmla="*/ 14 h 31"/>
              <a:gd name="T16" fmla="*/ 7 w 45"/>
              <a:gd name="T17" fmla="*/ 14 h 31"/>
              <a:gd name="T18" fmla="*/ 7 w 45"/>
              <a:gd name="T19" fmla="*/ 7 h 31"/>
              <a:gd name="T20" fmla="*/ 28 w 45"/>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31">
                <a:moveTo>
                  <a:pt x="28" y="0"/>
                </a:moveTo>
                <a:lnTo>
                  <a:pt x="38" y="4"/>
                </a:lnTo>
                <a:lnTo>
                  <a:pt x="45" y="14"/>
                </a:lnTo>
                <a:lnTo>
                  <a:pt x="38" y="17"/>
                </a:lnTo>
                <a:lnTo>
                  <a:pt x="32" y="28"/>
                </a:lnTo>
                <a:lnTo>
                  <a:pt x="25" y="28"/>
                </a:lnTo>
                <a:lnTo>
                  <a:pt x="4" y="31"/>
                </a:lnTo>
                <a:lnTo>
                  <a:pt x="0" y="14"/>
                </a:lnTo>
                <a:lnTo>
                  <a:pt x="7" y="14"/>
                </a:lnTo>
                <a:lnTo>
                  <a:pt x="7" y="7"/>
                </a:lnTo>
                <a:lnTo>
                  <a:pt x="2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82" name="Freeform 170">
            <a:extLst>
              <a:ext uri="{FF2B5EF4-FFF2-40B4-BE49-F238E27FC236}">
                <a16:creationId xmlns:a16="http://schemas.microsoft.com/office/drawing/2014/main" id="{A5431DB5-109A-4E20-8717-C6B86296A041}"/>
              </a:ext>
            </a:extLst>
          </p:cNvPr>
          <p:cNvSpPr>
            <a:spLocks/>
          </p:cNvSpPr>
          <p:nvPr/>
        </p:nvSpPr>
        <p:spPr bwMode="auto">
          <a:xfrm>
            <a:off x="10070781" y="5781629"/>
            <a:ext cx="58210" cy="61121"/>
          </a:xfrm>
          <a:custGeom>
            <a:avLst/>
            <a:gdLst>
              <a:gd name="T0" fmla="*/ 10 w 20"/>
              <a:gd name="T1" fmla="*/ 0 h 21"/>
              <a:gd name="T2" fmla="*/ 20 w 20"/>
              <a:gd name="T3" fmla="*/ 10 h 21"/>
              <a:gd name="T4" fmla="*/ 17 w 20"/>
              <a:gd name="T5" fmla="*/ 17 h 21"/>
              <a:gd name="T6" fmla="*/ 0 w 20"/>
              <a:gd name="T7" fmla="*/ 21 h 21"/>
              <a:gd name="T8" fmla="*/ 0 w 20"/>
              <a:gd name="T9" fmla="*/ 3 h 21"/>
              <a:gd name="T10" fmla="*/ 10 w 20"/>
              <a:gd name="T11" fmla="*/ 0 h 21"/>
            </a:gdLst>
            <a:ahLst/>
            <a:cxnLst>
              <a:cxn ang="0">
                <a:pos x="T0" y="T1"/>
              </a:cxn>
              <a:cxn ang="0">
                <a:pos x="T2" y="T3"/>
              </a:cxn>
              <a:cxn ang="0">
                <a:pos x="T4" y="T5"/>
              </a:cxn>
              <a:cxn ang="0">
                <a:pos x="T6" y="T7"/>
              </a:cxn>
              <a:cxn ang="0">
                <a:pos x="T8" y="T9"/>
              </a:cxn>
              <a:cxn ang="0">
                <a:pos x="T10" y="T11"/>
              </a:cxn>
            </a:cxnLst>
            <a:rect l="0" t="0" r="r" b="b"/>
            <a:pathLst>
              <a:path w="20" h="21">
                <a:moveTo>
                  <a:pt x="10" y="0"/>
                </a:moveTo>
                <a:lnTo>
                  <a:pt x="20" y="10"/>
                </a:lnTo>
                <a:lnTo>
                  <a:pt x="17" y="17"/>
                </a:lnTo>
                <a:lnTo>
                  <a:pt x="0" y="21"/>
                </a:lnTo>
                <a:lnTo>
                  <a:pt x="0" y="3"/>
                </a:lnTo>
                <a:lnTo>
                  <a:pt x="10" y="0"/>
                </a:lnTo>
                <a:close/>
              </a:path>
            </a:pathLst>
          </a:custGeom>
          <a:solidFill>
            <a:srgbClr val="00565E"/>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83" name="Freeform 171">
            <a:extLst>
              <a:ext uri="{FF2B5EF4-FFF2-40B4-BE49-F238E27FC236}">
                <a16:creationId xmlns:a16="http://schemas.microsoft.com/office/drawing/2014/main" id="{D719CFB9-CFB4-46BD-B48F-52F307E2FFB4}"/>
              </a:ext>
            </a:extLst>
          </p:cNvPr>
          <p:cNvSpPr>
            <a:spLocks/>
          </p:cNvSpPr>
          <p:nvPr/>
        </p:nvSpPr>
        <p:spPr bwMode="auto">
          <a:xfrm>
            <a:off x="10169738" y="5781629"/>
            <a:ext cx="183362" cy="192093"/>
          </a:xfrm>
          <a:custGeom>
            <a:avLst/>
            <a:gdLst>
              <a:gd name="T0" fmla="*/ 52 w 63"/>
              <a:gd name="T1" fmla="*/ 0 h 66"/>
              <a:gd name="T2" fmla="*/ 45 w 63"/>
              <a:gd name="T3" fmla="*/ 14 h 66"/>
              <a:gd name="T4" fmla="*/ 63 w 63"/>
              <a:gd name="T5" fmla="*/ 24 h 66"/>
              <a:gd name="T6" fmla="*/ 63 w 63"/>
              <a:gd name="T7" fmla="*/ 59 h 66"/>
              <a:gd name="T8" fmla="*/ 63 w 63"/>
              <a:gd name="T9" fmla="*/ 55 h 66"/>
              <a:gd name="T10" fmla="*/ 59 w 63"/>
              <a:gd name="T11" fmla="*/ 49 h 66"/>
              <a:gd name="T12" fmla="*/ 56 w 63"/>
              <a:gd name="T13" fmla="*/ 49 h 66"/>
              <a:gd name="T14" fmla="*/ 56 w 63"/>
              <a:gd name="T15" fmla="*/ 52 h 66"/>
              <a:gd name="T16" fmla="*/ 56 w 63"/>
              <a:gd name="T17" fmla="*/ 55 h 66"/>
              <a:gd name="T18" fmla="*/ 59 w 63"/>
              <a:gd name="T19" fmla="*/ 62 h 66"/>
              <a:gd name="T20" fmla="*/ 56 w 63"/>
              <a:gd name="T21" fmla="*/ 62 h 66"/>
              <a:gd name="T22" fmla="*/ 52 w 63"/>
              <a:gd name="T23" fmla="*/ 59 h 66"/>
              <a:gd name="T24" fmla="*/ 49 w 63"/>
              <a:gd name="T25" fmla="*/ 59 h 66"/>
              <a:gd name="T26" fmla="*/ 45 w 63"/>
              <a:gd name="T27" fmla="*/ 66 h 66"/>
              <a:gd name="T28" fmla="*/ 42 w 63"/>
              <a:gd name="T29" fmla="*/ 66 h 66"/>
              <a:gd name="T30" fmla="*/ 39 w 63"/>
              <a:gd name="T31" fmla="*/ 62 h 66"/>
              <a:gd name="T32" fmla="*/ 35 w 63"/>
              <a:gd name="T33" fmla="*/ 59 h 66"/>
              <a:gd name="T34" fmla="*/ 32 w 63"/>
              <a:gd name="T35" fmla="*/ 52 h 66"/>
              <a:gd name="T36" fmla="*/ 32 w 63"/>
              <a:gd name="T37" fmla="*/ 49 h 66"/>
              <a:gd name="T38" fmla="*/ 32 w 63"/>
              <a:gd name="T39" fmla="*/ 45 h 66"/>
              <a:gd name="T40" fmla="*/ 28 w 63"/>
              <a:gd name="T41" fmla="*/ 45 h 66"/>
              <a:gd name="T42" fmla="*/ 25 w 63"/>
              <a:gd name="T43" fmla="*/ 45 h 66"/>
              <a:gd name="T44" fmla="*/ 21 w 63"/>
              <a:gd name="T45" fmla="*/ 45 h 66"/>
              <a:gd name="T46" fmla="*/ 18 w 63"/>
              <a:gd name="T47" fmla="*/ 49 h 66"/>
              <a:gd name="T48" fmla="*/ 18 w 63"/>
              <a:gd name="T49" fmla="*/ 55 h 66"/>
              <a:gd name="T50" fmla="*/ 18 w 63"/>
              <a:gd name="T51" fmla="*/ 59 h 66"/>
              <a:gd name="T52" fmla="*/ 14 w 63"/>
              <a:gd name="T53" fmla="*/ 59 h 66"/>
              <a:gd name="T54" fmla="*/ 4 w 63"/>
              <a:gd name="T55" fmla="*/ 45 h 66"/>
              <a:gd name="T56" fmla="*/ 0 w 63"/>
              <a:gd name="T57" fmla="*/ 31 h 66"/>
              <a:gd name="T58" fmla="*/ 18 w 63"/>
              <a:gd name="T59" fmla="*/ 24 h 66"/>
              <a:gd name="T60" fmla="*/ 11 w 63"/>
              <a:gd name="T61" fmla="*/ 17 h 66"/>
              <a:gd name="T62" fmla="*/ 32 w 63"/>
              <a:gd name="T63" fmla="*/ 14 h 66"/>
              <a:gd name="T64" fmla="*/ 39 w 63"/>
              <a:gd name="T65" fmla="*/ 14 h 66"/>
              <a:gd name="T66" fmla="*/ 45 w 63"/>
              <a:gd name="T67" fmla="*/ 3 h 66"/>
              <a:gd name="T68" fmla="*/ 52 w 63"/>
              <a:gd name="T6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66">
                <a:moveTo>
                  <a:pt x="52" y="0"/>
                </a:moveTo>
                <a:lnTo>
                  <a:pt x="45" y="14"/>
                </a:lnTo>
                <a:lnTo>
                  <a:pt x="63" y="24"/>
                </a:lnTo>
                <a:lnTo>
                  <a:pt x="63" y="59"/>
                </a:lnTo>
                <a:lnTo>
                  <a:pt x="63" y="55"/>
                </a:lnTo>
                <a:lnTo>
                  <a:pt x="59" y="49"/>
                </a:lnTo>
                <a:lnTo>
                  <a:pt x="56" y="49"/>
                </a:lnTo>
                <a:lnTo>
                  <a:pt x="56" y="52"/>
                </a:lnTo>
                <a:lnTo>
                  <a:pt x="56" y="55"/>
                </a:lnTo>
                <a:lnTo>
                  <a:pt x="59" y="62"/>
                </a:lnTo>
                <a:lnTo>
                  <a:pt x="56" y="62"/>
                </a:lnTo>
                <a:lnTo>
                  <a:pt x="52" y="59"/>
                </a:lnTo>
                <a:lnTo>
                  <a:pt x="49" y="59"/>
                </a:lnTo>
                <a:lnTo>
                  <a:pt x="45" y="66"/>
                </a:lnTo>
                <a:lnTo>
                  <a:pt x="42" y="66"/>
                </a:lnTo>
                <a:lnTo>
                  <a:pt x="39" y="62"/>
                </a:lnTo>
                <a:lnTo>
                  <a:pt x="35" y="59"/>
                </a:lnTo>
                <a:lnTo>
                  <a:pt x="32" y="52"/>
                </a:lnTo>
                <a:lnTo>
                  <a:pt x="32" y="49"/>
                </a:lnTo>
                <a:lnTo>
                  <a:pt x="32" y="45"/>
                </a:lnTo>
                <a:lnTo>
                  <a:pt x="28" y="45"/>
                </a:lnTo>
                <a:lnTo>
                  <a:pt x="25" y="45"/>
                </a:lnTo>
                <a:lnTo>
                  <a:pt x="21" y="45"/>
                </a:lnTo>
                <a:lnTo>
                  <a:pt x="18" y="49"/>
                </a:lnTo>
                <a:lnTo>
                  <a:pt x="18" y="55"/>
                </a:lnTo>
                <a:lnTo>
                  <a:pt x="18" y="59"/>
                </a:lnTo>
                <a:lnTo>
                  <a:pt x="14" y="59"/>
                </a:lnTo>
                <a:lnTo>
                  <a:pt x="4" y="45"/>
                </a:lnTo>
                <a:lnTo>
                  <a:pt x="0" y="31"/>
                </a:lnTo>
                <a:lnTo>
                  <a:pt x="18" y="24"/>
                </a:lnTo>
                <a:lnTo>
                  <a:pt x="11" y="17"/>
                </a:lnTo>
                <a:lnTo>
                  <a:pt x="32" y="14"/>
                </a:lnTo>
                <a:lnTo>
                  <a:pt x="39" y="14"/>
                </a:lnTo>
                <a:lnTo>
                  <a:pt x="45" y="3"/>
                </a:lnTo>
                <a:lnTo>
                  <a:pt x="52"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84" name="Freeform 172">
            <a:extLst>
              <a:ext uri="{FF2B5EF4-FFF2-40B4-BE49-F238E27FC236}">
                <a16:creationId xmlns:a16="http://schemas.microsoft.com/office/drawing/2014/main" id="{F3912B5E-9026-4173-A6E9-3E48E0650090}"/>
              </a:ext>
            </a:extLst>
          </p:cNvPr>
          <p:cNvSpPr>
            <a:spLocks/>
          </p:cNvSpPr>
          <p:nvPr/>
        </p:nvSpPr>
        <p:spPr bwMode="auto">
          <a:xfrm>
            <a:off x="10300713" y="5973722"/>
            <a:ext cx="52389" cy="29105"/>
          </a:xfrm>
          <a:custGeom>
            <a:avLst/>
            <a:gdLst>
              <a:gd name="T0" fmla="*/ 0 w 18"/>
              <a:gd name="T1" fmla="*/ 7 h 10"/>
              <a:gd name="T2" fmla="*/ 4 w 18"/>
              <a:gd name="T3" fmla="*/ 7 h 10"/>
              <a:gd name="T4" fmla="*/ 4 w 18"/>
              <a:gd name="T5" fmla="*/ 3 h 10"/>
              <a:gd name="T6" fmla="*/ 7 w 18"/>
              <a:gd name="T7" fmla="*/ 0 h 10"/>
              <a:gd name="T8" fmla="*/ 11 w 18"/>
              <a:gd name="T9" fmla="*/ 0 h 10"/>
              <a:gd name="T10" fmla="*/ 14 w 18"/>
              <a:gd name="T11" fmla="*/ 3 h 10"/>
              <a:gd name="T12" fmla="*/ 18 w 18"/>
              <a:gd name="T13" fmla="*/ 7 h 10"/>
              <a:gd name="T14" fmla="*/ 14 w 18"/>
              <a:gd name="T15" fmla="*/ 10 h 10"/>
              <a:gd name="T16" fmla="*/ 11 w 18"/>
              <a:gd name="T17" fmla="*/ 10 h 10"/>
              <a:gd name="T18" fmla="*/ 4 w 18"/>
              <a:gd name="T19" fmla="*/ 10 h 10"/>
              <a:gd name="T20" fmla="*/ 4 w 18"/>
              <a:gd name="T21" fmla="*/ 7 h 10"/>
              <a:gd name="T22" fmla="*/ 0 w 18"/>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0">
                <a:moveTo>
                  <a:pt x="0" y="7"/>
                </a:moveTo>
                <a:lnTo>
                  <a:pt x="4" y="7"/>
                </a:lnTo>
                <a:lnTo>
                  <a:pt x="4" y="3"/>
                </a:lnTo>
                <a:lnTo>
                  <a:pt x="7" y="0"/>
                </a:lnTo>
                <a:lnTo>
                  <a:pt x="11" y="0"/>
                </a:lnTo>
                <a:lnTo>
                  <a:pt x="14" y="3"/>
                </a:lnTo>
                <a:lnTo>
                  <a:pt x="18" y="7"/>
                </a:lnTo>
                <a:lnTo>
                  <a:pt x="14" y="10"/>
                </a:lnTo>
                <a:lnTo>
                  <a:pt x="11" y="10"/>
                </a:lnTo>
                <a:lnTo>
                  <a:pt x="4" y="10"/>
                </a:lnTo>
                <a:lnTo>
                  <a:pt x="4" y="7"/>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85" name="Freeform 173">
            <a:extLst>
              <a:ext uri="{FF2B5EF4-FFF2-40B4-BE49-F238E27FC236}">
                <a16:creationId xmlns:a16="http://schemas.microsoft.com/office/drawing/2014/main" id="{3224BE19-4E45-40D2-B36F-B21791C9F6B4}"/>
              </a:ext>
            </a:extLst>
          </p:cNvPr>
          <p:cNvSpPr>
            <a:spLocks/>
          </p:cNvSpPr>
          <p:nvPr/>
        </p:nvSpPr>
        <p:spPr bwMode="auto">
          <a:xfrm>
            <a:off x="10242502" y="5932974"/>
            <a:ext cx="20374" cy="69852"/>
          </a:xfrm>
          <a:custGeom>
            <a:avLst/>
            <a:gdLst>
              <a:gd name="T0" fmla="*/ 0 w 7"/>
              <a:gd name="T1" fmla="*/ 14 h 24"/>
              <a:gd name="T2" fmla="*/ 0 w 7"/>
              <a:gd name="T3" fmla="*/ 10 h 24"/>
              <a:gd name="T4" fmla="*/ 0 w 7"/>
              <a:gd name="T5" fmla="*/ 7 h 24"/>
              <a:gd name="T6" fmla="*/ 0 w 7"/>
              <a:gd name="T7" fmla="*/ 3 h 24"/>
              <a:gd name="T8" fmla="*/ 0 w 7"/>
              <a:gd name="T9" fmla="*/ 0 h 24"/>
              <a:gd name="T10" fmla="*/ 3 w 7"/>
              <a:gd name="T11" fmla="*/ 0 h 24"/>
              <a:gd name="T12" fmla="*/ 3 w 7"/>
              <a:gd name="T13" fmla="*/ 7 h 24"/>
              <a:gd name="T14" fmla="*/ 7 w 7"/>
              <a:gd name="T15" fmla="*/ 10 h 24"/>
              <a:gd name="T16" fmla="*/ 7 w 7"/>
              <a:gd name="T17" fmla="*/ 14 h 24"/>
              <a:gd name="T18" fmla="*/ 7 w 7"/>
              <a:gd name="T19" fmla="*/ 17 h 24"/>
              <a:gd name="T20" fmla="*/ 7 w 7"/>
              <a:gd name="T21" fmla="*/ 21 h 24"/>
              <a:gd name="T22" fmla="*/ 3 w 7"/>
              <a:gd name="T23" fmla="*/ 24 h 24"/>
              <a:gd name="T24" fmla="*/ 0 w 7"/>
              <a:gd name="T25" fmla="*/ 24 h 24"/>
              <a:gd name="T26" fmla="*/ 0 w 7"/>
              <a:gd name="T27" fmla="*/ 21 h 24"/>
              <a:gd name="T28" fmla="*/ 0 w 7"/>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24">
                <a:moveTo>
                  <a:pt x="0" y="14"/>
                </a:moveTo>
                <a:lnTo>
                  <a:pt x="0" y="10"/>
                </a:lnTo>
                <a:lnTo>
                  <a:pt x="0" y="7"/>
                </a:lnTo>
                <a:lnTo>
                  <a:pt x="0" y="3"/>
                </a:lnTo>
                <a:lnTo>
                  <a:pt x="0" y="0"/>
                </a:lnTo>
                <a:lnTo>
                  <a:pt x="3" y="0"/>
                </a:lnTo>
                <a:lnTo>
                  <a:pt x="3" y="7"/>
                </a:lnTo>
                <a:lnTo>
                  <a:pt x="7" y="10"/>
                </a:lnTo>
                <a:lnTo>
                  <a:pt x="7" y="14"/>
                </a:lnTo>
                <a:lnTo>
                  <a:pt x="7" y="17"/>
                </a:lnTo>
                <a:lnTo>
                  <a:pt x="7" y="21"/>
                </a:lnTo>
                <a:lnTo>
                  <a:pt x="3" y="24"/>
                </a:lnTo>
                <a:lnTo>
                  <a:pt x="0" y="24"/>
                </a:lnTo>
                <a:lnTo>
                  <a:pt x="0" y="21"/>
                </a:lnTo>
                <a:lnTo>
                  <a:pt x="0"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86" name="Freeform 174">
            <a:extLst>
              <a:ext uri="{FF2B5EF4-FFF2-40B4-BE49-F238E27FC236}">
                <a16:creationId xmlns:a16="http://schemas.microsoft.com/office/drawing/2014/main" id="{E76EB63F-51F0-4803-BC4A-E5901D7469AB}"/>
              </a:ext>
            </a:extLst>
          </p:cNvPr>
          <p:cNvSpPr>
            <a:spLocks/>
          </p:cNvSpPr>
          <p:nvPr/>
        </p:nvSpPr>
        <p:spPr bwMode="auto">
          <a:xfrm>
            <a:off x="10210485" y="5962080"/>
            <a:ext cx="20374" cy="40747"/>
          </a:xfrm>
          <a:custGeom>
            <a:avLst/>
            <a:gdLst>
              <a:gd name="T0" fmla="*/ 0 w 7"/>
              <a:gd name="T1" fmla="*/ 7 h 14"/>
              <a:gd name="T2" fmla="*/ 0 w 7"/>
              <a:gd name="T3" fmla="*/ 4 h 14"/>
              <a:gd name="T4" fmla="*/ 4 w 7"/>
              <a:gd name="T5" fmla="*/ 0 h 14"/>
              <a:gd name="T6" fmla="*/ 7 w 7"/>
              <a:gd name="T7" fmla="*/ 4 h 14"/>
              <a:gd name="T8" fmla="*/ 7 w 7"/>
              <a:gd name="T9" fmla="*/ 11 h 14"/>
              <a:gd name="T10" fmla="*/ 4 w 7"/>
              <a:gd name="T11" fmla="*/ 14 h 14"/>
              <a:gd name="T12" fmla="*/ 0 w 7"/>
              <a:gd name="T13" fmla="*/ 14 h 14"/>
              <a:gd name="T14" fmla="*/ 0 w 7"/>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0" y="7"/>
                </a:moveTo>
                <a:lnTo>
                  <a:pt x="0" y="4"/>
                </a:lnTo>
                <a:lnTo>
                  <a:pt x="4" y="0"/>
                </a:lnTo>
                <a:lnTo>
                  <a:pt x="7" y="4"/>
                </a:lnTo>
                <a:lnTo>
                  <a:pt x="7" y="11"/>
                </a:lnTo>
                <a:lnTo>
                  <a:pt x="4" y="14"/>
                </a:lnTo>
                <a:lnTo>
                  <a:pt x="0" y="14"/>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87" name="Freeform 175">
            <a:extLst>
              <a:ext uri="{FF2B5EF4-FFF2-40B4-BE49-F238E27FC236}">
                <a16:creationId xmlns:a16="http://schemas.microsoft.com/office/drawing/2014/main" id="{F92EF68B-478C-4661-9D8A-5D0880829D0D}"/>
              </a:ext>
            </a:extLst>
          </p:cNvPr>
          <p:cNvSpPr>
            <a:spLocks/>
          </p:cNvSpPr>
          <p:nvPr/>
        </p:nvSpPr>
        <p:spPr bwMode="auto">
          <a:xfrm>
            <a:off x="9928169" y="5691403"/>
            <a:ext cx="180451" cy="98957"/>
          </a:xfrm>
          <a:custGeom>
            <a:avLst/>
            <a:gdLst>
              <a:gd name="T0" fmla="*/ 31 w 62"/>
              <a:gd name="T1" fmla="*/ 3 h 34"/>
              <a:gd name="T2" fmla="*/ 45 w 62"/>
              <a:gd name="T3" fmla="*/ 0 h 34"/>
              <a:gd name="T4" fmla="*/ 55 w 62"/>
              <a:gd name="T5" fmla="*/ 3 h 34"/>
              <a:gd name="T6" fmla="*/ 62 w 62"/>
              <a:gd name="T7" fmla="*/ 7 h 34"/>
              <a:gd name="T8" fmla="*/ 52 w 62"/>
              <a:gd name="T9" fmla="*/ 24 h 34"/>
              <a:gd name="T10" fmla="*/ 35 w 62"/>
              <a:gd name="T11" fmla="*/ 24 h 34"/>
              <a:gd name="T12" fmla="*/ 31 w 62"/>
              <a:gd name="T13" fmla="*/ 24 h 34"/>
              <a:gd name="T14" fmla="*/ 28 w 62"/>
              <a:gd name="T15" fmla="*/ 31 h 34"/>
              <a:gd name="T16" fmla="*/ 17 w 62"/>
              <a:gd name="T17" fmla="*/ 21 h 34"/>
              <a:gd name="T18" fmla="*/ 14 w 62"/>
              <a:gd name="T19" fmla="*/ 34 h 34"/>
              <a:gd name="T20" fmla="*/ 10 w 62"/>
              <a:gd name="T21" fmla="*/ 34 h 34"/>
              <a:gd name="T22" fmla="*/ 7 w 62"/>
              <a:gd name="T23" fmla="*/ 31 h 34"/>
              <a:gd name="T24" fmla="*/ 3 w 62"/>
              <a:gd name="T25" fmla="*/ 28 h 34"/>
              <a:gd name="T26" fmla="*/ 0 w 62"/>
              <a:gd name="T27" fmla="*/ 21 h 34"/>
              <a:gd name="T28" fmla="*/ 0 w 62"/>
              <a:gd name="T29" fmla="*/ 10 h 34"/>
              <a:gd name="T30" fmla="*/ 3 w 62"/>
              <a:gd name="T31" fmla="*/ 3 h 34"/>
              <a:gd name="T32" fmla="*/ 17 w 62"/>
              <a:gd name="T33" fmla="*/ 7 h 34"/>
              <a:gd name="T34" fmla="*/ 31 w 62"/>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34">
                <a:moveTo>
                  <a:pt x="31" y="3"/>
                </a:moveTo>
                <a:lnTo>
                  <a:pt x="45" y="0"/>
                </a:lnTo>
                <a:lnTo>
                  <a:pt x="55" y="3"/>
                </a:lnTo>
                <a:lnTo>
                  <a:pt x="62" y="7"/>
                </a:lnTo>
                <a:lnTo>
                  <a:pt x="52" y="24"/>
                </a:lnTo>
                <a:lnTo>
                  <a:pt x="35" y="24"/>
                </a:lnTo>
                <a:lnTo>
                  <a:pt x="31" y="24"/>
                </a:lnTo>
                <a:lnTo>
                  <a:pt x="28" y="31"/>
                </a:lnTo>
                <a:lnTo>
                  <a:pt x="17" y="21"/>
                </a:lnTo>
                <a:lnTo>
                  <a:pt x="14" y="34"/>
                </a:lnTo>
                <a:lnTo>
                  <a:pt x="10" y="34"/>
                </a:lnTo>
                <a:lnTo>
                  <a:pt x="7" y="31"/>
                </a:lnTo>
                <a:lnTo>
                  <a:pt x="3" y="28"/>
                </a:lnTo>
                <a:lnTo>
                  <a:pt x="0" y="21"/>
                </a:lnTo>
                <a:lnTo>
                  <a:pt x="0" y="10"/>
                </a:lnTo>
                <a:lnTo>
                  <a:pt x="3" y="3"/>
                </a:lnTo>
                <a:lnTo>
                  <a:pt x="17" y="7"/>
                </a:lnTo>
                <a:lnTo>
                  <a:pt x="31"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88" name="Freeform 176">
            <a:extLst>
              <a:ext uri="{FF2B5EF4-FFF2-40B4-BE49-F238E27FC236}">
                <a16:creationId xmlns:a16="http://schemas.microsoft.com/office/drawing/2014/main" id="{032D5144-2CC0-4398-8997-334547554339}"/>
              </a:ext>
            </a:extLst>
          </p:cNvPr>
          <p:cNvSpPr>
            <a:spLocks/>
          </p:cNvSpPr>
          <p:nvPr/>
        </p:nvSpPr>
        <p:spPr bwMode="auto">
          <a:xfrm>
            <a:off x="9896152" y="5883495"/>
            <a:ext cx="113510" cy="151346"/>
          </a:xfrm>
          <a:custGeom>
            <a:avLst/>
            <a:gdLst>
              <a:gd name="T0" fmla="*/ 14 w 39"/>
              <a:gd name="T1" fmla="*/ 0 h 52"/>
              <a:gd name="T2" fmla="*/ 28 w 39"/>
              <a:gd name="T3" fmla="*/ 7 h 52"/>
              <a:gd name="T4" fmla="*/ 35 w 39"/>
              <a:gd name="T5" fmla="*/ 24 h 52"/>
              <a:gd name="T6" fmla="*/ 39 w 39"/>
              <a:gd name="T7" fmla="*/ 27 h 52"/>
              <a:gd name="T8" fmla="*/ 39 w 39"/>
              <a:gd name="T9" fmla="*/ 45 h 52"/>
              <a:gd name="T10" fmla="*/ 35 w 39"/>
              <a:gd name="T11" fmla="*/ 45 h 52"/>
              <a:gd name="T12" fmla="*/ 32 w 39"/>
              <a:gd name="T13" fmla="*/ 45 h 52"/>
              <a:gd name="T14" fmla="*/ 28 w 39"/>
              <a:gd name="T15" fmla="*/ 48 h 52"/>
              <a:gd name="T16" fmla="*/ 21 w 39"/>
              <a:gd name="T17" fmla="*/ 52 h 52"/>
              <a:gd name="T18" fmla="*/ 18 w 39"/>
              <a:gd name="T19" fmla="*/ 52 h 52"/>
              <a:gd name="T20" fmla="*/ 18 w 39"/>
              <a:gd name="T21" fmla="*/ 48 h 52"/>
              <a:gd name="T22" fmla="*/ 14 w 39"/>
              <a:gd name="T23" fmla="*/ 48 h 52"/>
              <a:gd name="T24" fmla="*/ 14 w 39"/>
              <a:gd name="T25" fmla="*/ 52 h 52"/>
              <a:gd name="T26" fmla="*/ 4 w 39"/>
              <a:gd name="T27" fmla="*/ 38 h 52"/>
              <a:gd name="T28" fmla="*/ 0 w 39"/>
              <a:gd name="T29" fmla="*/ 17 h 52"/>
              <a:gd name="T30" fmla="*/ 4 w 39"/>
              <a:gd name="T31" fmla="*/ 10 h 52"/>
              <a:gd name="T32" fmla="*/ 11 w 39"/>
              <a:gd name="T33" fmla="*/ 10 h 52"/>
              <a:gd name="T34" fmla="*/ 14 w 39"/>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2">
                <a:moveTo>
                  <a:pt x="14" y="0"/>
                </a:moveTo>
                <a:lnTo>
                  <a:pt x="28" y="7"/>
                </a:lnTo>
                <a:lnTo>
                  <a:pt x="35" y="24"/>
                </a:lnTo>
                <a:lnTo>
                  <a:pt x="39" y="27"/>
                </a:lnTo>
                <a:lnTo>
                  <a:pt x="39" y="45"/>
                </a:lnTo>
                <a:lnTo>
                  <a:pt x="35" y="45"/>
                </a:lnTo>
                <a:lnTo>
                  <a:pt x="32" y="45"/>
                </a:lnTo>
                <a:lnTo>
                  <a:pt x="28" y="48"/>
                </a:lnTo>
                <a:lnTo>
                  <a:pt x="21" y="52"/>
                </a:lnTo>
                <a:lnTo>
                  <a:pt x="18" y="52"/>
                </a:lnTo>
                <a:lnTo>
                  <a:pt x="18" y="48"/>
                </a:lnTo>
                <a:lnTo>
                  <a:pt x="14" y="48"/>
                </a:lnTo>
                <a:lnTo>
                  <a:pt x="14" y="52"/>
                </a:lnTo>
                <a:lnTo>
                  <a:pt x="4" y="38"/>
                </a:lnTo>
                <a:lnTo>
                  <a:pt x="0" y="17"/>
                </a:lnTo>
                <a:lnTo>
                  <a:pt x="4" y="10"/>
                </a:lnTo>
                <a:lnTo>
                  <a:pt x="11" y="10"/>
                </a:lnTo>
                <a:lnTo>
                  <a:pt x="14"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89" name="Freeform 177">
            <a:extLst>
              <a:ext uri="{FF2B5EF4-FFF2-40B4-BE49-F238E27FC236}">
                <a16:creationId xmlns:a16="http://schemas.microsoft.com/office/drawing/2014/main" id="{03411D8E-A65D-490D-B7AD-FBCB58B67EC3}"/>
              </a:ext>
            </a:extLst>
          </p:cNvPr>
          <p:cNvSpPr>
            <a:spLocks/>
          </p:cNvSpPr>
          <p:nvPr/>
        </p:nvSpPr>
        <p:spPr bwMode="auto">
          <a:xfrm>
            <a:off x="9957273" y="5953348"/>
            <a:ext cx="32016" cy="40747"/>
          </a:xfrm>
          <a:custGeom>
            <a:avLst/>
            <a:gdLst>
              <a:gd name="T0" fmla="*/ 7 w 11"/>
              <a:gd name="T1" fmla="*/ 14 h 14"/>
              <a:gd name="T2" fmla="*/ 0 w 11"/>
              <a:gd name="T3" fmla="*/ 14 h 14"/>
              <a:gd name="T4" fmla="*/ 0 w 11"/>
              <a:gd name="T5" fmla="*/ 7 h 14"/>
              <a:gd name="T6" fmla="*/ 7 w 11"/>
              <a:gd name="T7" fmla="*/ 0 h 14"/>
              <a:gd name="T8" fmla="*/ 11 w 11"/>
              <a:gd name="T9" fmla="*/ 7 h 14"/>
              <a:gd name="T10" fmla="*/ 7 w 11"/>
              <a:gd name="T11" fmla="*/ 14 h 14"/>
            </a:gdLst>
            <a:ahLst/>
            <a:cxnLst>
              <a:cxn ang="0">
                <a:pos x="T0" y="T1"/>
              </a:cxn>
              <a:cxn ang="0">
                <a:pos x="T2" y="T3"/>
              </a:cxn>
              <a:cxn ang="0">
                <a:pos x="T4" y="T5"/>
              </a:cxn>
              <a:cxn ang="0">
                <a:pos x="T6" y="T7"/>
              </a:cxn>
              <a:cxn ang="0">
                <a:pos x="T8" y="T9"/>
              </a:cxn>
              <a:cxn ang="0">
                <a:pos x="T10" y="T11"/>
              </a:cxn>
            </a:cxnLst>
            <a:rect l="0" t="0" r="r" b="b"/>
            <a:pathLst>
              <a:path w="11" h="14">
                <a:moveTo>
                  <a:pt x="7" y="14"/>
                </a:moveTo>
                <a:lnTo>
                  <a:pt x="0" y="14"/>
                </a:lnTo>
                <a:lnTo>
                  <a:pt x="0" y="7"/>
                </a:lnTo>
                <a:lnTo>
                  <a:pt x="7" y="0"/>
                </a:lnTo>
                <a:lnTo>
                  <a:pt x="11" y="7"/>
                </a:lnTo>
                <a:lnTo>
                  <a:pt x="7"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90" name="Freeform 178">
            <a:extLst>
              <a:ext uri="{FF2B5EF4-FFF2-40B4-BE49-F238E27FC236}">
                <a16:creationId xmlns:a16="http://schemas.microsoft.com/office/drawing/2014/main" id="{16C1C95A-346F-4105-8CCC-72783B46E40D}"/>
              </a:ext>
            </a:extLst>
          </p:cNvPr>
          <p:cNvSpPr>
            <a:spLocks/>
          </p:cNvSpPr>
          <p:nvPr/>
        </p:nvSpPr>
        <p:spPr bwMode="auto">
          <a:xfrm>
            <a:off x="9957273" y="5953348"/>
            <a:ext cx="32016" cy="40747"/>
          </a:xfrm>
          <a:custGeom>
            <a:avLst/>
            <a:gdLst>
              <a:gd name="T0" fmla="*/ 7 w 11"/>
              <a:gd name="T1" fmla="*/ 14 h 14"/>
              <a:gd name="T2" fmla="*/ 0 w 11"/>
              <a:gd name="T3" fmla="*/ 14 h 14"/>
              <a:gd name="T4" fmla="*/ 0 w 11"/>
              <a:gd name="T5" fmla="*/ 7 h 14"/>
              <a:gd name="T6" fmla="*/ 7 w 11"/>
              <a:gd name="T7" fmla="*/ 0 h 14"/>
              <a:gd name="T8" fmla="*/ 11 w 11"/>
              <a:gd name="T9" fmla="*/ 7 h 14"/>
              <a:gd name="T10" fmla="*/ 7 w 11"/>
              <a:gd name="T11" fmla="*/ 14 h 14"/>
            </a:gdLst>
            <a:ahLst/>
            <a:cxnLst>
              <a:cxn ang="0">
                <a:pos x="T0" y="T1"/>
              </a:cxn>
              <a:cxn ang="0">
                <a:pos x="T2" y="T3"/>
              </a:cxn>
              <a:cxn ang="0">
                <a:pos x="T4" y="T5"/>
              </a:cxn>
              <a:cxn ang="0">
                <a:pos x="T6" y="T7"/>
              </a:cxn>
              <a:cxn ang="0">
                <a:pos x="T8" y="T9"/>
              </a:cxn>
              <a:cxn ang="0">
                <a:pos x="T10" y="T11"/>
              </a:cxn>
            </a:cxnLst>
            <a:rect l="0" t="0" r="r" b="b"/>
            <a:pathLst>
              <a:path w="11" h="14">
                <a:moveTo>
                  <a:pt x="7" y="14"/>
                </a:moveTo>
                <a:lnTo>
                  <a:pt x="0" y="14"/>
                </a:lnTo>
                <a:lnTo>
                  <a:pt x="0" y="7"/>
                </a:lnTo>
                <a:lnTo>
                  <a:pt x="7" y="0"/>
                </a:lnTo>
                <a:lnTo>
                  <a:pt x="11" y="7"/>
                </a:lnTo>
                <a:lnTo>
                  <a:pt x="7"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91" name="Freeform 179">
            <a:extLst>
              <a:ext uri="{FF2B5EF4-FFF2-40B4-BE49-F238E27FC236}">
                <a16:creationId xmlns:a16="http://schemas.microsoft.com/office/drawing/2014/main" id="{91E69571-DFC7-4661-A424-D5B2998E4502}"/>
              </a:ext>
            </a:extLst>
          </p:cNvPr>
          <p:cNvSpPr>
            <a:spLocks/>
          </p:cNvSpPr>
          <p:nvPr/>
        </p:nvSpPr>
        <p:spPr bwMode="auto">
          <a:xfrm>
            <a:off x="9936899" y="5601179"/>
            <a:ext cx="93136" cy="110599"/>
          </a:xfrm>
          <a:custGeom>
            <a:avLst/>
            <a:gdLst>
              <a:gd name="T0" fmla="*/ 18 w 32"/>
              <a:gd name="T1" fmla="*/ 0 h 38"/>
              <a:gd name="T2" fmla="*/ 32 w 32"/>
              <a:gd name="T3" fmla="*/ 10 h 38"/>
              <a:gd name="T4" fmla="*/ 25 w 32"/>
              <a:gd name="T5" fmla="*/ 24 h 38"/>
              <a:gd name="T6" fmla="*/ 28 w 32"/>
              <a:gd name="T7" fmla="*/ 34 h 38"/>
              <a:gd name="T8" fmla="*/ 14 w 32"/>
              <a:gd name="T9" fmla="*/ 38 h 38"/>
              <a:gd name="T10" fmla="*/ 0 w 32"/>
              <a:gd name="T11" fmla="*/ 34 h 38"/>
              <a:gd name="T12" fmla="*/ 0 w 32"/>
              <a:gd name="T13" fmla="*/ 27 h 38"/>
              <a:gd name="T14" fmla="*/ 11 w 32"/>
              <a:gd name="T15" fmla="*/ 13 h 38"/>
              <a:gd name="T16" fmla="*/ 18 w 32"/>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8">
                <a:moveTo>
                  <a:pt x="18" y="0"/>
                </a:moveTo>
                <a:lnTo>
                  <a:pt x="32" y="10"/>
                </a:lnTo>
                <a:lnTo>
                  <a:pt x="25" y="24"/>
                </a:lnTo>
                <a:lnTo>
                  <a:pt x="28" y="34"/>
                </a:lnTo>
                <a:lnTo>
                  <a:pt x="14" y="38"/>
                </a:lnTo>
                <a:lnTo>
                  <a:pt x="0" y="34"/>
                </a:lnTo>
                <a:lnTo>
                  <a:pt x="0" y="27"/>
                </a:lnTo>
                <a:lnTo>
                  <a:pt x="11" y="13"/>
                </a:lnTo>
                <a:lnTo>
                  <a:pt x="18" y="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92" name="Freeform 183">
            <a:extLst>
              <a:ext uri="{FF2B5EF4-FFF2-40B4-BE49-F238E27FC236}">
                <a16:creationId xmlns:a16="http://schemas.microsoft.com/office/drawing/2014/main" id="{C549F709-CD97-44E3-9BB0-79D3F3E6BA3D}"/>
              </a:ext>
            </a:extLst>
          </p:cNvPr>
          <p:cNvSpPr>
            <a:spLocks/>
          </p:cNvSpPr>
          <p:nvPr/>
        </p:nvSpPr>
        <p:spPr bwMode="auto">
          <a:xfrm>
            <a:off x="9817569" y="4550487"/>
            <a:ext cx="291050" cy="291050"/>
          </a:xfrm>
          <a:custGeom>
            <a:avLst/>
            <a:gdLst>
              <a:gd name="T0" fmla="*/ 48 w 100"/>
              <a:gd name="T1" fmla="*/ 0 h 100"/>
              <a:gd name="T2" fmla="*/ 59 w 100"/>
              <a:gd name="T3" fmla="*/ 17 h 100"/>
              <a:gd name="T4" fmla="*/ 73 w 100"/>
              <a:gd name="T5" fmla="*/ 38 h 100"/>
              <a:gd name="T6" fmla="*/ 83 w 100"/>
              <a:gd name="T7" fmla="*/ 31 h 100"/>
              <a:gd name="T8" fmla="*/ 90 w 100"/>
              <a:gd name="T9" fmla="*/ 41 h 100"/>
              <a:gd name="T10" fmla="*/ 100 w 100"/>
              <a:gd name="T11" fmla="*/ 38 h 100"/>
              <a:gd name="T12" fmla="*/ 100 w 100"/>
              <a:gd name="T13" fmla="*/ 45 h 100"/>
              <a:gd name="T14" fmla="*/ 100 w 100"/>
              <a:gd name="T15" fmla="*/ 59 h 100"/>
              <a:gd name="T16" fmla="*/ 90 w 100"/>
              <a:gd name="T17" fmla="*/ 66 h 100"/>
              <a:gd name="T18" fmla="*/ 80 w 100"/>
              <a:gd name="T19" fmla="*/ 80 h 100"/>
              <a:gd name="T20" fmla="*/ 80 w 100"/>
              <a:gd name="T21" fmla="*/ 97 h 100"/>
              <a:gd name="T22" fmla="*/ 69 w 100"/>
              <a:gd name="T23" fmla="*/ 100 h 100"/>
              <a:gd name="T24" fmla="*/ 62 w 100"/>
              <a:gd name="T25" fmla="*/ 83 h 100"/>
              <a:gd name="T26" fmla="*/ 59 w 100"/>
              <a:gd name="T27" fmla="*/ 80 h 100"/>
              <a:gd name="T28" fmla="*/ 48 w 100"/>
              <a:gd name="T29" fmla="*/ 66 h 100"/>
              <a:gd name="T30" fmla="*/ 38 w 100"/>
              <a:gd name="T31" fmla="*/ 73 h 100"/>
              <a:gd name="T32" fmla="*/ 24 w 100"/>
              <a:gd name="T33" fmla="*/ 66 h 100"/>
              <a:gd name="T34" fmla="*/ 21 w 100"/>
              <a:gd name="T35" fmla="*/ 52 h 100"/>
              <a:gd name="T36" fmla="*/ 14 w 100"/>
              <a:gd name="T37" fmla="*/ 52 h 100"/>
              <a:gd name="T38" fmla="*/ 0 w 100"/>
              <a:gd name="T39" fmla="*/ 45 h 100"/>
              <a:gd name="T40" fmla="*/ 0 w 100"/>
              <a:gd name="T41" fmla="*/ 28 h 100"/>
              <a:gd name="T42" fmla="*/ 14 w 100"/>
              <a:gd name="T43" fmla="*/ 10 h 100"/>
              <a:gd name="T44" fmla="*/ 31 w 100"/>
              <a:gd name="T45" fmla="*/ 10 h 100"/>
              <a:gd name="T46" fmla="*/ 31 w 100"/>
              <a:gd name="T47" fmla="*/ 3 h 100"/>
              <a:gd name="T48" fmla="*/ 48 w 100"/>
              <a:gd name="T49" fmla="*/ 3 h 100"/>
              <a:gd name="T50" fmla="*/ 48 w 100"/>
              <a:gd name="T5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00">
                <a:moveTo>
                  <a:pt x="48" y="0"/>
                </a:moveTo>
                <a:lnTo>
                  <a:pt x="59" y="17"/>
                </a:lnTo>
                <a:lnTo>
                  <a:pt x="73" y="38"/>
                </a:lnTo>
                <a:lnTo>
                  <a:pt x="83" y="31"/>
                </a:lnTo>
                <a:lnTo>
                  <a:pt x="90" y="41"/>
                </a:lnTo>
                <a:lnTo>
                  <a:pt x="100" y="38"/>
                </a:lnTo>
                <a:lnTo>
                  <a:pt x="100" y="45"/>
                </a:lnTo>
                <a:lnTo>
                  <a:pt x="100" y="59"/>
                </a:lnTo>
                <a:lnTo>
                  <a:pt x="90" y="66"/>
                </a:lnTo>
                <a:lnTo>
                  <a:pt x="80" y="80"/>
                </a:lnTo>
                <a:lnTo>
                  <a:pt x="80" y="97"/>
                </a:lnTo>
                <a:lnTo>
                  <a:pt x="69" y="100"/>
                </a:lnTo>
                <a:lnTo>
                  <a:pt x="62" y="83"/>
                </a:lnTo>
                <a:lnTo>
                  <a:pt x="59" y="80"/>
                </a:lnTo>
                <a:lnTo>
                  <a:pt x="48" y="66"/>
                </a:lnTo>
                <a:lnTo>
                  <a:pt x="38" y="73"/>
                </a:lnTo>
                <a:lnTo>
                  <a:pt x="24" y="66"/>
                </a:lnTo>
                <a:lnTo>
                  <a:pt x="21" y="52"/>
                </a:lnTo>
                <a:lnTo>
                  <a:pt x="14" y="52"/>
                </a:lnTo>
                <a:lnTo>
                  <a:pt x="0" y="45"/>
                </a:lnTo>
                <a:lnTo>
                  <a:pt x="0" y="28"/>
                </a:lnTo>
                <a:lnTo>
                  <a:pt x="14" y="10"/>
                </a:lnTo>
                <a:lnTo>
                  <a:pt x="31" y="10"/>
                </a:lnTo>
                <a:lnTo>
                  <a:pt x="31" y="3"/>
                </a:lnTo>
                <a:lnTo>
                  <a:pt x="48" y="3"/>
                </a:lnTo>
                <a:lnTo>
                  <a:pt x="4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93" name="Freeform 184">
            <a:extLst>
              <a:ext uri="{FF2B5EF4-FFF2-40B4-BE49-F238E27FC236}">
                <a16:creationId xmlns:a16="http://schemas.microsoft.com/office/drawing/2014/main" id="{25AD3F60-629F-4B19-A303-5B7C3EE9EB7F}"/>
              </a:ext>
            </a:extLst>
          </p:cNvPr>
          <p:cNvSpPr>
            <a:spLocks/>
          </p:cNvSpPr>
          <p:nvPr/>
        </p:nvSpPr>
        <p:spPr bwMode="auto">
          <a:xfrm>
            <a:off x="9846675" y="4914301"/>
            <a:ext cx="142615" cy="119331"/>
          </a:xfrm>
          <a:custGeom>
            <a:avLst/>
            <a:gdLst>
              <a:gd name="T0" fmla="*/ 28 w 49"/>
              <a:gd name="T1" fmla="*/ 3 h 41"/>
              <a:gd name="T2" fmla="*/ 38 w 49"/>
              <a:gd name="T3" fmla="*/ 0 h 41"/>
              <a:gd name="T4" fmla="*/ 49 w 49"/>
              <a:gd name="T5" fmla="*/ 14 h 41"/>
              <a:gd name="T6" fmla="*/ 38 w 49"/>
              <a:gd name="T7" fmla="*/ 41 h 41"/>
              <a:gd name="T8" fmla="*/ 24 w 49"/>
              <a:gd name="T9" fmla="*/ 41 h 41"/>
              <a:gd name="T10" fmla="*/ 0 w 49"/>
              <a:gd name="T11" fmla="*/ 20 h 41"/>
              <a:gd name="T12" fmla="*/ 21 w 49"/>
              <a:gd name="T13" fmla="*/ 10 h 41"/>
              <a:gd name="T14" fmla="*/ 24 w 49"/>
              <a:gd name="T15" fmla="*/ 7 h 41"/>
              <a:gd name="T16" fmla="*/ 28 w 49"/>
              <a:gd name="T17"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1">
                <a:moveTo>
                  <a:pt x="28" y="3"/>
                </a:moveTo>
                <a:lnTo>
                  <a:pt x="38" y="0"/>
                </a:lnTo>
                <a:lnTo>
                  <a:pt x="49" y="14"/>
                </a:lnTo>
                <a:lnTo>
                  <a:pt x="38" y="41"/>
                </a:lnTo>
                <a:lnTo>
                  <a:pt x="24" y="41"/>
                </a:lnTo>
                <a:lnTo>
                  <a:pt x="0" y="20"/>
                </a:lnTo>
                <a:lnTo>
                  <a:pt x="21" y="10"/>
                </a:lnTo>
                <a:lnTo>
                  <a:pt x="24" y="7"/>
                </a:lnTo>
                <a:lnTo>
                  <a:pt x="28"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94" name="Freeform 185">
            <a:extLst>
              <a:ext uri="{FF2B5EF4-FFF2-40B4-BE49-F238E27FC236}">
                <a16:creationId xmlns:a16="http://schemas.microsoft.com/office/drawing/2014/main" id="{A11473A6-31C1-40F3-9067-B5570A048A67}"/>
              </a:ext>
            </a:extLst>
          </p:cNvPr>
          <p:cNvSpPr>
            <a:spLocks/>
          </p:cNvSpPr>
          <p:nvPr/>
        </p:nvSpPr>
        <p:spPr bwMode="auto">
          <a:xfrm>
            <a:off x="9957274" y="4448621"/>
            <a:ext cx="203735" cy="221198"/>
          </a:xfrm>
          <a:custGeom>
            <a:avLst/>
            <a:gdLst>
              <a:gd name="T0" fmla="*/ 39 w 70"/>
              <a:gd name="T1" fmla="*/ 17 h 76"/>
              <a:gd name="T2" fmla="*/ 45 w 70"/>
              <a:gd name="T3" fmla="*/ 21 h 76"/>
              <a:gd name="T4" fmla="*/ 66 w 70"/>
              <a:gd name="T5" fmla="*/ 21 h 76"/>
              <a:gd name="T6" fmla="*/ 70 w 70"/>
              <a:gd name="T7" fmla="*/ 28 h 76"/>
              <a:gd name="T8" fmla="*/ 63 w 70"/>
              <a:gd name="T9" fmla="*/ 52 h 76"/>
              <a:gd name="T10" fmla="*/ 59 w 70"/>
              <a:gd name="T11" fmla="*/ 52 h 76"/>
              <a:gd name="T12" fmla="*/ 52 w 70"/>
              <a:gd name="T13" fmla="*/ 63 h 76"/>
              <a:gd name="T14" fmla="*/ 52 w 70"/>
              <a:gd name="T15" fmla="*/ 73 h 76"/>
              <a:gd name="T16" fmla="*/ 42 w 70"/>
              <a:gd name="T17" fmla="*/ 76 h 76"/>
              <a:gd name="T18" fmla="*/ 35 w 70"/>
              <a:gd name="T19" fmla="*/ 66 h 76"/>
              <a:gd name="T20" fmla="*/ 25 w 70"/>
              <a:gd name="T21" fmla="*/ 73 h 76"/>
              <a:gd name="T22" fmla="*/ 11 w 70"/>
              <a:gd name="T23" fmla="*/ 52 h 76"/>
              <a:gd name="T24" fmla="*/ 0 w 70"/>
              <a:gd name="T25" fmla="*/ 35 h 76"/>
              <a:gd name="T26" fmla="*/ 7 w 70"/>
              <a:gd name="T27" fmla="*/ 14 h 76"/>
              <a:gd name="T28" fmla="*/ 0 w 70"/>
              <a:gd name="T29" fmla="*/ 7 h 76"/>
              <a:gd name="T30" fmla="*/ 4 w 70"/>
              <a:gd name="T31" fmla="*/ 0 h 76"/>
              <a:gd name="T32" fmla="*/ 21 w 70"/>
              <a:gd name="T33" fmla="*/ 28 h 76"/>
              <a:gd name="T34" fmla="*/ 39 w 70"/>
              <a:gd name="T35" fmla="*/ 1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76">
                <a:moveTo>
                  <a:pt x="39" y="17"/>
                </a:moveTo>
                <a:lnTo>
                  <a:pt x="45" y="21"/>
                </a:lnTo>
                <a:lnTo>
                  <a:pt x="66" y="21"/>
                </a:lnTo>
                <a:lnTo>
                  <a:pt x="70" y="28"/>
                </a:lnTo>
                <a:lnTo>
                  <a:pt x="63" y="52"/>
                </a:lnTo>
                <a:lnTo>
                  <a:pt x="59" y="52"/>
                </a:lnTo>
                <a:lnTo>
                  <a:pt x="52" y="63"/>
                </a:lnTo>
                <a:lnTo>
                  <a:pt x="52" y="73"/>
                </a:lnTo>
                <a:lnTo>
                  <a:pt x="42" y="76"/>
                </a:lnTo>
                <a:lnTo>
                  <a:pt x="35" y="66"/>
                </a:lnTo>
                <a:lnTo>
                  <a:pt x="25" y="73"/>
                </a:lnTo>
                <a:lnTo>
                  <a:pt x="11" y="52"/>
                </a:lnTo>
                <a:lnTo>
                  <a:pt x="0" y="35"/>
                </a:lnTo>
                <a:lnTo>
                  <a:pt x="7" y="14"/>
                </a:lnTo>
                <a:lnTo>
                  <a:pt x="0" y="7"/>
                </a:lnTo>
                <a:lnTo>
                  <a:pt x="4" y="0"/>
                </a:lnTo>
                <a:lnTo>
                  <a:pt x="21" y="28"/>
                </a:lnTo>
                <a:lnTo>
                  <a:pt x="39" y="1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95" name="Freeform 186">
            <a:extLst>
              <a:ext uri="{FF2B5EF4-FFF2-40B4-BE49-F238E27FC236}">
                <a16:creationId xmlns:a16="http://schemas.microsoft.com/office/drawing/2014/main" id="{1933C124-2A44-4695-9558-7DA44228CA07}"/>
              </a:ext>
            </a:extLst>
          </p:cNvPr>
          <p:cNvSpPr>
            <a:spLocks/>
          </p:cNvSpPr>
          <p:nvPr/>
        </p:nvSpPr>
        <p:spPr bwMode="auto">
          <a:xfrm>
            <a:off x="9805928" y="4701833"/>
            <a:ext cx="212467" cy="221198"/>
          </a:xfrm>
          <a:custGeom>
            <a:avLst/>
            <a:gdLst>
              <a:gd name="T0" fmla="*/ 28 w 73"/>
              <a:gd name="T1" fmla="*/ 14 h 76"/>
              <a:gd name="T2" fmla="*/ 42 w 73"/>
              <a:gd name="T3" fmla="*/ 21 h 76"/>
              <a:gd name="T4" fmla="*/ 52 w 73"/>
              <a:gd name="T5" fmla="*/ 14 h 76"/>
              <a:gd name="T6" fmla="*/ 63 w 73"/>
              <a:gd name="T7" fmla="*/ 28 h 76"/>
              <a:gd name="T8" fmla="*/ 66 w 73"/>
              <a:gd name="T9" fmla="*/ 31 h 76"/>
              <a:gd name="T10" fmla="*/ 73 w 73"/>
              <a:gd name="T11" fmla="*/ 48 h 76"/>
              <a:gd name="T12" fmla="*/ 63 w 73"/>
              <a:gd name="T13" fmla="*/ 62 h 76"/>
              <a:gd name="T14" fmla="*/ 59 w 73"/>
              <a:gd name="T15" fmla="*/ 59 h 76"/>
              <a:gd name="T16" fmla="*/ 52 w 73"/>
              <a:gd name="T17" fmla="*/ 73 h 76"/>
              <a:gd name="T18" fmla="*/ 42 w 73"/>
              <a:gd name="T19" fmla="*/ 76 h 76"/>
              <a:gd name="T20" fmla="*/ 31 w 73"/>
              <a:gd name="T21" fmla="*/ 66 h 76"/>
              <a:gd name="T22" fmla="*/ 28 w 73"/>
              <a:gd name="T23" fmla="*/ 41 h 76"/>
              <a:gd name="T24" fmla="*/ 0 w 73"/>
              <a:gd name="T25" fmla="*/ 28 h 76"/>
              <a:gd name="T26" fmla="*/ 14 w 73"/>
              <a:gd name="T27" fmla="*/ 7 h 76"/>
              <a:gd name="T28" fmla="*/ 18 w 73"/>
              <a:gd name="T29" fmla="*/ 0 h 76"/>
              <a:gd name="T30" fmla="*/ 25 w 73"/>
              <a:gd name="T31" fmla="*/ 0 h 76"/>
              <a:gd name="T32" fmla="*/ 28 w 73"/>
              <a:gd name="T33"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76">
                <a:moveTo>
                  <a:pt x="28" y="14"/>
                </a:moveTo>
                <a:lnTo>
                  <a:pt x="42" y="21"/>
                </a:lnTo>
                <a:lnTo>
                  <a:pt x="52" y="14"/>
                </a:lnTo>
                <a:lnTo>
                  <a:pt x="63" y="28"/>
                </a:lnTo>
                <a:lnTo>
                  <a:pt x="66" y="31"/>
                </a:lnTo>
                <a:lnTo>
                  <a:pt x="73" y="48"/>
                </a:lnTo>
                <a:lnTo>
                  <a:pt x="63" y="62"/>
                </a:lnTo>
                <a:lnTo>
                  <a:pt x="59" y="59"/>
                </a:lnTo>
                <a:lnTo>
                  <a:pt x="52" y="73"/>
                </a:lnTo>
                <a:lnTo>
                  <a:pt x="42" y="76"/>
                </a:lnTo>
                <a:lnTo>
                  <a:pt x="31" y="66"/>
                </a:lnTo>
                <a:lnTo>
                  <a:pt x="28" y="41"/>
                </a:lnTo>
                <a:lnTo>
                  <a:pt x="0" y="28"/>
                </a:lnTo>
                <a:lnTo>
                  <a:pt x="14" y="7"/>
                </a:lnTo>
                <a:lnTo>
                  <a:pt x="18" y="0"/>
                </a:lnTo>
                <a:lnTo>
                  <a:pt x="25" y="0"/>
                </a:lnTo>
                <a:lnTo>
                  <a:pt x="28"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96" name="Freeform 187">
            <a:extLst>
              <a:ext uri="{FF2B5EF4-FFF2-40B4-BE49-F238E27FC236}">
                <a16:creationId xmlns:a16="http://schemas.microsoft.com/office/drawing/2014/main" id="{B6208DB1-0DDD-4E1D-BBF9-AA0656978248}"/>
              </a:ext>
            </a:extLst>
          </p:cNvPr>
          <p:cNvSpPr>
            <a:spLocks/>
          </p:cNvSpPr>
          <p:nvPr/>
        </p:nvSpPr>
        <p:spPr bwMode="auto">
          <a:xfrm>
            <a:off x="9805927" y="4955047"/>
            <a:ext cx="232840" cy="221198"/>
          </a:xfrm>
          <a:custGeom>
            <a:avLst/>
            <a:gdLst>
              <a:gd name="T0" fmla="*/ 14 w 80"/>
              <a:gd name="T1" fmla="*/ 6 h 76"/>
              <a:gd name="T2" fmla="*/ 38 w 80"/>
              <a:gd name="T3" fmla="*/ 27 h 76"/>
              <a:gd name="T4" fmla="*/ 52 w 80"/>
              <a:gd name="T5" fmla="*/ 27 h 76"/>
              <a:gd name="T6" fmla="*/ 63 w 80"/>
              <a:gd name="T7" fmla="*/ 0 h 76"/>
              <a:gd name="T8" fmla="*/ 73 w 80"/>
              <a:gd name="T9" fmla="*/ 10 h 76"/>
              <a:gd name="T10" fmla="*/ 73 w 80"/>
              <a:gd name="T11" fmla="*/ 17 h 76"/>
              <a:gd name="T12" fmla="*/ 77 w 80"/>
              <a:gd name="T13" fmla="*/ 20 h 76"/>
              <a:gd name="T14" fmla="*/ 66 w 80"/>
              <a:gd name="T15" fmla="*/ 20 h 76"/>
              <a:gd name="T16" fmla="*/ 66 w 80"/>
              <a:gd name="T17" fmla="*/ 34 h 76"/>
              <a:gd name="T18" fmla="*/ 77 w 80"/>
              <a:gd name="T19" fmla="*/ 38 h 76"/>
              <a:gd name="T20" fmla="*/ 80 w 80"/>
              <a:gd name="T21" fmla="*/ 41 h 76"/>
              <a:gd name="T22" fmla="*/ 77 w 80"/>
              <a:gd name="T23" fmla="*/ 45 h 76"/>
              <a:gd name="T24" fmla="*/ 73 w 80"/>
              <a:gd name="T25" fmla="*/ 52 h 76"/>
              <a:gd name="T26" fmla="*/ 77 w 80"/>
              <a:gd name="T27" fmla="*/ 62 h 76"/>
              <a:gd name="T28" fmla="*/ 70 w 80"/>
              <a:gd name="T29" fmla="*/ 62 h 76"/>
              <a:gd name="T30" fmla="*/ 66 w 80"/>
              <a:gd name="T31" fmla="*/ 72 h 76"/>
              <a:gd name="T32" fmla="*/ 59 w 80"/>
              <a:gd name="T33" fmla="*/ 72 h 76"/>
              <a:gd name="T34" fmla="*/ 56 w 80"/>
              <a:gd name="T35" fmla="*/ 76 h 76"/>
              <a:gd name="T36" fmla="*/ 42 w 80"/>
              <a:gd name="T37" fmla="*/ 69 h 76"/>
              <a:gd name="T38" fmla="*/ 31 w 80"/>
              <a:gd name="T39" fmla="*/ 65 h 76"/>
              <a:gd name="T40" fmla="*/ 28 w 80"/>
              <a:gd name="T41" fmla="*/ 59 h 76"/>
              <a:gd name="T42" fmla="*/ 14 w 80"/>
              <a:gd name="T43" fmla="*/ 55 h 76"/>
              <a:gd name="T44" fmla="*/ 0 w 80"/>
              <a:gd name="T45" fmla="*/ 48 h 76"/>
              <a:gd name="T46" fmla="*/ 4 w 80"/>
              <a:gd name="T47" fmla="*/ 10 h 76"/>
              <a:gd name="T48" fmla="*/ 14 w 80"/>
              <a:gd name="T49" fmla="*/ 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6">
                <a:moveTo>
                  <a:pt x="14" y="6"/>
                </a:moveTo>
                <a:lnTo>
                  <a:pt x="38" y="27"/>
                </a:lnTo>
                <a:lnTo>
                  <a:pt x="52" y="27"/>
                </a:lnTo>
                <a:lnTo>
                  <a:pt x="63" y="0"/>
                </a:lnTo>
                <a:lnTo>
                  <a:pt x="73" y="10"/>
                </a:lnTo>
                <a:lnTo>
                  <a:pt x="73" y="17"/>
                </a:lnTo>
                <a:lnTo>
                  <a:pt x="77" y="20"/>
                </a:lnTo>
                <a:lnTo>
                  <a:pt x="66" y="20"/>
                </a:lnTo>
                <a:lnTo>
                  <a:pt x="66" y="34"/>
                </a:lnTo>
                <a:lnTo>
                  <a:pt x="77" y="38"/>
                </a:lnTo>
                <a:lnTo>
                  <a:pt x="80" y="41"/>
                </a:lnTo>
                <a:lnTo>
                  <a:pt x="77" y="45"/>
                </a:lnTo>
                <a:lnTo>
                  <a:pt x="73" y="52"/>
                </a:lnTo>
                <a:lnTo>
                  <a:pt x="77" y="62"/>
                </a:lnTo>
                <a:lnTo>
                  <a:pt x="70" y="62"/>
                </a:lnTo>
                <a:lnTo>
                  <a:pt x="66" y="72"/>
                </a:lnTo>
                <a:lnTo>
                  <a:pt x="59" y="72"/>
                </a:lnTo>
                <a:lnTo>
                  <a:pt x="56" y="76"/>
                </a:lnTo>
                <a:lnTo>
                  <a:pt x="42" y="69"/>
                </a:lnTo>
                <a:lnTo>
                  <a:pt x="31" y="65"/>
                </a:lnTo>
                <a:lnTo>
                  <a:pt x="28" y="59"/>
                </a:lnTo>
                <a:lnTo>
                  <a:pt x="14" y="55"/>
                </a:lnTo>
                <a:lnTo>
                  <a:pt x="0" y="48"/>
                </a:lnTo>
                <a:lnTo>
                  <a:pt x="4" y="10"/>
                </a:lnTo>
                <a:lnTo>
                  <a:pt x="14" y="6"/>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97" name="Freeform 188">
            <a:extLst>
              <a:ext uri="{FF2B5EF4-FFF2-40B4-BE49-F238E27FC236}">
                <a16:creationId xmlns:a16="http://schemas.microsoft.com/office/drawing/2014/main" id="{3AC7CF5E-A445-4841-958E-D163F0937A44}"/>
              </a:ext>
            </a:extLst>
          </p:cNvPr>
          <p:cNvSpPr>
            <a:spLocks/>
          </p:cNvSpPr>
          <p:nvPr/>
        </p:nvSpPr>
        <p:spPr bwMode="auto">
          <a:xfrm>
            <a:off x="9736075" y="5094752"/>
            <a:ext cx="323066" cy="200825"/>
          </a:xfrm>
          <a:custGeom>
            <a:avLst/>
            <a:gdLst>
              <a:gd name="T0" fmla="*/ 66 w 111"/>
              <a:gd name="T1" fmla="*/ 21 h 69"/>
              <a:gd name="T2" fmla="*/ 80 w 111"/>
              <a:gd name="T3" fmla="*/ 28 h 69"/>
              <a:gd name="T4" fmla="*/ 83 w 111"/>
              <a:gd name="T5" fmla="*/ 24 h 69"/>
              <a:gd name="T6" fmla="*/ 90 w 111"/>
              <a:gd name="T7" fmla="*/ 24 h 69"/>
              <a:gd name="T8" fmla="*/ 94 w 111"/>
              <a:gd name="T9" fmla="*/ 14 h 69"/>
              <a:gd name="T10" fmla="*/ 101 w 111"/>
              <a:gd name="T11" fmla="*/ 14 h 69"/>
              <a:gd name="T12" fmla="*/ 111 w 111"/>
              <a:gd name="T13" fmla="*/ 21 h 69"/>
              <a:gd name="T14" fmla="*/ 111 w 111"/>
              <a:gd name="T15" fmla="*/ 38 h 69"/>
              <a:gd name="T16" fmla="*/ 104 w 111"/>
              <a:gd name="T17" fmla="*/ 35 h 69"/>
              <a:gd name="T18" fmla="*/ 101 w 111"/>
              <a:gd name="T19" fmla="*/ 35 h 69"/>
              <a:gd name="T20" fmla="*/ 76 w 111"/>
              <a:gd name="T21" fmla="*/ 42 h 69"/>
              <a:gd name="T22" fmla="*/ 62 w 111"/>
              <a:gd name="T23" fmla="*/ 49 h 69"/>
              <a:gd name="T24" fmla="*/ 45 w 111"/>
              <a:gd name="T25" fmla="*/ 42 h 69"/>
              <a:gd name="T26" fmla="*/ 45 w 111"/>
              <a:gd name="T27" fmla="*/ 49 h 69"/>
              <a:gd name="T28" fmla="*/ 28 w 111"/>
              <a:gd name="T29" fmla="*/ 56 h 69"/>
              <a:gd name="T30" fmla="*/ 24 w 111"/>
              <a:gd name="T31" fmla="*/ 59 h 69"/>
              <a:gd name="T32" fmla="*/ 17 w 111"/>
              <a:gd name="T33" fmla="*/ 69 h 69"/>
              <a:gd name="T34" fmla="*/ 7 w 111"/>
              <a:gd name="T35" fmla="*/ 66 h 69"/>
              <a:gd name="T36" fmla="*/ 0 w 111"/>
              <a:gd name="T37" fmla="*/ 42 h 69"/>
              <a:gd name="T38" fmla="*/ 24 w 111"/>
              <a:gd name="T39" fmla="*/ 0 h 69"/>
              <a:gd name="T40" fmla="*/ 38 w 111"/>
              <a:gd name="T41" fmla="*/ 7 h 69"/>
              <a:gd name="T42" fmla="*/ 52 w 111"/>
              <a:gd name="T43" fmla="*/ 11 h 69"/>
              <a:gd name="T44" fmla="*/ 55 w 111"/>
              <a:gd name="T45" fmla="*/ 17 h 69"/>
              <a:gd name="T46" fmla="*/ 66 w 111"/>
              <a:gd name="T47" fmla="*/ 2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69">
                <a:moveTo>
                  <a:pt x="66" y="21"/>
                </a:moveTo>
                <a:lnTo>
                  <a:pt x="80" y="28"/>
                </a:lnTo>
                <a:lnTo>
                  <a:pt x="83" y="24"/>
                </a:lnTo>
                <a:lnTo>
                  <a:pt x="90" y="24"/>
                </a:lnTo>
                <a:lnTo>
                  <a:pt x="94" y="14"/>
                </a:lnTo>
                <a:lnTo>
                  <a:pt x="101" y="14"/>
                </a:lnTo>
                <a:lnTo>
                  <a:pt x="111" y="21"/>
                </a:lnTo>
                <a:lnTo>
                  <a:pt x="111" y="38"/>
                </a:lnTo>
                <a:lnTo>
                  <a:pt x="104" y="35"/>
                </a:lnTo>
                <a:lnTo>
                  <a:pt x="101" y="35"/>
                </a:lnTo>
                <a:lnTo>
                  <a:pt x="76" y="42"/>
                </a:lnTo>
                <a:lnTo>
                  <a:pt x="62" y="49"/>
                </a:lnTo>
                <a:lnTo>
                  <a:pt x="45" y="42"/>
                </a:lnTo>
                <a:lnTo>
                  <a:pt x="45" y="49"/>
                </a:lnTo>
                <a:lnTo>
                  <a:pt x="28" y="56"/>
                </a:lnTo>
                <a:lnTo>
                  <a:pt x="24" y="59"/>
                </a:lnTo>
                <a:lnTo>
                  <a:pt x="17" y="69"/>
                </a:lnTo>
                <a:lnTo>
                  <a:pt x="7" y="66"/>
                </a:lnTo>
                <a:lnTo>
                  <a:pt x="0" y="42"/>
                </a:lnTo>
                <a:lnTo>
                  <a:pt x="24" y="0"/>
                </a:lnTo>
                <a:lnTo>
                  <a:pt x="38" y="7"/>
                </a:lnTo>
                <a:lnTo>
                  <a:pt x="52" y="11"/>
                </a:lnTo>
                <a:lnTo>
                  <a:pt x="55" y="17"/>
                </a:lnTo>
                <a:lnTo>
                  <a:pt x="66" y="21"/>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98" name="Freeform 189">
            <a:extLst>
              <a:ext uri="{FF2B5EF4-FFF2-40B4-BE49-F238E27FC236}">
                <a16:creationId xmlns:a16="http://schemas.microsoft.com/office/drawing/2014/main" id="{3BD85D68-1062-4A62-91A4-A8A2B0C26861}"/>
              </a:ext>
            </a:extLst>
          </p:cNvPr>
          <p:cNvSpPr>
            <a:spLocks/>
          </p:cNvSpPr>
          <p:nvPr/>
        </p:nvSpPr>
        <p:spPr bwMode="auto">
          <a:xfrm>
            <a:off x="9704060" y="4762955"/>
            <a:ext cx="224109" cy="241572"/>
          </a:xfrm>
          <a:custGeom>
            <a:avLst/>
            <a:gdLst>
              <a:gd name="T0" fmla="*/ 0 w 77"/>
              <a:gd name="T1" fmla="*/ 13 h 83"/>
              <a:gd name="T2" fmla="*/ 18 w 77"/>
              <a:gd name="T3" fmla="*/ 7 h 83"/>
              <a:gd name="T4" fmla="*/ 18 w 77"/>
              <a:gd name="T5" fmla="*/ 0 h 83"/>
              <a:gd name="T6" fmla="*/ 35 w 77"/>
              <a:gd name="T7" fmla="*/ 7 h 83"/>
              <a:gd name="T8" fmla="*/ 63 w 77"/>
              <a:gd name="T9" fmla="*/ 20 h 83"/>
              <a:gd name="T10" fmla="*/ 66 w 77"/>
              <a:gd name="T11" fmla="*/ 45 h 83"/>
              <a:gd name="T12" fmla="*/ 77 w 77"/>
              <a:gd name="T13" fmla="*/ 55 h 83"/>
              <a:gd name="T14" fmla="*/ 73 w 77"/>
              <a:gd name="T15" fmla="*/ 59 h 83"/>
              <a:gd name="T16" fmla="*/ 70 w 77"/>
              <a:gd name="T17" fmla="*/ 62 h 83"/>
              <a:gd name="T18" fmla="*/ 49 w 77"/>
              <a:gd name="T19" fmla="*/ 72 h 83"/>
              <a:gd name="T20" fmla="*/ 39 w 77"/>
              <a:gd name="T21" fmla="*/ 76 h 83"/>
              <a:gd name="T22" fmla="*/ 28 w 77"/>
              <a:gd name="T23" fmla="*/ 83 h 83"/>
              <a:gd name="T24" fmla="*/ 18 w 77"/>
              <a:gd name="T25" fmla="*/ 69 h 83"/>
              <a:gd name="T26" fmla="*/ 11 w 77"/>
              <a:gd name="T27" fmla="*/ 41 h 83"/>
              <a:gd name="T28" fmla="*/ 0 w 77"/>
              <a:gd name="T29"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83">
                <a:moveTo>
                  <a:pt x="0" y="13"/>
                </a:moveTo>
                <a:lnTo>
                  <a:pt x="18" y="7"/>
                </a:lnTo>
                <a:lnTo>
                  <a:pt x="18" y="0"/>
                </a:lnTo>
                <a:lnTo>
                  <a:pt x="35" y="7"/>
                </a:lnTo>
                <a:lnTo>
                  <a:pt x="63" y="20"/>
                </a:lnTo>
                <a:lnTo>
                  <a:pt x="66" y="45"/>
                </a:lnTo>
                <a:lnTo>
                  <a:pt x="77" y="55"/>
                </a:lnTo>
                <a:lnTo>
                  <a:pt x="73" y="59"/>
                </a:lnTo>
                <a:lnTo>
                  <a:pt x="70" y="62"/>
                </a:lnTo>
                <a:lnTo>
                  <a:pt x="49" y="72"/>
                </a:lnTo>
                <a:lnTo>
                  <a:pt x="39" y="76"/>
                </a:lnTo>
                <a:lnTo>
                  <a:pt x="28" y="83"/>
                </a:lnTo>
                <a:lnTo>
                  <a:pt x="18" y="69"/>
                </a:lnTo>
                <a:lnTo>
                  <a:pt x="11" y="41"/>
                </a:lnTo>
                <a:lnTo>
                  <a:pt x="0" y="1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199" name="Freeform 190">
            <a:extLst>
              <a:ext uri="{FF2B5EF4-FFF2-40B4-BE49-F238E27FC236}">
                <a16:creationId xmlns:a16="http://schemas.microsoft.com/office/drawing/2014/main" id="{86111581-0FA2-4251-ABC1-9150727D8785}"/>
              </a:ext>
            </a:extLst>
          </p:cNvPr>
          <p:cNvSpPr>
            <a:spLocks/>
          </p:cNvSpPr>
          <p:nvPr/>
        </p:nvSpPr>
        <p:spPr bwMode="auto">
          <a:xfrm>
            <a:off x="9756448" y="4399142"/>
            <a:ext cx="221198" cy="232840"/>
          </a:xfrm>
          <a:custGeom>
            <a:avLst/>
            <a:gdLst>
              <a:gd name="T0" fmla="*/ 17 w 76"/>
              <a:gd name="T1" fmla="*/ 0 h 80"/>
              <a:gd name="T2" fmla="*/ 24 w 76"/>
              <a:gd name="T3" fmla="*/ 0 h 80"/>
              <a:gd name="T4" fmla="*/ 31 w 76"/>
              <a:gd name="T5" fmla="*/ 10 h 80"/>
              <a:gd name="T6" fmla="*/ 45 w 76"/>
              <a:gd name="T7" fmla="*/ 10 h 80"/>
              <a:gd name="T8" fmla="*/ 48 w 76"/>
              <a:gd name="T9" fmla="*/ 0 h 80"/>
              <a:gd name="T10" fmla="*/ 62 w 76"/>
              <a:gd name="T11" fmla="*/ 10 h 80"/>
              <a:gd name="T12" fmla="*/ 73 w 76"/>
              <a:gd name="T13" fmla="*/ 17 h 80"/>
              <a:gd name="T14" fmla="*/ 69 w 76"/>
              <a:gd name="T15" fmla="*/ 24 h 80"/>
              <a:gd name="T16" fmla="*/ 76 w 76"/>
              <a:gd name="T17" fmla="*/ 31 h 80"/>
              <a:gd name="T18" fmla="*/ 69 w 76"/>
              <a:gd name="T19" fmla="*/ 52 h 80"/>
              <a:gd name="T20" fmla="*/ 69 w 76"/>
              <a:gd name="T21" fmla="*/ 55 h 80"/>
              <a:gd name="T22" fmla="*/ 52 w 76"/>
              <a:gd name="T23" fmla="*/ 55 h 80"/>
              <a:gd name="T24" fmla="*/ 52 w 76"/>
              <a:gd name="T25" fmla="*/ 62 h 80"/>
              <a:gd name="T26" fmla="*/ 35 w 76"/>
              <a:gd name="T27" fmla="*/ 62 h 80"/>
              <a:gd name="T28" fmla="*/ 21 w 76"/>
              <a:gd name="T29" fmla="*/ 80 h 80"/>
              <a:gd name="T30" fmla="*/ 10 w 76"/>
              <a:gd name="T31" fmla="*/ 73 h 80"/>
              <a:gd name="T32" fmla="*/ 10 w 76"/>
              <a:gd name="T33" fmla="*/ 55 h 80"/>
              <a:gd name="T34" fmla="*/ 0 w 76"/>
              <a:gd name="T35" fmla="*/ 52 h 80"/>
              <a:gd name="T36" fmla="*/ 14 w 76"/>
              <a:gd name="T37" fmla="*/ 34 h 80"/>
              <a:gd name="T38" fmla="*/ 17 w 76"/>
              <a:gd name="T39" fmla="*/ 34 h 80"/>
              <a:gd name="T40" fmla="*/ 14 w 76"/>
              <a:gd name="T41" fmla="*/ 21 h 80"/>
              <a:gd name="T42" fmla="*/ 17 w 76"/>
              <a:gd name="T43" fmla="*/ 10 h 80"/>
              <a:gd name="T44" fmla="*/ 17 w 76"/>
              <a:gd name="T4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80">
                <a:moveTo>
                  <a:pt x="17" y="0"/>
                </a:moveTo>
                <a:lnTo>
                  <a:pt x="24" y="0"/>
                </a:lnTo>
                <a:lnTo>
                  <a:pt x="31" y="10"/>
                </a:lnTo>
                <a:lnTo>
                  <a:pt x="45" y="10"/>
                </a:lnTo>
                <a:lnTo>
                  <a:pt x="48" y="0"/>
                </a:lnTo>
                <a:lnTo>
                  <a:pt x="62" y="10"/>
                </a:lnTo>
                <a:lnTo>
                  <a:pt x="73" y="17"/>
                </a:lnTo>
                <a:lnTo>
                  <a:pt x="69" y="24"/>
                </a:lnTo>
                <a:lnTo>
                  <a:pt x="76" y="31"/>
                </a:lnTo>
                <a:lnTo>
                  <a:pt x="69" y="52"/>
                </a:lnTo>
                <a:lnTo>
                  <a:pt x="69" y="55"/>
                </a:lnTo>
                <a:lnTo>
                  <a:pt x="52" y="55"/>
                </a:lnTo>
                <a:lnTo>
                  <a:pt x="52" y="62"/>
                </a:lnTo>
                <a:lnTo>
                  <a:pt x="35" y="62"/>
                </a:lnTo>
                <a:lnTo>
                  <a:pt x="21" y="80"/>
                </a:lnTo>
                <a:lnTo>
                  <a:pt x="10" y="73"/>
                </a:lnTo>
                <a:lnTo>
                  <a:pt x="10" y="55"/>
                </a:lnTo>
                <a:lnTo>
                  <a:pt x="0" y="52"/>
                </a:lnTo>
                <a:lnTo>
                  <a:pt x="14" y="34"/>
                </a:lnTo>
                <a:lnTo>
                  <a:pt x="17" y="34"/>
                </a:lnTo>
                <a:lnTo>
                  <a:pt x="14" y="21"/>
                </a:lnTo>
                <a:lnTo>
                  <a:pt x="17" y="10"/>
                </a:lnTo>
                <a:lnTo>
                  <a:pt x="17"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00" name="Freeform 191">
            <a:extLst>
              <a:ext uri="{FF2B5EF4-FFF2-40B4-BE49-F238E27FC236}">
                <a16:creationId xmlns:a16="http://schemas.microsoft.com/office/drawing/2014/main" id="{D6D937EB-267D-4763-B6DF-3E26DD1CBF1E}"/>
              </a:ext>
            </a:extLst>
          </p:cNvPr>
          <p:cNvSpPr>
            <a:spLocks/>
          </p:cNvSpPr>
          <p:nvPr/>
        </p:nvSpPr>
        <p:spPr bwMode="auto">
          <a:xfrm>
            <a:off x="9837943" y="3883985"/>
            <a:ext cx="130973" cy="139704"/>
          </a:xfrm>
          <a:custGeom>
            <a:avLst/>
            <a:gdLst>
              <a:gd name="T0" fmla="*/ 14 w 45"/>
              <a:gd name="T1" fmla="*/ 0 h 48"/>
              <a:gd name="T2" fmla="*/ 31 w 45"/>
              <a:gd name="T3" fmla="*/ 14 h 48"/>
              <a:gd name="T4" fmla="*/ 41 w 45"/>
              <a:gd name="T5" fmla="*/ 3 h 48"/>
              <a:gd name="T6" fmla="*/ 45 w 45"/>
              <a:gd name="T7" fmla="*/ 38 h 48"/>
              <a:gd name="T8" fmla="*/ 38 w 45"/>
              <a:gd name="T9" fmla="*/ 38 h 48"/>
              <a:gd name="T10" fmla="*/ 31 w 45"/>
              <a:gd name="T11" fmla="*/ 48 h 48"/>
              <a:gd name="T12" fmla="*/ 14 w 45"/>
              <a:gd name="T13" fmla="*/ 48 h 48"/>
              <a:gd name="T14" fmla="*/ 7 w 45"/>
              <a:gd name="T15" fmla="*/ 35 h 48"/>
              <a:gd name="T16" fmla="*/ 7 w 45"/>
              <a:gd name="T17" fmla="*/ 17 h 48"/>
              <a:gd name="T18" fmla="*/ 0 w 45"/>
              <a:gd name="T19" fmla="*/ 10 h 48"/>
              <a:gd name="T20" fmla="*/ 14 w 45"/>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48">
                <a:moveTo>
                  <a:pt x="14" y="0"/>
                </a:moveTo>
                <a:lnTo>
                  <a:pt x="31" y="14"/>
                </a:lnTo>
                <a:lnTo>
                  <a:pt x="41" y="3"/>
                </a:lnTo>
                <a:lnTo>
                  <a:pt x="45" y="38"/>
                </a:lnTo>
                <a:lnTo>
                  <a:pt x="38" y="38"/>
                </a:lnTo>
                <a:lnTo>
                  <a:pt x="31" y="48"/>
                </a:lnTo>
                <a:lnTo>
                  <a:pt x="14" y="48"/>
                </a:lnTo>
                <a:lnTo>
                  <a:pt x="7" y="35"/>
                </a:lnTo>
                <a:lnTo>
                  <a:pt x="7" y="17"/>
                </a:lnTo>
                <a:lnTo>
                  <a:pt x="0" y="10"/>
                </a:lnTo>
                <a:lnTo>
                  <a:pt x="1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01" name="Freeform 192">
            <a:extLst>
              <a:ext uri="{FF2B5EF4-FFF2-40B4-BE49-F238E27FC236}">
                <a16:creationId xmlns:a16="http://schemas.microsoft.com/office/drawing/2014/main" id="{999382AC-67F0-459B-AE93-99F8E2BC962C}"/>
              </a:ext>
            </a:extLst>
          </p:cNvPr>
          <p:cNvSpPr>
            <a:spLocks/>
          </p:cNvSpPr>
          <p:nvPr/>
        </p:nvSpPr>
        <p:spPr bwMode="auto">
          <a:xfrm>
            <a:off x="9837943" y="3994584"/>
            <a:ext cx="212467" cy="180451"/>
          </a:xfrm>
          <a:custGeom>
            <a:avLst/>
            <a:gdLst>
              <a:gd name="T0" fmla="*/ 45 w 73"/>
              <a:gd name="T1" fmla="*/ 0 h 62"/>
              <a:gd name="T2" fmla="*/ 52 w 73"/>
              <a:gd name="T3" fmla="*/ 0 h 62"/>
              <a:gd name="T4" fmla="*/ 73 w 73"/>
              <a:gd name="T5" fmla="*/ 10 h 62"/>
              <a:gd name="T6" fmla="*/ 69 w 73"/>
              <a:gd name="T7" fmla="*/ 28 h 62"/>
              <a:gd name="T8" fmla="*/ 66 w 73"/>
              <a:gd name="T9" fmla="*/ 55 h 62"/>
              <a:gd name="T10" fmla="*/ 52 w 73"/>
              <a:gd name="T11" fmla="*/ 52 h 62"/>
              <a:gd name="T12" fmla="*/ 34 w 73"/>
              <a:gd name="T13" fmla="*/ 59 h 62"/>
              <a:gd name="T14" fmla="*/ 31 w 73"/>
              <a:gd name="T15" fmla="*/ 62 h 62"/>
              <a:gd name="T16" fmla="*/ 14 w 73"/>
              <a:gd name="T17" fmla="*/ 52 h 62"/>
              <a:gd name="T18" fmla="*/ 20 w 73"/>
              <a:gd name="T19" fmla="*/ 49 h 62"/>
              <a:gd name="T20" fmla="*/ 0 w 73"/>
              <a:gd name="T21" fmla="*/ 24 h 62"/>
              <a:gd name="T22" fmla="*/ 14 w 73"/>
              <a:gd name="T23" fmla="*/ 10 h 62"/>
              <a:gd name="T24" fmla="*/ 31 w 73"/>
              <a:gd name="T25" fmla="*/ 10 h 62"/>
              <a:gd name="T26" fmla="*/ 38 w 73"/>
              <a:gd name="T27" fmla="*/ 0 h 62"/>
              <a:gd name="T28" fmla="*/ 45 w 73"/>
              <a:gd name="T2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2">
                <a:moveTo>
                  <a:pt x="45" y="0"/>
                </a:moveTo>
                <a:lnTo>
                  <a:pt x="52" y="0"/>
                </a:lnTo>
                <a:lnTo>
                  <a:pt x="73" y="10"/>
                </a:lnTo>
                <a:lnTo>
                  <a:pt x="69" y="28"/>
                </a:lnTo>
                <a:lnTo>
                  <a:pt x="66" y="55"/>
                </a:lnTo>
                <a:lnTo>
                  <a:pt x="52" y="52"/>
                </a:lnTo>
                <a:lnTo>
                  <a:pt x="34" y="59"/>
                </a:lnTo>
                <a:lnTo>
                  <a:pt x="31" y="62"/>
                </a:lnTo>
                <a:lnTo>
                  <a:pt x="14" y="52"/>
                </a:lnTo>
                <a:lnTo>
                  <a:pt x="20" y="49"/>
                </a:lnTo>
                <a:lnTo>
                  <a:pt x="0" y="24"/>
                </a:lnTo>
                <a:lnTo>
                  <a:pt x="14" y="10"/>
                </a:lnTo>
                <a:lnTo>
                  <a:pt x="31" y="10"/>
                </a:lnTo>
                <a:lnTo>
                  <a:pt x="38" y="0"/>
                </a:lnTo>
                <a:lnTo>
                  <a:pt x="45"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02" name="Freeform 193">
            <a:extLst>
              <a:ext uri="{FF2B5EF4-FFF2-40B4-BE49-F238E27FC236}">
                <a16:creationId xmlns:a16="http://schemas.microsoft.com/office/drawing/2014/main" id="{0E1D53DD-F2AF-4050-B35F-261252304D89}"/>
              </a:ext>
            </a:extLst>
          </p:cNvPr>
          <p:cNvSpPr>
            <a:spLocks/>
          </p:cNvSpPr>
          <p:nvPr/>
        </p:nvSpPr>
        <p:spPr bwMode="auto">
          <a:xfrm>
            <a:off x="9817569" y="4247797"/>
            <a:ext cx="151346" cy="200825"/>
          </a:xfrm>
          <a:custGeom>
            <a:avLst/>
            <a:gdLst>
              <a:gd name="T0" fmla="*/ 31 w 52"/>
              <a:gd name="T1" fmla="*/ 0 h 69"/>
              <a:gd name="T2" fmla="*/ 34 w 52"/>
              <a:gd name="T3" fmla="*/ 3 h 69"/>
              <a:gd name="T4" fmla="*/ 34 w 52"/>
              <a:gd name="T5" fmla="*/ 10 h 69"/>
              <a:gd name="T6" fmla="*/ 45 w 52"/>
              <a:gd name="T7" fmla="*/ 21 h 69"/>
              <a:gd name="T8" fmla="*/ 34 w 52"/>
              <a:gd name="T9" fmla="*/ 27 h 69"/>
              <a:gd name="T10" fmla="*/ 48 w 52"/>
              <a:gd name="T11" fmla="*/ 59 h 69"/>
              <a:gd name="T12" fmla="*/ 52 w 52"/>
              <a:gd name="T13" fmla="*/ 69 h 69"/>
              <a:gd name="T14" fmla="*/ 41 w 52"/>
              <a:gd name="T15" fmla="*/ 62 h 69"/>
              <a:gd name="T16" fmla="*/ 27 w 52"/>
              <a:gd name="T17" fmla="*/ 52 h 69"/>
              <a:gd name="T18" fmla="*/ 24 w 52"/>
              <a:gd name="T19" fmla="*/ 62 h 69"/>
              <a:gd name="T20" fmla="*/ 10 w 52"/>
              <a:gd name="T21" fmla="*/ 62 h 69"/>
              <a:gd name="T22" fmla="*/ 3 w 52"/>
              <a:gd name="T23" fmla="*/ 52 h 69"/>
              <a:gd name="T24" fmla="*/ 10 w 52"/>
              <a:gd name="T25" fmla="*/ 31 h 69"/>
              <a:gd name="T26" fmla="*/ 0 w 52"/>
              <a:gd name="T27" fmla="*/ 24 h 69"/>
              <a:gd name="T28" fmla="*/ 3 w 52"/>
              <a:gd name="T29" fmla="*/ 10 h 69"/>
              <a:gd name="T30" fmla="*/ 3 w 52"/>
              <a:gd name="T31" fmla="*/ 3 h 69"/>
              <a:gd name="T32" fmla="*/ 14 w 52"/>
              <a:gd name="T33" fmla="*/ 0 h 69"/>
              <a:gd name="T34" fmla="*/ 31 w 52"/>
              <a:gd name="T3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9">
                <a:moveTo>
                  <a:pt x="31" y="0"/>
                </a:moveTo>
                <a:lnTo>
                  <a:pt x="34" y="3"/>
                </a:lnTo>
                <a:lnTo>
                  <a:pt x="34" y="10"/>
                </a:lnTo>
                <a:lnTo>
                  <a:pt x="45" y="21"/>
                </a:lnTo>
                <a:lnTo>
                  <a:pt x="34" y="27"/>
                </a:lnTo>
                <a:lnTo>
                  <a:pt x="48" y="59"/>
                </a:lnTo>
                <a:lnTo>
                  <a:pt x="52" y="69"/>
                </a:lnTo>
                <a:lnTo>
                  <a:pt x="41" y="62"/>
                </a:lnTo>
                <a:lnTo>
                  <a:pt x="27" y="52"/>
                </a:lnTo>
                <a:lnTo>
                  <a:pt x="24" y="62"/>
                </a:lnTo>
                <a:lnTo>
                  <a:pt x="10" y="62"/>
                </a:lnTo>
                <a:lnTo>
                  <a:pt x="3" y="52"/>
                </a:lnTo>
                <a:lnTo>
                  <a:pt x="10" y="31"/>
                </a:lnTo>
                <a:lnTo>
                  <a:pt x="0" y="24"/>
                </a:lnTo>
                <a:lnTo>
                  <a:pt x="3" y="10"/>
                </a:lnTo>
                <a:lnTo>
                  <a:pt x="3" y="3"/>
                </a:lnTo>
                <a:lnTo>
                  <a:pt x="14" y="0"/>
                </a:lnTo>
                <a:lnTo>
                  <a:pt x="3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03" name="Freeform 194">
            <a:extLst>
              <a:ext uri="{FF2B5EF4-FFF2-40B4-BE49-F238E27FC236}">
                <a16:creationId xmlns:a16="http://schemas.microsoft.com/office/drawing/2014/main" id="{E959EF16-BC09-4DC6-8AA3-633BA49BFB31}"/>
              </a:ext>
            </a:extLst>
          </p:cNvPr>
          <p:cNvSpPr>
            <a:spLocks/>
          </p:cNvSpPr>
          <p:nvPr/>
        </p:nvSpPr>
        <p:spPr bwMode="auto">
          <a:xfrm>
            <a:off x="9736075" y="4055704"/>
            <a:ext cx="160078" cy="119331"/>
          </a:xfrm>
          <a:custGeom>
            <a:avLst/>
            <a:gdLst>
              <a:gd name="T0" fmla="*/ 35 w 55"/>
              <a:gd name="T1" fmla="*/ 3 h 41"/>
              <a:gd name="T2" fmla="*/ 55 w 55"/>
              <a:gd name="T3" fmla="*/ 28 h 41"/>
              <a:gd name="T4" fmla="*/ 49 w 55"/>
              <a:gd name="T5" fmla="*/ 31 h 41"/>
              <a:gd name="T6" fmla="*/ 7 w 55"/>
              <a:gd name="T7" fmla="*/ 41 h 41"/>
              <a:gd name="T8" fmla="*/ 0 w 55"/>
              <a:gd name="T9" fmla="*/ 28 h 41"/>
              <a:gd name="T10" fmla="*/ 3 w 55"/>
              <a:gd name="T11" fmla="*/ 21 h 41"/>
              <a:gd name="T12" fmla="*/ 17 w 55"/>
              <a:gd name="T13" fmla="*/ 17 h 41"/>
              <a:gd name="T14" fmla="*/ 21 w 55"/>
              <a:gd name="T15" fmla="*/ 0 h 41"/>
              <a:gd name="T16" fmla="*/ 35 w 55"/>
              <a:gd name="T17"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1">
                <a:moveTo>
                  <a:pt x="35" y="3"/>
                </a:moveTo>
                <a:lnTo>
                  <a:pt x="55" y="28"/>
                </a:lnTo>
                <a:lnTo>
                  <a:pt x="49" y="31"/>
                </a:lnTo>
                <a:lnTo>
                  <a:pt x="7" y="41"/>
                </a:lnTo>
                <a:lnTo>
                  <a:pt x="0" y="28"/>
                </a:lnTo>
                <a:lnTo>
                  <a:pt x="3" y="21"/>
                </a:lnTo>
                <a:lnTo>
                  <a:pt x="17" y="17"/>
                </a:lnTo>
                <a:lnTo>
                  <a:pt x="21" y="0"/>
                </a:lnTo>
                <a:lnTo>
                  <a:pt x="35"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04" name="Freeform 195">
            <a:extLst>
              <a:ext uri="{FF2B5EF4-FFF2-40B4-BE49-F238E27FC236}">
                <a16:creationId xmlns:a16="http://schemas.microsoft.com/office/drawing/2014/main" id="{D0F68929-8ABF-43B9-B77C-838EFF883EDA}"/>
              </a:ext>
            </a:extLst>
          </p:cNvPr>
          <p:cNvSpPr>
            <a:spLocks/>
          </p:cNvSpPr>
          <p:nvPr/>
        </p:nvSpPr>
        <p:spPr bwMode="auto">
          <a:xfrm>
            <a:off x="9907794" y="4145930"/>
            <a:ext cx="171720" cy="130973"/>
          </a:xfrm>
          <a:custGeom>
            <a:avLst/>
            <a:gdLst>
              <a:gd name="T0" fmla="*/ 42 w 59"/>
              <a:gd name="T1" fmla="*/ 3 h 45"/>
              <a:gd name="T2" fmla="*/ 59 w 59"/>
              <a:gd name="T3" fmla="*/ 17 h 45"/>
              <a:gd name="T4" fmla="*/ 59 w 59"/>
              <a:gd name="T5" fmla="*/ 21 h 45"/>
              <a:gd name="T6" fmla="*/ 42 w 59"/>
              <a:gd name="T7" fmla="*/ 35 h 45"/>
              <a:gd name="T8" fmla="*/ 35 w 59"/>
              <a:gd name="T9" fmla="*/ 35 h 45"/>
              <a:gd name="T10" fmla="*/ 21 w 59"/>
              <a:gd name="T11" fmla="*/ 45 h 45"/>
              <a:gd name="T12" fmla="*/ 3 w 59"/>
              <a:gd name="T13" fmla="*/ 38 h 45"/>
              <a:gd name="T14" fmla="*/ 0 w 59"/>
              <a:gd name="T15" fmla="*/ 35 h 45"/>
              <a:gd name="T16" fmla="*/ 0 w 59"/>
              <a:gd name="T17" fmla="*/ 21 h 45"/>
              <a:gd name="T18" fmla="*/ 7 w 59"/>
              <a:gd name="T19" fmla="*/ 10 h 45"/>
              <a:gd name="T20" fmla="*/ 10 w 59"/>
              <a:gd name="T21" fmla="*/ 7 h 45"/>
              <a:gd name="T22" fmla="*/ 28 w 59"/>
              <a:gd name="T23" fmla="*/ 0 h 45"/>
              <a:gd name="T24" fmla="*/ 42 w 59"/>
              <a:gd name="T25"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45">
                <a:moveTo>
                  <a:pt x="42" y="3"/>
                </a:moveTo>
                <a:lnTo>
                  <a:pt x="59" y="17"/>
                </a:lnTo>
                <a:lnTo>
                  <a:pt x="59" y="21"/>
                </a:lnTo>
                <a:lnTo>
                  <a:pt x="42" y="35"/>
                </a:lnTo>
                <a:lnTo>
                  <a:pt x="35" y="35"/>
                </a:lnTo>
                <a:lnTo>
                  <a:pt x="21" y="45"/>
                </a:lnTo>
                <a:lnTo>
                  <a:pt x="3" y="38"/>
                </a:lnTo>
                <a:lnTo>
                  <a:pt x="0" y="35"/>
                </a:lnTo>
                <a:lnTo>
                  <a:pt x="0" y="21"/>
                </a:lnTo>
                <a:lnTo>
                  <a:pt x="7" y="10"/>
                </a:lnTo>
                <a:lnTo>
                  <a:pt x="10" y="7"/>
                </a:lnTo>
                <a:lnTo>
                  <a:pt x="28" y="0"/>
                </a:lnTo>
                <a:lnTo>
                  <a:pt x="42"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05" name="Freeform 196">
            <a:extLst>
              <a:ext uri="{FF2B5EF4-FFF2-40B4-BE49-F238E27FC236}">
                <a16:creationId xmlns:a16="http://schemas.microsoft.com/office/drawing/2014/main" id="{981558E4-35FE-43E9-8385-D4D36E863B25}"/>
              </a:ext>
            </a:extLst>
          </p:cNvPr>
          <p:cNvSpPr>
            <a:spLocks/>
          </p:cNvSpPr>
          <p:nvPr/>
        </p:nvSpPr>
        <p:spPr bwMode="auto">
          <a:xfrm>
            <a:off x="9957273" y="3843239"/>
            <a:ext cx="162988" cy="180451"/>
          </a:xfrm>
          <a:custGeom>
            <a:avLst/>
            <a:gdLst>
              <a:gd name="T0" fmla="*/ 18 w 56"/>
              <a:gd name="T1" fmla="*/ 0 h 62"/>
              <a:gd name="T2" fmla="*/ 32 w 56"/>
              <a:gd name="T3" fmla="*/ 14 h 62"/>
              <a:gd name="T4" fmla="*/ 56 w 56"/>
              <a:gd name="T5" fmla="*/ 42 h 62"/>
              <a:gd name="T6" fmla="*/ 45 w 56"/>
              <a:gd name="T7" fmla="*/ 45 h 62"/>
              <a:gd name="T8" fmla="*/ 32 w 56"/>
              <a:gd name="T9" fmla="*/ 62 h 62"/>
              <a:gd name="T10" fmla="*/ 11 w 56"/>
              <a:gd name="T11" fmla="*/ 52 h 62"/>
              <a:gd name="T12" fmla="*/ 4 w 56"/>
              <a:gd name="T13" fmla="*/ 52 h 62"/>
              <a:gd name="T14" fmla="*/ 0 w 56"/>
              <a:gd name="T15" fmla="*/ 17 h 62"/>
              <a:gd name="T16" fmla="*/ 18 w 5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2">
                <a:moveTo>
                  <a:pt x="18" y="0"/>
                </a:moveTo>
                <a:lnTo>
                  <a:pt x="32" y="14"/>
                </a:lnTo>
                <a:lnTo>
                  <a:pt x="56" y="42"/>
                </a:lnTo>
                <a:lnTo>
                  <a:pt x="45" y="45"/>
                </a:lnTo>
                <a:lnTo>
                  <a:pt x="32" y="62"/>
                </a:lnTo>
                <a:lnTo>
                  <a:pt x="11" y="52"/>
                </a:lnTo>
                <a:lnTo>
                  <a:pt x="4" y="52"/>
                </a:lnTo>
                <a:lnTo>
                  <a:pt x="0" y="17"/>
                </a:lnTo>
                <a:lnTo>
                  <a:pt x="1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06" name="Freeform 197">
            <a:extLst>
              <a:ext uri="{FF2B5EF4-FFF2-40B4-BE49-F238E27FC236}">
                <a16:creationId xmlns:a16="http://schemas.microsoft.com/office/drawing/2014/main" id="{8F5EE3AD-6680-4254-B457-E8BCD2A9DBB9}"/>
              </a:ext>
            </a:extLst>
          </p:cNvPr>
          <p:cNvSpPr>
            <a:spLocks/>
          </p:cNvSpPr>
          <p:nvPr/>
        </p:nvSpPr>
        <p:spPr bwMode="auto">
          <a:xfrm>
            <a:off x="9744807" y="3904357"/>
            <a:ext cx="133883" cy="160078"/>
          </a:xfrm>
          <a:custGeom>
            <a:avLst/>
            <a:gdLst>
              <a:gd name="T0" fmla="*/ 32 w 46"/>
              <a:gd name="T1" fmla="*/ 3 h 55"/>
              <a:gd name="T2" fmla="*/ 39 w 46"/>
              <a:gd name="T3" fmla="*/ 10 h 55"/>
              <a:gd name="T4" fmla="*/ 39 w 46"/>
              <a:gd name="T5" fmla="*/ 28 h 55"/>
              <a:gd name="T6" fmla="*/ 46 w 46"/>
              <a:gd name="T7" fmla="*/ 41 h 55"/>
              <a:gd name="T8" fmla="*/ 32 w 46"/>
              <a:gd name="T9" fmla="*/ 55 h 55"/>
              <a:gd name="T10" fmla="*/ 18 w 46"/>
              <a:gd name="T11" fmla="*/ 52 h 55"/>
              <a:gd name="T12" fmla="*/ 0 w 46"/>
              <a:gd name="T13" fmla="*/ 28 h 55"/>
              <a:gd name="T14" fmla="*/ 0 w 46"/>
              <a:gd name="T15" fmla="*/ 7 h 55"/>
              <a:gd name="T16" fmla="*/ 21 w 46"/>
              <a:gd name="T17" fmla="*/ 0 h 55"/>
              <a:gd name="T18" fmla="*/ 28 w 46"/>
              <a:gd name="T19" fmla="*/ 7 h 55"/>
              <a:gd name="T20" fmla="*/ 32 w 46"/>
              <a:gd name="T21"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55">
                <a:moveTo>
                  <a:pt x="32" y="3"/>
                </a:moveTo>
                <a:lnTo>
                  <a:pt x="39" y="10"/>
                </a:lnTo>
                <a:lnTo>
                  <a:pt x="39" y="28"/>
                </a:lnTo>
                <a:lnTo>
                  <a:pt x="46" y="41"/>
                </a:lnTo>
                <a:lnTo>
                  <a:pt x="32" y="55"/>
                </a:lnTo>
                <a:lnTo>
                  <a:pt x="18" y="52"/>
                </a:lnTo>
                <a:lnTo>
                  <a:pt x="0" y="28"/>
                </a:lnTo>
                <a:lnTo>
                  <a:pt x="0" y="7"/>
                </a:lnTo>
                <a:lnTo>
                  <a:pt x="21" y="0"/>
                </a:lnTo>
                <a:lnTo>
                  <a:pt x="28" y="7"/>
                </a:lnTo>
                <a:lnTo>
                  <a:pt x="32"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07" name="Freeform 198">
            <a:extLst>
              <a:ext uri="{FF2B5EF4-FFF2-40B4-BE49-F238E27FC236}">
                <a16:creationId xmlns:a16="http://schemas.microsoft.com/office/drawing/2014/main" id="{9B0EDF2C-2F10-47A0-ACBD-E7F5013852C7}"/>
              </a:ext>
            </a:extLst>
          </p:cNvPr>
          <p:cNvSpPr>
            <a:spLocks/>
          </p:cNvSpPr>
          <p:nvPr/>
        </p:nvSpPr>
        <p:spPr bwMode="auto">
          <a:xfrm>
            <a:off x="9666224" y="4137198"/>
            <a:ext cx="261945" cy="261945"/>
          </a:xfrm>
          <a:custGeom>
            <a:avLst/>
            <a:gdLst>
              <a:gd name="T0" fmla="*/ 24 w 90"/>
              <a:gd name="T1" fmla="*/ 0 h 90"/>
              <a:gd name="T2" fmla="*/ 31 w 90"/>
              <a:gd name="T3" fmla="*/ 13 h 90"/>
              <a:gd name="T4" fmla="*/ 73 w 90"/>
              <a:gd name="T5" fmla="*/ 3 h 90"/>
              <a:gd name="T6" fmla="*/ 90 w 90"/>
              <a:gd name="T7" fmla="*/ 13 h 90"/>
              <a:gd name="T8" fmla="*/ 83 w 90"/>
              <a:gd name="T9" fmla="*/ 24 h 90"/>
              <a:gd name="T10" fmla="*/ 83 w 90"/>
              <a:gd name="T11" fmla="*/ 38 h 90"/>
              <a:gd name="T12" fmla="*/ 66 w 90"/>
              <a:gd name="T13" fmla="*/ 38 h 90"/>
              <a:gd name="T14" fmla="*/ 55 w 90"/>
              <a:gd name="T15" fmla="*/ 41 h 90"/>
              <a:gd name="T16" fmla="*/ 55 w 90"/>
              <a:gd name="T17" fmla="*/ 48 h 90"/>
              <a:gd name="T18" fmla="*/ 52 w 90"/>
              <a:gd name="T19" fmla="*/ 62 h 90"/>
              <a:gd name="T20" fmla="*/ 62 w 90"/>
              <a:gd name="T21" fmla="*/ 69 h 90"/>
              <a:gd name="T22" fmla="*/ 55 w 90"/>
              <a:gd name="T23" fmla="*/ 90 h 90"/>
              <a:gd name="T24" fmla="*/ 48 w 90"/>
              <a:gd name="T25" fmla="*/ 90 h 90"/>
              <a:gd name="T26" fmla="*/ 34 w 90"/>
              <a:gd name="T27" fmla="*/ 83 h 90"/>
              <a:gd name="T28" fmla="*/ 31 w 90"/>
              <a:gd name="T29" fmla="*/ 79 h 90"/>
              <a:gd name="T30" fmla="*/ 17 w 90"/>
              <a:gd name="T31" fmla="*/ 62 h 90"/>
              <a:gd name="T32" fmla="*/ 3 w 90"/>
              <a:gd name="T33" fmla="*/ 45 h 90"/>
              <a:gd name="T34" fmla="*/ 0 w 90"/>
              <a:gd name="T35" fmla="*/ 38 h 90"/>
              <a:gd name="T36" fmla="*/ 6 w 90"/>
              <a:gd name="T37" fmla="*/ 34 h 90"/>
              <a:gd name="T38" fmla="*/ 10 w 90"/>
              <a:gd name="T39" fmla="*/ 34 h 90"/>
              <a:gd name="T40" fmla="*/ 17 w 90"/>
              <a:gd name="T41" fmla="*/ 20 h 90"/>
              <a:gd name="T42" fmla="*/ 24 w 90"/>
              <a:gd name="T4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90">
                <a:moveTo>
                  <a:pt x="24" y="0"/>
                </a:moveTo>
                <a:lnTo>
                  <a:pt x="31" y="13"/>
                </a:lnTo>
                <a:lnTo>
                  <a:pt x="73" y="3"/>
                </a:lnTo>
                <a:lnTo>
                  <a:pt x="90" y="13"/>
                </a:lnTo>
                <a:lnTo>
                  <a:pt x="83" y="24"/>
                </a:lnTo>
                <a:lnTo>
                  <a:pt x="83" y="38"/>
                </a:lnTo>
                <a:lnTo>
                  <a:pt x="66" y="38"/>
                </a:lnTo>
                <a:lnTo>
                  <a:pt x="55" y="41"/>
                </a:lnTo>
                <a:lnTo>
                  <a:pt x="55" y="48"/>
                </a:lnTo>
                <a:lnTo>
                  <a:pt x="52" y="62"/>
                </a:lnTo>
                <a:lnTo>
                  <a:pt x="62" y="69"/>
                </a:lnTo>
                <a:lnTo>
                  <a:pt x="55" y="90"/>
                </a:lnTo>
                <a:lnTo>
                  <a:pt x="48" y="90"/>
                </a:lnTo>
                <a:lnTo>
                  <a:pt x="34" y="83"/>
                </a:lnTo>
                <a:lnTo>
                  <a:pt x="31" y="79"/>
                </a:lnTo>
                <a:lnTo>
                  <a:pt x="17" y="62"/>
                </a:lnTo>
                <a:lnTo>
                  <a:pt x="3" y="45"/>
                </a:lnTo>
                <a:lnTo>
                  <a:pt x="0" y="38"/>
                </a:lnTo>
                <a:lnTo>
                  <a:pt x="6" y="34"/>
                </a:lnTo>
                <a:lnTo>
                  <a:pt x="10" y="34"/>
                </a:lnTo>
                <a:lnTo>
                  <a:pt x="17" y="20"/>
                </a:lnTo>
                <a:lnTo>
                  <a:pt x="2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08" name="Freeform 199">
            <a:extLst>
              <a:ext uri="{FF2B5EF4-FFF2-40B4-BE49-F238E27FC236}">
                <a16:creationId xmlns:a16="http://schemas.microsoft.com/office/drawing/2014/main" id="{33CB90D0-35F6-48ED-99C3-B4D050E54CBA}"/>
              </a:ext>
            </a:extLst>
          </p:cNvPr>
          <p:cNvSpPr>
            <a:spLocks/>
          </p:cNvSpPr>
          <p:nvPr/>
        </p:nvSpPr>
        <p:spPr bwMode="auto">
          <a:xfrm>
            <a:off x="9916527" y="4207050"/>
            <a:ext cx="285229" cy="212467"/>
          </a:xfrm>
          <a:custGeom>
            <a:avLst/>
            <a:gdLst>
              <a:gd name="T0" fmla="*/ 56 w 98"/>
              <a:gd name="T1" fmla="*/ 0 h 73"/>
              <a:gd name="T2" fmla="*/ 66 w 98"/>
              <a:gd name="T3" fmla="*/ 3 h 73"/>
              <a:gd name="T4" fmla="*/ 73 w 98"/>
              <a:gd name="T5" fmla="*/ 7 h 73"/>
              <a:gd name="T6" fmla="*/ 73 w 98"/>
              <a:gd name="T7" fmla="*/ 28 h 73"/>
              <a:gd name="T8" fmla="*/ 84 w 98"/>
              <a:gd name="T9" fmla="*/ 28 h 73"/>
              <a:gd name="T10" fmla="*/ 84 w 98"/>
              <a:gd name="T11" fmla="*/ 38 h 73"/>
              <a:gd name="T12" fmla="*/ 87 w 98"/>
              <a:gd name="T13" fmla="*/ 45 h 73"/>
              <a:gd name="T14" fmla="*/ 98 w 98"/>
              <a:gd name="T15" fmla="*/ 52 h 73"/>
              <a:gd name="T16" fmla="*/ 84 w 98"/>
              <a:gd name="T17" fmla="*/ 55 h 73"/>
              <a:gd name="T18" fmla="*/ 73 w 98"/>
              <a:gd name="T19" fmla="*/ 48 h 73"/>
              <a:gd name="T20" fmla="*/ 63 w 98"/>
              <a:gd name="T21" fmla="*/ 45 h 73"/>
              <a:gd name="T22" fmla="*/ 56 w 98"/>
              <a:gd name="T23" fmla="*/ 48 h 73"/>
              <a:gd name="T24" fmla="*/ 56 w 98"/>
              <a:gd name="T25" fmla="*/ 55 h 73"/>
              <a:gd name="T26" fmla="*/ 59 w 98"/>
              <a:gd name="T27" fmla="*/ 62 h 73"/>
              <a:gd name="T28" fmla="*/ 56 w 98"/>
              <a:gd name="T29" fmla="*/ 66 h 73"/>
              <a:gd name="T30" fmla="*/ 46 w 98"/>
              <a:gd name="T31" fmla="*/ 62 h 73"/>
              <a:gd name="T32" fmla="*/ 32 w 98"/>
              <a:gd name="T33" fmla="*/ 62 h 73"/>
              <a:gd name="T34" fmla="*/ 14 w 98"/>
              <a:gd name="T35" fmla="*/ 73 h 73"/>
              <a:gd name="T36" fmla="*/ 0 w 98"/>
              <a:gd name="T37" fmla="*/ 41 h 73"/>
              <a:gd name="T38" fmla="*/ 11 w 98"/>
              <a:gd name="T39" fmla="*/ 35 h 73"/>
              <a:gd name="T40" fmla="*/ 0 w 98"/>
              <a:gd name="T41" fmla="*/ 24 h 73"/>
              <a:gd name="T42" fmla="*/ 0 w 98"/>
              <a:gd name="T43" fmla="*/ 17 h 73"/>
              <a:gd name="T44" fmla="*/ 18 w 98"/>
              <a:gd name="T45" fmla="*/ 24 h 73"/>
              <a:gd name="T46" fmla="*/ 32 w 98"/>
              <a:gd name="T47" fmla="*/ 14 h 73"/>
              <a:gd name="T48" fmla="*/ 39 w 98"/>
              <a:gd name="T49" fmla="*/ 14 h 73"/>
              <a:gd name="T50" fmla="*/ 56 w 98"/>
              <a:gd name="T5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 h="73">
                <a:moveTo>
                  <a:pt x="56" y="0"/>
                </a:moveTo>
                <a:lnTo>
                  <a:pt x="66" y="3"/>
                </a:lnTo>
                <a:lnTo>
                  <a:pt x="73" y="7"/>
                </a:lnTo>
                <a:lnTo>
                  <a:pt x="73" y="28"/>
                </a:lnTo>
                <a:lnTo>
                  <a:pt x="84" y="28"/>
                </a:lnTo>
                <a:lnTo>
                  <a:pt x="84" y="38"/>
                </a:lnTo>
                <a:lnTo>
                  <a:pt x="87" y="45"/>
                </a:lnTo>
                <a:lnTo>
                  <a:pt x="98" y="52"/>
                </a:lnTo>
                <a:lnTo>
                  <a:pt x="84" y="55"/>
                </a:lnTo>
                <a:lnTo>
                  <a:pt x="73" y="48"/>
                </a:lnTo>
                <a:lnTo>
                  <a:pt x="63" y="45"/>
                </a:lnTo>
                <a:lnTo>
                  <a:pt x="56" y="48"/>
                </a:lnTo>
                <a:lnTo>
                  <a:pt x="56" y="55"/>
                </a:lnTo>
                <a:lnTo>
                  <a:pt x="59" y="62"/>
                </a:lnTo>
                <a:lnTo>
                  <a:pt x="56" y="66"/>
                </a:lnTo>
                <a:lnTo>
                  <a:pt x="46" y="62"/>
                </a:lnTo>
                <a:lnTo>
                  <a:pt x="32" y="62"/>
                </a:lnTo>
                <a:lnTo>
                  <a:pt x="14" y="73"/>
                </a:lnTo>
                <a:lnTo>
                  <a:pt x="0" y="41"/>
                </a:lnTo>
                <a:lnTo>
                  <a:pt x="11" y="35"/>
                </a:lnTo>
                <a:lnTo>
                  <a:pt x="0" y="24"/>
                </a:lnTo>
                <a:lnTo>
                  <a:pt x="0" y="17"/>
                </a:lnTo>
                <a:lnTo>
                  <a:pt x="18" y="24"/>
                </a:lnTo>
                <a:lnTo>
                  <a:pt x="32" y="14"/>
                </a:lnTo>
                <a:lnTo>
                  <a:pt x="39" y="14"/>
                </a:lnTo>
                <a:lnTo>
                  <a:pt x="56"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09" name="Freeform 200">
            <a:extLst>
              <a:ext uri="{FF2B5EF4-FFF2-40B4-BE49-F238E27FC236}">
                <a16:creationId xmlns:a16="http://schemas.microsoft.com/office/drawing/2014/main" id="{D7B8C3DD-9FD8-4E3F-BF7C-356243AE6E40}"/>
              </a:ext>
            </a:extLst>
          </p:cNvPr>
          <p:cNvSpPr>
            <a:spLocks/>
          </p:cNvSpPr>
          <p:nvPr/>
        </p:nvSpPr>
        <p:spPr bwMode="auto">
          <a:xfrm>
            <a:off x="9805927" y="5196618"/>
            <a:ext cx="244482" cy="139704"/>
          </a:xfrm>
          <a:custGeom>
            <a:avLst/>
            <a:gdLst>
              <a:gd name="T0" fmla="*/ 52 w 84"/>
              <a:gd name="T1" fmla="*/ 7 h 48"/>
              <a:gd name="T2" fmla="*/ 77 w 84"/>
              <a:gd name="T3" fmla="*/ 0 h 48"/>
              <a:gd name="T4" fmla="*/ 80 w 84"/>
              <a:gd name="T5" fmla="*/ 0 h 48"/>
              <a:gd name="T6" fmla="*/ 84 w 84"/>
              <a:gd name="T7" fmla="*/ 34 h 48"/>
              <a:gd name="T8" fmla="*/ 70 w 84"/>
              <a:gd name="T9" fmla="*/ 41 h 48"/>
              <a:gd name="T10" fmla="*/ 63 w 84"/>
              <a:gd name="T11" fmla="*/ 34 h 48"/>
              <a:gd name="T12" fmla="*/ 59 w 84"/>
              <a:gd name="T13" fmla="*/ 41 h 48"/>
              <a:gd name="T14" fmla="*/ 42 w 84"/>
              <a:gd name="T15" fmla="*/ 38 h 48"/>
              <a:gd name="T16" fmla="*/ 38 w 84"/>
              <a:gd name="T17" fmla="*/ 38 h 48"/>
              <a:gd name="T18" fmla="*/ 25 w 84"/>
              <a:gd name="T19" fmla="*/ 48 h 48"/>
              <a:gd name="T20" fmla="*/ 7 w 84"/>
              <a:gd name="T21" fmla="*/ 41 h 48"/>
              <a:gd name="T22" fmla="*/ 0 w 84"/>
              <a:gd name="T23" fmla="*/ 38 h 48"/>
              <a:gd name="T24" fmla="*/ 4 w 84"/>
              <a:gd name="T25" fmla="*/ 31 h 48"/>
              <a:gd name="T26" fmla="*/ 0 w 84"/>
              <a:gd name="T27" fmla="*/ 24 h 48"/>
              <a:gd name="T28" fmla="*/ 4 w 84"/>
              <a:gd name="T29" fmla="*/ 21 h 48"/>
              <a:gd name="T30" fmla="*/ 21 w 84"/>
              <a:gd name="T31" fmla="*/ 14 h 48"/>
              <a:gd name="T32" fmla="*/ 21 w 84"/>
              <a:gd name="T33" fmla="*/ 7 h 48"/>
              <a:gd name="T34" fmla="*/ 38 w 84"/>
              <a:gd name="T35" fmla="*/ 14 h 48"/>
              <a:gd name="T36" fmla="*/ 52 w 84"/>
              <a:gd name="T37"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48">
                <a:moveTo>
                  <a:pt x="52" y="7"/>
                </a:moveTo>
                <a:lnTo>
                  <a:pt x="77" y="0"/>
                </a:lnTo>
                <a:lnTo>
                  <a:pt x="80" y="0"/>
                </a:lnTo>
                <a:lnTo>
                  <a:pt x="84" y="34"/>
                </a:lnTo>
                <a:lnTo>
                  <a:pt x="70" y="41"/>
                </a:lnTo>
                <a:lnTo>
                  <a:pt x="63" y="34"/>
                </a:lnTo>
                <a:lnTo>
                  <a:pt x="59" y="41"/>
                </a:lnTo>
                <a:lnTo>
                  <a:pt x="42" y="38"/>
                </a:lnTo>
                <a:lnTo>
                  <a:pt x="38" y="38"/>
                </a:lnTo>
                <a:lnTo>
                  <a:pt x="25" y="48"/>
                </a:lnTo>
                <a:lnTo>
                  <a:pt x="7" y="41"/>
                </a:lnTo>
                <a:lnTo>
                  <a:pt x="0" y="38"/>
                </a:lnTo>
                <a:lnTo>
                  <a:pt x="4" y="31"/>
                </a:lnTo>
                <a:lnTo>
                  <a:pt x="0" y="24"/>
                </a:lnTo>
                <a:lnTo>
                  <a:pt x="4" y="21"/>
                </a:lnTo>
                <a:lnTo>
                  <a:pt x="21" y="14"/>
                </a:lnTo>
                <a:lnTo>
                  <a:pt x="21" y="7"/>
                </a:lnTo>
                <a:lnTo>
                  <a:pt x="38" y="14"/>
                </a:lnTo>
                <a:lnTo>
                  <a:pt x="52"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10" name="Freeform 202">
            <a:extLst>
              <a:ext uri="{FF2B5EF4-FFF2-40B4-BE49-F238E27FC236}">
                <a16:creationId xmlns:a16="http://schemas.microsoft.com/office/drawing/2014/main" id="{C1A4D858-58B6-447D-BE9F-975443A8F5B5}"/>
              </a:ext>
            </a:extLst>
          </p:cNvPr>
          <p:cNvSpPr>
            <a:spLocks/>
          </p:cNvSpPr>
          <p:nvPr/>
        </p:nvSpPr>
        <p:spPr bwMode="auto">
          <a:xfrm>
            <a:off x="9715702" y="5266470"/>
            <a:ext cx="130973" cy="151346"/>
          </a:xfrm>
          <a:custGeom>
            <a:avLst/>
            <a:gdLst>
              <a:gd name="T0" fmla="*/ 31 w 45"/>
              <a:gd name="T1" fmla="*/ 0 h 52"/>
              <a:gd name="T2" fmla="*/ 35 w 45"/>
              <a:gd name="T3" fmla="*/ 7 h 52"/>
              <a:gd name="T4" fmla="*/ 31 w 45"/>
              <a:gd name="T5" fmla="*/ 14 h 52"/>
              <a:gd name="T6" fmla="*/ 38 w 45"/>
              <a:gd name="T7" fmla="*/ 17 h 52"/>
              <a:gd name="T8" fmla="*/ 45 w 45"/>
              <a:gd name="T9" fmla="*/ 35 h 52"/>
              <a:gd name="T10" fmla="*/ 45 w 45"/>
              <a:gd name="T11" fmla="*/ 42 h 52"/>
              <a:gd name="T12" fmla="*/ 10 w 45"/>
              <a:gd name="T13" fmla="*/ 52 h 52"/>
              <a:gd name="T14" fmla="*/ 7 w 45"/>
              <a:gd name="T15" fmla="*/ 49 h 52"/>
              <a:gd name="T16" fmla="*/ 17 w 45"/>
              <a:gd name="T17" fmla="*/ 35 h 52"/>
              <a:gd name="T18" fmla="*/ 0 w 45"/>
              <a:gd name="T19" fmla="*/ 24 h 52"/>
              <a:gd name="T20" fmla="*/ 14 w 45"/>
              <a:gd name="T21" fmla="*/ 7 h 52"/>
              <a:gd name="T22" fmla="*/ 24 w 45"/>
              <a:gd name="T23" fmla="*/ 10 h 52"/>
              <a:gd name="T24" fmla="*/ 31 w 45"/>
              <a:gd name="T2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52">
                <a:moveTo>
                  <a:pt x="31" y="0"/>
                </a:moveTo>
                <a:lnTo>
                  <a:pt x="35" y="7"/>
                </a:lnTo>
                <a:lnTo>
                  <a:pt x="31" y="14"/>
                </a:lnTo>
                <a:lnTo>
                  <a:pt x="38" y="17"/>
                </a:lnTo>
                <a:lnTo>
                  <a:pt x="45" y="35"/>
                </a:lnTo>
                <a:lnTo>
                  <a:pt x="45" y="42"/>
                </a:lnTo>
                <a:lnTo>
                  <a:pt x="10" y="52"/>
                </a:lnTo>
                <a:lnTo>
                  <a:pt x="7" y="49"/>
                </a:lnTo>
                <a:lnTo>
                  <a:pt x="17" y="35"/>
                </a:lnTo>
                <a:lnTo>
                  <a:pt x="0" y="24"/>
                </a:lnTo>
                <a:lnTo>
                  <a:pt x="14" y="7"/>
                </a:lnTo>
                <a:lnTo>
                  <a:pt x="24" y="10"/>
                </a:lnTo>
                <a:lnTo>
                  <a:pt x="3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11" name="Freeform 204">
            <a:extLst>
              <a:ext uri="{FF2B5EF4-FFF2-40B4-BE49-F238E27FC236}">
                <a16:creationId xmlns:a16="http://schemas.microsoft.com/office/drawing/2014/main" id="{D6CC3CC0-0B24-48AD-9296-D5C5C7454058}"/>
              </a:ext>
            </a:extLst>
          </p:cNvPr>
          <p:cNvSpPr>
            <a:spLocks/>
          </p:cNvSpPr>
          <p:nvPr/>
        </p:nvSpPr>
        <p:spPr bwMode="auto">
          <a:xfrm>
            <a:off x="9776822" y="5315949"/>
            <a:ext cx="171720" cy="244482"/>
          </a:xfrm>
          <a:custGeom>
            <a:avLst/>
            <a:gdLst>
              <a:gd name="T0" fmla="*/ 10 w 59"/>
              <a:gd name="T1" fmla="*/ 84 h 84"/>
              <a:gd name="T2" fmla="*/ 0 w 59"/>
              <a:gd name="T3" fmla="*/ 80 h 84"/>
              <a:gd name="T4" fmla="*/ 0 w 59"/>
              <a:gd name="T5" fmla="*/ 70 h 84"/>
              <a:gd name="T6" fmla="*/ 21 w 59"/>
              <a:gd name="T7" fmla="*/ 42 h 84"/>
              <a:gd name="T8" fmla="*/ 24 w 59"/>
              <a:gd name="T9" fmla="*/ 25 h 84"/>
              <a:gd name="T10" fmla="*/ 24 w 59"/>
              <a:gd name="T11" fmla="*/ 18 h 84"/>
              <a:gd name="T12" fmla="*/ 17 w 59"/>
              <a:gd name="T13" fmla="*/ 0 h 84"/>
              <a:gd name="T14" fmla="*/ 35 w 59"/>
              <a:gd name="T15" fmla="*/ 7 h 84"/>
              <a:gd name="T16" fmla="*/ 35 w 59"/>
              <a:gd name="T17" fmla="*/ 18 h 84"/>
              <a:gd name="T18" fmla="*/ 48 w 59"/>
              <a:gd name="T19" fmla="*/ 39 h 84"/>
              <a:gd name="T20" fmla="*/ 59 w 59"/>
              <a:gd name="T21" fmla="*/ 46 h 84"/>
              <a:gd name="T22" fmla="*/ 38 w 59"/>
              <a:gd name="T23" fmla="*/ 56 h 84"/>
              <a:gd name="T24" fmla="*/ 24 w 59"/>
              <a:gd name="T25" fmla="*/ 63 h 84"/>
              <a:gd name="T26" fmla="*/ 24 w 59"/>
              <a:gd name="T27" fmla="*/ 66 h 84"/>
              <a:gd name="T28" fmla="*/ 10 w 59"/>
              <a:gd name="T2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84">
                <a:moveTo>
                  <a:pt x="10" y="84"/>
                </a:moveTo>
                <a:lnTo>
                  <a:pt x="0" y="80"/>
                </a:lnTo>
                <a:lnTo>
                  <a:pt x="0" y="70"/>
                </a:lnTo>
                <a:lnTo>
                  <a:pt x="21" y="42"/>
                </a:lnTo>
                <a:lnTo>
                  <a:pt x="24" y="25"/>
                </a:lnTo>
                <a:lnTo>
                  <a:pt x="24" y="18"/>
                </a:lnTo>
                <a:lnTo>
                  <a:pt x="17" y="0"/>
                </a:lnTo>
                <a:lnTo>
                  <a:pt x="35" y="7"/>
                </a:lnTo>
                <a:lnTo>
                  <a:pt x="35" y="18"/>
                </a:lnTo>
                <a:lnTo>
                  <a:pt x="48" y="39"/>
                </a:lnTo>
                <a:lnTo>
                  <a:pt x="59" y="46"/>
                </a:lnTo>
                <a:lnTo>
                  <a:pt x="38" y="56"/>
                </a:lnTo>
                <a:lnTo>
                  <a:pt x="24" y="63"/>
                </a:lnTo>
                <a:lnTo>
                  <a:pt x="24" y="66"/>
                </a:lnTo>
                <a:lnTo>
                  <a:pt x="10" y="8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12" name="Freeform 206">
            <a:extLst>
              <a:ext uri="{FF2B5EF4-FFF2-40B4-BE49-F238E27FC236}">
                <a16:creationId xmlns:a16="http://schemas.microsoft.com/office/drawing/2014/main" id="{4C30EF1D-24DA-4C47-AC97-2DF3AD099DC1}"/>
              </a:ext>
            </a:extLst>
          </p:cNvPr>
          <p:cNvSpPr>
            <a:spLocks/>
          </p:cNvSpPr>
          <p:nvPr/>
        </p:nvSpPr>
        <p:spPr bwMode="auto">
          <a:xfrm>
            <a:off x="9593461" y="5499310"/>
            <a:ext cx="192093" cy="212467"/>
          </a:xfrm>
          <a:custGeom>
            <a:avLst/>
            <a:gdLst>
              <a:gd name="T0" fmla="*/ 66 w 66"/>
              <a:gd name="T1" fmla="*/ 28 h 73"/>
              <a:gd name="T2" fmla="*/ 59 w 66"/>
              <a:gd name="T3" fmla="*/ 31 h 73"/>
              <a:gd name="T4" fmla="*/ 63 w 66"/>
              <a:gd name="T5" fmla="*/ 38 h 73"/>
              <a:gd name="T6" fmla="*/ 63 w 66"/>
              <a:gd name="T7" fmla="*/ 41 h 73"/>
              <a:gd name="T8" fmla="*/ 56 w 66"/>
              <a:gd name="T9" fmla="*/ 73 h 73"/>
              <a:gd name="T10" fmla="*/ 45 w 66"/>
              <a:gd name="T11" fmla="*/ 69 h 73"/>
              <a:gd name="T12" fmla="*/ 25 w 66"/>
              <a:gd name="T13" fmla="*/ 66 h 73"/>
              <a:gd name="T14" fmla="*/ 0 w 66"/>
              <a:gd name="T15" fmla="*/ 45 h 73"/>
              <a:gd name="T16" fmla="*/ 4 w 66"/>
              <a:gd name="T17" fmla="*/ 45 h 73"/>
              <a:gd name="T18" fmla="*/ 7 w 66"/>
              <a:gd name="T19" fmla="*/ 38 h 73"/>
              <a:gd name="T20" fmla="*/ 18 w 66"/>
              <a:gd name="T21" fmla="*/ 41 h 73"/>
              <a:gd name="T22" fmla="*/ 28 w 66"/>
              <a:gd name="T23" fmla="*/ 35 h 73"/>
              <a:gd name="T24" fmla="*/ 25 w 66"/>
              <a:gd name="T25" fmla="*/ 17 h 73"/>
              <a:gd name="T26" fmla="*/ 28 w 66"/>
              <a:gd name="T27" fmla="*/ 10 h 73"/>
              <a:gd name="T28" fmla="*/ 38 w 66"/>
              <a:gd name="T29" fmla="*/ 3 h 73"/>
              <a:gd name="T30" fmla="*/ 45 w 66"/>
              <a:gd name="T31" fmla="*/ 0 h 73"/>
              <a:gd name="T32" fmla="*/ 59 w 66"/>
              <a:gd name="T33" fmla="*/ 10 h 73"/>
              <a:gd name="T34" fmla="*/ 56 w 66"/>
              <a:gd name="T35" fmla="*/ 17 h 73"/>
              <a:gd name="T36" fmla="*/ 66 w 66"/>
              <a:gd name="T37" fmla="*/ 2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73">
                <a:moveTo>
                  <a:pt x="66" y="28"/>
                </a:moveTo>
                <a:lnTo>
                  <a:pt x="59" y="31"/>
                </a:lnTo>
                <a:lnTo>
                  <a:pt x="63" y="38"/>
                </a:lnTo>
                <a:lnTo>
                  <a:pt x="63" y="41"/>
                </a:lnTo>
                <a:lnTo>
                  <a:pt x="56" y="73"/>
                </a:lnTo>
                <a:lnTo>
                  <a:pt x="45" y="69"/>
                </a:lnTo>
                <a:lnTo>
                  <a:pt x="25" y="66"/>
                </a:lnTo>
                <a:lnTo>
                  <a:pt x="0" y="45"/>
                </a:lnTo>
                <a:lnTo>
                  <a:pt x="4" y="45"/>
                </a:lnTo>
                <a:lnTo>
                  <a:pt x="7" y="38"/>
                </a:lnTo>
                <a:lnTo>
                  <a:pt x="18" y="41"/>
                </a:lnTo>
                <a:lnTo>
                  <a:pt x="28" y="35"/>
                </a:lnTo>
                <a:lnTo>
                  <a:pt x="25" y="17"/>
                </a:lnTo>
                <a:lnTo>
                  <a:pt x="28" y="10"/>
                </a:lnTo>
                <a:lnTo>
                  <a:pt x="38" y="3"/>
                </a:lnTo>
                <a:lnTo>
                  <a:pt x="45" y="0"/>
                </a:lnTo>
                <a:lnTo>
                  <a:pt x="59" y="10"/>
                </a:lnTo>
                <a:lnTo>
                  <a:pt x="56" y="17"/>
                </a:lnTo>
                <a:lnTo>
                  <a:pt x="66" y="28"/>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13" name="Freeform 207">
            <a:extLst>
              <a:ext uri="{FF2B5EF4-FFF2-40B4-BE49-F238E27FC236}">
                <a16:creationId xmlns:a16="http://schemas.microsoft.com/office/drawing/2014/main" id="{C0C1FAEB-DC2D-41E6-84B9-A5BFDA54F226}"/>
              </a:ext>
            </a:extLst>
          </p:cNvPr>
          <p:cNvSpPr>
            <a:spLocks/>
          </p:cNvSpPr>
          <p:nvPr/>
        </p:nvSpPr>
        <p:spPr bwMode="auto">
          <a:xfrm>
            <a:off x="9625476" y="5327592"/>
            <a:ext cx="139704" cy="110599"/>
          </a:xfrm>
          <a:custGeom>
            <a:avLst/>
            <a:gdLst>
              <a:gd name="T0" fmla="*/ 48 w 48"/>
              <a:gd name="T1" fmla="*/ 14 h 38"/>
              <a:gd name="T2" fmla="*/ 38 w 48"/>
              <a:gd name="T3" fmla="*/ 28 h 38"/>
              <a:gd name="T4" fmla="*/ 41 w 48"/>
              <a:gd name="T5" fmla="*/ 31 h 38"/>
              <a:gd name="T6" fmla="*/ 27 w 48"/>
              <a:gd name="T7" fmla="*/ 38 h 38"/>
              <a:gd name="T8" fmla="*/ 10 w 48"/>
              <a:gd name="T9" fmla="*/ 24 h 38"/>
              <a:gd name="T10" fmla="*/ 3 w 48"/>
              <a:gd name="T11" fmla="*/ 24 h 38"/>
              <a:gd name="T12" fmla="*/ 0 w 48"/>
              <a:gd name="T13" fmla="*/ 17 h 38"/>
              <a:gd name="T14" fmla="*/ 3 w 48"/>
              <a:gd name="T15" fmla="*/ 10 h 38"/>
              <a:gd name="T16" fmla="*/ 7 w 48"/>
              <a:gd name="T17" fmla="*/ 3 h 38"/>
              <a:gd name="T18" fmla="*/ 24 w 48"/>
              <a:gd name="T19" fmla="*/ 0 h 38"/>
              <a:gd name="T20" fmla="*/ 31 w 48"/>
              <a:gd name="T21" fmla="*/ 3 h 38"/>
              <a:gd name="T22" fmla="*/ 48 w 48"/>
              <a:gd name="T23"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38">
                <a:moveTo>
                  <a:pt x="48" y="14"/>
                </a:moveTo>
                <a:lnTo>
                  <a:pt x="38" y="28"/>
                </a:lnTo>
                <a:lnTo>
                  <a:pt x="41" y="31"/>
                </a:lnTo>
                <a:lnTo>
                  <a:pt x="27" y="38"/>
                </a:lnTo>
                <a:lnTo>
                  <a:pt x="10" y="24"/>
                </a:lnTo>
                <a:lnTo>
                  <a:pt x="3" y="24"/>
                </a:lnTo>
                <a:lnTo>
                  <a:pt x="0" y="17"/>
                </a:lnTo>
                <a:lnTo>
                  <a:pt x="3" y="10"/>
                </a:lnTo>
                <a:lnTo>
                  <a:pt x="7" y="3"/>
                </a:lnTo>
                <a:lnTo>
                  <a:pt x="24" y="0"/>
                </a:lnTo>
                <a:lnTo>
                  <a:pt x="31" y="3"/>
                </a:lnTo>
                <a:lnTo>
                  <a:pt x="48"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14" name="Freeform 208">
            <a:extLst>
              <a:ext uri="{FF2B5EF4-FFF2-40B4-BE49-F238E27FC236}">
                <a16:creationId xmlns:a16="http://schemas.microsoft.com/office/drawing/2014/main" id="{53B38255-56AE-4E0D-AC0C-BB877B0579DF}"/>
              </a:ext>
            </a:extLst>
          </p:cNvPr>
          <p:cNvSpPr>
            <a:spLocks/>
          </p:cNvSpPr>
          <p:nvPr/>
        </p:nvSpPr>
        <p:spPr bwMode="auto">
          <a:xfrm>
            <a:off x="9704060" y="5295575"/>
            <a:ext cx="445307" cy="334708"/>
          </a:xfrm>
          <a:custGeom>
            <a:avLst/>
            <a:gdLst>
              <a:gd name="T0" fmla="*/ 129 w 153"/>
              <a:gd name="T1" fmla="*/ 80 h 115"/>
              <a:gd name="T2" fmla="*/ 126 w 153"/>
              <a:gd name="T3" fmla="*/ 80 h 115"/>
              <a:gd name="T4" fmla="*/ 126 w 153"/>
              <a:gd name="T5" fmla="*/ 77 h 115"/>
              <a:gd name="T6" fmla="*/ 112 w 153"/>
              <a:gd name="T7" fmla="*/ 63 h 115"/>
              <a:gd name="T8" fmla="*/ 101 w 153"/>
              <a:gd name="T9" fmla="*/ 66 h 115"/>
              <a:gd name="T10" fmla="*/ 94 w 153"/>
              <a:gd name="T11" fmla="*/ 59 h 115"/>
              <a:gd name="T12" fmla="*/ 87 w 153"/>
              <a:gd name="T13" fmla="*/ 63 h 115"/>
              <a:gd name="T14" fmla="*/ 77 w 153"/>
              <a:gd name="T15" fmla="*/ 77 h 115"/>
              <a:gd name="T16" fmla="*/ 63 w 153"/>
              <a:gd name="T17" fmla="*/ 87 h 115"/>
              <a:gd name="T18" fmla="*/ 70 w 153"/>
              <a:gd name="T19" fmla="*/ 108 h 115"/>
              <a:gd name="T20" fmla="*/ 63 w 153"/>
              <a:gd name="T21" fmla="*/ 115 h 115"/>
              <a:gd name="T22" fmla="*/ 53 w 153"/>
              <a:gd name="T23" fmla="*/ 111 h 115"/>
              <a:gd name="T24" fmla="*/ 35 w 153"/>
              <a:gd name="T25" fmla="*/ 105 h 115"/>
              <a:gd name="T26" fmla="*/ 25 w 153"/>
              <a:gd name="T27" fmla="*/ 108 h 115"/>
              <a:gd name="T28" fmla="*/ 21 w 153"/>
              <a:gd name="T29" fmla="*/ 101 h 115"/>
              <a:gd name="T30" fmla="*/ 28 w 153"/>
              <a:gd name="T31" fmla="*/ 98 h 115"/>
              <a:gd name="T32" fmla="*/ 18 w 153"/>
              <a:gd name="T33" fmla="*/ 87 h 115"/>
              <a:gd name="T34" fmla="*/ 21 w 153"/>
              <a:gd name="T35" fmla="*/ 80 h 115"/>
              <a:gd name="T36" fmla="*/ 7 w 153"/>
              <a:gd name="T37" fmla="*/ 70 h 115"/>
              <a:gd name="T38" fmla="*/ 0 w 153"/>
              <a:gd name="T39" fmla="*/ 49 h 115"/>
              <a:gd name="T40" fmla="*/ 14 w 153"/>
              <a:gd name="T41" fmla="*/ 42 h 115"/>
              <a:gd name="T42" fmla="*/ 49 w 153"/>
              <a:gd name="T43" fmla="*/ 32 h 115"/>
              <a:gd name="T44" fmla="*/ 46 w 153"/>
              <a:gd name="T45" fmla="*/ 49 h 115"/>
              <a:gd name="T46" fmla="*/ 25 w 153"/>
              <a:gd name="T47" fmla="*/ 77 h 115"/>
              <a:gd name="T48" fmla="*/ 25 w 153"/>
              <a:gd name="T49" fmla="*/ 87 h 115"/>
              <a:gd name="T50" fmla="*/ 35 w 153"/>
              <a:gd name="T51" fmla="*/ 91 h 115"/>
              <a:gd name="T52" fmla="*/ 49 w 153"/>
              <a:gd name="T53" fmla="*/ 73 h 115"/>
              <a:gd name="T54" fmla="*/ 49 w 153"/>
              <a:gd name="T55" fmla="*/ 70 h 115"/>
              <a:gd name="T56" fmla="*/ 63 w 153"/>
              <a:gd name="T57" fmla="*/ 63 h 115"/>
              <a:gd name="T58" fmla="*/ 84 w 153"/>
              <a:gd name="T59" fmla="*/ 53 h 115"/>
              <a:gd name="T60" fmla="*/ 73 w 153"/>
              <a:gd name="T61" fmla="*/ 46 h 115"/>
              <a:gd name="T62" fmla="*/ 60 w 153"/>
              <a:gd name="T63" fmla="*/ 25 h 115"/>
              <a:gd name="T64" fmla="*/ 60 w 153"/>
              <a:gd name="T65" fmla="*/ 14 h 115"/>
              <a:gd name="T66" fmla="*/ 73 w 153"/>
              <a:gd name="T67" fmla="*/ 4 h 115"/>
              <a:gd name="T68" fmla="*/ 77 w 153"/>
              <a:gd name="T69" fmla="*/ 4 h 115"/>
              <a:gd name="T70" fmla="*/ 94 w 153"/>
              <a:gd name="T71" fmla="*/ 7 h 115"/>
              <a:gd name="T72" fmla="*/ 98 w 153"/>
              <a:gd name="T73" fmla="*/ 0 h 115"/>
              <a:gd name="T74" fmla="*/ 105 w 153"/>
              <a:gd name="T75" fmla="*/ 7 h 115"/>
              <a:gd name="T76" fmla="*/ 119 w 153"/>
              <a:gd name="T77" fmla="*/ 0 h 115"/>
              <a:gd name="T78" fmla="*/ 132 w 153"/>
              <a:gd name="T79" fmla="*/ 7 h 115"/>
              <a:gd name="T80" fmla="*/ 132 w 153"/>
              <a:gd name="T81" fmla="*/ 14 h 115"/>
              <a:gd name="T82" fmla="*/ 139 w 153"/>
              <a:gd name="T83" fmla="*/ 14 h 115"/>
              <a:gd name="T84" fmla="*/ 150 w 153"/>
              <a:gd name="T85" fmla="*/ 21 h 115"/>
              <a:gd name="T86" fmla="*/ 153 w 153"/>
              <a:gd name="T87" fmla="*/ 46 h 115"/>
              <a:gd name="T88" fmla="*/ 132 w 153"/>
              <a:gd name="T89" fmla="*/ 59 h 115"/>
              <a:gd name="T90" fmla="*/ 129 w 153"/>
              <a:gd name="T91" fmla="*/ 8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 h="115">
                <a:moveTo>
                  <a:pt x="129" y="80"/>
                </a:moveTo>
                <a:lnTo>
                  <a:pt x="126" y="80"/>
                </a:lnTo>
                <a:lnTo>
                  <a:pt x="126" y="77"/>
                </a:lnTo>
                <a:lnTo>
                  <a:pt x="112" y="63"/>
                </a:lnTo>
                <a:lnTo>
                  <a:pt x="101" y="66"/>
                </a:lnTo>
                <a:lnTo>
                  <a:pt x="94" y="59"/>
                </a:lnTo>
                <a:lnTo>
                  <a:pt x="87" y="63"/>
                </a:lnTo>
                <a:lnTo>
                  <a:pt x="77" y="77"/>
                </a:lnTo>
                <a:lnTo>
                  <a:pt x="63" y="87"/>
                </a:lnTo>
                <a:lnTo>
                  <a:pt x="70" y="108"/>
                </a:lnTo>
                <a:lnTo>
                  <a:pt x="63" y="115"/>
                </a:lnTo>
                <a:lnTo>
                  <a:pt x="53" y="111"/>
                </a:lnTo>
                <a:lnTo>
                  <a:pt x="35" y="105"/>
                </a:lnTo>
                <a:lnTo>
                  <a:pt x="25" y="108"/>
                </a:lnTo>
                <a:lnTo>
                  <a:pt x="21" y="101"/>
                </a:lnTo>
                <a:lnTo>
                  <a:pt x="28" y="98"/>
                </a:lnTo>
                <a:lnTo>
                  <a:pt x="18" y="87"/>
                </a:lnTo>
                <a:lnTo>
                  <a:pt x="21" y="80"/>
                </a:lnTo>
                <a:lnTo>
                  <a:pt x="7" y="70"/>
                </a:lnTo>
                <a:lnTo>
                  <a:pt x="0" y="49"/>
                </a:lnTo>
                <a:lnTo>
                  <a:pt x="14" y="42"/>
                </a:lnTo>
                <a:lnTo>
                  <a:pt x="49" y="32"/>
                </a:lnTo>
                <a:lnTo>
                  <a:pt x="46" y="49"/>
                </a:lnTo>
                <a:lnTo>
                  <a:pt x="25" y="77"/>
                </a:lnTo>
                <a:lnTo>
                  <a:pt x="25" y="87"/>
                </a:lnTo>
                <a:lnTo>
                  <a:pt x="35" y="91"/>
                </a:lnTo>
                <a:lnTo>
                  <a:pt x="49" y="73"/>
                </a:lnTo>
                <a:lnTo>
                  <a:pt x="49" y="70"/>
                </a:lnTo>
                <a:lnTo>
                  <a:pt x="63" y="63"/>
                </a:lnTo>
                <a:lnTo>
                  <a:pt x="84" y="53"/>
                </a:lnTo>
                <a:lnTo>
                  <a:pt x="73" y="46"/>
                </a:lnTo>
                <a:lnTo>
                  <a:pt x="60" y="25"/>
                </a:lnTo>
                <a:lnTo>
                  <a:pt x="60" y="14"/>
                </a:lnTo>
                <a:lnTo>
                  <a:pt x="73" y="4"/>
                </a:lnTo>
                <a:lnTo>
                  <a:pt x="77" y="4"/>
                </a:lnTo>
                <a:lnTo>
                  <a:pt x="94" y="7"/>
                </a:lnTo>
                <a:lnTo>
                  <a:pt x="98" y="0"/>
                </a:lnTo>
                <a:lnTo>
                  <a:pt x="105" y="7"/>
                </a:lnTo>
                <a:lnTo>
                  <a:pt x="119" y="0"/>
                </a:lnTo>
                <a:lnTo>
                  <a:pt x="132" y="7"/>
                </a:lnTo>
                <a:lnTo>
                  <a:pt x="132" y="14"/>
                </a:lnTo>
                <a:lnTo>
                  <a:pt x="139" y="14"/>
                </a:lnTo>
                <a:lnTo>
                  <a:pt x="150" y="21"/>
                </a:lnTo>
                <a:lnTo>
                  <a:pt x="153" y="46"/>
                </a:lnTo>
                <a:lnTo>
                  <a:pt x="132" y="59"/>
                </a:lnTo>
                <a:lnTo>
                  <a:pt x="129" y="8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15" name="Freeform 209">
            <a:extLst>
              <a:ext uri="{FF2B5EF4-FFF2-40B4-BE49-F238E27FC236}">
                <a16:creationId xmlns:a16="http://schemas.microsoft.com/office/drawing/2014/main" id="{EF4C7ECA-D9BD-4626-BB5C-12A034636313}"/>
              </a:ext>
            </a:extLst>
          </p:cNvPr>
          <p:cNvSpPr>
            <a:spLocks/>
          </p:cNvSpPr>
          <p:nvPr/>
        </p:nvSpPr>
        <p:spPr bwMode="auto">
          <a:xfrm>
            <a:off x="9674955" y="3814134"/>
            <a:ext cx="203735" cy="110599"/>
          </a:xfrm>
          <a:custGeom>
            <a:avLst/>
            <a:gdLst>
              <a:gd name="T0" fmla="*/ 45 w 70"/>
              <a:gd name="T1" fmla="*/ 6 h 38"/>
              <a:gd name="T2" fmla="*/ 70 w 70"/>
              <a:gd name="T3" fmla="*/ 24 h 38"/>
              <a:gd name="T4" fmla="*/ 56 w 70"/>
              <a:gd name="T5" fmla="*/ 34 h 38"/>
              <a:gd name="T6" fmla="*/ 52 w 70"/>
              <a:gd name="T7" fmla="*/ 38 h 38"/>
              <a:gd name="T8" fmla="*/ 45 w 70"/>
              <a:gd name="T9" fmla="*/ 31 h 38"/>
              <a:gd name="T10" fmla="*/ 24 w 70"/>
              <a:gd name="T11" fmla="*/ 38 h 38"/>
              <a:gd name="T12" fmla="*/ 14 w 70"/>
              <a:gd name="T13" fmla="*/ 13 h 38"/>
              <a:gd name="T14" fmla="*/ 7 w 70"/>
              <a:gd name="T15" fmla="*/ 17 h 38"/>
              <a:gd name="T16" fmla="*/ 0 w 70"/>
              <a:gd name="T17" fmla="*/ 6 h 38"/>
              <a:gd name="T18" fmla="*/ 10 w 70"/>
              <a:gd name="T19" fmla="*/ 0 h 38"/>
              <a:gd name="T20" fmla="*/ 17 w 70"/>
              <a:gd name="T21" fmla="*/ 3 h 38"/>
              <a:gd name="T22" fmla="*/ 28 w 70"/>
              <a:gd name="T23" fmla="*/ 3 h 38"/>
              <a:gd name="T24" fmla="*/ 35 w 70"/>
              <a:gd name="T25" fmla="*/ 0 h 38"/>
              <a:gd name="T26" fmla="*/ 45 w 70"/>
              <a:gd name="T2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38">
                <a:moveTo>
                  <a:pt x="45" y="6"/>
                </a:moveTo>
                <a:lnTo>
                  <a:pt x="70" y="24"/>
                </a:lnTo>
                <a:lnTo>
                  <a:pt x="56" y="34"/>
                </a:lnTo>
                <a:lnTo>
                  <a:pt x="52" y="38"/>
                </a:lnTo>
                <a:lnTo>
                  <a:pt x="45" y="31"/>
                </a:lnTo>
                <a:lnTo>
                  <a:pt x="24" y="38"/>
                </a:lnTo>
                <a:lnTo>
                  <a:pt x="14" y="13"/>
                </a:lnTo>
                <a:lnTo>
                  <a:pt x="7" y="17"/>
                </a:lnTo>
                <a:lnTo>
                  <a:pt x="0" y="6"/>
                </a:lnTo>
                <a:lnTo>
                  <a:pt x="10" y="0"/>
                </a:lnTo>
                <a:lnTo>
                  <a:pt x="17" y="3"/>
                </a:lnTo>
                <a:lnTo>
                  <a:pt x="28" y="3"/>
                </a:lnTo>
                <a:lnTo>
                  <a:pt x="35" y="0"/>
                </a:lnTo>
                <a:lnTo>
                  <a:pt x="45" y="6"/>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16" name="Freeform 210">
            <a:extLst>
              <a:ext uri="{FF2B5EF4-FFF2-40B4-BE49-F238E27FC236}">
                <a16:creationId xmlns:a16="http://schemas.microsoft.com/office/drawing/2014/main" id="{EDB07C5B-88AF-4442-AB65-7A0C473FB5CC}"/>
              </a:ext>
            </a:extLst>
          </p:cNvPr>
          <p:cNvSpPr>
            <a:spLocks/>
          </p:cNvSpPr>
          <p:nvPr/>
        </p:nvSpPr>
        <p:spPr bwMode="auto">
          <a:xfrm>
            <a:off x="9736076" y="3377558"/>
            <a:ext cx="212467" cy="264856"/>
          </a:xfrm>
          <a:custGeom>
            <a:avLst/>
            <a:gdLst>
              <a:gd name="T0" fmla="*/ 42 w 73"/>
              <a:gd name="T1" fmla="*/ 0 h 91"/>
              <a:gd name="T2" fmla="*/ 69 w 73"/>
              <a:gd name="T3" fmla="*/ 14 h 91"/>
              <a:gd name="T4" fmla="*/ 62 w 73"/>
              <a:gd name="T5" fmla="*/ 25 h 91"/>
              <a:gd name="T6" fmla="*/ 66 w 73"/>
              <a:gd name="T7" fmla="*/ 35 h 91"/>
              <a:gd name="T8" fmla="*/ 55 w 73"/>
              <a:gd name="T9" fmla="*/ 39 h 91"/>
              <a:gd name="T10" fmla="*/ 62 w 73"/>
              <a:gd name="T11" fmla="*/ 59 h 91"/>
              <a:gd name="T12" fmla="*/ 73 w 73"/>
              <a:gd name="T13" fmla="*/ 73 h 91"/>
              <a:gd name="T14" fmla="*/ 66 w 73"/>
              <a:gd name="T15" fmla="*/ 80 h 91"/>
              <a:gd name="T16" fmla="*/ 52 w 73"/>
              <a:gd name="T17" fmla="*/ 84 h 91"/>
              <a:gd name="T18" fmla="*/ 45 w 73"/>
              <a:gd name="T19" fmla="*/ 66 h 91"/>
              <a:gd name="T20" fmla="*/ 35 w 73"/>
              <a:gd name="T21" fmla="*/ 70 h 91"/>
              <a:gd name="T22" fmla="*/ 28 w 73"/>
              <a:gd name="T23" fmla="*/ 80 h 91"/>
              <a:gd name="T24" fmla="*/ 35 w 73"/>
              <a:gd name="T25" fmla="*/ 87 h 91"/>
              <a:gd name="T26" fmla="*/ 28 w 73"/>
              <a:gd name="T27" fmla="*/ 91 h 91"/>
              <a:gd name="T28" fmla="*/ 21 w 73"/>
              <a:gd name="T29" fmla="*/ 84 h 91"/>
              <a:gd name="T30" fmla="*/ 14 w 73"/>
              <a:gd name="T31" fmla="*/ 84 h 91"/>
              <a:gd name="T32" fmla="*/ 0 w 73"/>
              <a:gd name="T33" fmla="*/ 66 h 91"/>
              <a:gd name="T34" fmla="*/ 0 w 73"/>
              <a:gd name="T35" fmla="*/ 63 h 91"/>
              <a:gd name="T36" fmla="*/ 0 w 73"/>
              <a:gd name="T37" fmla="*/ 56 h 91"/>
              <a:gd name="T38" fmla="*/ 0 w 73"/>
              <a:gd name="T39" fmla="*/ 52 h 91"/>
              <a:gd name="T40" fmla="*/ 3 w 73"/>
              <a:gd name="T41" fmla="*/ 49 h 91"/>
              <a:gd name="T42" fmla="*/ 7 w 73"/>
              <a:gd name="T43" fmla="*/ 45 h 91"/>
              <a:gd name="T44" fmla="*/ 10 w 73"/>
              <a:gd name="T45" fmla="*/ 39 h 91"/>
              <a:gd name="T46" fmla="*/ 14 w 73"/>
              <a:gd name="T47" fmla="*/ 32 h 91"/>
              <a:gd name="T48" fmla="*/ 21 w 73"/>
              <a:gd name="T49" fmla="*/ 28 h 91"/>
              <a:gd name="T50" fmla="*/ 21 w 73"/>
              <a:gd name="T51" fmla="*/ 21 h 91"/>
              <a:gd name="T52" fmla="*/ 24 w 73"/>
              <a:gd name="T53" fmla="*/ 18 h 91"/>
              <a:gd name="T54" fmla="*/ 28 w 73"/>
              <a:gd name="T55" fmla="*/ 18 h 91"/>
              <a:gd name="T56" fmla="*/ 28 w 73"/>
              <a:gd name="T57" fmla="*/ 21 h 91"/>
              <a:gd name="T58" fmla="*/ 31 w 73"/>
              <a:gd name="T59" fmla="*/ 21 h 91"/>
              <a:gd name="T60" fmla="*/ 35 w 73"/>
              <a:gd name="T61" fmla="*/ 21 h 91"/>
              <a:gd name="T62" fmla="*/ 35 w 73"/>
              <a:gd name="T63" fmla="*/ 14 h 91"/>
              <a:gd name="T64" fmla="*/ 35 w 73"/>
              <a:gd name="T65" fmla="*/ 11 h 91"/>
              <a:gd name="T66" fmla="*/ 35 w 73"/>
              <a:gd name="T67" fmla="*/ 7 h 91"/>
              <a:gd name="T68" fmla="*/ 42 w 73"/>
              <a:gd name="T6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91">
                <a:moveTo>
                  <a:pt x="42" y="0"/>
                </a:moveTo>
                <a:lnTo>
                  <a:pt x="69" y="14"/>
                </a:lnTo>
                <a:lnTo>
                  <a:pt x="62" y="25"/>
                </a:lnTo>
                <a:lnTo>
                  <a:pt x="66" y="35"/>
                </a:lnTo>
                <a:lnTo>
                  <a:pt x="55" y="39"/>
                </a:lnTo>
                <a:lnTo>
                  <a:pt x="62" y="59"/>
                </a:lnTo>
                <a:lnTo>
                  <a:pt x="73" y="73"/>
                </a:lnTo>
                <a:lnTo>
                  <a:pt x="66" y="80"/>
                </a:lnTo>
                <a:lnTo>
                  <a:pt x="52" y="84"/>
                </a:lnTo>
                <a:lnTo>
                  <a:pt x="45" y="66"/>
                </a:lnTo>
                <a:lnTo>
                  <a:pt x="35" y="70"/>
                </a:lnTo>
                <a:lnTo>
                  <a:pt x="28" y="80"/>
                </a:lnTo>
                <a:lnTo>
                  <a:pt x="35" y="87"/>
                </a:lnTo>
                <a:lnTo>
                  <a:pt x="28" y="91"/>
                </a:lnTo>
                <a:lnTo>
                  <a:pt x="21" y="84"/>
                </a:lnTo>
                <a:lnTo>
                  <a:pt x="14" y="84"/>
                </a:lnTo>
                <a:lnTo>
                  <a:pt x="0" y="66"/>
                </a:lnTo>
                <a:lnTo>
                  <a:pt x="0" y="63"/>
                </a:lnTo>
                <a:lnTo>
                  <a:pt x="0" y="56"/>
                </a:lnTo>
                <a:lnTo>
                  <a:pt x="0" y="52"/>
                </a:lnTo>
                <a:lnTo>
                  <a:pt x="3" y="49"/>
                </a:lnTo>
                <a:lnTo>
                  <a:pt x="7" y="45"/>
                </a:lnTo>
                <a:lnTo>
                  <a:pt x="10" y="39"/>
                </a:lnTo>
                <a:lnTo>
                  <a:pt x="14" y="32"/>
                </a:lnTo>
                <a:lnTo>
                  <a:pt x="21" y="28"/>
                </a:lnTo>
                <a:lnTo>
                  <a:pt x="21" y="21"/>
                </a:lnTo>
                <a:lnTo>
                  <a:pt x="24" y="18"/>
                </a:lnTo>
                <a:lnTo>
                  <a:pt x="28" y="18"/>
                </a:lnTo>
                <a:lnTo>
                  <a:pt x="28" y="21"/>
                </a:lnTo>
                <a:lnTo>
                  <a:pt x="31" y="21"/>
                </a:lnTo>
                <a:lnTo>
                  <a:pt x="35" y="21"/>
                </a:lnTo>
                <a:lnTo>
                  <a:pt x="35" y="14"/>
                </a:lnTo>
                <a:lnTo>
                  <a:pt x="35" y="11"/>
                </a:lnTo>
                <a:lnTo>
                  <a:pt x="35" y="7"/>
                </a:lnTo>
                <a:lnTo>
                  <a:pt x="42"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17" name="Freeform 211">
            <a:extLst>
              <a:ext uri="{FF2B5EF4-FFF2-40B4-BE49-F238E27FC236}">
                <a16:creationId xmlns:a16="http://schemas.microsoft.com/office/drawing/2014/main" id="{7134C36A-631B-4048-B23B-356071B45C51}"/>
              </a:ext>
            </a:extLst>
          </p:cNvPr>
          <p:cNvSpPr>
            <a:spLocks/>
          </p:cNvSpPr>
          <p:nvPr/>
        </p:nvSpPr>
        <p:spPr bwMode="auto">
          <a:xfrm>
            <a:off x="9736075" y="3470695"/>
            <a:ext cx="20374" cy="29105"/>
          </a:xfrm>
          <a:custGeom>
            <a:avLst/>
            <a:gdLst>
              <a:gd name="T0" fmla="*/ 7 w 7"/>
              <a:gd name="T1" fmla="*/ 7 h 10"/>
              <a:gd name="T2" fmla="*/ 3 w 7"/>
              <a:gd name="T3" fmla="*/ 10 h 10"/>
              <a:gd name="T4" fmla="*/ 0 w 7"/>
              <a:gd name="T5" fmla="*/ 10 h 10"/>
              <a:gd name="T6" fmla="*/ 0 w 7"/>
              <a:gd name="T7" fmla="*/ 7 h 10"/>
              <a:gd name="T8" fmla="*/ 0 w 7"/>
              <a:gd name="T9" fmla="*/ 3 h 10"/>
              <a:gd name="T10" fmla="*/ 3 w 7"/>
              <a:gd name="T11" fmla="*/ 0 h 10"/>
              <a:gd name="T12" fmla="*/ 7 w 7"/>
              <a:gd name="T13" fmla="*/ 0 h 10"/>
              <a:gd name="T14" fmla="*/ 7 w 7"/>
              <a:gd name="T15" fmla="*/ 3 h 10"/>
              <a:gd name="T16" fmla="*/ 7 w 7"/>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7" y="7"/>
                </a:moveTo>
                <a:lnTo>
                  <a:pt x="3" y="10"/>
                </a:lnTo>
                <a:lnTo>
                  <a:pt x="0" y="10"/>
                </a:lnTo>
                <a:lnTo>
                  <a:pt x="0" y="7"/>
                </a:lnTo>
                <a:lnTo>
                  <a:pt x="0" y="3"/>
                </a:lnTo>
                <a:lnTo>
                  <a:pt x="3" y="0"/>
                </a:lnTo>
                <a:lnTo>
                  <a:pt x="7" y="0"/>
                </a:lnTo>
                <a:lnTo>
                  <a:pt x="7" y="3"/>
                </a:lnTo>
                <a:lnTo>
                  <a:pt x="7"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18" name="Freeform 212">
            <a:extLst>
              <a:ext uri="{FF2B5EF4-FFF2-40B4-BE49-F238E27FC236}">
                <a16:creationId xmlns:a16="http://schemas.microsoft.com/office/drawing/2014/main" id="{E013DB40-F319-4F23-A249-65C4775CF713}"/>
              </a:ext>
            </a:extLst>
          </p:cNvPr>
          <p:cNvSpPr>
            <a:spLocks/>
          </p:cNvSpPr>
          <p:nvPr/>
        </p:nvSpPr>
        <p:spPr bwMode="auto">
          <a:xfrm>
            <a:off x="9837942" y="3680251"/>
            <a:ext cx="171720" cy="212467"/>
          </a:xfrm>
          <a:custGeom>
            <a:avLst/>
            <a:gdLst>
              <a:gd name="T0" fmla="*/ 31 w 59"/>
              <a:gd name="T1" fmla="*/ 0 h 73"/>
              <a:gd name="T2" fmla="*/ 31 w 59"/>
              <a:gd name="T3" fmla="*/ 7 h 73"/>
              <a:gd name="T4" fmla="*/ 38 w 59"/>
              <a:gd name="T5" fmla="*/ 11 h 73"/>
              <a:gd name="T6" fmla="*/ 41 w 59"/>
              <a:gd name="T7" fmla="*/ 11 h 73"/>
              <a:gd name="T8" fmla="*/ 52 w 59"/>
              <a:gd name="T9" fmla="*/ 42 h 73"/>
              <a:gd name="T10" fmla="*/ 59 w 59"/>
              <a:gd name="T11" fmla="*/ 56 h 73"/>
              <a:gd name="T12" fmla="*/ 41 w 59"/>
              <a:gd name="T13" fmla="*/ 73 h 73"/>
              <a:gd name="T14" fmla="*/ 0 w 59"/>
              <a:gd name="T15" fmla="*/ 21 h 73"/>
              <a:gd name="T16" fmla="*/ 14 w 59"/>
              <a:gd name="T17" fmla="*/ 7 h 73"/>
              <a:gd name="T18" fmla="*/ 20 w 59"/>
              <a:gd name="T19" fmla="*/ 4 h 73"/>
              <a:gd name="T20" fmla="*/ 31 w 59"/>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73">
                <a:moveTo>
                  <a:pt x="31" y="0"/>
                </a:moveTo>
                <a:lnTo>
                  <a:pt x="31" y="7"/>
                </a:lnTo>
                <a:lnTo>
                  <a:pt x="38" y="11"/>
                </a:lnTo>
                <a:lnTo>
                  <a:pt x="41" y="11"/>
                </a:lnTo>
                <a:lnTo>
                  <a:pt x="52" y="42"/>
                </a:lnTo>
                <a:lnTo>
                  <a:pt x="59" y="56"/>
                </a:lnTo>
                <a:lnTo>
                  <a:pt x="41" y="73"/>
                </a:lnTo>
                <a:lnTo>
                  <a:pt x="0" y="21"/>
                </a:lnTo>
                <a:lnTo>
                  <a:pt x="14" y="7"/>
                </a:lnTo>
                <a:lnTo>
                  <a:pt x="20" y="4"/>
                </a:lnTo>
                <a:lnTo>
                  <a:pt x="3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19" name="Freeform 213">
            <a:extLst>
              <a:ext uri="{FF2B5EF4-FFF2-40B4-BE49-F238E27FC236}">
                <a16:creationId xmlns:a16="http://schemas.microsoft.com/office/drawing/2014/main" id="{03D4C519-DE04-41A9-805E-FE9669BAC6DA}"/>
              </a:ext>
            </a:extLst>
          </p:cNvPr>
          <p:cNvSpPr>
            <a:spLocks/>
          </p:cNvSpPr>
          <p:nvPr/>
        </p:nvSpPr>
        <p:spPr bwMode="auto">
          <a:xfrm>
            <a:off x="9936900" y="3377558"/>
            <a:ext cx="133883" cy="113510"/>
          </a:xfrm>
          <a:custGeom>
            <a:avLst/>
            <a:gdLst>
              <a:gd name="T0" fmla="*/ 46 w 46"/>
              <a:gd name="T1" fmla="*/ 0 h 39"/>
              <a:gd name="T2" fmla="*/ 46 w 46"/>
              <a:gd name="T3" fmla="*/ 7 h 39"/>
              <a:gd name="T4" fmla="*/ 39 w 46"/>
              <a:gd name="T5" fmla="*/ 18 h 39"/>
              <a:gd name="T6" fmla="*/ 35 w 46"/>
              <a:gd name="T7" fmla="*/ 25 h 39"/>
              <a:gd name="T8" fmla="*/ 25 w 46"/>
              <a:gd name="T9" fmla="*/ 21 h 39"/>
              <a:gd name="T10" fmla="*/ 28 w 46"/>
              <a:gd name="T11" fmla="*/ 39 h 39"/>
              <a:gd name="T12" fmla="*/ 0 w 46"/>
              <a:gd name="T13" fmla="*/ 14 h 39"/>
              <a:gd name="T14" fmla="*/ 18 w 46"/>
              <a:gd name="T15" fmla="*/ 0 h 39"/>
              <a:gd name="T16" fmla="*/ 25 w 46"/>
              <a:gd name="T17" fmla="*/ 7 h 39"/>
              <a:gd name="T18" fmla="*/ 35 w 46"/>
              <a:gd name="T19" fmla="*/ 0 h 39"/>
              <a:gd name="T20" fmla="*/ 46 w 46"/>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9">
                <a:moveTo>
                  <a:pt x="46" y="0"/>
                </a:moveTo>
                <a:lnTo>
                  <a:pt x="46" y="7"/>
                </a:lnTo>
                <a:lnTo>
                  <a:pt x="39" y="18"/>
                </a:lnTo>
                <a:lnTo>
                  <a:pt x="35" y="25"/>
                </a:lnTo>
                <a:lnTo>
                  <a:pt x="25" y="21"/>
                </a:lnTo>
                <a:lnTo>
                  <a:pt x="28" y="39"/>
                </a:lnTo>
                <a:lnTo>
                  <a:pt x="0" y="14"/>
                </a:lnTo>
                <a:lnTo>
                  <a:pt x="18" y="0"/>
                </a:lnTo>
                <a:lnTo>
                  <a:pt x="25" y="7"/>
                </a:lnTo>
                <a:lnTo>
                  <a:pt x="35" y="0"/>
                </a:lnTo>
                <a:lnTo>
                  <a:pt x="46"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20" name="Freeform 214">
            <a:extLst>
              <a:ext uri="{FF2B5EF4-FFF2-40B4-BE49-F238E27FC236}">
                <a16:creationId xmlns:a16="http://schemas.microsoft.com/office/drawing/2014/main" id="{C9EF268A-0332-4A11-8D26-A26256520C29}"/>
              </a:ext>
            </a:extLst>
          </p:cNvPr>
          <p:cNvSpPr>
            <a:spLocks/>
          </p:cNvSpPr>
          <p:nvPr/>
        </p:nvSpPr>
        <p:spPr bwMode="auto">
          <a:xfrm>
            <a:off x="9756448" y="3569651"/>
            <a:ext cx="171720" cy="171720"/>
          </a:xfrm>
          <a:custGeom>
            <a:avLst/>
            <a:gdLst>
              <a:gd name="T0" fmla="*/ 45 w 59"/>
              <a:gd name="T1" fmla="*/ 18 h 59"/>
              <a:gd name="T2" fmla="*/ 48 w 59"/>
              <a:gd name="T3" fmla="*/ 25 h 59"/>
              <a:gd name="T4" fmla="*/ 55 w 59"/>
              <a:gd name="T5" fmla="*/ 28 h 59"/>
              <a:gd name="T6" fmla="*/ 59 w 59"/>
              <a:gd name="T7" fmla="*/ 38 h 59"/>
              <a:gd name="T8" fmla="*/ 48 w 59"/>
              <a:gd name="T9" fmla="*/ 42 h 59"/>
              <a:gd name="T10" fmla="*/ 42 w 59"/>
              <a:gd name="T11" fmla="*/ 45 h 59"/>
              <a:gd name="T12" fmla="*/ 28 w 59"/>
              <a:gd name="T13" fmla="*/ 59 h 59"/>
              <a:gd name="T14" fmla="*/ 14 w 59"/>
              <a:gd name="T15" fmla="*/ 45 h 59"/>
              <a:gd name="T16" fmla="*/ 0 w 59"/>
              <a:gd name="T17" fmla="*/ 31 h 59"/>
              <a:gd name="T18" fmla="*/ 10 w 59"/>
              <a:gd name="T19" fmla="*/ 25 h 59"/>
              <a:gd name="T20" fmla="*/ 7 w 59"/>
              <a:gd name="T21" fmla="*/ 18 h 59"/>
              <a:gd name="T22" fmla="*/ 14 w 59"/>
              <a:gd name="T23" fmla="*/ 18 h 59"/>
              <a:gd name="T24" fmla="*/ 21 w 59"/>
              <a:gd name="T25" fmla="*/ 25 h 59"/>
              <a:gd name="T26" fmla="*/ 28 w 59"/>
              <a:gd name="T27" fmla="*/ 21 h 59"/>
              <a:gd name="T28" fmla="*/ 21 w 59"/>
              <a:gd name="T29" fmla="*/ 14 h 59"/>
              <a:gd name="T30" fmla="*/ 28 w 59"/>
              <a:gd name="T31" fmla="*/ 4 h 59"/>
              <a:gd name="T32" fmla="*/ 38 w 59"/>
              <a:gd name="T33" fmla="*/ 0 h 59"/>
              <a:gd name="T34" fmla="*/ 45 w 59"/>
              <a:gd name="T35"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59">
                <a:moveTo>
                  <a:pt x="45" y="18"/>
                </a:moveTo>
                <a:lnTo>
                  <a:pt x="48" y="25"/>
                </a:lnTo>
                <a:lnTo>
                  <a:pt x="55" y="28"/>
                </a:lnTo>
                <a:lnTo>
                  <a:pt x="59" y="38"/>
                </a:lnTo>
                <a:lnTo>
                  <a:pt x="48" y="42"/>
                </a:lnTo>
                <a:lnTo>
                  <a:pt x="42" y="45"/>
                </a:lnTo>
                <a:lnTo>
                  <a:pt x="28" y="59"/>
                </a:lnTo>
                <a:lnTo>
                  <a:pt x="14" y="45"/>
                </a:lnTo>
                <a:lnTo>
                  <a:pt x="0" y="31"/>
                </a:lnTo>
                <a:lnTo>
                  <a:pt x="10" y="25"/>
                </a:lnTo>
                <a:lnTo>
                  <a:pt x="7" y="18"/>
                </a:lnTo>
                <a:lnTo>
                  <a:pt x="14" y="18"/>
                </a:lnTo>
                <a:lnTo>
                  <a:pt x="21" y="25"/>
                </a:lnTo>
                <a:lnTo>
                  <a:pt x="28" y="21"/>
                </a:lnTo>
                <a:lnTo>
                  <a:pt x="21" y="14"/>
                </a:lnTo>
                <a:lnTo>
                  <a:pt x="28" y="4"/>
                </a:lnTo>
                <a:lnTo>
                  <a:pt x="38" y="0"/>
                </a:lnTo>
                <a:lnTo>
                  <a:pt x="45" y="18"/>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21" name="Freeform 215">
            <a:extLst>
              <a:ext uri="{FF2B5EF4-FFF2-40B4-BE49-F238E27FC236}">
                <a16:creationId xmlns:a16="http://schemas.microsoft.com/office/drawing/2014/main" id="{BAF391B2-33FB-41BB-B5A8-9457CA79D7C2}"/>
              </a:ext>
            </a:extLst>
          </p:cNvPr>
          <p:cNvSpPr>
            <a:spLocks/>
          </p:cNvSpPr>
          <p:nvPr/>
        </p:nvSpPr>
        <p:spPr bwMode="auto">
          <a:xfrm>
            <a:off x="9896153" y="3418305"/>
            <a:ext cx="122241" cy="171720"/>
          </a:xfrm>
          <a:custGeom>
            <a:avLst/>
            <a:gdLst>
              <a:gd name="T0" fmla="*/ 42 w 42"/>
              <a:gd name="T1" fmla="*/ 25 h 59"/>
              <a:gd name="T2" fmla="*/ 28 w 42"/>
              <a:gd name="T3" fmla="*/ 31 h 59"/>
              <a:gd name="T4" fmla="*/ 21 w 42"/>
              <a:gd name="T5" fmla="*/ 38 h 59"/>
              <a:gd name="T6" fmla="*/ 18 w 42"/>
              <a:gd name="T7" fmla="*/ 52 h 59"/>
              <a:gd name="T8" fmla="*/ 18 w 42"/>
              <a:gd name="T9" fmla="*/ 59 h 59"/>
              <a:gd name="T10" fmla="*/ 7 w 42"/>
              <a:gd name="T11" fmla="*/ 45 h 59"/>
              <a:gd name="T12" fmla="*/ 0 w 42"/>
              <a:gd name="T13" fmla="*/ 25 h 59"/>
              <a:gd name="T14" fmla="*/ 11 w 42"/>
              <a:gd name="T15" fmla="*/ 21 h 59"/>
              <a:gd name="T16" fmla="*/ 7 w 42"/>
              <a:gd name="T17" fmla="*/ 11 h 59"/>
              <a:gd name="T18" fmla="*/ 14 w 42"/>
              <a:gd name="T19" fmla="*/ 0 h 59"/>
              <a:gd name="T20" fmla="*/ 42 w 42"/>
              <a:gd name="T21" fmla="*/ 2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9">
                <a:moveTo>
                  <a:pt x="42" y="25"/>
                </a:moveTo>
                <a:lnTo>
                  <a:pt x="28" y="31"/>
                </a:lnTo>
                <a:lnTo>
                  <a:pt x="21" y="38"/>
                </a:lnTo>
                <a:lnTo>
                  <a:pt x="18" y="52"/>
                </a:lnTo>
                <a:lnTo>
                  <a:pt x="18" y="59"/>
                </a:lnTo>
                <a:lnTo>
                  <a:pt x="7" y="45"/>
                </a:lnTo>
                <a:lnTo>
                  <a:pt x="0" y="25"/>
                </a:lnTo>
                <a:lnTo>
                  <a:pt x="11" y="21"/>
                </a:lnTo>
                <a:lnTo>
                  <a:pt x="7" y="11"/>
                </a:lnTo>
                <a:lnTo>
                  <a:pt x="14" y="0"/>
                </a:lnTo>
                <a:lnTo>
                  <a:pt x="42" y="25"/>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22" name="Freeform 216">
            <a:extLst>
              <a:ext uri="{FF2B5EF4-FFF2-40B4-BE49-F238E27FC236}">
                <a16:creationId xmlns:a16="http://schemas.microsoft.com/office/drawing/2014/main" id="{3AC277C6-CAF0-4187-8F21-7AF16C5F1EEB}"/>
              </a:ext>
            </a:extLst>
          </p:cNvPr>
          <p:cNvSpPr>
            <a:spLocks/>
          </p:cNvSpPr>
          <p:nvPr/>
        </p:nvSpPr>
        <p:spPr bwMode="auto">
          <a:xfrm>
            <a:off x="9948542" y="3491068"/>
            <a:ext cx="192093" cy="168809"/>
          </a:xfrm>
          <a:custGeom>
            <a:avLst/>
            <a:gdLst>
              <a:gd name="T0" fmla="*/ 24 w 66"/>
              <a:gd name="T1" fmla="*/ 0 h 58"/>
              <a:gd name="T2" fmla="*/ 48 w 66"/>
              <a:gd name="T3" fmla="*/ 17 h 58"/>
              <a:gd name="T4" fmla="*/ 66 w 66"/>
              <a:gd name="T5" fmla="*/ 27 h 58"/>
              <a:gd name="T6" fmla="*/ 52 w 66"/>
              <a:gd name="T7" fmla="*/ 48 h 58"/>
              <a:gd name="T8" fmla="*/ 45 w 66"/>
              <a:gd name="T9" fmla="*/ 48 h 58"/>
              <a:gd name="T10" fmla="*/ 31 w 66"/>
              <a:gd name="T11" fmla="*/ 48 h 58"/>
              <a:gd name="T12" fmla="*/ 24 w 66"/>
              <a:gd name="T13" fmla="*/ 58 h 58"/>
              <a:gd name="T14" fmla="*/ 7 w 66"/>
              <a:gd name="T15" fmla="*/ 48 h 58"/>
              <a:gd name="T16" fmla="*/ 0 w 66"/>
              <a:gd name="T17" fmla="*/ 34 h 58"/>
              <a:gd name="T18" fmla="*/ 0 w 66"/>
              <a:gd name="T19" fmla="*/ 27 h 58"/>
              <a:gd name="T20" fmla="*/ 3 w 66"/>
              <a:gd name="T21" fmla="*/ 13 h 58"/>
              <a:gd name="T22" fmla="*/ 10 w 66"/>
              <a:gd name="T23" fmla="*/ 6 h 58"/>
              <a:gd name="T24" fmla="*/ 24 w 66"/>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8">
                <a:moveTo>
                  <a:pt x="24" y="0"/>
                </a:moveTo>
                <a:lnTo>
                  <a:pt x="48" y="17"/>
                </a:lnTo>
                <a:lnTo>
                  <a:pt x="66" y="27"/>
                </a:lnTo>
                <a:lnTo>
                  <a:pt x="52" y="48"/>
                </a:lnTo>
                <a:lnTo>
                  <a:pt x="45" y="48"/>
                </a:lnTo>
                <a:lnTo>
                  <a:pt x="31" y="48"/>
                </a:lnTo>
                <a:lnTo>
                  <a:pt x="24" y="58"/>
                </a:lnTo>
                <a:lnTo>
                  <a:pt x="7" y="48"/>
                </a:lnTo>
                <a:lnTo>
                  <a:pt x="0" y="34"/>
                </a:lnTo>
                <a:lnTo>
                  <a:pt x="0" y="27"/>
                </a:lnTo>
                <a:lnTo>
                  <a:pt x="3" y="13"/>
                </a:lnTo>
                <a:lnTo>
                  <a:pt x="10" y="6"/>
                </a:lnTo>
                <a:lnTo>
                  <a:pt x="24" y="0"/>
                </a:lnTo>
                <a:close/>
              </a:path>
            </a:pathLst>
          </a:custGeom>
          <a:solidFill>
            <a:srgbClr val="E77A39"/>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23" name="Freeform 217">
            <a:extLst>
              <a:ext uri="{FF2B5EF4-FFF2-40B4-BE49-F238E27FC236}">
                <a16:creationId xmlns:a16="http://schemas.microsoft.com/office/drawing/2014/main" id="{4EB4B432-5123-4083-B6E2-E1A417EB2440}"/>
              </a:ext>
            </a:extLst>
          </p:cNvPr>
          <p:cNvSpPr>
            <a:spLocks/>
          </p:cNvSpPr>
          <p:nvPr/>
        </p:nvSpPr>
        <p:spPr bwMode="auto">
          <a:xfrm>
            <a:off x="9511967" y="3549277"/>
            <a:ext cx="445307" cy="375455"/>
          </a:xfrm>
          <a:custGeom>
            <a:avLst/>
            <a:gdLst>
              <a:gd name="T0" fmla="*/ 77 w 153"/>
              <a:gd name="T1" fmla="*/ 7 h 129"/>
              <a:gd name="T2" fmla="*/ 91 w 153"/>
              <a:gd name="T3" fmla="*/ 25 h 129"/>
              <a:gd name="T4" fmla="*/ 94 w 153"/>
              <a:gd name="T5" fmla="*/ 32 h 129"/>
              <a:gd name="T6" fmla="*/ 84 w 153"/>
              <a:gd name="T7" fmla="*/ 38 h 129"/>
              <a:gd name="T8" fmla="*/ 98 w 153"/>
              <a:gd name="T9" fmla="*/ 52 h 129"/>
              <a:gd name="T10" fmla="*/ 112 w 153"/>
              <a:gd name="T11" fmla="*/ 66 h 129"/>
              <a:gd name="T12" fmla="*/ 153 w 153"/>
              <a:gd name="T13" fmla="*/ 118 h 129"/>
              <a:gd name="T14" fmla="*/ 143 w 153"/>
              <a:gd name="T15" fmla="*/ 129 h 129"/>
              <a:gd name="T16" fmla="*/ 126 w 153"/>
              <a:gd name="T17" fmla="*/ 115 h 129"/>
              <a:gd name="T18" fmla="*/ 101 w 153"/>
              <a:gd name="T19" fmla="*/ 97 h 129"/>
              <a:gd name="T20" fmla="*/ 91 w 153"/>
              <a:gd name="T21" fmla="*/ 91 h 129"/>
              <a:gd name="T22" fmla="*/ 66 w 153"/>
              <a:gd name="T23" fmla="*/ 70 h 129"/>
              <a:gd name="T24" fmla="*/ 59 w 153"/>
              <a:gd name="T25" fmla="*/ 73 h 129"/>
              <a:gd name="T26" fmla="*/ 53 w 153"/>
              <a:gd name="T27" fmla="*/ 70 h 129"/>
              <a:gd name="T28" fmla="*/ 39 w 153"/>
              <a:gd name="T29" fmla="*/ 77 h 129"/>
              <a:gd name="T30" fmla="*/ 18 w 153"/>
              <a:gd name="T31" fmla="*/ 59 h 129"/>
              <a:gd name="T32" fmla="*/ 11 w 153"/>
              <a:gd name="T33" fmla="*/ 63 h 129"/>
              <a:gd name="T34" fmla="*/ 0 w 153"/>
              <a:gd name="T35" fmla="*/ 38 h 129"/>
              <a:gd name="T36" fmla="*/ 7 w 153"/>
              <a:gd name="T37" fmla="*/ 38 h 129"/>
              <a:gd name="T38" fmla="*/ 11 w 153"/>
              <a:gd name="T39" fmla="*/ 38 h 129"/>
              <a:gd name="T40" fmla="*/ 18 w 153"/>
              <a:gd name="T41" fmla="*/ 45 h 129"/>
              <a:gd name="T42" fmla="*/ 21 w 153"/>
              <a:gd name="T43" fmla="*/ 42 h 129"/>
              <a:gd name="T44" fmla="*/ 21 w 153"/>
              <a:gd name="T45" fmla="*/ 38 h 129"/>
              <a:gd name="T46" fmla="*/ 25 w 153"/>
              <a:gd name="T47" fmla="*/ 38 h 129"/>
              <a:gd name="T48" fmla="*/ 28 w 153"/>
              <a:gd name="T49" fmla="*/ 38 h 129"/>
              <a:gd name="T50" fmla="*/ 32 w 153"/>
              <a:gd name="T51" fmla="*/ 35 h 129"/>
              <a:gd name="T52" fmla="*/ 39 w 153"/>
              <a:gd name="T53" fmla="*/ 35 h 129"/>
              <a:gd name="T54" fmla="*/ 42 w 153"/>
              <a:gd name="T55" fmla="*/ 35 h 129"/>
              <a:gd name="T56" fmla="*/ 46 w 153"/>
              <a:gd name="T57" fmla="*/ 35 h 129"/>
              <a:gd name="T58" fmla="*/ 49 w 153"/>
              <a:gd name="T59" fmla="*/ 35 h 129"/>
              <a:gd name="T60" fmla="*/ 56 w 153"/>
              <a:gd name="T61" fmla="*/ 35 h 129"/>
              <a:gd name="T62" fmla="*/ 56 w 153"/>
              <a:gd name="T63" fmla="*/ 32 h 129"/>
              <a:gd name="T64" fmla="*/ 56 w 153"/>
              <a:gd name="T65" fmla="*/ 28 h 129"/>
              <a:gd name="T66" fmla="*/ 56 w 153"/>
              <a:gd name="T67" fmla="*/ 25 h 129"/>
              <a:gd name="T68" fmla="*/ 56 w 153"/>
              <a:gd name="T69" fmla="*/ 7 h 129"/>
              <a:gd name="T70" fmla="*/ 56 w 153"/>
              <a:gd name="T71" fmla="*/ 4 h 129"/>
              <a:gd name="T72" fmla="*/ 59 w 153"/>
              <a:gd name="T73" fmla="*/ 0 h 129"/>
              <a:gd name="T74" fmla="*/ 63 w 153"/>
              <a:gd name="T75" fmla="*/ 0 h 129"/>
              <a:gd name="T76" fmla="*/ 66 w 153"/>
              <a:gd name="T77" fmla="*/ 0 h 129"/>
              <a:gd name="T78" fmla="*/ 70 w 153"/>
              <a:gd name="T79" fmla="*/ 7 h 129"/>
              <a:gd name="T80" fmla="*/ 73 w 153"/>
              <a:gd name="T81" fmla="*/ 7 h 129"/>
              <a:gd name="T82" fmla="*/ 77 w 153"/>
              <a:gd name="T83" fmla="*/ 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 h="129">
                <a:moveTo>
                  <a:pt x="77" y="7"/>
                </a:moveTo>
                <a:lnTo>
                  <a:pt x="91" y="25"/>
                </a:lnTo>
                <a:lnTo>
                  <a:pt x="94" y="32"/>
                </a:lnTo>
                <a:lnTo>
                  <a:pt x="84" y="38"/>
                </a:lnTo>
                <a:lnTo>
                  <a:pt x="98" y="52"/>
                </a:lnTo>
                <a:lnTo>
                  <a:pt x="112" y="66"/>
                </a:lnTo>
                <a:lnTo>
                  <a:pt x="153" y="118"/>
                </a:lnTo>
                <a:lnTo>
                  <a:pt x="143" y="129"/>
                </a:lnTo>
                <a:lnTo>
                  <a:pt x="126" y="115"/>
                </a:lnTo>
                <a:lnTo>
                  <a:pt x="101" y="97"/>
                </a:lnTo>
                <a:lnTo>
                  <a:pt x="91" y="91"/>
                </a:lnTo>
                <a:lnTo>
                  <a:pt x="66" y="70"/>
                </a:lnTo>
                <a:lnTo>
                  <a:pt x="59" y="73"/>
                </a:lnTo>
                <a:lnTo>
                  <a:pt x="53" y="70"/>
                </a:lnTo>
                <a:lnTo>
                  <a:pt x="39" y="77"/>
                </a:lnTo>
                <a:lnTo>
                  <a:pt x="18" y="59"/>
                </a:lnTo>
                <a:lnTo>
                  <a:pt x="11" y="63"/>
                </a:lnTo>
                <a:lnTo>
                  <a:pt x="0" y="38"/>
                </a:lnTo>
                <a:lnTo>
                  <a:pt x="7" y="38"/>
                </a:lnTo>
                <a:lnTo>
                  <a:pt x="11" y="38"/>
                </a:lnTo>
                <a:lnTo>
                  <a:pt x="18" y="45"/>
                </a:lnTo>
                <a:lnTo>
                  <a:pt x="21" y="42"/>
                </a:lnTo>
                <a:lnTo>
                  <a:pt x="21" y="38"/>
                </a:lnTo>
                <a:lnTo>
                  <a:pt x="25" y="38"/>
                </a:lnTo>
                <a:lnTo>
                  <a:pt x="28" y="38"/>
                </a:lnTo>
                <a:lnTo>
                  <a:pt x="32" y="35"/>
                </a:lnTo>
                <a:lnTo>
                  <a:pt x="39" y="35"/>
                </a:lnTo>
                <a:lnTo>
                  <a:pt x="42" y="35"/>
                </a:lnTo>
                <a:lnTo>
                  <a:pt x="46" y="35"/>
                </a:lnTo>
                <a:lnTo>
                  <a:pt x="49" y="35"/>
                </a:lnTo>
                <a:lnTo>
                  <a:pt x="56" y="35"/>
                </a:lnTo>
                <a:lnTo>
                  <a:pt x="56" y="32"/>
                </a:lnTo>
                <a:lnTo>
                  <a:pt x="56" y="28"/>
                </a:lnTo>
                <a:lnTo>
                  <a:pt x="56" y="25"/>
                </a:lnTo>
                <a:lnTo>
                  <a:pt x="56" y="7"/>
                </a:lnTo>
                <a:lnTo>
                  <a:pt x="56" y="4"/>
                </a:lnTo>
                <a:lnTo>
                  <a:pt x="59" y="0"/>
                </a:lnTo>
                <a:lnTo>
                  <a:pt x="63" y="0"/>
                </a:lnTo>
                <a:lnTo>
                  <a:pt x="66" y="0"/>
                </a:lnTo>
                <a:lnTo>
                  <a:pt x="70" y="7"/>
                </a:lnTo>
                <a:lnTo>
                  <a:pt x="73" y="7"/>
                </a:lnTo>
                <a:lnTo>
                  <a:pt x="77" y="7"/>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24" name="Freeform 218">
            <a:extLst>
              <a:ext uri="{FF2B5EF4-FFF2-40B4-BE49-F238E27FC236}">
                <a16:creationId xmlns:a16="http://schemas.microsoft.com/office/drawing/2014/main" id="{A08560C4-9959-431F-A367-372CA0EFBFF9}"/>
              </a:ext>
            </a:extLst>
          </p:cNvPr>
          <p:cNvSpPr>
            <a:spLocks/>
          </p:cNvSpPr>
          <p:nvPr/>
        </p:nvSpPr>
        <p:spPr bwMode="auto">
          <a:xfrm>
            <a:off x="9858316" y="3287333"/>
            <a:ext cx="241572" cy="130973"/>
          </a:xfrm>
          <a:custGeom>
            <a:avLst/>
            <a:gdLst>
              <a:gd name="T0" fmla="*/ 27 w 83"/>
              <a:gd name="T1" fmla="*/ 0 h 45"/>
              <a:gd name="T2" fmla="*/ 52 w 83"/>
              <a:gd name="T3" fmla="*/ 11 h 45"/>
              <a:gd name="T4" fmla="*/ 69 w 83"/>
              <a:gd name="T5" fmla="*/ 11 h 45"/>
              <a:gd name="T6" fmla="*/ 73 w 83"/>
              <a:gd name="T7" fmla="*/ 14 h 45"/>
              <a:gd name="T8" fmla="*/ 83 w 83"/>
              <a:gd name="T9" fmla="*/ 28 h 45"/>
              <a:gd name="T10" fmla="*/ 73 w 83"/>
              <a:gd name="T11" fmla="*/ 31 h 45"/>
              <a:gd name="T12" fmla="*/ 62 w 83"/>
              <a:gd name="T13" fmla="*/ 31 h 45"/>
              <a:gd name="T14" fmla="*/ 52 w 83"/>
              <a:gd name="T15" fmla="*/ 38 h 45"/>
              <a:gd name="T16" fmla="*/ 45 w 83"/>
              <a:gd name="T17" fmla="*/ 31 h 45"/>
              <a:gd name="T18" fmla="*/ 27 w 83"/>
              <a:gd name="T19" fmla="*/ 45 h 45"/>
              <a:gd name="T20" fmla="*/ 0 w 83"/>
              <a:gd name="T21" fmla="*/ 31 h 45"/>
              <a:gd name="T22" fmla="*/ 3 w 83"/>
              <a:gd name="T23" fmla="*/ 24 h 45"/>
              <a:gd name="T24" fmla="*/ 13 w 83"/>
              <a:gd name="T25" fmla="*/ 11 h 45"/>
              <a:gd name="T26" fmla="*/ 24 w 83"/>
              <a:gd name="T27" fmla="*/ 4 h 45"/>
              <a:gd name="T28" fmla="*/ 27 w 83"/>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45">
                <a:moveTo>
                  <a:pt x="27" y="0"/>
                </a:moveTo>
                <a:lnTo>
                  <a:pt x="52" y="11"/>
                </a:lnTo>
                <a:lnTo>
                  <a:pt x="69" y="11"/>
                </a:lnTo>
                <a:lnTo>
                  <a:pt x="73" y="14"/>
                </a:lnTo>
                <a:lnTo>
                  <a:pt x="83" y="28"/>
                </a:lnTo>
                <a:lnTo>
                  <a:pt x="73" y="31"/>
                </a:lnTo>
                <a:lnTo>
                  <a:pt x="62" y="31"/>
                </a:lnTo>
                <a:lnTo>
                  <a:pt x="52" y="38"/>
                </a:lnTo>
                <a:lnTo>
                  <a:pt x="45" y="31"/>
                </a:lnTo>
                <a:lnTo>
                  <a:pt x="27" y="45"/>
                </a:lnTo>
                <a:lnTo>
                  <a:pt x="0" y="31"/>
                </a:lnTo>
                <a:lnTo>
                  <a:pt x="3" y="24"/>
                </a:lnTo>
                <a:lnTo>
                  <a:pt x="13" y="11"/>
                </a:lnTo>
                <a:lnTo>
                  <a:pt x="24" y="4"/>
                </a:lnTo>
                <a:lnTo>
                  <a:pt x="27"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25" name="Freeform 219">
            <a:extLst>
              <a:ext uri="{FF2B5EF4-FFF2-40B4-BE49-F238E27FC236}">
                <a16:creationId xmlns:a16="http://schemas.microsoft.com/office/drawing/2014/main" id="{FFAD7540-E030-437E-B5C6-67F1C83B6155}"/>
              </a:ext>
            </a:extLst>
          </p:cNvPr>
          <p:cNvSpPr>
            <a:spLocks/>
          </p:cNvSpPr>
          <p:nvPr/>
        </p:nvSpPr>
        <p:spPr bwMode="auto">
          <a:xfrm>
            <a:off x="9887421" y="3590023"/>
            <a:ext cx="221198" cy="253214"/>
          </a:xfrm>
          <a:custGeom>
            <a:avLst/>
            <a:gdLst>
              <a:gd name="T0" fmla="*/ 21 w 76"/>
              <a:gd name="T1" fmla="*/ 0 h 87"/>
              <a:gd name="T2" fmla="*/ 28 w 76"/>
              <a:gd name="T3" fmla="*/ 14 h 87"/>
              <a:gd name="T4" fmla="*/ 45 w 76"/>
              <a:gd name="T5" fmla="*/ 24 h 87"/>
              <a:gd name="T6" fmla="*/ 66 w 76"/>
              <a:gd name="T7" fmla="*/ 35 h 87"/>
              <a:gd name="T8" fmla="*/ 76 w 76"/>
              <a:gd name="T9" fmla="*/ 49 h 87"/>
              <a:gd name="T10" fmla="*/ 73 w 76"/>
              <a:gd name="T11" fmla="*/ 66 h 87"/>
              <a:gd name="T12" fmla="*/ 73 w 76"/>
              <a:gd name="T13" fmla="*/ 77 h 87"/>
              <a:gd name="T14" fmla="*/ 56 w 76"/>
              <a:gd name="T15" fmla="*/ 73 h 87"/>
              <a:gd name="T16" fmla="*/ 42 w 76"/>
              <a:gd name="T17" fmla="*/ 87 h 87"/>
              <a:gd name="T18" fmla="*/ 35 w 76"/>
              <a:gd name="T19" fmla="*/ 73 h 87"/>
              <a:gd name="T20" fmla="*/ 24 w 76"/>
              <a:gd name="T21" fmla="*/ 42 h 87"/>
              <a:gd name="T22" fmla="*/ 21 w 76"/>
              <a:gd name="T23" fmla="*/ 42 h 87"/>
              <a:gd name="T24" fmla="*/ 14 w 76"/>
              <a:gd name="T25" fmla="*/ 38 h 87"/>
              <a:gd name="T26" fmla="*/ 14 w 76"/>
              <a:gd name="T27" fmla="*/ 31 h 87"/>
              <a:gd name="T28" fmla="*/ 10 w 76"/>
              <a:gd name="T29" fmla="*/ 21 h 87"/>
              <a:gd name="T30" fmla="*/ 3 w 76"/>
              <a:gd name="T31" fmla="*/ 18 h 87"/>
              <a:gd name="T32" fmla="*/ 0 w 76"/>
              <a:gd name="T33" fmla="*/ 11 h 87"/>
              <a:gd name="T34" fmla="*/ 14 w 76"/>
              <a:gd name="T35" fmla="*/ 7 h 87"/>
              <a:gd name="T36" fmla="*/ 21 w 76"/>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87">
                <a:moveTo>
                  <a:pt x="21" y="0"/>
                </a:moveTo>
                <a:lnTo>
                  <a:pt x="28" y="14"/>
                </a:lnTo>
                <a:lnTo>
                  <a:pt x="45" y="24"/>
                </a:lnTo>
                <a:lnTo>
                  <a:pt x="66" y="35"/>
                </a:lnTo>
                <a:lnTo>
                  <a:pt x="76" y="49"/>
                </a:lnTo>
                <a:lnTo>
                  <a:pt x="73" y="66"/>
                </a:lnTo>
                <a:lnTo>
                  <a:pt x="73" y="77"/>
                </a:lnTo>
                <a:lnTo>
                  <a:pt x="56" y="73"/>
                </a:lnTo>
                <a:lnTo>
                  <a:pt x="42" y="87"/>
                </a:lnTo>
                <a:lnTo>
                  <a:pt x="35" y="73"/>
                </a:lnTo>
                <a:lnTo>
                  <a:pt x="24" y="42"/>
                </a:lnTo>
                <a:lnTo>
                  <a:pt x="21" y="42"/>
                </a:lnTo>
                <a:lnTo>
                  <a:pt x="14" y="38"/>
                </a:lnTo>
                <a:lnTo>
                  <a:pt x="14" y="31"/>
                </a:lnTo>
                <a:lnTo>
                  <a:pt x="10" y="21"/>
                </a:lnTo>
                <a:lnTo>
                  <a:pt x="3" y="18"/>
                </a:lnTo>
                <a:lnTo>
                  <a:pt x="0" y="11"/>
                </a:lnTo>
                <a:lnTo>
                  <a:pt x="14" y="7"/>
                </a:lnTo>
                <a:lnTo>
                  <a:pt x="2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26" name="Freeform 220">
            <a:extLst>
              <a:ext uri="{FF2B5EF4-FFF2-40B4-BE49-F238E27FC236}">
                <a16:creationId xmlns:a16="http://schemas.microsoft.com/office/drawing/2014/main" id="{DC924CDA-D166-46C8-B8BE-0F6BFA9D2295}"/>
              </a:ext>
            </a:extLst>
          </p:cNvPr>
          <p:cNvSpPr>
            <a:spLocks/>
          </p:cNvSpPr>
          <p:nvPr/>
        </p:nvSpPr>
        <p:spPr bwMode="auto">
          <a:xfrm>
            <a:off x="9625477" y="5700135"/>
            <a:ext cx="212467" cy="323066"/>
          </a:xfrm>
          <a:custGeom>
            <a:avLst/>
            <a:gdLst>
              <a:gd name="T0" fmla="*/ 73 w 73"/>
              <a:gd name="T1" fmla="*/ 73 h 111"/>
              <a:gd name="T2" fmla="*/ 66 w 73"/>
              <a:gd name="T3" fmla="*/ 73 h 111"/>
              <a:gd name="T4" fmla="*/ 55 w 73"/>
              <a:gd name="T5" fmla="*/ 49 h 111"/>
              <a:gd name="T6" fmla="*/ 59 w 73"/>
              <a:gd name="T7" fmla="*/ 35 h 111"/>
              <a:gd name="T8" fmla="*/ 45 w 73"/>
              <a:gd name="T9" fmla="*/ 4 h 111"/>
              <a:gd name="T10" fmla="*/ 34 w 73"/>
              <a:gd name="T11" fmla="*/ 0 h 111"/>
              <a:gd name="T12" fmla="*/ 31 w 73"/>
              <a:gd name="T13" fmla="*/ 7 h 111"/>
              <a:gd name="T14" fmla="*/ 34 w 73"/>
              <a:gd name="T15" fmla="*/ 11 h 111"/>
              <a:gd name="T16" fmla="*/ 27 w 73"/>
              <a:gd name="T17" fmla="*/ 31 h 111"/>
              <a:gd name="T18" fmla="*/ 10 w 73"/>
              <a:gd name="T19" fmla="*/ 31 h 111"/>
              <a:gd name="T20" fmla="*/ 10 w 73"/>
              <a:gd name="T21" fmla="*/ 42 h 111"/>
              <a:gd name="T22" fmla="*/ 17 w 73"/>
              <a:gd name="T23" fmla="*/ 45 h 111"/>
              <a:gd name="T24" fmla="*/ 17 w 73"/>
              <a:gd name="T25" fmla="*/ 56 h 111"/>
              <a:gd name="T26" fmla="*/ 14 w 73"/>
              <a:gd name="T27" fmla="*/ 59 h 111"/>
              <a:gd name="T28" fmla="*/ 10 w 73"/>
              <a:gd name="T29" fmla="*/ 70 h 111"/>
              <a:gd name="T30" fmla="*/ 0 w 73"/>
              <a:gd name="T31" fmla="*/ 77 h 111"/>
              <a:gd name="T32" fmla="*/ 0 w 73"/>
              <a:gd name="T33" fmla="*/ 97 h 111"/>
              <a:gd name="T34" fmla="*/ 3 w 73"/>
              <a:gd name="T35" fmla="*/ 101 h 111"/>
              <a:gd name="T36" fmla="*/ 20 w 73"/>
              <a:gd name="T37" fmla="*/ 97 h 111"/>
              <a:gd name="T38" fmla="*/ 27 w 73"/>
              <a:gd name="T39" fmla="*/ 97 h 111"/>
              <a:gd name="T40" fmla="*/ 34 w 73"/>
              <a:gd name="T41" fmla="*/ 111 h 111"/>
              <a:gd name="T42" fmla="*/ 45 w 73"/>
              <a:gd name="T43" fmla="*/ 108 h 111"/>
              <a:gd name="T44" fmla="*/ 52 w 73"/>
              <a:gd name="T45" fmla="*/ 94 h 111"/>
              <a:gd name="T46" fmla="*/ 52 w 73"/>
              <a:gd name="T47" fmla="*/ 90 h 111"/>
              <a:gd name="T48" fmla="*/ 55 w 73"/>
              <a:gd name="T49" fmla="*/ 90 h 111"/>
              <a:gd name="T50" fmla="*/ 62 w 73"/>
              <a:gd name="T51" fmla="*/ 90 h 111"/>
              <a:gd name="T52" fmla="*/ 73 w 73"/>
              <a:gd name="T53" fmla="*/ 80 h 111"/>
              <a:gd name="T54" fmla="*/ 73 w 73"/>
              <a:gd name="T55" fmla="*/ 7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 h="111">
                <a:moveTo>
                  <a:pt x="73" y="73"/>
                </a:moveTo>
                <a:lnTo>
                  <a:pt x="66" y="73"/>
                </a:lnTo>
                <a:lnTo>
                  <a:pt x="55" y="49"/>
                </a:lnTo>
                <a:lnTo>
                  <a:pt x="59" y="35"/>
                </a:lnTo>
                <a:lnTo>
                  <a:pt x="45" y="4"/>
                </a:lnTo>
                <a:lnTo>
                  <a:pt x="34" y="0"/>
                </a:lnTo>
                <a:lnTo>
                  <a:pt x="31" y="7"/>
                </a:lnTo>
                <a:lnTo>
                  <a:pt x="34" y="11"/>
                </a:lnTo>
                <a:lnTo>
                  <a:pt x="27" y="31"/>
                </a:lnTo>
                <a:lnTo>
                  <a:pt x="10" y="31"/>
                </a:lnTo>
                <a:lnTo>
                  <a:pt x="10" y="42"/>
                </a:lnTo>
                <a:lnTo>
                  <a:pt x="17" y="45"/>
                </a:lnTo>
                <a:lnTo>
                  <a:pt x="17" y="56"/>
                </a:lnTo>
                <a:lnTo>
                  <a:pt x="14" y="59"/>
                </a:lnTo>
                <a:lnTo>
                  <a:pt x="10" y="70"/>
                </a:lnTo>
                <a:lnTo>
                  <a:pt x="0" y="77"/>
                </a:lnTo>
                <a:lnTo>
                  <a:pt x="0" y="97"/>
                </a:lnTo>
                <a:lnTo>
                  <a:pt x="3" y="101"/>
                </a:lnTo>
                <a:lnTo>
                  <a:pt x="20" y="97"/>
                </a:lnTo>
                <a:lnTo>
                  <a:pt x="27" y="97"/>
                </a:lnTo>
                <a:lnTo>
                  <a:pt x="34" y="111"/>
                </a:lnTo>
                <a:lnTo>
                  <a:pt x="45" y="108"/>
                </a:lnTo>
                <a:lnTo>
                  <a:pt x="52" y="94"/>
                </a:lnTo>
                <a:lnTo>
                  <a:pt x="52" y="90"/>
                </a:lnTo>
                <a:lnTo>
                  <a:pt x="55" y="90"/>
                </a:lnTo>
                <a:lnTo>
                  <a:pt x="62" y="90"/>
                </a:lnTo>
                <a:lnTo>
                  <a:pt x="73" y="80"/>
                </a:lnTo>
                <a:lnTo>
                  <a:pt x="73" y="7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27" name="Freeform 221">
            <a:extLst>
              <a:ext uri="{FF2B5EF4-FFF2-40B4-BE49-F238E27FC236}">
                <a16:creationId xmlns:a16="http://schemas.microsoft.com/office/drawing/2014/main" id="{643A5B8D-B752-4C7E-BC9C-76D6D660BAEA}"/>
              </a:ext>
            </a:extLst>
          </p:cNvPr>
          <p:cNvSpPr>
            <a:spLocks/>
          </p:cNvSpPr>
          <p:nvPr/>
        </p:nvSpPr>
        <p:spPr bwMode="auto">
          <a:xfrm>
            <a:off x="9756448" y="5932975"/>
            <a:ext cx="101868" cy="142615"/>
          </a:xfrm>
          <a:custGeom>
            <a:avLst/>
            <a:gdLst>
              <a:gd name="T0" fmla="*/ 28 w 35"/>
              <a:gd name="T1" fmla="*/ 0 h 49"/>
              <a:gd name="T2" fmla="*/ 31 w 35"/>
              <a:gd name="T3" fmla="*/ 10 h 49"/>
              <a:gd name="T4" fmla="*/ 28 w 35"/>
              <a:gd name="T5" fmla="*/ 21 h 49"/>
              <a:gd name="T6" fmla="*/ 35 w 35"/>
              <a:gd name="T7" fmla="*/ 35 h 49"/>
              <a:gd name="T8" fmla="*/ 31 w 35"/>
              <a:gd name="T9" fmla="*/ 45 h 49"/>
              <a:gd name="T10" fmla="*/ 24 w 35"/>
              <a:gd name="T11" fmla="*/ 49 h 49"/>
              <a:gd name="T12" fmla="*/ 17 w 35"/>
              <a:gd name="T13" fmla="*/ 35 h 49"/>
              <a:gd name="T14" fmla="*/ 10 w 35"/>
              <a:gd name="T15" fmla="*/ 35 h 49"/>
              <a:gd name="T16" fmla="*/ 0 w 35"/>
              <a:gd name="T17" fmla="*/ 28 h 49"/>
              <a:gd name="T18" fmla="*/ 7 w 35"/>
              <a:gd name="T19" fmla="*/ 14 h 49"/>
              <a:gd name="T20" fmla="*/ 7 w 35"/>
              <a:gd name="T21" fmla="*/ 10 h 49"/>
              <a:gd name="T22" fmla="*/ 10 w 35"/>
              <a:gd name="T23" fmla="*/ 10 h 49"/>
              <a:gd name="T24" fmla="*/ 17 w 35"/>
              <a:gd name="T25" fmla="*/ 10 h 49"/>
              <a:gd name="T26" fmla="*/ 28 w 35"/>
              <a:gd name="T2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9">
                <a:moveTo>
                  <a:pt x="28" y="0"/>
                </a:moveTo>
                <a:lnTo>
                  <a:pt x="31" y="10"/>
                </a:lnTo>
                <a:lnTo>
                  <a:pt x="28" y="21"/>
                </a:lnTo>
                <a:lnTo>
                  <a:pt x="35" y="35"/>
                </a:lnTo>
                <a:lnTo>
                  <a:pt x="31" y="45"/>
                </a:lnTo>
                <a:lnTo>
                  <a:pt x="24" y="49"/>
                </a:lnTo>
                <a:lnTo>
                  <a:pt x="17" y="35"/>
                </a:lnTo>
                <a:lnTo>
                  <a:pt x="10" y="35"/>
                </a:lnTo>
                <a:lnTo>
                  <a:pt x="0" y="28"/>
                </a:lnTo>
                <a:lnTo>
                  <a:pt x="7" y="14"/>
                </a:lnTo>
                <a:lnTo>
                  <a:pt x="7" y="10"/>
                </a:lnTo>
                <a:lnTo>
                  <a:pt x="10" y="10"/>
                </a:lnTo>
                <a:lnTo>
                  <a:pt x="17" y="10"/>
                </a:lnTo>
                <a:lnTo>
                  <a:pt x="28" y="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28" name="Freeform 222">
            <a:extLst>
              <a:ext uri="{FF2B5EF4-FFF2-40B4-BE49-F238E27FC236}">
                <a16:creationId xmlns:a16="http://schemas.microsoft.com/office/drawing/2014/main" id="{0F180893-34F7-4210-BB06-B6E4D5539E01}"/>
              </a:ext>
            </a:extLst>
          </p:cNvPr>
          <p:cNvSpPr>
            <a:spLocks/>
          </p:cNvSpPr>
          <p:nvPr/>
        </p:nvSpPr>
        <p:spPr bwMode="auto">
          <a:xfrm>
            <a:off x="9756449" y="5601178"/>
            <a:ext cx="212467" cy="160078"/>
          </a:xfrm>
          <a:custGeom>
            <a:avLst/>
            <a:gdLst>
              <a:gd name="T0" fmla="*/ 7 w 73"/>
              <a:gd name="T1" fmla="*/ 3 h 55"/>
              <a:gd name="T2" fmla="*/ 17 w 73"/>
              <a:gd name="T3" fmla="*/ 0 h 55"/>
              <a:gd name="T4" fmla="*/ 35 w 73"/>
              <a:gd name="T5" fmla="*/ 6 h 55"/>
              <a:gd name="T6" fmla="*/ 45 w 73"/>
              <a:gd name="T7" fmla="*/ 10 h 55"/>
              <a:gd name="T8" fmla="*/ 48 w 73"/>
              <a:gd name="T9" fmla="*/ 13 h 55"/>
              <a:gd name="T10" fmla="*/ 55 w 73"/>
              <a:gd name="T11" fmla="*/ 17 h 55"/>
              <a:gd name="T12" fmla="*/ 59 w 73"/>
              <a:gd name="T13" fmla="*/ 10 h 55"/>
              <a:gd name="T14" fmla="*/ 69 w 73"/>
              <a:gd name="T15" fmla="*/ 10 h 55"/>
              <a:gd name="T16" fmla="*/ 73 w 73"/>
              <a:gd name="T17" fmla="*/ 13 h 55"/>
              <a:gd name="T18" fmla="*/ 62 w 73"/>
              <a:gd name="T19" fmla="*/ 27 h 55"/>
              <a:gd name="T20" fmla="*/ 62 w 73"/>
              <a:gd name="T21" fmla="*/ 34 h 55"/>
              <a:gd name="T22" fmla="*/ 59 w 73"/>
              <a:gd name="T23" fmla="*/ 41 h 55"/>
              <a:gd name="T24" fmla="*/ 59 w 73"/>
              <a:gd name="T25" fmla="*/ 52 h 55"/>
              <a:gd name="T26" fmla="*/ 45 w 73"/>
              <a:gd name="T27" fmla="*/ 55 h 55"/>
              <a:gd name="T28" fmla="*/ 42 w 73"/>
              <a:gd name="T29" fmla="*/ 55 h 55"/>
              <a:gd name="T30" fmla="*/ 38 w 73"/>
              <a:gd name="T31" fmla="*/ 48 h 55"/>
              <a:gd name="T32" fmla="*/ 35 w 73"/>
              <a:gd name="T33" fmla="*/ 45 h 55"/>
              <a:gd name="T34" fmla="*/ 24 w 73"/>
              <a:gd name="T35" fmla="*/ 52 h 55"/>
              <a:gd name="T36" fmla="*/ 21 w 73"/>
              <a:gd name="T37" fmla="*/ 41 h 55"/>
              <a:gd name="T38" fmla="*/ 0 w 73"/>
              <a:gd name="T39" fmla="*/ 38 h 55"/>
              <a:gd name="T40" fmla="*/ 7 w 73"/>
              <a:gd name="T41" fmla="*/ 6 h 55"/>
              <a:gd name="T42" fmla="*/ 7 w 73"/>
              <a:gd name="T43"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55">
                <a:moveTo>
                  <a:pt x="7" y="3"/>
                </a:moveTo>
                <a:lnTo>
                  <a:pt x="17" y="0"/>
                </a:lnTo>
                <a:lnTo>
                  <a:pt x="35" y="6"/>
                </a:lnTo>
                <a:lnTo>
                  <a:pt x="45" y="10"/>
                </a:lnTo>
                <a:lnTo>
                  <a:pt x="48" y="13"/>
                </a:lnTo>
                <a:lnTo>
                  <a:pt x="55" y="17"/>
                </a:lnTo>
                <a:lnTo>
                  <a:pt x="59" y="10"/>
                </a:lnTo>
                <a:lnTo>
                  <a:pt x="69" y="10"/>
                </a:lnTo>
                <a:lnTo>
                  <a:pt x="73" y="13"/>
                </a:lnTo>
                <a:lnTo>
                  <a:pt x="62" y="27"/>
                </a:lnTo>
                <a:lnTo>
                  <a:pt x="62" y="34"/>
                </a:lnTo>
                <a:lnTo>
                  <a:pt x="59" y="41"/>
                </a:lnTo>
                <a:lnTo>
                  <a:pt x="59" y="52"/>
                </a:lnTo>
                <a:lnTo>
                  <a:pt x="45" y="55"/>
                </a:lnTo>
                <a:lnTo>
                  <a:pt x="42" y="55"/>
                </a:lnTo>
                <a:lnTo>
                  <a:pt x="38" y="48"/>
                </a:lnTo>
                <a:lnTo>
                  <a:pt x="35" y="45"/>
                </a:lnTo>
                <a:lnTo>
                  <a:pt x="24" y="52"/>
                </a:lnTo>
                <a:lnTo>
                  <a:pt x="21" y="41"/>
                </a:lnTo>
                <a:lnTo>
                  <a:pt x="0" y="38"/>
                </a:lnTo>
                <a:lnTo>
                  <a:pt x="7" y="6"/>
                </a:lnTo>
                <a:lnTo>
                  <a:pt x="7" y="3"/>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29" name="Freeform 223">
            <a:extLst>
              <a:ext uri="{FF2B5EF4-FFF2-40B4-BE49-F238E27FC236}">
                <a16:creationId xmlns:a16="http://schemas.microsoft.com/office/drawing/2014/main" id="{C0798FC0-2C48-412A-A094-4C21CFA89519}"/>
              </a:ext>
            </a:extLst>
          </p:cNvPr>
          <p:cNvSpPr>
            <a:spLocks/>
          </p:cNvSpPr>
          <p:nvPr/>
        </p:nvSpPr>
        <p:spPr bwMode="auto">
          <a:xfrm>
            <a:off x="9785553" y="5752523"/>
            <a:ext cx="162988" cy="209556"/>
          </a:xfrm>
          <a:custGeom>
            <a:avLst/>
            <a:gdLst>
              <a:gd name="T0" fmla="*/ 35 w 56"/>
              <a:gd name="T1" fmla="*/ 3 h 72"/>
              <a:gd name="T2" fmla="*/ 49 w 56"/>
              <a:gd name="T3" fmla="*/ 0 h 72"/>
              <a:gd name="T4" fmla="*/ 52 w 56"/>
              <a:gd name="T5" fmla="*/ 7 h 72"/>
              <a:gd name="T6" fmla="*/ 56 w 56"/>
              <a:gd name="T7" fmla="*/ 10 h 72"/>
              <a:gd name="T8" fmla="*/ 45 w 56"/>
              <a:gd name="T9" fmla="*/ 20 h 72"/>
              <a:gd name="T10" fmla="*/ 52 w 56"/>
              <a:gd name="T11" fmla="*/ 45 h 72"/>
              <a:gd name="T12" fmla="*/ 49 w 56"/>
              <a:gd name="T13" fmla="*/ 55 h 72"/>
              <a:gd name="T14" fmla="*/ 42 w 56"/>
              <a:gd name="T15" fmla="*/ 55 h 72"/>
              <a:gd name="T16" fmla="*/ 38 w 56"/>
              <a:gd name="T17" fmla="*/ 62 h 72"/>
              <a:gd name="T18" fmla="*/ 32 w 56"/>
              <a:gd name="T19" fmla="*/ 62 h 72"/>
              <a:gd name="T20" fmla="*/ 21 w 56"/>
              <a:gd name="T21" fmla="*/ 72 h 72"/>
              <a:gd name="T22" fmla="*/ 18 w 56"/>
              <a:gd name="T23" fmla="*/ 62 h 72"/>
              <a:gd name="T24" fmla="*/ 18 w 56"/>
              <a:gd name="T25" fmla="*/ 55 h 72"/>
              <a:gd name="T26" fmla="*/ 11 w 56"/>
              <a:gd name="T27" fmla="*/ 55 h 72"/>
              <a:gd name="T28" fmla="*/ 0 w 56"/>
              <a:gd name="T29" fmla="*/ 31 h 72"/>
              <a:gd name="T30" fmla="*/ 4 w 56"/>
              <a:gd name="T31" fmla="*/ 17 h 72"/>
              <a:gd name="T32" fmla="*/ 14 w 56"/>
              <a:gd name="T33" fmla="*/ 17 h 72"/>
              <a:gd name="T34" fmla="*/ 18 w 56"/>
              <a:gd name="T35" fmla="*/ 20 h 72"/>
              <a:gd name="T36" fmla="*/ 35 w 56"/>
              <a:gd name="T37" fmla="*/ 17 h 72"/>
              <a:gd name="T38" fmla="*/ 35 w 56"/>
              <a:gd name="T39"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72">
                <a:moveTo>
                  <a:pt x="35" y="3"/>
                </a:moveTo>
                <a:lnTo>
                  <a:pt x="49" y="0"/>
                </a:lnTo>
                <a:lnTo>
                  <a:pt x="52" y="7"/>
                </a:lnTo>
                <a:lnTo>
                  <a:pt x="56" y="10"/>
                </a:lnTo>
                <a:lnTo>
                  <a:pt x="45" y="20"/>
                </a:lnTo>
                <a:lnTo>
                  <a:pt x="52" y="45"/>
                </a:lnTo>
                <a:lnTo>
                  <a:pt x="49" y="55"/>
                </a:lnTo>
                <a:lnTo>
                  <a:pt x="42" y="55"/>
                </a:lnTo>
                <a:lnTo>
                  <a:pt x="38" y="62"/>
                </a:lnTo>
                <a:lnTo>
                  <a:pt x="32" y="62"/>
                </a:lnTo>
                <a:lnTo>
                  <a:pt x="21" y="72"/>
                </a:lnTo>
                <a:lnTo>
                  <a:pt x="18" y="62"/>
                </a:lnTo>
                <a:lnTo>
                  <a:pt x="18" y="55"/>
                </a:lnTo>
                <a:lnTo>
                  <a:pt x="11" y="55"/>
                </a:lnTo>
                <a:lnTo>
                  <a:pt x="0" y="31"/>
                </a:lnTo>
                <a:lnTo>
                  <a:pt x="4" y="17"/>
                </a:lnTo>
                <a:lnTo>
                  <a:pt x="14" y="17"/>
                </a:lnTo>
                <a:lnTo>
                  <a:pt x="18" y="20"/>
                </a:lnTo>
                <a:lnTo>
                  <a:pt x="35" y="17"/>
                </a:lnTo>
                <a:lnTo>
                  <a:pt x="35" y="3"/>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30" name="Freeform 224">
            <a:extLst>
              <a:ext uri="{FF2B5EF4-FFF2-40B4-BE49-F238E27FC236}">
                <a16:creationId xmlns:a16="http://schemas.microsoft.com/office/drawing/2014/main" id="{29E66990-1A0A-427D-A377-16E4E886D9A3}"/>
              </a:ext>
            </a:extLst>
          </p:cNvPr>
          <p:cNvSpPr>
            <a:spLocks/>
          </p:cNvSpPr>
          <p:nvPr/>
        </p:nvSpPr>
        <p:spPr bwMode="auto">
          <a:xfrm>
            <a:off x="9756449" y="5711778"/>
            <a:ext cx="130973" cy="98957"/>
          </a:xfrm>
          <a:custGeom>
            <a:avLst/>
            <a:gdLst>
              <a:gd name="T0" fmla="*/ 0 w 45"/>
              <a:gd name="T1" fmla="*/ 0 h 34"/>
              <a:gd name="T2" fmla="*/ 21 w 45"/>
              <a:gd name="T3" fmla="*/ 3 h 34"/>
              <a:gd name="T4" fmla="*/ 24 w 45"/>
              <a:gd name="T5" fmla="*/ 14 h 34"/>
              <a:gd name="T6" fmla="*/ 35 w 45"/>
              <a:gd name="T7" fmla="*/ 7 h 34"/>
              <a:gd name="T8" fmla="*/ 38 w 45"/>
              <a:gd name="T9" fmla="*/ 10 h 34"/>
              <a:gd name="T10" fmla="*/ 42 w 45"/>
              <a:gd name="T11" fmla="*/ 17 h 34"/>
              <a:gd name="T12" fmla="*/ 45 w 45"/>
              <a:gd name="T13" fmla="*/ 17 h 34"/>
              <a:gd name="T14" fmla="*/ 45 w 45"/>
              <a:gd name="T15" fmla="*/ 31 h 34"/>
              <a:gd name="T16" fmla="*/ 28 w 45"/>
              <a:gd name="T17" fmla="*/ 34 h 34"/>
              <a:gd name="T18" fmla="*/ 24 w 45"/>
              <a:gd name="T19" fmla="*/ 31 h 34"/>
              <a:gd name="T20" fmla="*/ 14 w 45"/>
              <a:gd name="T21" fmla="*/ 31 h 34"/>
              <a:gd name="T22" fmla="*/ 0 w 45"/>
              <a:gd name="T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34">
                <a:moveTo>
                  <a:pt x="0" y="0"/>
                </a:moveTo>
                <a:lnTo>
                  <a:pt x="21" y="3"/>
                </a:lnTo>
                <a:lnTo>
                  <a:pt x="24" y="14"/>
                </a:lnTo>
                <a:lnTo>
                  <a:pt x="35" y="7"/>
                </a:lnTo>
                <a:lnTo>
                  <a:pt x="38" y="10"/>
                </a:lnTo>
                <a:lnTo>
                  <a:pt x="42" y="17"/>
                </a:lnTo>
                <a:lnTo>
                  <a:pt x="45" y="17"/>
                </a:lnTo>
                <a:lnTo>
                  <a:pt x="45" y="31"/>
                </a:lnTo>
                <a:lnTo>
                  <a:pt x="28" y="34"/>
                </a:lnTo>
                <a:lnTo>
                  <a:pt x="24" y="31"/>
                </a:lnTo>
                <a:lnTo>
                  <a:pt x="14" y="31"/>
                </a:lnTo>
                <a:lnTo>
                  <a:pt x="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31" name="Freeform 225">
            <a:extLst>
              <a:ext uri="{FF2B5EF4-FFF2-40B4-BE49-F238E27FC236}">
                <a16:creationId xmlns:a16="http://schemas.microsoft.com/office/drawing/2014/main" id="{2A74FC3B-F1DA-43C0-A827-34199C5879CF}"/>
              </a:ext>
            </a:extLst>
          </p:cNvPr>
          <p:cNvSpPr>
            <a:spLocks/>
          </p:cNvSpPr>
          <p:nvPr/>
        </p:nvSpPr>
        <p:spPr bwMode="auto">
          <a:xfrm>
            <a:off x="9666223" y="6014469"/>
            <a:ext cx="160078" cy="98957"/>
          </a:xfrm>
          <a:custGeom>
            <a:avLst/>
            <a:gdLst>
              <a:gd name="T0" fmla="*/ 31 w 55"/>
              <a:gd name="T1" fmla="*/ 0 h 34"/>
              <a:gd name="T2" fmla="*/ 41 w 55"/>
              <a:gd name="T3" fmla="*/ 7 h 34"/>
              <a:gd name="T4" fmla="*/ 48 w 55"/>
              <a:gd name="T5" fmla="*/ 7 h 34"/>
              <a:gd name="T6" fmla="*/ 55 w 55"/>
              <a:gd name="T7" fmla="*/ 21 h 34"/>
              <a:gd name="T8" fmla="*/ 48 w 55"/>
              <a:gd name="T9" fmla="*/ 24 h 34"/>
              <a:gd name="T10" fmla="*/ 45 w 55"/>
              <a:gd name="T11" fmla="*/ 24 h 34"/>
              <a:gd name="T12" fmla="*/ 34 w 55"/>
              <a:gd name="T13" fmla="*/ 24 h 34"/>
              <a:gd name="T14" fmla="*/ 27 w 55"/>
              <a:gd name="T15" fmla="*/ 24 h 34"/>
              <a:gd name="T16" fmla="*/ 17 w 55"/>
              <a:gd name="T17" fmla="*/ 28 h 34"/>
              <a:gd name="T18" fmla="*/ 6 w 55"/>
              <a:gd name="T19" fmla="*/ 31 h 34"/>
              <a:gd name="T20" fmla="*/ 3 w 55"/>
              <a:gd name="T21" fmla="*/ 34 h 34"/>
              <a:gd name="T22" fmla="*/ 0 w 55"/>
              <a:gd name="T23" fmla="*/ 28 h 34"/>
              <a:gd name="T24" fmla="*/ 13 w 55"/>
              <a:gd name="T25" fmla="*/ 21 h 34"/>
              <a:gd name="T26" fmla="*/ 6 w 55"/>
              <a:gd name="T27" fmla="*/ 7 h 34"/>
              <a:gd name="T28" fmla="*/ 20 w 55"/>
              <a:gd name="T29" fmla="*/ 3 h 34"/>
              <a:gd name="T30" fmla="*/ 31 w 55"/>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34">
                <a:moveTo>
                  <a:pt x="31" y="0"/>
                </a:moveTo>
                <a:lnTo>
                  <a:pt x="41" y="7"/>
                </a:lnTo>
                <a:lnTo>
                  <a:pt x="48" y="7"/>
                </a:lnTo>
                <a:lnTo>
                  <a:pt x="55" y="21"/>
                </a:lnTo>
                <a:lnTo>
                  <a:pt x="48" y="24"/>
                </a:lnTo>
                <a:lnTo>
                  <a:pt x="45" y="24"/>
                </a:lnTo>
                <a:lnTo>
                  <a:pt x="34" y="24"/>
                </a:lnTo>
                <a:lnTo>
                  <a:pt x="27" y="24"/>
                </a:lnTo>
                <a:lnTo>
                  <a:pt x="17" y="28"/>
                </a:lnTo>
                <a:lnTo>
                  <a:pt x="6" y="31"/>
                </a:lnTo>
                <a:lnTo>
                  <a:pt x="3" y="34"/>
                </a:lnTo>
                <a:lnTo>
                  <a:pt x="0" y="28"/>
                </a:lnTo>
                <a:lnTo>
                  <a:pt x="13" y="21"/>
                </a:lnTo>
                <a:lnTo>
                  <a:pt x="6" y="7"/>
                </a:lnTo>
                <a:lnTo>
                  <a:pt x="20" y="3"/>
                </a:lnTo>
                <a:lnTo>
                  <a:pt x="3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32" name="Freeform 226">
            <a:extLst>
              <a:ext uri="{FF2B5EF4-FFF2-40B4-BE49-F238E27FC236}">
                <a16:creationId xmlns:a16="http://schemas.microsoft.com/office/drawing/2014/main" id="{680F00BA-8D15-4BF7-A9F5-E7984862F7B1}"/>
              </a:ext>
            </a:extLst>
          </p:cNvPr>
          <p:cNvSpPr>
            <a:spLocks/>
          </p:cNvSpPr>
          <p:nvPr/>
        </p:nvSpPr>
        <p:spPr bwMode="auto">
          <a:xfrm>
            <a:off x="9695329" y="6104694"/>
            <a:ext cx="49479" cy="29105"/>
          </a:xfrm>
          <a:custGeom>
            <a:avLst/>
            <a:gdLst>
              <a:gd name="T0" fmla="*/ 0 w 17"/>
              <a:gd name="T1" fmla="*/ 10 h 10"/>
              <a:gd name="T2" fmla="*/ 3 w 17"/>
              <a:gd name="T3" fmla="*/ 3 h 10"/>
              <a:gd name="T4" fmla="*/ 10 w 17"/>
              <a:gd name="T5" fmla="*/ 0 h 10"/>
              <a:gd name="T6" fmla="*/ 17 w 17"/>
              <a:gd name="T7" fmla="*/ 0 h 10"/>
              <a:gd name="T8" fmla="*/ 17 w 17"/>
              <a:gd name="T9" fmla="*/ 3 h 10"/>
              <a:gd name="T10" fmla="*/ 14 w 17"/>
              <a:gd name="T11" fmla="*/ 7 h 10"/>
              <a:gd name="T12" fmla="*/ 7 w 17"/>
              <a:gd name="T13" fmla="*/ 10 h 10"/>
              <a:gd name="T14" fmla="*/ 3 w 17"/>
              <a:gd name="T15" fmla="*/ 10 h 10"/>
              <a:gd name="T16" fmla="*/ 0 w 17"/>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10"/>
                </a:moveTo>
                <a:lnTo>
                  <a:pt x="3" y="3"/>
                </a:lnTo>
                <a:lnTo>
                  <a:pt x="10" y="0"/>
                </a:lnTo>
                <a:lnTo>
                  <a:pt x="17" y="0"/>
                </a:lnTo>
                <a:lnTo>
                  <a:pt x="17" y="3"/>
                </a:lnTo>
                <a:lnTo>
                  <a:pt x="14" y="7"/>
                </a:lnTo>
                <a:lnTo>
                  <a:pt x="7" y="10"/>
                </a:lnTo>
                <a:lnTo>
                  <a:pt x="3" y="10"/>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33" name="Freeform 227">
            <a:extLst>
              <a:ext uri="{FF2B5EF4-FFF2-40B4-BE49-F238E27FC236}">
                <a16:creationId xmlns:a16="http://schemas.microsoft.com/office/drawing/2014/main" id="{16929DC9-083F-4BAA-A2B4-71B60D94F044}"/>
              </a:ext>
            </a:extLst>
          </p:cNvPr>
          <p:cNvSpPr>
            <a:spLocks/>
          </p:cNvSpPr>
          <p:nvPr/>
        </p:nvSpPr>
        <p:spPr bwMode="auto">
          <a:xfrm>
            <a:off x="9625476" y="5176245"/>
            <a:ext cx="78584" cy="69852"/>
          </a:xfrm>
          <a:custGeom>
            <a:avLst/>
            <a:gdLst>
              <a:gd name="T0" fmla="*/ 27 w 27"/>
              <a:gd name="T1" fmla="*/ 10 h 24"/>
              <a:gd name="T2" fmla="*/ 7 w 27"/>
              <a:gd name="T3" fmla="*/ 24 h 24"/>
              <a:gd name="T4" fmla="*/ 0 w 27"/>
              <a:gd name="T5" fmla="*/ 21 h 24"/>
              <a:gd name="T6" fmla="*/ 0 w 27"/>
              <a:gd name="T7" fmla="*/ 10 h 24"/>
              <a:gd name="T8" fmla="*/ 14 w 27"/>
              <a:gd name="T9" fmla="*/ 3 h 24"/>
              <a:gd name="T10" fmla="*/ 17 w 27"/>
              <a:gd name="T11" fmla="*/ 0 h 24"/>
              <a:gd name="T12" fmla="*/ 27 w 27"/>
              <a:gd name="T13" fmla="*/ 0 h 24"/>
              <a:gd name="T14" fmla="*/ 27 w 27"/>
              <a:gd name="T15" fmla="*/ 1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27" y="10"/>
                </a:moveTo>
                <a:lnTo>
                  <a:pt x="7" y="24"/>
                </a:lnTo>
                <a:lnTo>
                  <a:pt x="0" y="21"/>
                </a:lnTo>
                <a:lnTo>
                  <a:pt x="0" y="10"/>
                </a:lnTo>
                <a:lnTo>
                  <a:pt x="14" y="3"/>
                </a:lnTo>
                <a:lnTo>
                  <a:pt x="17" y="0"/>
                </a:lnTo>
                <a:lnTo>
                  <a:pt x="27" y="0"/>
                </a:lnTo>
                <a:lnTo>
                  <a:pt x="27" y="1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34" name="Freeform 228">
            <a:extLst>
              <a:ext uri="{FF2B5EF4-FFF2-40B4-BE49-F238E27FC236}">
                <a16:creationId xmlns:a16="http://schemas.microsoft.com/office/drawing/2014/main" id="{6182C1AC-4B35-48EE-AE40-0FA913078F60}"/>
              </a:ext>
            </a:extLst>
          </p:cNvPr>
          <p:cNvSpPr>
            <a:spLocks/>
          </p:cNvSpPr>
          <p:nvPr/>
        </p:nvSpPr>
        <p:spPr bwMode="auto">
          <a:xfrm>
            <a:off x="9543983" y="4751313"/>
            <a:ext cx="212467" cy="392918"/>
          </a:xfrm>
          <a:custGeom>
            <a:avLst/>
            <a:gdLst>
              <a:gd name="T0" fmla="*/ 24 w 73"/>
              <a:gd name="T1" fmla="*/ 0 h 135"/>
              <a:gd name="T2" fmla="*/ 48 w 73"/>
              <a:gd name="T3" fmla="*/ 21 h 135"/>
              <a:gd name="T4" fmla="*/ 55 w 73"/>
              <a:gd name="T5" fmla="*/ 17 h 135"/>
              <a:gd name="T6" fmla="*/ 66 w 73"/>
              <a:gd name="T7" fmla="*/ 45 h 135"/>
              <a:gd name="T8" fmla="*/ 73 w 73"/>
              <a:gd name="T9" fmla="*/ 73 h 135"/>
              <a:gd name="T10" fmla="*/ 62 w 73"/>
              <a:gd name="T11" fmla="*/ 76 h 135"/>
              <a:gd name="T12" fmla="*/ 59 w 73"/>
              <a:gd name="T13" fmla="*/ 101 h 135"/>
              <a:gd name="T14" fmla="*/ 55 w 73"/>
              <a:gd name="T15" fmla="*/ 104 h 135"/>
              <a:gd name="T16" fmla="*/ 55 w 73"/>
              <a:gd name="T17" fmla="*/ 132 h 135"/>
              <a:gd name="T18" fmla="*/ 35 w 73"/>
              <a:gd name="T19" fmla="*/ 135 h 135"/>
              <a:gd name="T20" fmla="*/ 28 w 73"/>
              <a:gd name="T21" fmla="*/ 125 h 135"/>
              <a:gd name="T22" fmla="*/ 31 w 73"/>
              <a:gd name="T23" fmla="*/ 101 h 135"/>
              <a:gd name="T24" fmla="*/ 14 w 73"/>
              <a:gd name="T25" fmla="*/ 108 h 135"/>
              <a:gd name="T26" fmla="*/ 0 w 73"/>
              <a:gd name="T27" fmla="*/ 104 h 135"/>
              <a:gd name="T28" fmla="*/ 0 w 73"/>
              <a:gd name="T29" fmla="*/ 90 h 135"/>
              <a:gd name="T30" fmla="*/ 21 w 73"/>
              <a:gd name="T31" fmla="*/ 76 h 135"/>
              <a:gd name="T32" fmla="*/ 42 w 73"/>
              <a:gd name="T33" fmla="*/ 73 h 135"/>
              <a:gd name="T34" fmla="*/ 42 w 73"/>
              <a:gd name="T35" fmla="*/ 66 h 135"/>
              <a:gd name="T36" fmla="*/ 17 w 73"/>
              <a:gd name="T37" fmla="*/ 42 h 135"/>
              <a:gd name="T38" fmla="*/ 21 w 73"/>
              <a:gd name="T39" fmla="*/ 17 h 135"/>
              <a:gd name="T40" fmla="*/ 17 w 73"/>
              <a:gd name="T41" fmla="*/ 11 h 135"/>
              <a:gd name="T42" fmla="*/ 24 w 73"/>
              <a:gd name="T4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135">
                <a:moveTo>
                  <a:pt x="24" y="0"/>
                </a:moveTo>
                <a:lnTo>
                  <a:pt x="48" y="21"/>
                </a:lnTo>
                <a:lnTo>
                  <a:pt x="55" y="17"/>
                </a:lnTo>
                <a:lnTo>
                  <a:pt x="66" y="45"/>
                </a:lnTo>
                <a:lnTo>
                  <a:pt x="73" y="73"/>
                </a:lnTo>
                <a:lnTo>
                  <a:pt x="62" y="76"/>
                </a:lnTo>
                <a:lnTo>
                  <a:pt x="59" y="101"/>
                </a:lnTo>
                <a:lnTo>
                  <a:pt x="55" y="104"/>
                </a:lnTo>
                <a:lnTo>
                  <a:pt x="55" y="132"/>
                </a:lnTo>
                <a:lnTo>
                  <a:pt x="35" y="135"/>
                </a:lnTo>
                <a:lnTo>
                  <a:pt x="28" y="125"/>
                </a:lnTo>
                <a:lnTo>
                  <a:pt x="31" y="101"/>
                </a:lnTo>
                <a:lnTo>
                  <a:pt x="14" y="108"/>
                </a:lnTo>
                <a:lnTo>
                  <a:pt x="0" y="104"/>
                </a:lnTo>
                <a:lnTo>
                  <a:pt x="0" y="90"/>
                </a:lnTo>
                <a:lnTo>
                  <a:pt x="21" y="76"/>
                </a:lnTo>
                <a:lnTo>
                  <a:pt x="42" y="73"/>
                </a:lnTo>
                <a:lnTo>
                  <a:pt x="42" y="66"/>
                </a:lnTo>
                <a:lnTo>
                  <a:pt x="17" y="42"/>
                </a:lnTo>
                <a:lnTo>
                  <a:pt x="21" y="17"/>
                </a:lnTo>
                <a:lnTo>
                  <a:pt x="17" y="11"/>
                </a:lnTo>
                <a:lnTo>
                  <a:pt x="24" y="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35" name="Freeform 229">
            <a:extLst>
              <a:ext uri="{FF2B5EF4-FFF2-40B4-BE49-F238E27FC236}">
                <a16:creationId xmlns:a16="http://schemas.microsoft.com/office/drawing/2014/main" id="{D62AC656-29F1-437E-B071-56D3F5D0EB60}"/>
              </a:ext>
            </a:extLst>
          </p:cNvPr>
          <p:cNvSpPr>
            <a:spLocks/>
          </p:cNvSpPr>
          <p:nvPr/>
        </p:nvSpPr>
        <p:spPr bwMode="auto">
          <a:xfrm>
            <a:off x="9511966" y="4640714"/>
            <a:ext cx="113510" cy="151346"/>
          </a:xfrm>
          <a:custGeom>
            <a:avLst/>
            <a:gdLst>
              <a:gd name="T0" fmla="*/ 0 w 39"/>
              <a:gd name="T1" fmla="*/ 10 h 52"/>
              <a:gd name="T2" fmla="*/ 21 w 39"/>
              <a:gd name="T3" fmla="*/ 0 h 52"/>
              <a:gd name="T4" fmla="*/ 39 w 39"/>
              <a:gd name="T5" fmla="*/ 31 h 52"/>
              <a:gd name="T6" fmla="*/ 35 w 39"/>
              <a:gd name="T7" fmla="*/ 38 h 52"/>
              <a:gd name="T8" fmla="*/ 28 w 39"/>
              <a:gd name="T9" fmla="*/ 49 h 52"/>
              <a:gd name="T10" fmla="*/ 11 w 39"/>
              <a:gd name="T11" fmla="*/ 52 h 52"/>
              <a:gd name="T12" fmla="*/ 0 w 39"/>
              <a:gd name="T13" fmla="*/ 35 h 52"/>
              <a:gd name="T14" fmla="*/ 0 w 39"/>
              <a:gd name="T15" fmla="*/ 1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2">
                <a:moveTo>
                  <a:pt x="0" y="10"/>
                </a:moveTo>
                <a:lnTo>
                  <a:pt x="21" y="0"/>
                </a:lnTo>
                <a:lnTo>
                  <a:pt x="39" y="31"/>
                </a:lnTo>
                <a:lnTo>
                  <a:pt x="35" y="38"/>
                </a:lnTo>
                <a:lnTo>
                  <a:pt x="28" y="49"/>
                </a:lnTo>
                <a:lnTo>
                  <a:pt x="11" y="52"/>
                </a:lnTo>
                <a:lnTo>
                  <a:pt x="0" y="35"/>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36" name="Freeform 230">
            <a:extLst>
              <a:ext uri="{FF2B5EF4-FFF2-40B4-BE49-F238E27FC236}">
                <a16:creationId xmlns:a16="http://schemas.microsoft.com/office/drawing/2014/main" id="{A590C46C-D903-4565-B0CF-39B7B624F083}"/>
              </a:ext>
            </a:extLst>
          </p:cNvPr>
          <p:cNvSpPr>
            <a:spLocks/>
          </p:cNvSpPr>
          <p:nvPr/>
        </p:nvSpPr>
        <p:spPr bwMode="auto">
          <a:xfrm>
            <a:off x="9442115" y="5013258"/>
            <a:ext cx="192093" cy="130973"/>
          </a:xfrm>
          <a:custGeom>
            <a:avLst/>
            <a:gdLst>
              <a:gd name="T0" fmla="*/ 0 w 66"/>
              <a:gd name="T1" fmla="*/ 7 h 45"/>
              <a:gd name="T2" fmla="*/ 35 w 66"/>
              <a:gd name="T3" fmla="*/ 0 h 45"/>
              <a:gd name="T4" fmla="*/ 35 w 66"/>
              <a:gd name="T5" fmla="*/ 14 h 45"/>
              <a:gd name="T6" fmla="*/ 49 w 66"/>
              <a:gd name="T7" fmla="*/ 18 h 45"/>
              <a:gd name="T8" fmla="*/ 66 w 66"/>
              <a:gd name="T9" fmla="*/ 11 h 45"/>
              <a:gd name="T10" fmla="*/ 63 w 66"/>
              <a:gd name="T11" fmla="*/ 35 h 45"/>
              <a:gd name="T12" fmla="*/ 45 w 66"/>
              <a:gd name="T13" fmla="*/ 45 h 45"/>
              <a:gd name="T14" fmla="*/ 31 w 66"/>
              <a:gd name="T15" fmla="*/ 45 h 45"/>
              <a:gd name="T16" fmla="*/ 21 w 66"/>
              <a:gd name="T17" fmla="*/ 39 h 45"/>
              <a:gd name="T18" fmla="*/ 21 w 66"/>
              <a:gd name="T19" fmla="*/ 28 h 45"/>
              <a:gd name="T20" fmla="*/ 4 w 66"/>
              <a:gd name="T21" fmla="*/ 25 h 45"/>
              <a:gd name="T22" fmla="*/ 0 w 66"/>
              <a:gd name="T23" fmla="*/ 21 h 45"/>
              <a:gd name="T24" fmla="*/ 0 w 66"/>
              <a:gd name="T25"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45">
                <a:moveTo>
                  <a:pt x="0" y="7"/>
                </a:moveTo>
                <a:lnTo>
                  <a:pt x="35" y="0"/>
                </a:lnTo>
                <a:lnTo>
                  <a:pt x="35" y="14"/>
                </a:lnTo>
                <a:lnTo>
                  <a:pt x="49" y="18"/>
                </a:lnTo>
                <a:lnTo>
                  <a:pt x="66" y="11"/>
                </a:lnTo>
                <a:lnTo>
                  <a:pt x="63" y="35"/>
                </a:lnTo>
                <a:lnTo>
                  <a:pt x="45" y="45"/>
                </a:lnTo>
                <a:lnTo>
                  <a:pt x="31" y="45"/>
                </a:lnTo>
                <a:lnTo>
                  <a:pt x="21" y="39"/>
                </a:lnTo>
                <a:lnTo>
                  <a:pt x="21" y="28"/>
                </a:lnTo>
                <a:lnTo>
                  <a:pt x="4" y="25"/>
                </a:lnTo>
                <a:lnTo>
                  <a:pt x="0" y="21"/>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37" name="Freeform 231">
            <a:extLst>
              <a:ext uri="{FF2B5EF4-FFF2-40B4-BE49-F238E27FC236}">
                <a16:creationId xmlns:a16="http://schemas.microsoft.com/office/drawing/2014/main" id="{F4B02E7B-9A3B-4441-990C-51136ADD3109}"/>
              </a:ext>
            </a:extLst>
          </p:cNvPr>
          <p:cNvSpPr>
            <a:spLocks/>
          </p:cNvSpPr>
          <p:nvPr/>
        </p:nvSpPr>
        <p:spPr bwMode="auto">
          <a:xfrm>
            <a:off x="9573088" y="4550488"/>
            <a:ext cx="285229" cy="261945"/>
          </a:xfrm>
          <a:custGeom>
            <a:avLst/>
            <a:gdLst>
              <a:gd name="T0" fmla="*/ 11 w 98"/>
              <a:gd name="T1" fmla="*/ 14 h 90"/>
              <a:gd name="T2" fmla="*/ 28 w 98"/>
              <a:gd name="T3" fmla="*/ 21 h 90"/>
              <a:gd name="T4" fmla="*/ 32 w 98"/>
              <a:gd name="T5" fmla="*/ 14 h 90"/>
              <a:gd name="T6" fmla="*/ 45 w 98"/>
              <a:gd name="T7" fmla="*/ 14 h 90"/>
              <a:gd name="T8" fmla="*/ 52 w 98"/>
              <a:gd name="T9" fmla="*/ 10 h 90"/>
              <a:gd name="T10" fmla="*/ 63 w 98"/>
              <a:gd name="T11" fmla="*/ 0 h 90"/>
              <a:gd name="T12" fmla="*/ 73 w 98"/>
              <a:gd name="T13" fmla="*/ 3 h 90"/>
              <a:gd name="T14" fmla="*/ 73 w 98"/>
              <a:gd name="T15" fmla="*/ 21 h 90"/>
              <a:gd name="T16" fmla="*/ 84 w 98"/>
              <a:gd name="T17" fmla="*/ 28 h 90"/>
              <a:gd name="T18" fmla="*/ 84 w 98"/>
              <a:gd name="T19" fmla="*/ 45 h 90"/>
              <a:gd name="T20" fmla="*/ 98 w 98"/>
              <a:gd name="T21" fmla="*/ 52 h 90"/>
              <a:gd name="T22" fmla="*/ 94 w 98"/>
              <a:gd name="T23" fmla="*/ 59 h 90"/>
              <a:gd name="T24" fmla="*/ 80 w 98"/>
              <a:gd name="T25" fmla="*/ 80 h 90"/>
              <a:gd name="T26" fmla="*/ 63 w 98"/>
              <a:gd name="T27" fmla="*/ 73 h 90"/>
              <a:gd name="T28" fmla="*/ 63 w 98"/>
              <a:gd name="T29" fmla="*/ 80 h 90"/>
              <a:gd name="T30" fmla="*/ 45 w 98"/>
              <a:gd name="T31" fmla="*/ 86 h 90"/>
              <a:gd name="T32" fmla="*/ 38 w 98"/>
              <a:gd name="T33" fmla="*/ 90 h 90"/>
              <a:gd name="T34" fmla="*/ 14 w 98"/>
              <a:gd name="T35" fmla="*/ 69 h 90"/>
              <a:gd name="T36" fmla="*/ 18 w 98"/>
              <a:gd name="T37" fmla="*/ 62 h 90"/>
              <a:gd name="T38" fmla="*/ 0 w 98"/>
              <a:gd name="T39" fmla="*/ 31 h 90"/>
              <a:gd name="T40" fmla="*/ 11 w 98"/>
              <a:gd name="T41" fmla="*/ 1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90">
                <a:moveTo>
                  <a:pt x="11" y="14"/>
                </a:moveTo>
                <a:lnTo>
                  <a:pt x="28" y="21"/>
                </a:lnTo>
                <a:lnTo>
                  <a:pt x="32" y="14"/>
                </a:lnTo>
                <a:lnTo>
                  <a:pt x="45" y="14"/>
                </a:lnTo>
                <a:lnTo>
                  <a:pt x="52" y="10"/>
                </a:lnTo>
                <a:lnTo>
                  <a:pt x="63" y="0"/>
                </a:lnTo>
                <a:lnTo>
                  <a:pt x="73" y="3"/>
                </a:lnTo>
                <a:lnTo>
                  <a:pt x="73" y="21"/>
                </a:lnTo>
                <a:lnTo>
                  <a:pt x="84" y="28"/>
                </a:lnTo>
                <a:lnTo>
                  <a:pt x="84" y="45"/>
                </a:lnTo>
                <a:lnTo>
                  <a:pt x="98" y="52"/>
                </a:lnTo>
                <a:lnTo>
                  <a:pt x="94" y="59"/>
                </a:lnTo>
                <a:lnTo>
                  <a:pt x="80" y="80"/>
                </a:lnTo>
                <a:lnTo>
                  <a:pt x="63" y="73"/>
                </a:lnTo>
                <a:lnTo>
                  <a:pt x="63" y="80"/>
                </a:lnTo>
                <a:lnTo>
                  <a:pt x="45" y="86"/>
                </a:lnTo>
                <a:lnTo>
                  <a:pt x="38" y="90"/>
                </a:lnTo>
                <a:lnTo>
                  <a:pt x="14" y="69"/>
                </a:lnTo>
                <a:lnTo>
                  <a:pt x="18" y="62"/>
                </a:lnTo>
                <a:lnTo>
                  <a:pt x="0" y="31"/>
                </a:lnTo>
                <a:lnTo>
                  <a:pt x="11"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38" name="Freeform 232">
            <a:extLst>
              <a:ext uri="{FF2B5EF4-FFF2-40B4-BE49-F238E27FC236}">
                <a16:creationId xmlns:a16="http://schemas.microsoft.com/office/drawing/2014/main" id="{22C70CAF-3793-4C94-A63A-BE6751F839A7}"/>
              </a:ext>
            </a:extLst>
          </p:cNvPr>
          <p:cNvSpPr>
            <a:spLocks/>
          </p:cNvSpPr>
          <p:nvPr/>
        </p:nvSpPr>
        <p:spPr bwMode="auto">
          <a:xfrm>
            <a:off x="9392638" y="4861911"/>
            <a:ext cx="273587" cy="171720"/>
          </a:xfrm>
          <a:custGeom>
            <a:avLst/>
            <a:gdLst>
              <a:gd name="T0" fmla="*/ 10 w 94"/>
              <a:gd name="T1" fmla="*/ 11 h 59"/>
              <a:gd name="T2" fmla="*/ 17 w 94"/>
              <a:gd name="T3" fmla="*/ 0 h 59"/>
              <a:gd name="T4" fmla="*/ 31 w 94"/>
              <a:gd name="T5" fmla="*/ 0 h 59"/>
              <a:gd name="T6" fmla="*/ 34 w 94"/>
              <a:gd name="T7" fmla="*/ 14 h 59"/>
              <a:gd name="T8" fmla="*/ 45 w 94"/>
              <a:gd name="T9" fmla="*/ 4 h 59"/>
              <a:gd name="T10" fmla="*/ 52 w 94"/>
              <a:gd name="T11" fmla="*/ 14 h 59"/>
              <a:gd name="T12" fmla="*/ 66 w 94"/>
              <a:gd name="T13" fmla="*/ 14 h 59"/>
              <a:gd name="T14" fmla="*/ 69 w 94"/>
              <a:gd name="T15" fmla="*/ 4 h 59"/>
              <a:gd name="T16" fmla="*/ 94 w 94"/>
              <a:gd name="T17" fmla="*/ 28 h 59"/>
              <a:gd name="T18" fmla="*/ 94 w 94"/>
              <a:gd name="T19" fmla="*/ 35 h 59"/>
              <a:gd name="T20" fmla="*/ 73 w 94"/>
              <a:gd name="T21" fmla="*/ 38 h 59"/>
              <a:gd name="T22" fmla="*/ 52 w 94"/>
              <a:gd name="T23" fmla="*/ 52 h 59"/>
              <a:gd name="T24" fmla="*/ 17 w 94"/>
              <a:gd name="T25" fmla="*/ 59 h 59"/>
              <a:gd name="T26" fmla="*/ 0 w 94"/>
              <a:gd name="T27" fmla="*/ 56 h 59"/>
              <a:gd name="T28" fmla="*/ 0 w 94"/>
              <a:gd name="T29" fmla="*/ 45 h 59"/>
              <a:gd name="T30" fmla="*/ 10 w 94"/>
              <a:gd name="T31" fmla="*/ 45 h 59"/>
              <a:gd name="T32" fmla="*/ 17 w 94"/>
              <a:gd name="T33" fmla="*/ 32 h 59"/>
              <a:gd name="T34" fmla="*/ 10 w 94"/>
              <a:gd name="T35"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59">
                <a:moveTo>
                  <a:pt x="10" y="11"/>
                </a:moveTo>
                <a:lnTo>
                  <a:pt x="17" y="0"/>
                </a:lnTo>
                <a:lnTo>
                  <a:pt x="31" y="0"/>
                </a:lnTo>
                <a:lnTo>
                  <a:pt x="34" y="14"/>
                </a:lnTo>
                <a:lnTo>
                  <a:pt x="45" y="4"/>
                </a:lnTo>
                <a:lnTo>
                  <a:pt x="52" y="14"/>
                </a:lnTo>
                <a:lnTo>
                  <a:pt x="66" y="14"/>
                </a:lnTo>
                <a:lnTo>
                  <a:pt x="69" y="4"/>
                </a:lnTo>
                <a:lnTo>
                  <a:pt x="94" y="28"/>
                </a:lnTo>
                <a:lnTo>
                  <a:pt x="94" y="35"/>
                </a:lnTo>
                <a:lnTo>
                  <a:pt x="73" y="38"/>
                </a:lnTo>
                <a:lnTo>
                  <a:pt x="52" y="52"/>
                </a:lnTo>
                <a:lnTo>
                  <a:pt x="17" y="59"/>
                </a:lnTo>
                <a:lnTo>
                  <a:pt x="0" y="56"/>
                </a:lnTo>
                <a:lnTo>
                  <a:pt x="0" y="45"/>
                </a:lnTo>
                <a:lnTo>
                  <a:pt x="10" y="45"/>
                </a:lnTo>
                <a:lnTo>
                  <a:pt x="17" y="32"/>
                </a:lnTo>
                <a:lnTo>
                  <a:pt x="10"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39" name="Freeform 233">
            <a:extLst>
              <a:ext uri="{FF2B5EF4-FFF2-40B4-BE49-F238E27FC236}">
                <a16:creationId xmlns:a16="http://schemas.microsoft.com/office/drawing/2014/main" id="{F62E7225-6D9D-4E65-8998-9D0FB3C8A049}"/>
              </a:ext>
            </a:extLst>
          </p:cNvPr>
          <p:cNvSpPr>
            <a:spLocks/>
          </p:cNvSpPr>
          <p:nvPr/>
        </p:nvSpPr>
        <p:spPr bwMode="auto">
          <a:xfrm>
            <a:off x="9511967" y="5115124"/>
            <a:ext cx="154257" cy="151346"/>
          </a:xfrm>
          <a:custGeom>
            <a:avLst/>
            <a:gdLst>
              <a:gd name="T0" fmla="*/ 39 w 53"/>
              <a:gd name="T1" fmla="*/ 0 h 52"/>
              <a:gd name="T2" fmla="*/ 46 w 53"/>
              <a:gd name="T3" fmla="*/ 10 h 52"/>
              <a:gd name="T4" fmla="*/ 53 w 53"/>
              <a:gd name="T5" fmla="*/ 24 h 52"/>
              <a:gd name="T6" fmla="*/ 39 w 53"/>
              <a:gd name="T7" fmla="*/ 31 h 52"/>
              <a:gd name="T8" fmla="*/ 39 w 53"/>
              <a:gd name="T9" fmla="*/ 42 h 52"/>
              <a:gd name="T10" fmla="*/ 32 w 53"/>
              <a:gd name="T11" fmla="*/ 45 h 52"/>
              <a:gd name="T12" fmla="*/ 35 w 53"/>
              <a:gd name="T13" fmla="*/ 52 h 52"/>
              <a:gd name="T14" fmla="*/ 14 w 53"/>
              <a:gd name="T15" fmla="*/ 52 h 52"/>
              <a:gd name="T16" fmla="*/ 11 w 53"/>
              <a:gd name="T17" fmla="*/ 49 h 52"/>
              <a:gd name="T18" fmla="*/ 14 w 53"/>
              <a:gd name="T19" fmla="*/ 42 h 52"/>
              <a:gd name="T20" fmla="*/ 0 w 53"/>
              <a:gd name="T21" fmla="*/ 24 h 52"/>
              <a:gd name="T22" fmla="*/ 7 w 53"/>
              <a:gd name="T23" fmla="*/ 17 h 52"/>
              <a:gd name="T24" fmla="*/ 7 w 53"/>
              <a:gd name="T25" fmla="*/ 10 h 52"/>
              <a:gd name="T26" fmla="*/ 21 w 53"/>
              <a:gd name="T27" fmla="*/ 10 h 52"/>
              <a:gd name="T28" fmla="*/ 39 w 53"/>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52">
                <a:moveTo>
                  <a:pt x="39" y="0"/>
                </a:moveTo>
                <a:lnTo>
                  <a:pt x="46" y="10"/>
                </a:lnTo>
                <a:lnTo>
                  <a:pt x="53" y="24"/>
                </a:lnTo>
                <a:lnTo>
                  <a:pt x="39" y="31"/>
                </a:lnTo>
                <a:lnTo>
                  <a:pt x="39" y="42"/>
                </a:lnTo>
                <a:lnTo>
                  <a:pt x="32" y="45"/>
                </a:lnTo>
                <a:lnTo>
                  <a:pt x="35" y="52"/>
                </a:lnTo>
                <a:lnTo>
                  <a:pt x="14" y="52"/>
                </a:lnTo>
                <a:lnTo>
                  <a:pt x="11" y="49"/>
                </a:lnTo>
                <a:lnTo>
                  <a:pt x="14" y="42"/>
                </a:lnTo>
                <a:lnTo>
                  <a:pt x="0" y="24"/>
                </a:lnTo>
                <a:lnTo>
                  <a:pt x="7" y="17"/>
                </a:lnTo>
                <a:lnTo>
                  <a:pt x="7" y="10"/>
                </a:lnTo>
                <a:lnTo>
                  <a:pt x="21" y="10"/>
                </a:lnTo>
                <a:lnTo>
                  <a:pt x="39"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40" name="Freeform 234">
            <a:extLst>
              <a:ext uri="{FF2B5EF4-FFF2-40B4-BE49-F238E27FC236}">
                <a16:creationId xmlns:a16="http://schemas.microsoft.com/office/drawing/2014/main" id="{EB36B8E8-FD8C-48DA-9EDE-80832844309C}"/>
              </a:ext>
            </a:extLst>
          </p:cNvPr>
          <p:cNvSpPr>
            <a:spLocks/>
          </p:cNvSpPr>
          <p:nvPr/>
        </p:nvSpPr>
        <p:spPr bwMode="auto">
          <a:xfrm>
            <a:off x="9372262" y="4669819"/>
            <a:ext cx="232840" cy="232840"/>
          </a:xfrm>
          <a:custGeom>
            <a:avLst/>
            <a:gdLst>
              <a:gd name="T0" fmla="*/ 31 w 80"/>
              <a:gd name="T1" fmla="*/ 0 h 80"/>
              <a:gd name="T2" fmla="*/ 48 w 80"/>
              <a:gd name="T3" fmla="*/ 0 h 80"/>
              <a:gd name="T4" fmla="*/ 48 w 80"/>
              <a:gd name="T5" fmla="*/ 25 h 80"/>
              <a:gd name="T6" fmla="*/ 59 w 80"/>
              <a:gd name="T7" fmla="*/ 42 h 80"/>
              <a:gd name="T8" fmla="*/ 76 w 80"/>
              <a:gd name="T9" fmla="*/ 39 h 80"/>
              <a:gd name="T10" fmla="*/ 80 w 80"/>
              <a:gd name="T11" fmla="*/ 45 h 80"/>
              <a:gd name="T12" fmla="*/ 76 w 80"/>
              <a:gd name="T13" fmla="*/ 70 h 80"/>
              <a:gd name="T14" fmla="*/ 73 w 80"/>
              <a:gd name="T15" fmla="*/ 80 h 80"/>
              <a:gd name="T16" fmla="*/ 59 w 80"/>
              <a:gd name="T17" fmla="*/ 80 h 80"/>
              <a:gd name="T18" fmla="*/ 52 w 80"/>
              <a:gd name="T19" fmla="*/ 70 h 80"/>
              <a:gd name="T20" fmla="*/ 41 w 80"/>
              <a:gd name="T21" fmla="*/ 80 h 80"/>
              <a:gd name="T22" fmla="*/ 38 w 80"/>
              <a:gd name="T23" fmla="*/ 66 h 80"/>
              <a:gd name="T24" fmla="*/ 24 w 80"/>
              <a:gd name="T25" fmla="*/ 66 h 80"/>
              <a:gd name="T26" fmla="*/ 17 w 80"/>
              <a:gd name="T27" fmla="*/ 77 h 80"/>
              <a:gd name="T28" fmla="*/ 7 w 80"/>
              <a:gd name="T29" fmla="*/ 70 h 80"/>
              <a:gd name="T30" fmla="*/ 10 w 80"/>
              <a:gd name="T31" fmla="*/ 63 h 80"/>
              <a:gd name="T32" fmla="*/ 0 w 80"/>
              <a:gd name="T33" fmla="*/ 56 h 80"/>
              <a:gd name="T34" fmla="*/ 7 w 80"/>
              <a:gd name="T35" fmla="*/ 45 h 80"/>
              <a:gd name="T36" fmla="*/ 17 w 80"/>
              <a:gd name="T37" fmla="*/ 45 h 80"/>
              <a:gd name="T38" fmla="*/ 21 w 80"/>
              <a:gd name="T39" fmla="*/ 28 h 80"/>
              <a:gd name="T40" fmla="*/ 28 w 80"/>
              <a:gd name="T41" fmla="*/ 21 h 80"/>
              <a:gd name="T42" fmla="*/ 31 w 80"/>
              <a:gd name="T4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80">
                <a:moveTo>
                  <a:pt x="31" y="0"/>
                </a:moveTo>
                <a:lnTo>
                  <a:pt x="48" y="0"/>
                </a:lnTo>
                <a:lnTo>
                  <a:pt x="48" y="25"/>
                </a:lnTo>
                <a:lnTo>
                  <a:pt x="59" y="42"/>
                </a:lnTo>
                <a:lnTo>
                  <a:pt x="76" y="39"/>
                </a:lnTo>
                <a:lnTo>
                  <a:pt x="80" y="45"/>
                </a:lnTo>
                <a:lnTo>
                  <a:pt x="76" y="70"/>
                </a:lnTo>
                <a:lnTo>
                  <a:pt x="73" y="80"/>
                </a:lnTo>
                <a:lnTo>
                  <a:pt x="59" y="80"/>
                </a:lnTo>
                <a:lnTo>
                  <a:pt x="52" y="70"/>
                </a:lnTo>
                <a:lnTo>
                  <a:pt x="41" y="80"/>
                </a:lnTo>
                <a:lnTo>
                  <a:pt x="38" y="66"/>
                </a:lnTo>
                <a:lnTo>
                  <a:pt x="24" y="66"/>
                </a:lnTo>
                <a:lnTo>
                  <a:pt x="17" y="77"/>
                </a:lnTo>
                <a:lnTo>
                  <a:pt x="7" y="70"/>
                </a:lnTo>
                <a:lnTo>
                  <a:pt x="10" y="63"/>
                </a:lnTo>
                <a:lnTo>
                  <a:pt x="0" y="56"/>
                </a:lnTo>
                <a:lnTo>
                  <a:pt x="7" y="45"/>
                </a:lnTo>
                <a:lnTo>
                  <a:pt x="17" y="45"/>
                </a:lnTo>
                <a:lnTo>
                  <a:pt x="21" y="28"/>
                </a:lnTo>
                <a:lnTo>
                  <a:pt x="28" y="21"/>
                </a:lnTo>
                <a:lnTo>
                  <a:pt x="3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41" name="Freeform 236">
            <a:extLst>
              <a:ext uri="{FF2B5EF4-FFF2-40B4-BE49-F238E27FC236}">
                <a16:creationId xmlns:a16="http://schemas.microsoft.com/office/drawing/2014/main" id="{7800BBB1-2CEB-44CB-B616-89AB45563EF1}"/>
              </a:ext>
            </a:extLst>
          </p:cNvPr>
          <p:cNvSpPr>
            <a:spLocks/>
          </p:cNvSpPr>
          <p:nvPr/>
        </p:nvSpPr>
        <p:spPr bwMode="auto">
          <a:xfrm>
            <a:off x="9503236" y="5618641"/>
            <a:ext cx="221198" cy="183362"/>
          </a:xfrm>
          <a:custGeom>
            <a:avLst/>
            <a:gdLst>
              <a:gd name="T0" fmla="*/ 31 w 76"/>
              <a:gd name="T1" fmla="*/ 4 h 63"/>
              <a:gd name="T2" fmla="*/ 56 w 76"/>
              <a:gd name="T3" fmla="*/ 25 h 63"/>
              <a:gd name="T4" fmla="*/ 76 w 76"/>
              <a:gd name="T5" fmla="*/ 28 h 63"/>
              <a:gd name="T6" fmla="*/ 73 w 76"/>
              <a:gd name="T7" fmla="*/ 35 h 63"/>
              <a:gd name="T8" fmla="*/ 76 w 76"/>
              <a:gd name="T9" fmla="*/ 39 h 63"/>
              <a:gd name="T10" fmla="*/ 69 w 76"/>
              <a:gd name="T11" fmla="*/ 59 h 63"/>
              <a:gd name="T12" fmla="*/ 52 w 76"/>
              <a:gd name="T13" fmla="*/ 59 h 63"/>
              <a:gd name="T14" fmla="*/ 42 w 76"/>
              <a:gd name="T15" fmla="*/ 63 h 63"/>
              <a:gd name="T16" fmla="*/ 38 w 76"/>
              <a:gd name="T17" fmla="*/ 56 h 63"/>
              <a:gd name="T18" fmla="*/ 31 w 76"/>
              <a:gd name="T19" fmla="*/ 53 h 63"/>
              <a:gd name="T20" fmla="*/ 31 w 76"/>
              <a:gd name="T21" fmla="*/ 42 h 63"/>
              <a:gd name="T22" fmla="*/ 21 w 76"/>
              <a:gd name="T23" fmla="*/ 46 h 63"/>
              <a:gd name="T24" fmla="*/ 7 w 76"/>
              <a:gd name="T25" fmla="*/ 39 h 63"/>
              <a:gd name="T26" fmla="*/ 3 w 76"/>
              <a:gd name="T27" fmla="*/ 39 h 63"/>
              <a:gd name="T28" fmla="*/ 7 w 76"/>
              <a:gd name="T29" fmla="*/ 28 h 63"/>
              <a:gd name="T30" fmla="*/ 0 w 76"/>
              <a:gd name="T31" fmla="*/ 0 h 63"/>
              <a:gd name="T32" fmla="*/ 17 w 76"/>
              <a:gd name="T33" fmla="*/ 7 h 63"/>
              <a:gd name="T34" fmla="*/ 24 w 76"/>
              <a:gd name="T35" fmla="*/ 7 h 63"/>
              <a:gd name="T36" fmla="*/ 31 w 76"/>
              <a:gd name="T37"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63">
                <a:moveTo>
                  <a:pt x="31" y="4"/>
                </a:moveTo>
                <a:lnTo>
                  <a:pt x="56" y="25"/>
                </a:lnTo>
                <a:lnTo>
                  <a:pt x="76" y="28"/>
                </a:lnTo>
                <a:lnTo>
                  <a:pt x="73" y="35"/>
                </a:lnTo>
                <a:lnTo>
                  <a:pt x="76" y="39"/>
                </a:lnTo>
                <a:lnTo>
                  <a:pt x="69" y="59"/>
                </a:lnTo>
                <a:lnTo>
                  <a:pt x="52" y="59"/>
                </a:lnTo>
                <a:lnTo>
                  <a:pt x="42" y="63"/>
                </a:lnTo>
                <a:lnTo>
                  <a:pt x="38" y="56"/>
                </a:lnTo>
                <a:lnTo>
                  <a:pt x="31" y="53"/>
                </a:lnTo>
                <a:lnTo>
                  <a:pt x="31" y="42"/>
                </a:lnTo>
                <a:lnTo>
                  <a:pt x="21" y="46"/>
                </a:lnTo>
                <a:lnTo>
                  <a:pt x="7" y="39"/>
                </a:lnTo>
                <a:lnTo>
                  <a:pt x="3" y="39"/>
                </a:lnTo>
                <a:lnTo>
                  <a:pt x="7" y="28"/>
                </a:lnTo>
                <a:lnTo>
                  <a:pt x="0" y="0"/>
                </a:lnTo>
                <a:lnTo>
                  <a:pt x="17" y="7"/>
                </a:lnTo>
                <a:lnTo>
                  <a:pt x="24" y="7"/>
                </a:lnTo>
                <a:lnTo>
                  <a:pt x="31" y="4"/>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42" name="Freeform 237">
            <a:extLst>
              <a:ext uri="{FF2B5EF4-FFF2-40B4-BE49-F238E27FC236}">
                <a16:creationId xmlns:a16="http://schemas.microsoft.com/office/drawing/2014/main" id="{A04729D1-7469-4063-A314-A62D9EAE4C6E}"/>
              </a:ext>
            </a:extLst>
          </p:cNvPr>
          <p:cNvSpPr>
            <a:spLocks/>
          </p:cNvSpPr>
          <p:nvPr/>
        </p:nvSpPr>
        <p:spPr bwMode="auto">
          <a:xfrm>
            <a:off x="9491594" y="5540057"/>
            <a:ext cx="81494" cy="98957"/>
          </a:xfrm>
          <a:custGeom>
            <a:avLst/>
            <a:gdLst>
              <a:gd name="T0" fmla="*/ 18 w 28"/>
              <a:gd name="T1" fmla="*/ 3 h 34"/>
              <a:gd name="T2" fmla="*/ 28 w 28"/>
              <a:gd name="T3" fmla="*/ 34 h 34"/>
              <a:gd name="T4" fmla="*/ 21 w 28"/>
              <a:gd name="T5" fmla="*/ 34 h 34"/>
              <a:gd name="T6" fmla="*/ 4 w 28"/>
              <a:gd name="T7" fmla="*/ 27 h 34"/>
              <a:gd name="T8" fmla="*/ 0 w 28"/>
              <a:gd name="T9" fmla="*/ 21 h 34"/>
              <a:gd name="T10" fmla="*/ 7 w 28"/>
              <a:gd name="T11" fmla="*/ 17 h 34"/>
              <a:gd name="T12" fmla="*/ 4 w 28"/>
              <a:gd name="T13" fmla="*/ 10 h 34"/>
              <a:gd name="T14" fmla="*/ 4 w 28"/>
              <a:gd name="T15" fmla="*/ 0 h 34"/>
              <a:gd name="T16" fmla="*/ 14 w 28"/>
              <a:gd name="T17" fmla="*/ 0 h 34"/>
              <a:gd name="T18" fmla="*/ 18 w 28"/>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4">
                <a:moveTo>
                  <a:pt x="18" y="3"/>
                </a:moveTo>
                <a:lnTo>
                  <a:pt x="28" y="34"/>
                </a:lnTo>
                <a:lnTo>
                  <a:pt x="21" y="34"/>
                </a:lnTo>
                <a:lnTo>
                  <a:pt x="4" y="27"/>
                </a:lnTo>
                <a:lnTo>
                  <a:pt x="0" y="21"/>
                </a:lnTo>
                <a:lnTo>
                  <a:pt x="7" y="17"/>
                </a:lnTo>
                <a:lnTo>
                  <a:pt x="4" y="10"/>
                </a:lnTo>
                <a:lnTo>
                  <a:pt x="4" y="0"/>
                </a:lnTo>
                <a:lnTo>
                  <a:pt x="14" y="0"/>
                </a:lnTo>
                <a:lnTo>
                  <a:pt x="18"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43" name="Freeform 238">
            <a:extLst>
              <a:ext uri="{FF2B5EF4-FFF2-40B4-BE49-F238E27FC236}">
                <a16:creationId xmlns:a16="http://schemas.microsoft.com/office/drawing/2014/main" id="{8CFA8B88-F941-46D9-A06F-DD8D9EAB3AA1}"/>
              </a:ext>
            </a:extLst>
          </p:cNvPr>
          <p:cNvSpPr>
            <a:spLocks/>
          </p:cNvSpPr>
          <p:nvPr/>
        </p:nvSpPr>
        <p:spPr bwMode="auto">
          <a:xfrm>
            <a:off x="9523608" y="5458562"/>
            <a:ext cx="81494" cy="90226"/>
          </a:xfrm>
          <a:custGeom>
            <a:avLst/>
            <a:gdLst>
              <a:gd name="T0" fmla="*/ 7 w 28"/>
              <a:gd name="T1" fmla="*/ 0 h 31"/>
              <a:gd name="T2" fmla="*/ 17 w 28"/>
              <a:gd name="T3" fmla="*/ 3 h 31"/>
              <a:gd name="T4" fmla="*/ 17 w 28"/>
              <a:gd name="T5" fmla="*/ 10 h 31"/>
              <a:gd name="T6" fmla="*/ 28 w 28"/>
              <a:gd name="T7" fmla="*/ 14 h 31"/>
              <a:gd name="T8" fmla="*/ 28 w 28"/>
              <a:gd name="T9" fmla="*/ 17 h 31"/>
              <a:gd name="T10" fmla="*/ 21 w 28"/>
              <a:gd name="T11" fmla="*/ 31 h 31"/>
              <a:gd name="T12" fmla="*/ 7 w 28"/>
              <a:gd name="T13" fmla="*/ 31 h 31"/>
              <a:gd name="T14" fmla="*/ 3 w 28"/>
              <a:gd name="T15" fmla="*/ 28 h 31"/>
              <a:gd name="T16" fmla="*/ 7 w 28"/>
              <a:gd name="T17" fmla="*/ 14 h 31"/>
              <a:gd name="T18" fmla="*/ 0 w 28"/>
              <a:gd name="T19" fmla="*/ 10 h 31"/>
              <a:gd name="T20" fmla="*/ 0 w 28"/>
              <a:gd name="T21" fmla="*/ 3 h 31"/>
              <a:gd name="T22" fmla="*/ 7 w 28"/>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1">
                <a:moveTo>
                  <a:pt x="7" y="0"/>
                </a:moveTo>
                <a:lnTo>
                  <a:pt x="17" y="3"/>
                </a:lnTo>
                <a:lnTo>
                  <a:pt x="17" y="10"/>
                </a:lnTo>
                <a:lnTo>
                  <a:pt x="28" y="14"/>
                </a:lnTo>
                <a:lnTo>
                  <a:pt x="28" y="17"/>
                </a:lnTo>
                <a:lnTo>
                  <a:pt x="21" y="31"/>
                </a:lnTo>
                <a:lnTo>
                  <a:pt x="7" y="31"/>
                </a:lnTo>
                <a:lnTo>
                  <a:pt x="3" y="28"/>
                </a:lnTo>
                <a:lnTo>
                  <a:pt x="7" y="14"/>
                </a:lnTo>
                <a:lnTo>
                  <a:pt x="0" y="10"/>
                </a:lnTo>
                <a:lnTo>
                  <a:pt x="0" y="3"/>
                </a:lnTo>
                <a:lnTo>
                  <a:pt x="7"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44" name="Freeform 239">
            <a:extLst>
              <a:ext uri="{FF2B5EF4-FFF2-40B4-BE49-F238E27FC236}">
                <a16:creationId xmlns:a16="http://schemas.microsoft.com/office/drawing/2014/main" id="{4EFD7DA0-8614-423D-B2F4-3C83E631DBB6}"/>
              </a:ext>
            </a:extLst>
          </p:cNvPr>
          <p:cNvSpPr>
            <a:spLocks/>
          </p:cNvSpPr>
          <p:nvPr/>
        </p:nvSpPr>
        <p:spPr bwMode="auto">
          <a:xfrm>
            <a:off x="9433384" y="5618642"/>
            <a:ext cx="90226" cy="122241"/>
          </a:xfrm>
          <a:custGeom>
            <a:avLst/>
            <a:gdLst>
              <a:gd name="T0" fmla="*/ 0 w 31"/>
              <a:gd name="T1" fmla="*/ 11 h 42"/>
              <a:gd name="T2" fmla="*/ 14 w 31"/>
              <a:gd name="T3" fmla="*/ 11 h 42"/>
              <a:gd name="T4" fmla="*/ 24 w 31"/>
              <a:gd name="T5" fmla="*/ 0 h 42"/>
              <a:gd name="T6" fmla="*/ 31 w 31"/>
              <a:gd name="T7" fmla="*/ 28 h 42"/>
              <a:gd name="T8" fmla="*/ 27 w 31"/>
              <a:gd name="T9" fmla="*/ 39 h 42"/>
              <a:gd name="T10" fmla="*/ 14 w 31"/>
              <a:gd name="T11" fmla="*/ 42 h 42"/>
              <a:gd name="T12" fmla="*/ 7 w 31"/>
              <a:gd name="T13" fmla="*/ 28 h 42"/>
              <a:gd name="T14" fmla="*/ 0 w 31"/>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2">
                <a:moveTo>
                  <a:pt x="0" y="11"/>
                </a:moveTo>
                <a:lnTo>
                  <a:pt x="14" y="11"/>
                </a:lnTo>
                <a:lnTo>
                  <a:pt x="24" y="0"/>
                </a:lnTo>
                <a:lnTo>
                  <a:pt x="31" y="28"/>
                </a:lnTo>
                <a:lnTo>
                  <a:pt x="27" y="39"/>
                </a:lnTo>
                <a:lnTo>
                  <a:pt x="14" y="42"/>
                </a:lnTo>
                <a:lnTo>
                  <a:pt x="7" y="28"/>
                </a:lnTo>
                <a:lnTo>
                  <a:pt x="0"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45" name="Freeform 240">
            <a:extLst>
              <a:ext uri="{FF2B5EF4-FFF2-40B4-BE49-F238E27FC236}">
                <a16:creationId xmlns:a16="http://schemas.microsoft.com/office/drawing/2014/main" id="{C3CE5B0A-E2AD-4BBF-A28D-77250517A2D0}"/>
              </a:ext>
            </a:extLst>
          </p:cNvPr>
          <p:cNvSpPr>
            <a:spLocks/>
          </p:cNvSpPr>
          <p:nvPr/>
        </p:nvSpPr>
        <p:spPr bwMode="auto">
          <a:xfrm>
            <a:off x="9442115" y="5327591"/>
            <a:ext cx="130973" cy="139704"/>
          </a:xfrm>
          <a:custGeom>
            <a:avLst/>
            <a:gdLst>
              <a:gd name="T0" fmla="*/ 4 w 45"/>
              <a:gd name="T1" fmla="*/ 35 h 48"/>
              <a:gd name="T2" fmla="*/ 7 w 45"/>
              <a:gd name="T3" fmla="*/ 35 h 48"/>
              <a:gd name="T4" fmla="*/ 0 w 45"/>
              <a:gd name="T5" fmla="*/ 17 h 48"/>
              <a:gd name="T6" fmla="*/ 4 w 45"/>
              <a:gd name="T7" fmla="*/ 0 h 48"/>
              <a:gd name="T8" fmla="*/ 11 w 45"/>
              <a:gd name="T9" fmla="*/ 7 h 48"/>
              <a:gd name="T10" fmla="*/ 17 w 45"/>
              <a:gd name="T11" fmla="*/ 7 h 48"/>
              <a:gd name="T12" fmla="*/ 38 w 45"/>
              <a:gd name="T13" fmla="*/ 3 h 48"/>
              <a:gd name="T14" fmla="*/ 35 w 45"/>
              <a:gd name="T15" fmla="*/ 10 h 48"/>
              <a:gd name="T16" fmla="*/ 45 w 45"/>
              <a:gd name="T17" fmla="*/ 24 h 48"/>
              <a:gd name="T18" fmla="*/ 38 w 45"/>
              <a:gd name="T19" fmla="*/ 24 h 48"/>
              <a:gd name="T20" fmla="*/ 35 w 45"/>
              <a:gd name="T21" fmla="*/ 45 h 48"/>
              <a:gd name="T22" fmla="*/ 28 w 45"/>
              <a:gd name="T23" fmla="*/ 48 h 48"/>
              <a:gd name="T24" fmla="*/ 24 w 45"/>
              <a:gd name="T25" fmla="*/ 48 h 48"/>
              <a:gd name="T26" fmla="*/ 21 w 45"/>
              <a:gd name="T27" fmla="*/ 42 h 48"/>
              <a:gd name="T28" fmla="*/ 7 w 45"/>
              <a:gd name="T29" fmla="*/ 42 h 48"/>
              <a:gd name="T30" fmla="*/ 4 w 45"/>
              <a:gd name="T31"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8">
                <a:moveTo>
                  <a:pt x="4" y="35"/>
                </a:moveTo>
                <a:lnTo>
                  <a:pt x="7" y="35"/>
                </a:lnTo>
                <a:lnTo>
                  <a:pt x="0" y="17"/>
                </a:lnTo>
                <a:lnTo>
                  <a:pt x="4" y="0"/>
                </a:lnTo>
                <a:lnTo>
                  <a:pt x="11" y="7"/>
                </a:lnTo>
                <a:lnTo>
                  <a:pt x="17" y="7"/>
                </a:lnTo>
                <a:lnTo>
                  <a:pt x="38" y="3"/>
                </a:lnTo>
                <a:lnTo>
                  <a:pt x="35" y="10"/>
                </a:lnTo>
                <a:lnTo>
                  <a:pt x="45" y="24"/>
                </a:lnTo>
                <a:lnTo>
                  <a:pt x="38" y="24"/>
                </a:lnTo>
                <a:lnTo>
                  <a:pt x="35" y="45"/>
                </a:lnTo>
                <a:lnTo>
                  <a:pt x="28" y="48"/>
                </a:lnTo>
                <a:lnTo>
                  <a:pt x="24" y="48"/>
                </a:lnTo>
                <a:lnTo>
                  <a:pt x="21" y="42"/>
                </a:lnTo>
                <a:lnTo>
                  <a:pt x="7" y="42"/>
                </a:lnTo>
                <a:lnTo>
                  <a:pt x="4" y="35"/>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46" name="Freeform 241">
            <a:extLst>
              <a:ext uri="{FF2B5EF4-FFF2-40B4-BE49-F238E27FC236}">
                <a16:creationId xmlns:a16="http://schemas.microsoft.com/office/drawing/2014/main" id="{DD1ED271-1C0A-4BDA-9B01-E2A96A679C0B}"/>
              </a:ext>
            </a:extLst>
          </p:cNvPr>
          <p:cNvSpPr>
            <a:spLocks/>
          </p:cNvSpPr>
          <p:nvPr/>
        </p:nvSpPr>
        <p:spPr bwMode="auto">
          <a:xfrm>
            <a:off x="9605103" y="5467295"/>
            <a:ext cx="98957" cy="151346"/>
          </a:xfrm>
          <a:custGeom>
            <a:avLst/>
            <a:gdLst>
              <a:gd name="T0" fmla="*/ 0 w 34"/>
              <a:gd name="T1" fmla="*/ 11 h 52"/>
              <a:gd name="T2" fmla="*/ 24 w 34"/>
              <a:gd name="T3" fmla="*/ 0 h 52"/>
              <a:gd name="T4" fmla="*/ 34 w 34"/>
              <a:gd name="T5" fmla="*/ 14 h 52"/>
              <a:gd name="T6" fmla="*/ 24 w 34"/>
              <a:gd name="T7" fmla="*/ 21 h 52"/>
              <a:gd name="T8" fmla="*/ 21 w 34"/>
              <a:gd name="T9" fmla="*/ 28 h 52"/>
              <a:gd name="T10" fmla="*/ 24 w 34"/>
              <a:gd name="T11" fmla="*/ 46 h 52"/>
              <a:gd name="T12" fmla="*/ 14 w 34"/>
              <a:gd name="T13" fmla="*/ 52 h 52"/>
              <a:gd name="T14" fmla="*/ 3 w 34"/>
              <a:gd name="T15" fmla="*/ 49 h 52"/>
              <a:gd name="T16" fmla="*/ 7 w 34"/>
              <a:gd name="T17" fmla="*/ 46 h 52"/>
              <a:gd name="T18" fmla="*/ 7 w 34"/>
              <a:gd name="T19" fmla="*/ 21 h 52"/>
              <a:gd name="T20" fmla="*/ 0 w 34"/>
              <a:gd name="T21" fmla="*/ 14 h 52"/>
              <a:gd name="T22" fmla="*/ 0 w 34"/>
              <a:gd name="T23"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52">
                <a:moveTo>
                  <a:pt x="0" y="11"/>
                </a:moveTo>
                <a:lnTo>
                  <a:pt x="24" y="0"/>
                </a:lnTo>
                <a:lnTo>
                  <a:pt x="34" y="14"/>
                </a:lnTo>
                <a:lnTo>
                  <a:pt x="24" y="21"/>
                </a:lnTo>
                <a:lnTo>
                  <a:pt x="21" y="28"/>
                </a:lnTo>
                <a:lnTo>
                  <a:pt x="24" y="46"/>
                </a:lnTo>
                <a:lnTo>
                  <a:pt x="14" y="52"/>
                </a:lnTo>
                <a:lnTo>
                  <a:pt x="3" y="49"/>
                </a:lnTo>
                <a:lnTo>
                  <a:pt x="7" y="46"/>
                </a:lnTo>
                <a:lnTo>
                  <a:pt x="7" y="21"/>
                </a:lnTo>
                <a:lnTo>
                  <a:pt x="0" y="14"/>
                </a:lnTo>
                <a:lnTo>
                  <a:pt x="0" y="11"/>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47" name="Freeform 242">
            <a:extLst>
              <a:ext uri="{FF2B5EF4-FFF2-40B4-BE49-F238E27FC236}">
                <a16:creationId xmlns:a16="http://schemas.microsoft.com/office/drawing/2014/main" id="{603B0704-F623-49DB-AFC3-D8B8EBD40157}"/>
              </a:ext>
            </a:extLst>
          </p:cNvPr>
          <p:cNvSpPr>
            <a:spLocks/>
          </p:cNvSpPr>
          <p:nvPr/>
        </p:nvSpPr>
        <p:spPr bwMode="auto">
          <a:xfrm>
            <a:off x="9543982" y="5508043"/>
            <a:ext cx="81494" cy="130973"/>
          </a:xfrm>
          <a:custGeom>
            <a:avLst/>
            <a:gdLst>
              <a:gd name="T0" fmla="*/ 21 w 28"/>
              <a:gd name="T1" fmla="*/ 0 h 45"/>
              <a:gd name="T2" fmla="*/ 28 w 28"/>
              <a:gd name="T3" fmla="*/ 7 h 45"/>
              <a:gd name="T4" fmla="*/ 28 w 28"/>
              <a:gd name="T5" fmla="*/ 32 h 45"/>
              <a:gd name="T6" fmla="*/ 24 w 28"/>
              <a:gd name="T7" fmla="*/ 35 h 45"/>
              <a:gd name="T8" fmla="*/ 21 w 28"/>
              <a:gd name="T9" fmla="*/ 42 h 45"/>
              <a:gd name="T10" fmla="*/ 17 w 28"/>
              <a:gd name="T11" fmla="*/ 42 h 45"/>
              <a:gd name="T12" fmla="*/ 10 w 28"/>
              <a:gd name="T13" fmla="*/ 45 h 45"/>
              <a:gd name="T14" fmla="*/ 0 w 28"/>
              <a:gd name="T15" fmla="*/ 14 h 45"/>
              <a:gd name="T16" fmla="*/ 14 w 28"/>
              <a:gd name="T17" fmla="*/ 14 h 45"/>
              <a:gd name="T18" fmla="*/ 21 w 2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5">
                <a:moveTo>
                  <a:pt x="21" y="0"/>
                </a:moveTo>
                <a:lnTo>
                  <a:pt x="28" y="7"/>
                </a:lnTo>
                <a:lnTo>
                  <a:pt x="28" y="32"/>
                </a:lnTo>
                <a:lnTo>
                  <a:pt x="24" y="35"/>
                </a:lnTo>
                <a:lnTo>
                  <a:pt x="21" y="42"/>
                </a:lnTo>
                <a:lnTo>
                  <a:pt x="17" y="42"/>
                </a:lnTo>
                <a:lnTo>
                  <a:pt x="10" y="45"/>
                </a:lnTo>
                <a:lnTo>
                  <a:pt x="0" y="14"/>
                </a:lnTo>
                <a:lnTo>
                  <a:pt x="14" y="14"/>
                </a:lnTo>
                <a:lnTo>
                  <a:pt x="2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48" name="Freeform 243">
            <a:extLst>
              <a:ext uri="{FF2B5EF4-FFF2-40B4-BE49-F238E27FC236}">
                <a16:creationId xmlns:a16="http://schemas.microsoft.com/office/drawing/2014/main" id="{B91BE342-2D43-49BD-BEA0-70F5938313BB}"/>
              </a:ext>
            </a:extLst>
          </p:cNvPr>
          <p:cNvSpPr>
            <a:spLocks/>
          </p:cNvSpPr>
          <p:nvPr/>
        </p:nvSpPr>
        <p:spPr bwMode="auto">
          <a:xfrm>
            <a:off x="9552714" y="5237366"/>
            <a:ext cx="142615" cy="119331"/>
          </a:xfrm>
          <a:custGeom>
            <a:avLst/>
            <a:gdLst>
              <a:gd name="T0" fmla="*/ 32 w 49"/>
              <a:gd name="T1" fmla="*/ 3 h 41"/>
              <a:gd name="T2" fmla="*/ 45 w 49"/>
              <a:gd name="T3" fmla="*/ 24 h 41"/>
              <a:gd name="T4" fmla="*/ 49 w 49"/>
              <a:gd name="T5" fmla="*/ 31 h 41"/>
              <a:gd name="T6" fmla="*/ 32 w 49"/>
              <a:gd name="T7" fmla="*/ 34 h 41"/>
              <a:gd name="T8" fmla="*/ 28 w 49"/>
              <a:gd name="T9" fmla="*/ 41 h 41"/>
              <a:gd name="T10" fmla="*/ 11 w 49"/>
              <a:gd name="T11" fmla="*/ 41 h 41"/>
              <a:gd name="T12" fmla="*/ 11 w 49"/>
              <a:gd name="T13" fmla="*/ 34 h 41"/>
              <a:gd name="T14" fmla="*/ 0 w 49"/>
              <a:gd name="T15" fmla="*/ 34 h 41"/>
              <a:gd name="T16" fmla="*/ 0 w 49"/>
              <a:gd name="T17" fmla="*/ 20 h 41"/>
              <a:gd name="T18" fmla="*/ 0 w 49"/>
              <a:gd name="T19" fmla="*/ 10 h 41"/>
              <a:gd name="T20" fmla="*/ 21 w 49"/>
              <a:gd name="T21" fmla="*/ 10 h 41"/>
              <a:gd name="T22" fmla="*/ 18 w 49"/>
              <a:gd name="T23" fmla="*/ 3 h 41"/>
              <a:gd name="T24" fmla="*/ 25 w 49"/>
              <a:gd name="T25" fmla="*/ 0 h 41"/>
              <a:gd name="T26" fmla="*/ 32 w 49"/>
              <a:gd name="T27"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41">
                <a:moveTo>
                  <a:pt x="32" y="3"/>
                </a:moveTo>
                <a:lnTo>
                  <a:pt x="45" y="24"/>
                </a:lnTo>
                <a:lnTo>
                  <a:pt x="49" y="31"/>
                </a:lnTo>
                <a:lnTo>
                  <a:pt x="32" y="34"/>
                </a:lnTo>
                <a:lnTo>
                  <a:pt x="28" y="41"/>
                </a:lnTo>
                <a:lnTo>
                  <a:pt x="11" y="41"/>
                </a:lnTo>
                <a:lnTo>
                  <a:pt x="11" y="34"/>
                </a:lnTo>
                <a:lnTo>
                  <a:pt x="0" y="34"/>
                </a:lnTo>
                <a:lnTo>
                  <a:pt x="0" y="20"/>
                </a:lnTo>
                <a:lnTo>
                  <a:pt x="0" y="10"/>
                </a:lnTo>
                <a:lnTo>
                  <a:pt x="21" y="10"/>
                </a:lnTo>
                <a:lnTo>
                  <a:pt x="18" y="3"/>
                </a:lnTo>
                <a:lnTo>
                  <a:pt x="25" y="0"/>
                </a:lnTo>
                <a:lnTo>
                  <a:pt x="32"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49" name="Freeform 244">
            <a:extLst>
              <a:ext uri="{FF2B5EF4-FFF2-40B4-BE49-F238E27FC236}">
                <a16:creationId xmlns:a16="http://schemas.microsoft.com/office/drawing/2014/main" id="{141A7818-E60A-4BB6-972A-1F2101A60EDF}"/>
              </a:ext>
            </a:extLst>
          </p:cNvPr>
          <p:cNvSpPr>
            <a:spLocks/>
          </p:cNvSpPr>
          <p:nvPr/>
        </p:nvSpPr>
        <p:spPr bwMode="auto">
          <a:xfrm>
            <a:off x="9543983" y="5336322"/>
            <a:ext cx="180451" cy="171720"/>
          </a:xfrm>
          <a:custGeom>
            <a:avLst/>
            <a:gdLst>
              <a:gd name="T0" fmla="*/ 31 w 62"/>
              <a:gd name="T1" fmla="*/ 7 h 59"/>
              <a:gd name="T2" fmla="*/ 28 w 62"/>
              <a:gd name="T3" fmla="*/ 14 h 59"/>
              <a:gd name="T4" fmla="*/ 31 w 62"/>
              <a:gd name="T5" fmla="*/ 21 h 59"/>
              <a:gd name="T6" fmla="*/ 38 w 62"/>
              <a:gd name="T7" fmla="*/ 21 h 59"/>
              <a:gd name="T8" fmla="*/ 55 w 62"/>
              <a:gd name="T9" fmla="*/ 35 h 59"/>
              <a:gd name="T10" fmla="*/ 62 w 62"/>
              <a:gd name="T11" fmla="*/ 56 h 59"/>
              <a:gd name="T12" fmla="*/ 55 w 62"/>
              <a:gd name="T13" fmla="*/ 59 h 59"/>
              <a:gd name="T14" fmla="*/ 45 w 62"/>
              <a:gd name="T15" fmla="*/ 45 h 59"/>
              <a:gd name="T16" fmla="*/ 21 w 62"/>
              <a:gd name="T17" fmla="*/ 56 h 59"/>
              <a:gd name="T18" fmla="*/ 10 w 62"/>
              <a:gd name="T19" fmla="*/ 52 h 59"/>
              <a:gd name="T20" fmla="*/ 10 w 62"/>
              <a:gd name="T21" fmla="*/ 45 h 59"/>
              <a:gd name="T22" fmla="*/ 0 w 62"/>
              <a:gd name="T23" fmla="*/ 42 h 59"/>
              <a:gd name="T24" fmla="*/ 3 w 62"/>
              <a:gd name="T25" fmla="*/ 21 h 59"/>
              <a:gd name="T26" fmla="*/ 10 w 62"/>
              <a:gd name="T27" fmla="*/ 21 h 59"/>
              <a:gd name="T28" fmla="*/ 0 w 62"/>
              <a:gd name="T29" fmla="*/ 7 h 59"/>
              <a:gd name="T30" fmla="*/ 3 w 62"/>
              <a:gd name="T31" fmla="*/ 0 h 59"/>
              <a:gd name="T32" fmla="*/ 14 w 62"/>
              <a:gd name="T33" fmla="*/ 0 h 59"/>
              <a:gd name="T34" fmla="*/ 14 w 62"/>
              <a:gd name="T35" fmla="*/ 7 h 59"/>
              <a:gd name="T36" fmla="*/ 31 w 62"/>
              <a:gd name="T37"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9">
                <a:moveTo>
                  <a:pt x="31" y="7"/>
                </a:moveTo>
                <a:lnTo>
                  <a:pt x="28" y="14"/>
                </a:lnTo>
                <a:lnTo>
                  <a:pt x="31" y="21"/>
                </a:lnTo>
                <a:lnTo>
                  <a:pt x="38" y="21"/>
                </a:lnTo>
                <a:lnTo>
                  <a:pt x="55" y="35"/>
                </a:lnTo>
                <a:lnTo>
                  <a:pt x="62" y="56"/>
                </a:lnTo>
                <a:lnTo>
                  <a:pt x="55" y="59"/>
                </a:lnTo>
                <a:lnTo>
                  <a:pt x="45" y="45"/>
                </a:lnTo>
                <a:lnTo>
                  <a:pt x="21" y="56"/>
                </a:lnTo>
                <a:lnTo>
                  <a:pt x="10" y="52"/>
                </a:lnTo>
                <a:lnTo>
                  <a:pt x="10" y="45"/>
                </a:lnTo>
                <a:lnTo>
                  <a:pt x="0" y="42"/>
                </a:lnTo>
                <a:lnTo>
                  <a:pt x="3" y="21"/>
                </a:lnTo>
                <a:lnTo>
                  <a:pt x="10" y="21"/>
                </a:lnTo>
                <a:lnTo>
                  <a:pt x="0" y="7"/>
                </a:lnTo>
                <a:lnTo>
                  <a:pt x="3" y="0"/>
                </a:lnTo>
                <a:lnTo>
                  <a:pt x="14" y="0"/>
                </a:lnTo>
                <a:lnTo>
                  <a:pt x="14" y="7"/>
                </a:lnTo>
                <a:lnTo>
                  <a:pt x="31"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50" name="Freeform 245">
            <a:extLst>
              <a:ext uri="{FF2B5EF4-FFF2-40B4-BE49-F238E27FC236}">
                <a16:creationId xmlns:a16="http://schemas.microsoft.com/office/drawing/2014/main" id="{A2131432-CEBB-4AA3-A9AE-B78192F0885F}"/>
              </a:ext>
            </a:extLst>
          </p:cNvPr>
          <p:cNvSpPr>
            <a:spLocks/>
          </p:cNvSpPr>
          <p:nvPr/>
        </p:nvSpPr>
        <p:spPr bwMode="auto">
          <a:xfrm>
            <a:off x="9605102" y="4268171"/>
            <a:ext cx="151346" cy="180451"/>
          </a:xfrm>
          <a:custGeom>
            <a:avLst/>
            <a:gdLst>
              <a:gd name="T0" fmla="*/ 38 w 52"/>
              <a:gd name="T1" fmla="*/ 17 h 62"/>
              <a:gd name="T2" fmla="*/ 52 w 52"/>
              <a:gd name="T3" fmla="*/ 34 h 62"/>
              <a:gd name="T4" fmla="*/ 45 w 52"/>
              <a:gd name="T5" fmla="*/ 38 h 62"/>
              <a:gd name="T6" fmla="*/ 38 w 52"/>
              <a:gd name="T7" fmla="*/ 41 h 62"/>
              <a:gd name="T8" fmla="*/ 24 w 52"/>
              <a:gd name="T9" fmla="*/ 62 h 62"/>
              <a:gd name="T10" fmla="*/ 14 w 52"/>
              <a:gd name="T11" fmla="*/ 59 h 62"/>
              <a:gd name="T12" fmla="*/ 0 w 52"/>
              <a:gd name="T13" fmla="*/ 41 h 62"/>
              <a:gd name="T14" fmla="*/ 0 w 52"/>
              <a:gd name="T15" fmla="*/ 31 h 62"/>
              <a:gd name="T16" fmla="*/ 10 w 52"/>
              <a:gd name="T17" fmla="*/ 10 h 62"/>
              <a:gd name="T18" fmla="*/ 24 w 52"/>
              <a:gd name="T19" fmla="*/ 0 h 62"/>
              <a:gd name="T20" fmla="*/ 38 w 52"/>
              <a:gd name="T21"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2">
                <a:moveTo>
                  <a:pt x="38" y="17"/>
                </a:moveTo>
                <a:lnTo>
                  <a:pt x="52" y="34"/>
                </a:lnTo>
                <a:lnTo>
                  <a:pt x="45" y="38"/>
                </a:lnTo>
                <a:lnTo>
                  <a:pt x="38" y="41"/>
                </a:lnTo>
                <a:lnTo>
                  <a:pt x="24" y="62"/>
                </a:lnTo>
                <a:lnTo>
                  <a:pt x="14" y="59"/>
                </a:lnTo>
                <a:lnTo>
                  <a:pt x="0" y="41"/>
                </a:lnTo>
                <a:lnTo>
                  <a:pt x="0" y="31"/>
                </a:lnTo>
                <a:lnTo>
                  <a:pt x="10" y="10"/>
                </a:lnTo>
                <a:lnTo>
                  <a:pt x="24" y="0"/>
                </a:lnTo>
                <a:lnTo>
                  <a:pt x="38" y="1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51" name="Freeform 246">
            <a:extLst>
              <a:ext uri="{FF2B5EF4-FFF2-40B4-BE49-F238E27FC236}">
                <a16:creationId xmlns:a16="http://schemas.microsoft.com/office/drawing/2014/main" id="{1BBFA587-D363-4A83-AD89-750F8BAD4922}"/>
              </a:ext>
            </a:extLst>
          </p:cNvPr>
          <p:cNvSpPr>
            <a:spLocks/>
          </p:cNvSpPr>
          <p:nvPr/>
        </p:nvSpPr>
        <p:spPr bwMode="auto">
          <a:xfrm>
            <a:off x="9523608" y="3720997"/>
            <a:ext cx="253214" cy="264856"/>
          </a:xfrm>
          <a:custGeom>
            <a:avLst/>
            <a:gdLst>
              <a:gd name="T0" fmla="*/ 0 w 87"/>
              <a:gd name="T1" fmla="*/ 11 h 91"/>
              <a:gd name="T2" fmla="*/ 7 w 87"/>
              <a:gd name="T3" fmla="*/ 4 h 91"/>
              <a:gd name="T4" fmla="*/ 14 w 87"/>
              <a:gd name="T5" fmla="*/ 0 h 91"/>
              <a:gd name="T6" fmla="*/ 35 w 87"/>
              <a:gd name="T7" fmla="*/ 18 h 91"/>
              <a:gd name="T8" fmla="*/ 49 w 87"/>
              <a:gd name="T9" fmla="*/ 11 h 91"/>
              <a:gd name="T10" fmla="*/ 55 w 87"/>
              <a:gd name="T11" fmla="*/ 14 h 91"/>
              <a:gd name="T12" fmla="*/ 62 w 87"/>
              <a:gd name="T13" fmla="*/ 11 h 91"/>
              <a:gd name="T14" fmla="*/ 87 w 87"/>
              <a:gd name="T15" fmla="*/ 32 h 91"/>
              <a:gd name="T16" fmla="*/ 80 w 87"/>
              <a:gd name="T17" fmla="*/ 35 h 91"/>
              <a:gd name="T18" fmla="*/ 69 w 87"/>
              <a:gd name="T19" fmla="*/ 35 h 91"/>
              <a:gd name="T20" fmla="*/ 62 w 87"/>
              <a:gd name="T21" fmla="*/ 32 h 91"/>
              <a:gd name="T22" fmla="*/ 52 w 87"/>
              <a:gd name="T23" fmla="*/ 38 h 91"/>
              <a:gd name="T24" fmla="*/ 59 w 87"/>
              <a:gd name="T25" fmla="*/ 49 h 91"/>
              <a:gd name="T26" fmla="*/ 66 w 87"/>
              <a:gd name="T27" fmla="*/ 45 h 91"/>
              <a:gd name="T28" fmla="*/ 76 w 87"/>
              <a:gd name="T29" fmla="*/ 70 h 91"/>
              <a:gd name="T30" fmla="*/ 76 w 87"/>
              <a:gd name="T31" fmla="*/ 91 h 91"/>
              <a:gd name="T32" fmla="*/ 66 w 87"/>
              <a:gd name="T33" fmla="*/ 80 h 91"/>
              <a:gd name="T34" fmla="*/ 52 w 87"/>
              <a:gd name="T35" fmla="*/ 70 h 91"/>
              <a:gd name="T36" fmla="*/ 28 w 87"/>
              <a:gd name="T37" fmla="*/ 38 h 91"/>
              <a:gd name="T38" fmla="*/ 14 w 87"/>
              <a:gd name="T39" fmla="*/ 28 h 91"/>
              <a:gd name="T40" fmla="*/ 0 w 87"/>
              <a:gd name="T41"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91">
                <a:moveTo>
                  <a:pt x="0" y="11"/>
                </a:moveTo>
                <a:lnTo>
                  <a:pt x="7" y="4"/>
                </a:lnTo>
                <a:lnTo>
                  <a:pt x="14" y="0"/>
                </a:lnTo>
                <a:lnTo>
                  <a:pt x="35" y="18"/>
                </a:lnTo>
                <a:lnTo>
                  <a:pt x="49" y="11"/>
                </a:lnTo>
                <a:lnTo>
                  <a:pt x="55" y="14"/>
                </a:lnTo>
                <a:lnTo>
                  <a:pt x="62" y="11"/>
                </a:lnTo>
                <a:lnTo>
                  <a:pt x="87" y="32"/>
                </a:lnTo>
                <a:lnTo>
                  <a:pt x="80" y="35"/>
                </a:lnTo>
                <a:lnTo>
                  <a:pt x="69" y="35"/>
                </a:lnTo>
                <a:lnTo>
                  <a:pt x="62" y="32"/>
                </a:lnTo>
                <a:lnTo>
                  <a:pt x="52" y="38"/>
                </a:lnTo>
                <a:lnTo>
                  <a:pt x="59" y="49"/>
                </a:lnTo>
                <a:lnTo>
                  <a:pt x="66" y="45"/>
                </a:lnTo>
                <a:lnTo>
                  <a:pt x="76" y="70"/>
                </a:lnTo>
                <a:lnTo>
                  <a:pt x="76" y="91"/>
                </a:lnTo>
                <a:lnTo>
                  <a:pt x="66" y="80"/>
                </a:lnTo>
                <a:lnTo>
                  <a:pt x="52" y="70"/>
                </a:lnTo>
                <a:lnTo>
                  <a:pt x="28" y="38"/>
                </a:lnTo>
                <a:lnTo>
                  <a:pt x="14" y="28"/>
                </a:lnTo>
                <a:lnTo>
                  <a:pt x="0"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52" name="Freeform 247">
            <a:extLst>
              <a:ext uri="{FF2B5EF4-FFF2-40B4-BE49-F238E27FC236}">
                <a16:creationId xmlns:a16="http://schemas.microsoft.com/office/drawing/2014/main" id="{F72E78F4-4B63-47E5-A8BB-317BAD86172A}"/>
              </a:ext>
            </a:extLst>
          </p:cNvPr>
          <p:cNvSpPr>
            <a:spLocks/>
          </p:cNvSpPr>
          <p:nvPr/>
        </p:nvSpPr>
        <p:spPr bwMode="auto">
          <a:xfrm>
            <a:off x="9401368" y="3994584"/>
            <a:ext cx="273587" cy="212467"/>
          </a:xfrm>
          <a:custGeom>
            <a:avLst/>
            <a:gdLst>
              <a:gd name="T0" fmla="*/ 70 w 94"/>
              <a:gd name="T1" fmla="*/ 0 h 73"/>
              <a:gd name="T2" fmla="*/ 70 w 94"/>
              <a:gd name="T3" fmla="*/ 7 h 73"/>
              <a:gd name="T4" fmla="*/ 80 w 94"/>
              <a:gd name="T5" fmla="*/ 14 h 73"/>
              <a:gd name="T6" fmla="*/ 87 w 94"/>
              <a:gd name="T7" fmla="*/ 10 h 73"/>
              <a:gd name="T8" fmla="*/ 94 w 94"/>
              <a:gd name="T9" fmla="*/ 17 h 73"/>
              <a:gd name="T10" fmla="*/ 80 w 94"/>
              <a:gd name="T11" fmla="*/ 35 h 73"/>
              <a:gd name="T12" fmla="*/ 91 w 94"/>
              <a:gd name="T13" fmla="*/ 45 h 73"/>
              <a:gd name="T14" fmla="*/ 91 w 94"/>
              <a:gd name="T15" fmla="*/ 66 h 73"/>
              <a:gd name="T16" fmla="*/ 77 w 94"/>
              <a:gd name="T17" fmla="*/ 73 h 73"/>
              <a:gd name="T18" fmla="*/ 52 w 94"/>
              <a:gd name="T19" fmla="*/ 73 h 73"/>
              <a:gd name="T20" fmla="*/ 35 w 94"/>
              <a:gd name="T21" fmla="*/ 62 h 73"/>
              <a:gd name="T22" fmla="*/ 25 w 94"/>
              <a:gd name="T23" fmla="*/ 69 h 73"/>
              <a:gd name="T24" fmla="*/ 11 w 94"/>
              <a:gd name="T25" fmla="*/ 62 h 73"/>
              <a:gd name="T26" fmla="*/ 0 w 94"/>
              <a:gd name="T27" fmla="*/ 62 h 73"/>
              <a:gd name="T28" fmla="*/ 4 w 94"/>
              <a:gd name="T29" fmla="*/ 55 h 73"/>
              <a:gd name="T30" fmla="*/ 7 w 94"/>
              <a:gd name="T31" fmla="*/ 52 h 73"/>
              <a:gd name="T32" fmla="*/ 18 w 94"/>
              <a:gd name="T33" fmla="*/ 49 h 73"/>
              <a:gd name="T34" fmla="*/ 14 w 94"/>
              <a:gd name="T35" fmla="*/ 35 h 73"/>
              <a:gd name="T36" fmla="*/ 7 w 94"/>
              <a:gd name="T37" fmla="*/ 35 h 73"/>
              <a:gd name="T38" fmla="*/ 7 w 94"/>
              <a:gd name="T39" fmla="*/ 14 h 73"/>
              <a:gd name="T40" fmla="*/ 28 w 94"/>
              <a:gd name="T41" fmla="*/ 3 h 73"/>
              <a:gd name="T42" fmla="*/ 49 w 94"/>
              <a:gd name="T43" fmla="*/ 0 h 73"/>
              <a:gd name="T44" fmla="*/ 63 w 94"/>
              <a:gd name="T45" fmla="*/ 3 h 73"/>
              <a:gd name="T46" fmla="*/ 70 w 94"/>
              <a:gd name="T4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3">
                <a:moveTo>
                  <a:pt x="70" y="0"/>
                </a:moveTo>
                <a:lnTo>
                  <a:pt x="70" y="7"/>
                </a:lnTo>
                <a:lnTo>
                  <a:pt x="80" y="14"/>
                </a:lnTo>
                <a:lnTo>
                  <a:pt x="87" y="10"/>
                </a:lnTo>
                <a:lnTo>
                  <a:pt x="94" y="17"/>
                </a:lnTo>
                <a:lnTo>
                  <a:pt x="80" y="35"/>
                </a:lnTo>
                <a:lnTo>
                  <a:pt x="91" y="45"/>
                </a:lnTo>
                <a:lnTo>
                  <a:pt x="91" y="66"/>
                </a:lnTo>
                <a:lnTo>
                  <a:pt x="77" y="73"/>
                </a:lnTo>
                <a:lnTo>
                  <a:pt x="52" y="73"/>
                </a:lnTo>
                <a:lnTo>
                  <a:pt x="35" y="62"/>
                </a:lnTo>
                <a:lnTo>
                  <a:pt x="25" y="69"/>
                </a:lnTo>
                <a:lnTo>
                  <a:pt x="11" y="62"/>
                </a:lnTo>
                <a:lnTo>
                  <a:pt x="0" y="62"/>
                </a:lnTo>
                <a:lnTo>
                  <a:pt x="4" y="55"/>
                </a:lnTo>
                <a:lnTo>
                  <a:pt x="7" y="52"/>
                </a:lnTo>
                <a:lnTo>
                  <a:pt x="18" y="49"/>
                </a:lnTo>
                <a:lnTo>
                  <a:pt x="14" y="35"/>
                </a:lnTo>
                <a:lnTo>
                  <a:pt x="7" y="35"/>
                </a:lnTo>
                <a:lnTo>
                  <a:pt x="7" y="14"/>
                </a:lnTo>
                <a:lnTo>
                  <a:pt x="28" y="3"/>
                </a:lnTo>
                <a:lnTo>
                  <a:pt x="49" y="0"/>
                </a:lnTo>
                <a:lnTo>
                  <a:pt x="63" y="3"/>
                </a:lnTo>
                <a:lnTo>
                  <a:pt x="7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53" name="Freeform 248">
            <a:extLst>
              <a:ext uri="{FF2B5EF4-FFF2-40B4-BE49-F238E27FC236}">
                <a16:creationId xmlns:a16="http://schemas.microsoft.com/office/drawing/2014/main" id="{59098BF6-6286-4B07-9D63-1AD22ABE36CF}"/>
              </a:ext>
            </a:extLst>
          </p:cNvPr>
          <p:cNvSpPr>
            <a:spLocks/>
          </p:cNvSpPr>
          <p:nvPr/>
        </p:nvSpPr>
        <p:spPr bwMode="auto">
          <a:xfrm>
            <a:off x="9421742" y="3761745"/>
            <a:ext cx="90226" cy="61121"/>
          </a:xfrm>
          <a:custGeom>
            <a:avLst/>
            <a:gdLst>
              <a:gd name="T0" fmla="*/ 18 w 31"/>
              <a:gd name="T1" fmla="*/ 0 h 21"/>
              <a:gd name="T2" fmla="*/ 21 w 31"/>
              <a:gd name="T3" fmla="*/ 0 h 21"/>
              <a:gd name="T4" fmla="*/ 31 w 31"/>
              <a:gd name="T5" fmla="*/ 4 h 21"/>
              <a:gd name="T6" fmla="*/ 24 w 31"/>
              <a:gd name="T7" fmla="*/ 21 h 21"/>
              <a:gd name="T8" fmla="*/ 4 w 31"/>
              <a:gd name="T9" fmla="*/ 21 h 21"/>
              <a:gd name="T10" fmla="*/ 0 w 31"/>
              <a:gd name="T11" fmla="*/ 18 h 21"/>
              <a:gd name="T12" fmla="*/ 0 w 31"/>
              <a:gd name="T13" fmla="*/ 14 h 21"/>
              <a:gd name="T14" fmla="*/ 4 w 31"/>
              <a:gd name="T15" fmla="*/ 11 h 21"/>
              <a:gd name="T16" fmla="*/ 11 w 31"/>
              <a:gd name="T17" fmla="*/ 11 h 21"/>
              <a:gd name="T18" fmla="*/ 11 w 31"/>
              <a:gd name="T19" fmla="*/ 7 h 21"/>
              <a:gd name="T20" fmla="*/ 14 w 31"/>
              <a:gd name="T21" fmla="*/ 4 h 21"/>
              <a:gd name="T22" fmla="*/ 18 w 31"/>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1">
                <a:moveTo>
                  <a:pt x="18" y="0"/>
                </a:moveTo>
                <a:lnTo>
                  <a:pt x="21" y="0"/>
                </a:lnTo>
                <a:lnTo>
                  <a:pt x="31" y="4"/>
                </a:lnTo>
                <a:lnTo>
                  <a:pt x="24" y="21"/>
                </a:lnTo>
                <a:lnTo>
                  <a:pt x="4" y="21"/>
                </a:lnTo>
                <a:lnTo>
                  <a:pt x="0" y="18"/>
                </a:lnTo>
                <a:lnTo>
                  <a:pt x="0" y="14"/>
                </a:lnTo>
                <a:lnTo>
                  <a:pt x="4" y="11"/>
                </a:lnTo>
                <a:lnTo>
                  <a:pt x="11" y="11"/>
                </a:lnTo>
                <a:lnTo>
                  <a:pt x="11" y="7"/>
                </a:lnTo>
                <a:lnTo>
                  <a:pt x="14" y="4"/>
                </a:lnTo>
                <a:lnTo>
                  <a:pt x="1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54" name="Freeform 249">
            <a:extLst>
              <a:ext uri="{FF2B5EF4-FFF2-40B4-BE49-F238E27FC236}">
                <a16:creationId xmlns:a16="http://schemas.microsoft.com/office/drawing/2014/main" id="{348C0C03-091E-407C-A92F-4C6A0ABA3DCF}"/>
              </a:ext>
            </a:extLst>
          </p:cNvPr>
          <p:cNvSpPr>
            <a:spLocks/>
          </p:cNvSpPr>
          <p:nvPr/>
        </p:nvSpPr>
        <p:spPr bwMode="auto">
          <a:xfrm>
            <a:off x="9474131" y="3659875"/>
            <a:ext cx="69852" cy="113510"/>
          </a:xfrm>
          <a:custGeom>
            <a:avLst/>
            <a:gdLst>
              <a:gd name="T0" fmla="*/ 13 w 24"/>
              <a:gd name="T1" fmla="*/ 0 h 39"/>
              <a:gd name="T2" fmla="*/ 24 w 24"/>
              <a:gd name="T3" fmla="*/ 25 h 39"/>
              <a:gd name="T4" fmla="*/ 17 w 24"/>
              <a:gd name="T5" fmla="*/ 32 h 39"/>
              <a:gd name="T6" fmla="*/ 13 w 24"/>
              <a:gd name="T7" fmla="*/ 35 h 39"/>
              <a:gd name="T8" fmla="*/ 13 w 24"/>
              <a:gd name="T9" fmla="*/ 39 h 39"/>
              <a:gd name="T10" fmla="*/ 3 w 24"/>
              <a:gd name="T11" fmla="*/ 35 h 39"/>
              <a:gd name="T12" fmla="*/ 0 w 24"/>
              <a:gd name="T13" fmla="*/ 35 h 39"/>
              <a:gd name="T14" fmla="*/ 3 w 24"/>
              <a:gd name="T15" fmla="*/ 35 h 39"/>
              <a:gd name="T16" fmla="*/ 3 w 24"/>
              <a:gd name="T17" fmla="*/ 32 h 39"/>
              <a:gd name="T18" fmla="*/ 3 w 24"/>
              <a:gd name="T19" fmla="*/ 25 h 39"/>
              <a:gd name="T20" fmla="*/ 0 w 24"/>
              <a:gd name="T21" fmla="*/ 18 h 39"/>
              <a:gd name="T22" fmla="*/ 0 w 24"/>
              <a:gd name="T23" fmla="*/ 14 h 39"/>
              <a:gd name="T24" fmla="*/ 3 w 24"/>
              <a:gd name="T25" fmla="*/ 11 h 39"/>
              <a:gd name="T26" fmla="*/ 6 w 24"/>
              <a:gd name="T27" fmla="*/ 11 h 39"/>
              <a:gd name="T28" fmla="*/ 10 w 24"/>
              <a:gd name="T29" fmla="*/ 4 h 39"/>
              <a:gd name="T30" fmla="*/ 13 w 24"/>
              <a:gd name="T3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9">
                <a:moveTo>
                  <a:pt x="13" y="0"/>
                </a:moveTo>
                <a:lnTo>
                  <a:pt x="24" y="25"/>
                </a:lnTo>
                <a:lnTo>
                  <a:pt x="17" y="32"/>
                </a:lnTo>
                <a:lnTo>
                  <a:pt x="13" y="35"/>
                </a:lnTo>
                <a:lnTo>
                  <a:pt x="13" y="39"/>
                </a:lnTo>
                <a:lnTo>
                  <a:pt x="3" y="35"/>
                </a:lnTo>
                <a:lnTo>
                  <a:pt x="0" y="35"/>
                </a:lnTo>
                <a:lnTo>
                  <a:pt x="3" y="35"/>
                </a:lnTo>
                <a:lnTo>
                  <a:pt x="3" y="32"/>
                </a:lnTo>
                <a:lnTo>
                  <a:pt x="3" y="25"/>
                </a:lnTo>
                <a:lnTo>
                  <a:pt x="0" y="18"/>
                </a:lnTo>
                <a:lnTo>
                  <a:pt x="0" y="14"/>
                </a:lnTo>
                <a:lnTo>
                  <a:pt x="3" y="11"/>
                </a:lnTo>
                <a:lnTo>
                  <a:pt x="6" y="11"/>
                </a:lnTo>
                <a:lnTo>
                  <a:pt x="10" y="4"/>
                </a:lnTo>
                <a:lnTo>
                  <a:pt x="13"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55" name="Freeform 250">
            <a:extLst>
              <a:ext uri="{FF2B5EF4-FFF2-40B4-BE49-F238E27FC236}">
                <a16:creationId xmlns:a16="http://schemas.microsoft.com/office/drawing/2014/main" id="{053292E6-B5EE-4330-9825-B67B3133C0D2}"/>
              </a:ext>
            </a:extLst>
          </p:cNvPr>
          <p:cNvSpPr>
            <a:spLocks/>
          </p:cNvSpPr>
          <p:nvPr/>
        </p:nvSpPr>
        <p:spPr bwMode="auto">
          <a:xfrm>
            <a:off x="9442114" y="3691893"/>
            <a:ext cx="20374" cy="49479"/>
          </a:xfrm>
          <a:custGeom>
            <a:avLst/>
            <a:gdLst>
              <a:gd name="T0" fmla="*/ 0 w 7"/>
              <a:gd name="T1" fmla="*/ 10 h 17"/>
              <a:gd name="T2" fmla="*/ 0 w 7"/>
              <a:gd name="T3" fmla="*/ 7 h 17"/>
              <a:gd name="T4" fmla="*/ 0 w 7"/>
              <a:gd name="T5" fmla="*/ 3 h 17"/>
              <a:gd name="T6" fmla="*/ 4 w 7"/>
              <a:gd name="T7" fmla="*/ 0 h 17"/>
              <a:gd name="T8" fmla="*/ 7 w 7"/>
              <a:gd name="T9" fmla="*/ 3 h 17"/>
              <a:gd name="T10" fmla="*/ 7 w 7"/>
              <a:gd name="T11" fmla="*/ 7 h 17"/>
              <a:gd name="T12" fmla="*/ 7 w 7"/>
              <a:gd name="T13" fmla="*/ 14 h 17"/>
              <a:gd name="T14" fmla="*/ 4 w 7"/>
              <a:gd name="T15" fmla="*/ 17 h 17"/>
              <a:gd name="T16" fmla="*/ 0 w 7"/>
              <a:gd name="T17" fmla="*/ 17 h 17"/>
              <a:gd name="T18" fmla="*/ 0 w 7"/>
              <a:gd name="T1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7">
                <a:moveTo>
                  <a:pt x="0" y="10"/>
                </a:moveTo>
                <a:lnTo>
                  <a:pt x="0" y="7"/>
                </a:lnTo>
                <a:lnTo>
                  <a:pt x="0" y="3"/>
                </a:lnTo>
                <a:lnTo>
                  <a:pt x="4" y="0"/>
                </a:lnTo>
                <a:lnTo>
                  <a:pt x="7" y="3"/>
                </a:lnTo>
                <a:lnTo>
                  <a:pt x="7" y="7"/>
                </a:lnTo>
                <a:lnTo>
                  <a:pt x="7" y="14"/>
                </a:lnTo>
                <a:lnTo>
                  <a:pt x="4" y="17"/>
                </a:lnTo>
                <a:lnTo>
                  <a:pt x="0" y="17"/>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56" name="Freeform 251">
            <a:extLst>
              <a:ext uri="{FF2B5EF4-FFF2-40B4-BE49-F238E27FC236}">
                <a16:creationId xmlns:a16="http://schemas.microsoft.com/office/drawing/2014/main" id="{3FED97D9-AE04-4EFC-99A6-06B7BE0FB447}"/>
              </a:ext>
            </a:extLst>
          </p:cNvPr>
          <p:cNvSpPr>
            <a:spLocks/>
          </p:cNvSpPr>
          <p:nvPr/>
        </p:nvSpPr>
        <p:spPr bwMode="auto">
          <a:xfrm>
            <a:off x="9605102" y="3924732"/>
            <a:ext cx="139704" cy="119331"/>
          </a:xfrm>
          <a:custGeom>
            <a:avLst/>
            <a:gdLst>
              <a:gd name="T0" fmla="*/ 48 w 48"/>
              <a:gd name="T1" fmla="*/ 21 h 41"/>
              <a:gd name="T2" fmla="*/ 45 w 48"/>
              <a:gd name="T3" fmla="*/ 38 h 41"/>
              <a:gd name="T4" fmla="*/ 38 w 48"/>
              <a:gd name="T5" fmla="*/ 41 h 41"/>
              <a:gd name="T6" fmla="*/ 31 w 48"/>
              <a:gd name="T7" fmla="*/ 34 h 41"/>
              <a:gd name="T8" fmla="*/ 24 w 48"/>
              <a:gd name="T9" fmla="*/ 41 h 41"/>
              <a:gd name="T10" fmla="*/ 17 w 48"/>
              <a:gd name="T11" fmla="*/ 34 h 41"/>
              <a:gd name="T12" fmla="*/ 10 w 48"/>
              <a:gd name="T13" fmla="*/ 38 h 41"/>
              <a:gd name="T14" fmla="*/ 0 w 48"/>
              <a:gd name="T15" fmla="*/ 31 h 41"/>
              <a:gd name="T16" fmla="*/ 0 w 48"/>
              <a:gd name="T17" fmla="*/ 24 h 41"/>
              <a:gd name="T18" fmla="*/ 0 w 48"/>
              <a:gd name="T19" fmla="*/ 21 h 41"/>
              <a:gd name="T20" fmla="*/ 7 w 48"/>
              <a:gd name="T21" fmla="*/ 3 h 41"/>
              <a:gd name="T22" fmla="*/ 24 w 48"/>
              <a:gd name="T23" fmla="*/ 0 h 41"/>
              <a:gd name="T24" fmla="*/ 38 w 48"/>
              <a:gd name="T25" fmla="*/ 10 h 41"/>
              <a:gd name="T26" fmla="*/ 48 w 48"/>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1">
                <a:moveTo>
                  <a:pt x="48" y="21"/>
                </a:moveTo>
                <a:lnTo>
                  <a:pt x="45" y="38"/>
                </a:lnTo>
                <a:lnTo>
                  <a:pt x="38" y="41"/>
                </a:lnTo>
                <a:lnTo>
                  <a:pt x="31" y="34"/>
                </a:lnTo>
                <a:lnTo>
                  <a:pt x="24" y="41"/>
                </a:lnTo>
                <a:lnTo>
                  <a:pt x="17" y="34"/>
                </a:lnTo>
                <a:lnTo>
                  <a:pt x="10" y="38"/>
                </a:lnTo>
                <a:lnTo>
                  <a:pt x="0" y="31"/>
                </a:lnTo>
                <a:lnTo>
                  <a:pt x="0" y="24"/>
                </a:lnTo>
                <a:lnTo>
                  <a:pt x="0" y="21"/>
                </a:lnTo>
                <a:lnTo>
                  <a:pt x="7" y="3"/>
                </a:lnTo>
                <a:lnTo>
                  <a:pt x="24" y="0"/>
                </a:lnTo>
                <a:lnTo>
                  <a:pt x="38" y="10"/>
                </a:lnTo>
                <a:lnTo>
                  <a:pt x="48" y="2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57" name="Freeform 252">
            <a:extLst>
              <a:ext uri="{FF2B5EF4-FFF2-40B4-BE49-F238E27FC236}">
                <a16:creationId xmlns:a16="http://schemas.microsoft.com/office/drawing/2014/main" id="{F8A73B4E-F370-4E60-9772-BFB2A372ACB5}"/>
              </a:ext>
            </a:extLst>
          </p:cNvPr>
          <p:cNvSpPr>
            <a:spLocks/>
          </p:cNvSpPr>
          <p:nvPr/>
        </p:nvSpPr>
        <p:spPr bwMode="auto">
          <a:xfrm>
            <a:off x="9474131" y="4175034"/>
            <a:ext cx="209556" cy="183362"/>
          </a:xfrm>
          <a:custGeom>
            <a:avLst/>
            <a:gdLst>
              <a:gd name="T0" fmla="*/ 66 w 72"/>
              <a:gd name="T1" fmla="*/ 4 h 63"/>
              <a:gd name="T2" fmla="*/ 72 w 72"/>
              <a:gd name="T3" fmla="*/ 21 h 63"/>
              <a:gd name="T4" fmla="*/ 66 w 72"/>
              <a:gd name="T5" fmla="*/ 25 h 63"/>
              <a:gd name="T6" fmla="*/ 69 w 72"/>
              <a:gd name="T7" fmla="*/ 32 h 63"/>
              <a:gd name="T8" fmla="*/ 55 w 72"/>
              <a:gd name="T9" fmla="*/ 42 h 63"/>
              <a:gd name="T10" fmla="*/ 45 w 72"/>
              <a:gd name="T11" fmla="*/ 63 h 63"/>
              <a:gd name="T12" fmla="*/ 34 w 72"/>
              <a:gd name="T13" fmla="*/ 56 h 63"/>
              <a:gd name="T14" fmla="*/ 20 w 72"/>
              <a:gd name="T15" fmla="*/ 59 h 63"/>
              <a:gd name="T16" fmla="*/ 24 w 72"/>
              <a:gd name="T17" fmla="*/ 46 h 63"/>
              <a:gd name="T18" fmla="*/ 3 w 72"/>
              <a:gd name="T19" fmla="*/ 39 h 63"/>
              <a:gd name="T20" fmla="*/ 6 w 72"/>
              <a:gd name="T21" fmla="*/ 28 h 63"/>
              <a:gd name="T22" fmla="*/ 0 w 72"/>
              <a:gd name="T23" fmla="*/ 7 h 63"/>
              <a:gd name="T24" fmla="*/ 10 w 72"/>
              <a:gd name="T25" fmla="*/ 0 h 63"/>
              <a:gd name="T26" fmla="*/ 27 w 72"/>
              <a:gd name="T27" fmla="*/ 11 h 63"/>
              <a:gd name="T28" fmla="*/ 52 w 72"/>
              <a:gd name="T29" fmla="*/ 11 h 63"/>
              <a:gd name="T30" fmla="*/ 66 w 72"/>
              <a:gd name="T31"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63">
                <a:moveTo>
                  <a:pt x="66" y="4"/>
                </a:moveTo>
                <a:lnTo>
                  <a:pt x="72" y="21"/>
                </a:lnTo>
                <a:lnTo>
                  <a:pt x="66" y="25"/>
                </a:lnTo>
                <a:lnTo>
                  <a:pt x="69" y="32"/>
                </a:lnTo>
                <a:lnTo>
                  <a:pt x="55" y="42"/>
                </a:lnTo>
                <a:lnTo>
                  <a:pt x="45" y="63"/>
                </a:lnTo>
                <a:lnTo>
                  <a:pt x="34" y="56"/>
                </a:lnTo>
                <a:lnTo>
                  <a:pt x="20" y="59"/>
                </a:lnTo>
                <a:lnTo>
                  <a:pt x="24" y="46"/>
                </a:lnTo>
                <a:lnTo>
                  <a:pt x="3" y="39"/>
                </a:lnTo>
                <a:lnTo>
                  <a:pt x="6" y="28"/>
                </a:lnTo>
                <a:lnTo>
                  <a:pt x="0" y="7"/>
                </a:lnTo>
                <a:lnTo>
                  <a:pt x="10" y="0"/>
                </a:lnTo>
                <a:lnTo>
                  <a:pt x="27" y="11"/>
                </a:lnTo>
                <a:lnTo>
                  <a:pt x="52" y="11"/>
                </a:lnTo>
                <a:lnTo>
                  <a:pt x="66" y="4"/>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58" name="Freeform 253">
            <a:extLst>
              <a:ext uri="{FF2B5EF4-FFF2-40B4-BE49-F238E27FC236}">
                <a16:creationId xmlns:a16="http://schemas.microsoft.com/office/drawing/2014/main" id="{852D8C4A-D545-4CB9-9C6F-88EAD5D5D890}"/>
              </a:ext>
            </a:extLst>
          </p:cNvPr>
          <p:cNvSpPr>
            <a:spLocks/>
          </p:cNvSpPr>
          <p:nvPr/>
        </p:nvSpPr>
        <p:spPr bwMode="auto">
          <a:xfrm>
            <a:off x="9331516" y="3814133"/>
            <a:ext cx="212467" cy="221198"/>
          </a:xfrm>
          <a:custGeom>
            <a:avLst/>
            <a:gdLst>
              <a:gd name="T0" fmla="*/ 31 w 73"/>
              <a:gd name="T1" fmla="*/ 0 h 76"/>
              <a:gd name="T2" fmla="*/ 35 w 73"/>
              <a:gd name="T3" fmla="*/ 3 h 76"/>
              <a:gd name="T4" fmla="*/ 66 w 73"/>
              <a:gd name="T5" fmla="*/ 27 h 76"/>
              <a:gd name="T6" fmla="*/ 62 w 73"/>
              <a:gd name="T7" fmla="*/ 52 h 76"/>
              <a:gd name="T8" fmla="*/ 73 w 73"/>
              <a:gd name="T9" fmla="*/ 62 h 76"/>
              <a:gd name="T10" fmla="*/ 52 w 73"/>
              <a:gd name="T11" fmla="*/ 65 h 76"/>
              <a:gd name="T12" fmla="*/ 31 w 73"/>
              <a:gd name="T13" fmla="*/ 76 h 76"/>
              <a:gd name="T14" fmla="*/ 24 w 73"/>
              <a:gd name="T15" fmla="*/ 65 h 76"/>
              <a:gd name="T16" fmla="*/ 14 w 73"/>
              <a:gd name="T17" fmla="*/ 65 h 76"/>
              <a:gd name="T18" fmla="*/ 14 w 73"/>
              <a:gd name="T19" fmla="*/ 62 h 76"/>
              <a:gd name="T20" fmla="*/ 14 w 73"/>
              <a:gd name="T21" fmla="*/ 59 h 76"/>
              <a:gd name="T22" fmla="*/ 10 w 73"/>
              <a:gd name="T23" fmla="*/ 52 h 76"/>
              <a:gd name="T24" fmla="*/ 7 w 73"/>
              <a:gd name="T25" fmla="*/ 45 h 76"/>
              <a:gd name="T26" fmla="*/ 3 w 73"/>
              <a:gd name="T27" fmla="*/ 38 h 76"/>
              <a:gd name="T28" fmla="*/ 0 w 73"/>
              <a:gd name="T29" fmla="*/ 34 h 76"/>
              <a:gd name="T30" fmla="*/ 3 w 73"/>
              <a:gd name="T31" fmla="*/ 31 h 76"/>
              <a:gd name="T32" fmla="*/ 7 w 73"/>
              <a:gd name="T33" fmla="*/ 31 h 76"/>
              <a:gd name="T34" fmla="*/ 10 w 73"/>
              <a:gd name="T35" fmla="*/ 27 h 76"/>
              <a:gd name="T36" fmla="*/ 10 w 73"/>
              <a:gd name="T37" fmla="*/ 24 h 76"/>
              <a:gd name="T38" fmla="*/ 10 w 73"/>
              <a:gd name="T39" fmla="*/ 20 h 76"/>
              <a:gd name="T40" fmla="*/ 10 w 73"/>
              <a:gd name="T41" fmla="*/ 17 h 76"/>
              <a:gd name="T42" fmla="*/ 14 w 73"/>
              <a:gd name="T43" fmla="*/ 13 h 76"/>
              <a:gd name="T44" fmla="*/ 17 w 73"/>
              <a:gd name="T45" fmla="*/ 13 h 76"/>
              <a:gd name="T46" fmla="*/ 17 w 73"/>
              <a:gd name="T47" fmla="*/ 20 h 76"/>
              <a:gd name="T48" fmla="*/ 21 w 73"/>
              <a:gd name="T49" fmla="*/ 20 h 76"/>
              <a:gd name="T50" fmla="*/ 24 w 73"/>
              <a:gd name="T51" fmla="*/ 17 h 76"/>
              <a:gd name="T52" fmla="*/ 24 w 73"/>
              <a:gd name="T53" fmla="*/ 10 h 76"/>
              <a:gd name="T54" fmla="*/ 24 w 73"/>
              <a:gd name="T55" fmla="*/ 6 h 76"/>
              <a:gd name="T56" fmla="*/ 28 w 73"/>
              <a:gd name="T57" fmla="*/ 6 h 76"/>
              <a:gd name="T58" fmla="*/ 28 w 73"/>
              <a:gd name="T59" fmla="*/ 3 h 76"/>
              <a:gd name="T60" fmla="*/ 31 w 73"/>
              <a:gd name="T61" fmla="*/ 3 h 76"/>
              <a:gd name="T62" fmla="*/ 31 w 73"/>
              <a:gd name="T6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76">
                <a:moveTo>
                  <a:pt x="31" y="0"/>
                </a:moveTo>
                <a:lnTo>
                  <a:pt x="35" y="3"/>
                </a:lnTo>
                <a:lnTo>
                  <a:pt x="66" y="27"/>
                </a:lnTo>
                <a:lnTo>
                  <a:pt x="62" y="52"/>
                </a:lnTo>
                <a:lnTo>
                  <a:pt x="73" y="62"/>
                </a:lnTo>
                <a:lnTo>
                  <a:pt x="52" y="65"/>
                </a:lnTo>
                <a:lnTo>
                  <a:pt x="31" y="76"/>
                </a:lnTo>
                <a:lnTo>
                  <a:pt x="24" y="65"/>
                </a:lnTo>
                <a:lnTo>
                  <a:pt x="14" y="65"/>
                </a:lnTo>
                <a:lnTo>
                  <a:pt x="14" y="62"/>
                </a:lnTo>
                <a:lnTo>
                  <a:pt x="14" y="59"/>
                </a:lnTo>
                <a:lnTo>
                  <a:pt x="10" y="52"/>
                </a:lnTo>
                <a:lnTo>
                  <a:pt x="7" y="45"/>
                </a:lnTo>
                <a:lnTo>
                  <a:pt x="3" y="38"/>
                </a:lnTo>
                <a:lnTo>
                  <a:pt x="0" y="34"/>
                </a:lnTo>
                <a:lnTo>
                  <a:pt x="3" y="31"/>
                </a:lnTo>
                <a:lnTo>
                  <a:pt x="7" y="31"/>
                </a:lnTo>
                <a:lnTo>
                  <a:pt x="10" y="27"/>
                </a:lnTo>
                <a:lnTo>
                  <a:pt x="10" y="24"/>
                </a:lnTo>
                <a:lnTo>
                  <a:pt x="10" y="20"/>
                </a:lnTo>
                <a:lnTo>
                  <a:pt x="10" y="17"/>
                </a:lnTo>
                <a:lnTo>
                  <a:pt x="14" y="13"/>
                </a:lnTo>
                <a:lnTo>
                  <a:pt x="17" y="13"/>
                </a:lnTo>
                <a:lnTo>
                  <a:pt x="17" y="20"/>
                </a:lnTo>
                <a:lnTo>
                  <a:pt x="21" y="20"/>
                </a:lnTo>
                <a:lnTo>
                  <a:pt x="24" y="17"/>
                </a:lnTo>
                <a:lnTo>
                  <a:pt x="24" y="10"/>
                </a:lnTo>
                <a:lnTo>
                  <a:pt x="24" y="6"/>
                </a:lnTo>
                <a:lnTo>
                  <a:pt x="28" y="6"/>
                </a:lnTo>
                <a:lnTo>
                  <a:pt x="28" y="3"/>
                </a:lnTo>
                <a:lnTo>
                  <a:pt x="31" y="3"/>
                </a:lnTo>
                <a:lnTo>
                  <a:pt x="3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59" name="Freeform 254">
            <a:extLst>
              <a:ext uri="{FF2B5EF4-FFF2-40B4-BE49-F238E27FC236}">
                <a16:creationId xmlns:a16="http://schemas.microsoft.com/office/drawing/2014/main" id="{022F3A8D-4A93-4B1A-BE58-097280158699}"/>
              </a:ext>
            </a:extLst>
          </p:cNvPr>
          <p:cNvSpPr>
            <a:spLocks/>
          </p:cNvSpPr>
          <p:nvPr/>
        </p:nvSpPr>
        <p:spPr bwMode="auto">
          <a:xfrm>
            <a:off x="9634207" y="3985852"/>
            <a:ext cx="162988" cy="250303"/>
          </a:xfrm>
          <a:custGeom>
            <a:avLst/>
            <a:gdLst>
              <a:gd name="T0" fmla="*/ 14 w 56"/>
              <a:gd name="T1" fmla="*/ 20 h 86"/>
              <a:gd name="T2" fmla="*/ 21 w 56"/>
              <a:gd name="T3" fmla="*/ 13 h 86"/>
              <a:gd name="T4" fmla="*/ 28 w 56"/>
              <a:gd name="T5" fmla="*/ 20 h 86"/>
              <a:gd name="T6" fmla="*/ 35 w 56"/>
              <a:gd name="T7" fmla="*/ 17 h 86"/>
              <a:gd name="T8" fmla="*/ 38 w 56"/>
              <a:gd name="T9" fmla="*/ 0 h 86"/>
              <a:gd name="T10" fmla="*/ 56 w 56"/>
              <a:gd name="T11" fmla="*/ 24 h 86"/>
              <a:gd name="T12" fmla="*/ 52 w 56"/>
              <a:gd name="T13" fmla="*/ 41 h 86"/>
              <a:gd name="T14" fmla="*/ 38 w 56"/>
              <a:gd name="T15" fmla="*/ 45 h 86"/>
              <a:gd name="T16" fmla="*/ 35 w 56"/>
              <a:gd name="T17" fmla="*/ 52 h 86"/>
              <a:gd name="T18" fmla="*/ 28 w 56"/>
              <a:gd name="T19" fmla="*/ 72 h 86"/>
              <a:gd name="T20" fmla="*/ 21 w 56"/>
              <a:gd name="T21" fmla="*/ 86 h 86"/>
              <a:gd name="T22" fmla="*/ 17 w 56"/>
              <a:gd name="T23" fmla="*/ 86 h 86"/>
              <a:gd name="T24" fmla="*/ 11 w 56"/>
              <a:gd name="T25" fmla="*/ 69 h 86"/>
              <a:gd name="T26" fmla="*/ 11 w 56"/>
              <a:gd name="T27" fmla="*/ 48 h 86"/>
              <a:gd name="T28" fmla="*/ 0 w 56"/>
              <a:gd name="T29" fmla="*/ 38 h 86"/>
              <a:gd name="T30" fmla="*/ 14 w 56"/>
              <a:gd name="T31"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6">
                <a:moveTo>
                  <a:pt x="14" y="20"/>
                </a:moveTo>
                <a:lnTo>
                  <a:pt x="21" y="13"/>
                </a:lnTo>
                <a:lnTo>
                  <a:pt x="28" y="20"/>
                </a:lnTo>
                <a:lnTo>
                  <a:pt x="35" y="17"/>
                </a:lnTo>
                <a:lnTo>
                  <a:pt x="38" y="0"/>
                </a:lnTo>
                <a:lnTo>
                  <a:pt x="56" y="24"/>
                </a:lnTo>
                <a:lnTo>
                  <a:pt x="52" y="41"/>
                </a:lnTo>
                <a:lnTo>
                  <a:pt x="38" y="45"/>
                </a:lnTo>
                <a:lnTo>
                  <a:pt x="35" y="52"/>
                </a:lnTo>
                <a:lnTo>
                  <a:pt x="28" y="72"/>
                </a:lnTo>
                <a:lnTo>
                  <a:pt x="21" y="86"/>
                </a:lnTo>
                <a:lnTo>
                  <a:pt x="17" y="86"/>
                </a:lnTo>
                <a:lnTo>
                  <a:pt x="11" y="69"/>
                </a:lnTo>
                <a:lnTo>
                  <a:pt x="11" y="48"/>
                </a:lnTo>
                <a:lnTo>
                  <a:pt x="0" y="38"/>
                </a:lnTo>
                <a:lnTo>
                  <a:pt x="14" y="2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60" name="Freeform 255">
            <a:extLst>
              <a:ext uri="{FF2B5EF4-FFF2-40B4-BE49-F238E27FC236}">
                <a16:creationId xmlns:a16="http://schemas.microsoft.com/office/drawing/2014/main" id="{1773B9BD-5E40-42C2-942F-CB68FCFEBAEE}"/>
              </a:ext>
            </a:extLst>
          </p:cNvPr>
          <p:cNvSpPr>
            <a:spLocks/>
          </p:cNvSpPr>
          <p:nvPr/>
        </p:nvSpPr>
        <p:spPr bwMode="auto">
          <a:xfrm>
            <a:off x="9319874" y="4175035"/>
            <a:ext cx="293961" cy="465679"/>
          </a:xfrm>
          <a:custGeom>
            <a:avLst/>
            <a:gdLst>
              <a:gd name="T0" fmla="*/ 56 w 101"/>
              <a:gd name="T1" fmla="*/ 39 h 160"/>
              <a:gd name="T2" fmla="*/ 77 w 101"/>
              <a:gd name="T3" fmla="*/ 46 h 160"/>
              <a:gd name="T4" fmla="*/ 73 w 101"/>
              <a:gd name="T5" fmla="*/ 59 h 160"/>
              <a:gd name="T6" fmla="*/ 87 w 101"/>
              <a:gd name="T7" fmla="*/ 56 h 160"/>
              <a:gd name="T8" fmla="*/ 98 w 101"/>
              <a:gd name="T9" fmla="*/ 63 h 160"/>
              <a:gd name="T10" fmla="*/ 98 w 101"/>
              <a:gd name="T11" fmla="*/ 73 h 160"/>
              <a:gd name="T12" fmla="*/ 91 w 101"/>
              <a:gd name="T13" fmla="*/ 77 h 160"/>
              <a:gd name="T14" fmla="*/ 87 w 101"/>
              <a:gd name="T15" fmla="*/ 84 h 160"/>
              <a:gd name="T16" fmla="*/ 98 w 101"/>
              <a:gd name="T17" fmla="*/ 104 h 160"/>
              <a:gd name="T18" fmla="*/ 94 w 101"/>
              <a:gd name="T19" fmla="*/ 111 h 160"/>
              <a:gd name="T20" fmla="*/ 101 w 101"/>
              <a:gd name="T21" fmla="*/ 136 h 160"/>
              <a:gd name="T22" fmla="*/ 98 w 101"/>
              <a:gd name="T23" fmla="*/ 143 h 160"/>
              <a:gd name="T24" fmla="*/ 87 w 101"/>
              <a:gd name="T25" fmla="*/ 160 h 160"/>
              <a:gd name="T26" fmla="*/ 73 w 101"/>
              <a:gd name="T27" fmla="*/ 150 h 160"/>
              <a:gd name="T28" fmla="*/ 80 w 101"/>
              <a:gd name="T29" fmla="*/ 146 h 160"/>
              <a:gd name="T30" fmla="*/ 66 w 101"/>
              <a:gd name="T31" fmla="*/ 111 h 160"/>
              <a:gd name="T32" fmla="*/ 63 w 101"/>
              <a:gd name="T33" fmla="*/ 115 h 160"/>
              <a:gd name="T34" fmla="*/ 56 w 101"/>
              <a:gd name="T35" fmla="*/ 94 h 160"/>
              <a:gd name="T36" fmla="*/ 56 w 101"/>
              <a:gd name="T37" fmla="*/ 84 h 160"/>
              <a:gd name="T38" fmla="*/ 39 w 101"/>
              <a:gd name="T39" fmla="*/ 66 h 160"/>
              <a:gd name="T40" fmla="*/ 39 w 101"/>
              <a:gd name="T41" fmla="*/ 59 h 160"/>
              <a:gd name="T42" fmla="*/ 53 w 101"/>
              <a:gd name="T43" fmla="*/ 49 h 160"/>
              <a:gd name="T44" fmla="*/ 42 w 101"/>
              <a:gd name="T45" fmla="*/ 42 h 160"/>
              <a:gd name="T46" fmla="*/ 0 w 101"/>
              <a:gd name="T47" fmla="*/ 52 h 160"/>
              <a:gd name="T48" fmla="*/ 11 w 101"/>
              <a:gd name="T49" fmla="*/ 39 h 160"/>
              <a:gd name="T50" fmla="*/ 11 w 101"/>
              <a:gd name="T51" fmla="*/ 28 h 160"/>
              <a:gd name="T52" fmla="*/ 28 w 101"/>
              <a:gd name="T53" fmla="*/ 0 h 160"/>
              <a:gd name="T54" fmla="*/ 39 w 101"/>
              <a:gd name="T55" fmla="*/ 0 h 160"/>
              <a:gd name="T56" fmla="*/ 53 w 101"/>
              <a:gd name="T57" fmla="*/ 7 h 160"/>
              <a:gd name="T58" fmla="*/ 59 w 101"/>
              <a:gd name="T59" fmla="*/ 28 h 160"/>
              <a:gd name="T60" fmla="*/ 56 w 101"/>
              <a:gd name="T61" fmla="*/ 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160">
                <a:moveTo>
                  <a:pt x="56" y="39"/>
                </a:moveTo>
                <a:lnTo>
                  <a:pt x="77" y="46"/>
                </a:lnTo>
                <a:lnTo>
                  <a:pt x="73" y="59"/>
                </a:lnTo>
                <a:lnTo>
                  <a:pt x="87" y="56"/>
                </a:lnTo>
                <a:lnTo>
                  <a:pt x="98" y="63"/>
                </a:lnTo>
                <a:lnTo>
                  <a:pt x="98" y="73"/>
                </a:lnTo>
                <a:lnTo>
                  <a:pt x="91" y="77"/>
                </a:lnTo>
                <a:lnTo>
                  <a:pt x="87" y="84"/>
                </a:lnTo>
                <a:lnTo>
                  <a:pt x="98" y="104"/>
                </a:lnTo>
                <a:lnTo>
                  <a:pt x="94" y="111"/>
                </a:lnTo>
                <a:lnTo>
                  <a:pt x="101" y="136"/>
                </a:lnTo>
                <a:lnTo>
                  <a:pt x="98" y="143"/>
                </a:lnTo>
                <a:lnTo>
                  <a:pt x="87" y="160"/>
                </a:lnTo>
                <a:lnTo>
                  <a:pt x="73" y="150"/>
                </a:lnTo>
                <a:lnTo>
                  <a:pt x="80" y="146"/>
                </a:lnTo>
                <a:lnTo>
                  <a:pt x="66" y="111"/>
                </a:lnTo>
                <a:lnTo>
                  <a:pt x="63" y="115"/>
                </a:lnTo>
                <a:lnTo>
                  <a:pt x="56" y="94"/>
                </a:lnTo>
                <a:lnTo>
                  <a:pt x="56" y="84"/>
                </a:lnTo>
                <a:lnTo>
                  <a:pt x="39" y="66"/>
                </a:lnTo>
                <a:lnTo>
                  <a:pt x="39" y="59"/>
                </a:lnTo>
                <a:lnTo>
                  <a:pt x="53" y="49"/>
                </a:lnTo>
                <a:lnTo>
                  <a:pt x="42" y="42"/>
                </a:lnTo>
                <a:lnTo>
                  <a:pt x="0" y="52"/>
                </a:lnTo>
                <a:lnTo>
                  <a:pt x="11" y="39"/>
                </a:lnTo>
                <a:lnTo>
                  <a:pt x="11" y="28"/>
                </a:lnTo>
                <a:lnTo>
                  <a:pt x="28" y="0"/>
                </a:lnTo>
                <a:lnTo>
                  <a:pt x="39" y="0"/>
                </a:lnTo>
                <a:lnTo>
                  <a:pt x="53" y="7"/>
                </a:lnTo>
                <a:lnTo>
                  <a:pt x="59" y="28"/>
                </a:lnTo>
                <a:lnTo>
                  <a:pt x="56" y="39"/>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61" name="Freeform 256">
            <a:extLst>
              <a:ext uri="{FF2B5EF4-FFF2-40B4-BE49-F238E27FC236}">
                <a16:creationId xmlns:a16="http://schemas.microsoft.com/office/drawing/2014/main" id="{1276C340-598B-4EB6-A8AC-1613BC377D6B}"/>
              </a:ext>
            </a:extLst>
          </p:cNvPr>
          <p:cNvSpPr>
            <a:spLocks/>
          </p:cNvSpPr>
          <p:nvPr/>
        </p:nvSpPr>
        <p:spPr bwMode="auto">
          <a:xfrm>
            <a:off x="9433384" y="3753012"/>
            <a:ext cx="241572" cy="250303"/>
          </a:xfrm>
          <a:custGeom>
            <a:avLst/>
            <a:gdLst>
              <a:gd name="T0" fmla="*/ 31 w 83"/>
              <a:gd name="T1" fmla="*/ 0 h 86"/>
              <a:gd name="T2" fmla="*/ 45 w 83"/>
              <a:gd name="T3" fmla="*/ 17 h 86"/>
              <a:gd name="T4" fmla="*/ 59 w 83"/>
              <a:gd name="T5" fmla="*/ 27 h 86"/>
              <a:gd name="T6" fmla="*/ 83 w 83"/>
              <a:gd name="T7" fmla="*/ 59 h 86"/>
              <a:gd name="T8" fmla="*/ 66 w 83"/>
              <a:gd name="T9" fmla="*/ 62 h 86"/>
              <a:gd name="T10" fmla="*/ 59 w 83"/>
              <a:gd name="T11" fmla="*/ 80 h 86"/>
              <a:gd name="T12" fmla="*/ 59 w 83"/>
              <a:gd name="T13" fmla="*/ 83 h 86"/>
              <a:gd name="T14" fmla="*/ 52 w 83"/>
              <a:gd name="T15" fmla="*/ 86 h 86"/>
              <a:gd name="T16" fmla="*/ 38 w 83"/>
              <a:gd name="T17" fmla="*/ 83 h 86"/>
              <a:gd name="T18" fmla="*/ 27 w 83"/>
              <a:gd name="T19" fmla="*/ 73 h 86"/>
              <a:gd name="T20" fmla="*/ 31 w 83"/>
              <a:gd name="T21" fmla="*/ 48 h 86"/>
              <a:gd name="T22" fmla="*/ 0 w 83"/>
              <a:gd name="T23" fmla="*/ 24 h 86"/>
              <a:gd name="T24" fmla="*/ 20 w 83"/>
              <a:gd name="T25" fmla="*/ 24 h 86"/>
              <a:gd name="T26" fmla="*/ 27 w 83"/>
              <a:gd name="T27" fmla="*/ 7 h 86"/>
              <a:gd name="T28" fmla="*/ 27 w 83"/>
              <a:gd name="T29" fmla="*/ 3 h 86"/>
              <a:gd name="T30" fmla="*/ 31 w 83"/>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6">
                <a:moveTo>
                  <a:pt x="31" y="0"/>
                </a:moveTo>
                <a:lnTo>
                  <a:pt x="45" y="17"/>
                </a:lnTo>
                <a:lnTo>
                  <a:pt x="59" y="27"/>
                </a:lnTo>
                <a:lnTo>
                  <a:pt x="83" y="59"/>
                </a:lnTo>
                <a:lnTo>
                  <a:pt x="66" y="62"/>
                </a:lnTo>
                <a:lnTo>
                  <a:pt x="59" y="80"/>
                </a:lnTo>
                <a:lnTo>
                  <a:pt x="59" y="83"/>
                </a:lnTo>
                <a:lnTo>
                  <a:pt x="52" y="86"/>
                </a:lnTo>
                <a:lnTo>
                  <a:pt x="38" y="83"/>
                </a:lnTo>
                <a:lnTo>
                  <a:pt x="27" y="73"/>
                </a:lnTo>
                <a:lnTo>
                  <a:pt x="31" y="48"/>
                </a:lnTo>
                <a:lnTo>
                  <a:pt x="0" y="24"/>
                </a:lnTo>
                <a:lnTo>
                  <a:pt x="20" y="24"/>
                </a:lnTo>
                <a:lnTo>
                  <a:pt x="27" y="7"/>
                </a:lnTo>
                <a:lnTo>
                  <a:pt x="27" y="3"/>
                </a:lnTo>
                <a:lnTo>
                  <a:pt x="3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62" name="Freeform 257">
            <a:extLst>
              <a:ext uri="{FF2B5EF4-FFF2-40B4-BE49-F238E27FC236}">
                <a16:creationId xmlns:a16="http://schemas.microsoft.com/office/drawing/2014/main" id="{5ED11319-3D99-4DEC-8305-AD962D78F3CB}"/>
              </a:ext>
            </a:extLst>
          </p:cNvPr>
          <p:cNvSpPr>
            <a:spLocks/>
          </p:cNvSpPr>
          <p:nvPr/>
        </p:nvSpPr>
        <p:spPr bwMode="auto">
          <a:xfrm>
            <a:off x="9573087" y="4367127"/>
            <a:ext cx="232840" cy="244482"/>
          </a:xfrm>
          <a:custGeom>
            <a:avLst/>
            <a:gdLst>
              <a:gd name="T0" fmla="*/ 80 w 80"/>
              <a:gd name="T1" fmla="*/ 21 h 84"/>
              <a:gd name="T2" fmla="*/ 80 w 80"/>
              <a:gd name="T3" fmla="*/ 11 h 84"/>
              <a:gd name="T4" fmla="*/ 66 w 80"/>
              <a:gd name="T5" fmla="*/ 4 h 84"/>
              <a:gd name="T6" fmla="*/ 63 w 80"/>
              <a:gd name="T7" fmla="*/ 0 h 84"/>
              <a:gd name="T8" fmla="*/ 56 w 80"/>
              <a:gd name="T9" fmla="*/ 4 h 84"/>
              <a:gd name="T10" fmla="*/ 49 w 80"/>
              <a:gd name="T11" fmla="*/ 7 h 84"/>
              <a:gd name="T12" fmla="*/ 35 w 80"/>
              <a:gd name="T13" fmla="*/ 28 h 84"/>
              <a:gd name="T14" fmla="*/ 25 w 80"/>
              <a:gd name="T15" fmla="*/ 25 h 84"/>
              <a:gd name="T16" fmla="*/ 11 w 80"/>
              <a:gd name="T17" fmla="*/ 7 h 84"/>
              <a:gd name="T18" fmla="*/ 4 w 80"/>
              <a:gd name="T19" fmla="*/ 11 h 84"/>
              <a:gd name="T20" fmla="*/ 0 w 80"/>
              <a:gd name="T21" fmla="*/ 18 h 84"/>
              <a:gd name="T22" fmla="*/ 11 w 80"/>
              <a:gd name="T23" fmla="*/ 38 h 84"/>
              <a:gd name="T24" fmla="*/ 7 w 80"/>
              <a:gd name="T25" fmla="*/ 45 h 84"/>
              <a:gd name="T26" fmla="*/ 14 w 80"/>
              <a:gd name="T27" fmla="*/ 70 h 84"/>
              <a:gd name="T28" fmla="*/ 11 w 80"/>
              <a:gd name="T29" fmla="*/ 77 h 84"/>
              <a:gd name="T30" fmla="*/ 28 w 80"/>
              <a:gd name="T31" fmla="*/ 84 h 84"/>
              <a:gd name="T32" fmla="*/ 32 w 80"/>
              <a:gd name="T33" fmla="*/ 77 h 84"/>
              <a:gd name="T34" fmla="*/ 45 w 80"/>
              <a:gd name="T35" fmla="*/ 77 h 84"/>
              <a:gd name="T36" fmla="*/ 52 w 80"/>
              <a:gd name="T37" fmla="*/ 73 h 84"/>
              <a:gd name="T38" fmla="*/ 63 w 80"/>
              <a:gd name="T39" fmla="*/ 63 h 84"/>
              <a:gd name="T40" fmla="*/ 77 w 80"/>
              <a:gd name="T41" fmla="*/ 45 h 84"/>
              <a:gd name="T42" fmla="*/ 80 w 80"/>
              <a:gd name="T43" fmla="*/ 45 h 84"/>
              <a:gd name="T44" fmla="*/ 77 w 80"/>
              <a:gd name="T45" fmla="*/ 32 h 84"/>
              <a:gd name="T46" fmla="*/ 80 w 80"/>
              <a:gd name="T47" fmla="*/ 2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84">
                <a:moveTo>
                  <a:pt x="80" y="21"/>
                </a:moveTo>
                <a:lnTo>
                  <a:pt x="80" y="11"/>
                </a:lnTo>
                <a:lnTo>
                  <a:pt x="66" y="4"/>
                </a:lnTo>
                <a:lnTo>
                  <a:pt x="63" y="0"/>
                </a:lnTo>
                <a:lnTo>
                  <a:pt x="56" y="4"/>
                </a:lnTo>
                <a:lnTo>
                  <a:pt x="49" y="7"/>
                </a:lnTo>
                <a:lnTo>
                  <a:pt x="35" y="28"/>
                </a:lnTo>
                <a:lnTo>
                  <a:pt x="25" y="25"/>
                </a:lnTo>
                <a:lnTo>
                  <a:pt x="11" y="7"/>
                </a:lnTo>
                <a:lnTo>
                  <a:pt x="4" y="11"/>
                </a:lnTo>
                <a:lnTo>
                  <a:pt x="0" y="18"/>
                </a:lnTo>
                <a:lnTo>
                  <a:pt x="11" y="38"/>
                </a:lnTo>
                <a:lnTo>
                  <a:pt x="7" y="45"/>
                </a:lnTo>
                <a:lnTo>
                  <a:pt x="14" y="70"/>
                </a:lnTo>
                <a:lnTo>
                  <a:pt x="11" y="77"/>
                </a:lnTo>
                <a:lnTo>
                  <a:pt x="28" y="84"/>
                </a:lnTo>
                <a:lnTo>
                  <a:pt x="32" y="77"/>
                </a:lnTo>
                <a:lnTo>
                  <a:pt x="45" y="77"/>
                </a:lnTo>
                <a:lnTo>
                  <a:pt x="52" y="73"/>
                </a:lnTo>
                <a:lnTo>
                  <a:pt x="63" y="63"/>
                </a:lnTo>
                <a:lnTo>
                  <a:pt x="77" y="45"/>
                </a:lnTo>
                <a:lnTo>
                  <a:pt x="80" y="45"/>
                </a:lnTo>
                <a:lnTo>
                  <a:pt x="77" y="32"/>
                </a:lnTo>
                <a:lnTo>
                  <a:pt x="80" y="2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63" name="Freeform 258">
            <a:extLst>
              <a:ext uri="{FF2B5EF4-FFF2-40B4-BE49-F238E27FC236}">
                <a16:creationId xmlns:a16="http://schemas.microsoft.com/office/drawing/2014/main" id="{110E807A-AAE4-4050-8568-A8E7884DFF01}"/>
              </a:ext>
            </a:extLst>
          </p:cNvPr>
          <p:cNvSpPr>
            <a:spLocks/>
          </p:cNvSpPr>
          <p:nvPr/>
        </p:nvSpPr>
        <p:spPr bwMode="auto">
          <a:xfrm>
            <a:off x="9311143" y="5286845"/>
            <a:ext cx="151346" cy="180451"/>
          </a:xfrm>
          <a:custGeom>
            <a:avLst/>
            <a:gdLst>
              <a:gd name="T0" fmla="*/ 17 w 52"/>
              <a:gd name="T1" fmla="*/ 7 h 62"/>
              <a:gd name="T2" fmla="*/ 35 w 52"/>
              <a:gd name="T3" fmla="*/ 14 h 62"/>
              <a:gd name="T4" fmla="*/ 38 w 52"/>
              <a:gd name="T5" fmla="*/ 7 h 62"/>
              <a:gd name="T6" fmla="*/ 49 w 52"/>
              <a:gd name="T7" fmla="*/ 14 h 62"/>
              <a:gd name="T8" fmla="*/ 45 w 52"/>
              <a:gd name="T9" fmla="*/ 31 h 62"/>
              <a:gd name="T10" fmla="*/ 52 w 52"/>
              <a:gd name="T11" fmla="*/ 49 h 62"/>
              <a:gd name="T12" fmla="*/ 49 w 52"/>
              <a:gd name="T13" fmla="*/ 49 h 62"/>
              <a:gd name="T14" fmla="*/ 35 w 52"/>
              <a:gd name="T15" fmla="*/ 45 h 62"/>
              <a:gd name="T16" fmla="*/ 31 w 52"/>
              <a:gd name="T17" fmla="*/ 62 h 62"/>
              <a:gd name="T18" fmla="*/ 21 w 52"/>
              <a:gd name="T19" fmla="*/ 59 h 62"/>
              <a:gd name="T20" fmla="*/ 7 w 52"/>
              <a:gd name="T21" fmla="*/ 56 h 62"/>
              <a:gd name="T22" fmla="*/ 7 w 52"/>
              <a:gd name="T23" fmla="*/ 38 h 62"/>
              <a:gd name="T24" fmla="*/ 0 w 52"/>
              <a:gd name="T25" fmla="*/ 17 h 62"/>
              <a:gd name="T26" fmla="*/ 3 w 52"/>
              <a:gd name="T27" fmla="*/ 21 h 62"/>
              <a:gd name="T28" fmla="*/ 14 w 52"/>
              <a:gd name="T29" fmla="*/ 0 h 62"/>
              <a:gd name="T30" fmla="*/ 17 w 52"/>
              <a:gd name="T31"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62">
                <a:moveTo>
                  <a:pt x="17" y="7"/>
                </a:moveTo>
                <a:lnTo>
                  <a:pt x="35" y="14"/>
                </a:lnTo>
                <a:lnTo>
                  <a:pt x="38" y="7"/>
                </a:lnTo>
                <a:lnTo>
                  <a:pt x="49" y="14"/>
                </a:lnTo>
                <a:lnTo>
                  <a:pt x="45" y="31"/>
                </a:lnTo>
                <a:lnTo>
                  <a:pt x="52" y="49"/>
                </a:lnTo>
                <a:lnTo>
                  <a:pt x="49" y="49"/>
                </a:lnTo>
                <a:lnTo>
                  <a:pt x="35" y="45"/>
                </a:lnTo>
                <a:lnTo>
                  <a:pt x="31" y="62"/>
                </a:lnTo>
                <a:lnTo>
                  <a:pt x="21" y="59"/>
                </a:lnTo>
                <a:lnTo>
                  <a:pt x="7" y="56"/>
                </a:lnTo>
                <a:lnTo>
                  <a:pt x="7" y="38"/>
                </a:lnTo>
                <a:lnTo>
                  <a:pt x="0" y="17"/>
                </a:lnTo>
                <a:lnTo>
                  <a:pt x="3" y="21"/>
                </a:lnTo>
                <a:lnTo>
                  <a:pt x="14" y="0"/>
                </a:lnTo>
                <a:lnTo>
                  <a:pt x="17"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64" name="Freeform 259">
            <a:extLst>
              <a:ext uri="{FF2B5EF4-FFF2-40B4-BE49-F238E27FC236}">
                <a16:creationId xmlns:a16="http://schemas.microsoft.com/office/drawing/2014/main" id="{1C7DBB19-06A6-4049-AC37-D52A5D8892C9}"/>
              </a:ext>
            </a:extLst>
          </p:cNvPr>
          <p:cNvSpPr>
            <a:spLocks/>
          </p:cNvSpPr>
          <p:nvPr/>
        </p:nvSpPr>
        <p:spPr bwMode="auto">
          <a:xfrm>
            <a:off x="9319874" y="5499309"/>
            <a:ext cx="72763" cy="69852"/>
          </a:xfrm>
          <a:custGeom>
            <a:avLst/>
            <a:gdLst>
              <a:gd name="T0" fmla="*/ 4 w 25"/>
              <a:gd name="T1" fmla="*/ 3 h 24"/>
              <a:gd name="T2" fmla="*/ 7 w 25"/>
              <a:gd name="T3" fmla="*/ 7 h 24"/>
              <a:gd name="T4" fmla="*/ 14 w 25"/>
              <a:gd name="T5" fmla="*/ 3 h 24"/>
              <a:gd name="T6" fmla="*/ 25 w 25"/>
              <a:gd name="T7" fmla="*/ 0 h 24"/>
              <a:gd name="T8" fmla="*/ 25 w 25"/>
              <a:gd name="T9" fmla="*/ 7 h 24"/>
              <a:gd name="T10" fmla="*/ 25 w 25"/>
              <a:gd name="T11" fmla="*/ 24 h 24"/>
              <a:gd name="T12" fmla="*/ 0 w 25"/>
              <a:gd name="T13" fmla="*/ 21 h 24"/>
              <a:gd name="T14" fmla="*/ 0 w 25"/>
              <a:gd name="T15" fmla="*/ 10 h 24"/>
              <a:gd name="T16" fmla="*/ 4 w 25"/>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4">
                <a:moveTo>
                  <a:pt x="4" y="3"/>
                </a:moveTo>
                <a:lnTo>
                  <a:pt x="7" y="7"/>
                </a:lnTo>
                <a:lnTo>
                  <a:pt x="14" y="3"/>
                </a:lnTo>
                <a:lnTo>
                  <a:pt x="25" y="0"/>
                </a:lnTo>
                <a:lnTo>
                  <a:pt x="25" y="7"/>
                </a:lnTo>
                <a:lnTo>
                  <a:pt x="25" y="24"/>
                </a:lnTo>
                <a:lnTo>
                  <a:pt x="0" y="21"/>
                </a:lnTo>
                <a:lnTo>
                  <a:pt x="0" y="10"/>
                </a:lnTo>
                <a:lnTo>
                  <a:pt x="4"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65" name="Freeform 260">
            <a:extLst>
              <a:ext uri="{FF2B5EF4-FFF2-40B4-BE49-F238E27FC236}">
                <a16:creationId xmlns:a16="http://schemas.microsoft.com/office/drawing/2014/main" id="{2EBE996F-61D0-4D55-8067-BFB5DCC630BA}"/>
              </a:ext>
            </a:extLst>
          </p:cNvPr>
          <p:cNvSpPr>
            <a:spLocks/>
          </p:cNvSpPr>
          <p:nvPr/>
        </p:nvSpPr>
        <p:spPr bwMode="auto">
          <a:xfrm>
            <a:off x="9380995" y="5650656"/>
            <a:ext cx="93136" cy="122241"/>
          </a:xfrm>
          <a:custGeom>
            <a:avLst/>
            <a:gdLst>
              <a:gd name="T0" fmla="*/ 18 w 32"/>
              <a:gd name="T1" fmla="*/ 0 h 42"/>
              <a:gd name="T2" fmla="*/ 25 w 32"/>
              <a:gd name="T3" fmla="*/ 17 h 42"/>
              <a:gd name="T4" fmla="*/ 32 w 32"/>
              <a:gd name="T5" fmla="*/ 31 h 42"/>
              <a:gd name="T6" fmla="*/ 4 w 32"/>
              <a:gd name="T7" fmla="*/ 42 h 42"/>
              <a:gd name="T8" fmla="*/ 4 w 32"/>
              <a:gd name="T9" fmla="*/ 38 h 42"/>
              <a:gd name="T10" fmla="*/ 0 w 32"/>
              <a:gd name="T11" fmla="*/ 28 h 42"/>
              <a:gd name="T12" fmla="*/ 7 w 32"/>
              <a:gd name="T13" fmla="*/ 17 h 42"/>
              <a:gd name="T14" fmla="*/ 18 w 32"/>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2">
                <a:moveTo>
                  <a:pt x="18" y="0"/>
                </a:moveTo>
                <a:lnTo>
                  <a:pt x="25" y="17"/>
                </a:lnTo>
                <a:lnTo>
                  <a:pt x="32" y="31"/>
                </a:lnTo>
                <a:lnTo>
                  <a:pt x="4" y="42"/>
                </a:lnTo>
                <a:lnTo>
                  <a:pt x="4" y="38"/>
                </a:lnTo>
                <a:lnTo>
                  <a:pt x="0" y="28"/>
                </a:lnTo>
                <a:lnTo>
                  <a:pt x="7" y="17"/>
                </a:lnTo>
                <a:lnTo>
                  <a:pt x="1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66" name="Freeform 261">
            <a:extLst>
              <a:ext uri="{FF2B5EF4-FFF2-40B4-BE49-F238E27FC236}">
                <a16:creationId xmlns:a16="http://schemas.microsoft.com/office/drawing/2014/main" id="{ED1CFD68-3043-4CA1-9F59-89A542D5CEFB}"/>
              </a:ext>
            </a:extLst>
          </p:cNvPr>
          <p:cNvSpPr>
            <a:spLocks/>
          </p:cNvSpPr>
          <p:nvPr/>
        </p:nvSpPr>
        <p:spPr bwMode="auto">
          <a:xfrm>
            <a:off x="9311143" y="5417815"/>
            <a:ext cx="232840" cy="232840"/>
          </a:xfrm>
          <a:custGeom>
            <a:avLst/>
            <a:gdLst>
              <a:gd name="T0" fmla="*/ 49 w 80"/>
              <a:gd name="T1" fmla="*/ 4 h 80"/>
              <a:gd name="T2" fmla="*/ 52 w 80"/>
              <a:gd name="T3" fmla="*/ 11 h 80"/>
              <a:gd name="T4" fmla="*/ 66 w 80"/>
              <a:gd name="T5" fmla="*/ 11 h 80"/>
              <a:gd name="T6" fmla="*/ 69 w 80"/>
              <a:gd name="T7" fmla="*/ 17 h 80"/>
              <a:gd name="T8" fmla="*/ 73 w 80"/>
              <a:gd name="T9" fmla="*/ 17 h 80"/>
              <a:gd name="T10" fmla="*/ 73 w 80"/>
              <a:gd name="T11" fmla="*/ 24 h 80"/>
              <a:gd name="T12" fmla="*/ 80 w 80"/>
              <a:gd name="T13" fmla="*/ 28 h 80"/>
              <a:gd name="T14" fmla="*/ 76 w 80"/>
              <a:gd name="T15" fmla="*/ 42 h 80"/>
              <a:gd name="T16" fmla="*/ 66 w 80"/>
              <a:gd name="T17" fmla="*/ 42 h 80"/>
              <a:gd name="T18" fmla="*/ 66 w 80"/>
              <a:gd name="T19" fmla="*/ 52 h 80"/>
              <a:gd name="T20" fmla="*/ 69 w 80"/>
              <a:gd name="T21" fmla="*/ 59 h 80"/>
              <a:gd name="T22" fmla="*/ 62 w 80"/>
              <a:gd name="T23" fmla="*/ 63 h 80"/>
              <a:gd name="T24" fmla="*/ 66 w 80"/>
              <a:gd name="T25" fmla="*/ 69 h 80"/>
              <a:gd name="T26" fmla="*/ 56 w 80"/>
              <a:gd name="T27" fmla="*/ 80 h 80"/>
              <a:gd name="T28" fmla="*/ 42 w 80"/>
              <a:gd name="T29" fmla="*/ 80 h 80"/>
              <a:gd name="T30" fmla="*/ 38 w 80"/>
              <a:gd name="T31" fmla="*/ 69 h 80"/>
              <a:gd name="T32" fmla="*/ 31 w 80"/>
              <a:gd name="T33" fmla="*/ 63 h 80"/>
              <a:gd name="T34" fmla="*/ 28 w 80"/>
              <a:gd name="T35" fmla="*/ 52 h 80"/>
              <a:gd name="T36" fmla="*/ 28 w 80"/>
              <a:gd name="T37" fmla="*/ 35 h 80"/>
              <a:gd name="T38" fmla="*/ 28 w 80"/>
              <a:gd name="T39" fmla="*/ 28 h 80"/>
              <a:gd name="T40" fmla="*/ 17 w 80"/>
              <a:gd name="T41" fmla="*/ 31 h 80"/>
              <a:gd name="T42" fmla="*/ 10 w 80"/>
              <a:gd name="T43" fmla="*/ 35 h 80"/>
              <a:gd name="T44" fmla="*/ 7 w 80"/>
              <a:gd name="T45" fmla="*/ 31 h 80"/>
              <a:gd name="T46" fmla="*/ 3 w 80"/>
              <a:gd name="T47" fmla="*/ 24 h 80"/>
              <a:gd name="T48" fmla="*/ 0 w 80"/>
              <a:gd name="T49" fmla="*/ 17 h 80"/>
              <a:gd name="T50" fmla="*/ 21 w 80"/>
              <a:gd name="T51" fmla="*/ 14 h 80"/>
              <a:gd name="T52" fmla="*/ 31 w 80"/>
              <a:gd name="T53" fmla="*/ 17 h 80"/>
              <a:gd name="T54" fmla="*/ 35 w 80"/>
              <a:gd name="T55" fmla="*/ 0 h 80"/>
              <a:gd name="T56" fmla="*/ 49 w 80"/>
              <a:gd name="T5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80">
                <a:moveTo>
                  <a:pt x="49" y="4"/>
                </a:moveTo>
                <a:lnTo>
                  <a:pt x="52" y="11"/>
                </a:lnTo>
                <a:lnTo>
                  <a:pt x="66" y="11"/>
                </a:lnTo>
                <a:lnTo>
                  <a:pt x="69" y="17"/>
                </a:lnTo>
                <a:lnTo>
                  <a:pt x="73" y="17"/>
                </a:lnTo>
                <a:lnTo>
                  <a:pt x="73" y="24"/>
                </a:lnTo>
                <a:lnTo>
                  <a:pt x="80" y="28"/>
                </a:lnTo>
                <a:lnTo>
                  <a:pt x="76" y="42"/>
                </a:lnTo>
                <a:lnTo>
                  <a:pt x="66" y="42"/>
                </a:lnTo>
                <a:lnTo>
                  <a:pt x="66" y="52"/>
                </a:lnTo>
                <a:lnTo>
                  <a:pt x="69" y="59"/>
                </a:lnTo>
                <a:lnTo>
                  <a:pt x="62" y="63"/>
                </a:lnTo>
                <a:lnTo>
                  <a:pt x="66" y="69"/>
                </a:lnTo>
                <a:lnTo>
                  <a:pt x="56" y="80"/>
                </a:lnTo>
                <a:lnTo>
                  <a:pt x="42" y="80"/>
                </a:lnTo>
                <a:lnTo>
                  <a:pt x="38" y="69"/>
                </a:lnTo>
                <a:lnTo>
                  <a:pt x="31" y="63"/>
                </a:lnTo>
                <a:lnTo>
                  <a:pt x="28" y="52"/>
                </a:lnTo>
                <a:lnTo>
                  <a:pt x="28" y="35"/>
                </a:lnTo>
                <a:lnTo>
                  <a:pt x="28" y="28"/>
                </a:lnTo>
                <a:lnTo>
                  <a:pt x="17" y="31"/>
                </a:lnTo>
                <a:lnTo>
                  <a:pt x="10" y="35"/>
                </a:lnTo>
                <a:lnTo>
                  <a:pt x="7" y="31"/>
                </a:lnTo>
                <a:lnTo>
                  <a:pt x="3" y="24"/>
                </a:lnTo>
                <a:lnTo>
                  <a:pt x="0" y="17"/>
                </a:lnTo>
                <a:lnTo>
                  <a:pt x="21" y="14"/>
                </a:lnTo>
                <a:lnTo>
                  <a:pt x="31" y="17"/>
                </a:lnTo>
                <a:lnTo>
                  <a:pt x="35" y="0"/>
                </a:lnTo>
                <a:lnTo>
                  <a:pt x="49"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67" name="Freeform 262">
            <a:extLst>
              <a:ext uri="{FF2B5EF4-FFF2-40B4-BE49-F238E27FC236}">
                <a16:creationId xmlns:a16="http://schemas.microsoft.com/office/drawing/2014/main" id="{0022806A-394A-4AC5-B19C-274F1DCF4E13}"/>
              </a:ext>
            </a:extLst>
          </p:cNvPr>
          <p:cNvSpPr>
            <a:spLocks/>
          </p:cNvSpPr>
          <p:nvPr/>
        </p:nvSpPr>
        <p:spPr bwMode="auto">
          <a:xfrm>
            <a:off x="9200544" y="5487668"/>
            <a:ext cx="232840" cy="212467"/>
          </a:xfrm>
          <a:custGeom>
            <a:avLst/>
            <a:gdLst>
              <a:gd name="T0" fmla="*/ 41 w 80"/>
              <a:gd name="T1" fmla="*/ 0 h 73"/>
              <a:gd name="T2" fmla="*/ 45 w 80"/>
              <a:gd name="T3" fmla="*/ 7 h 73"/>
              <a:gd name="T4" fmla="*/ 41 w 80"/>
              <a:gd name="T5" fmla="*/ 14 h 73"/>
              <a:gd name="T6" fmla="*/ 41 w 80"/>
              <a:gd name="T7" fmla="*/ 25 h 73"/>
              <a:gd name="T8" fmla="*/ 66 w 80"/>
              <a:gd name="T9" fmla="*/ 28 h 73"/>
              <a:gd name="T10" fmla="*/ 69 w 80"/>
              <a:gd name="T11" fmla="*/ 39 h 73"/>
              <a:gd name="T12" fmla="*/ 76 w 80"/>
              <a:gd name="T13" fmla="*/ 45 h 73"/>
              <a:gd name="T14" fmla="*/ 80 w 80"/>
              <a:gd name="T15" fmla="*/ 56 h 73"/>
              <a:gd name="T16" fmla="*/ 69 w 80"/>
              <a:gd name="T17" fmla="*/ 73 h 73"/>
              <a:gd name="T18" fmla="*/ 55 w 80"/>
              <a:gd name="T19" fmla="*/ 70 h 73"/>
              <a:gd name="T20" fmla="*/ 55 w 80"/>
              <a:gd name="T21" fmla="*/ 63 h 73"/>
              <a:gd name="T22" fmla="*/ 41 w 80"/>
              <a:gd name="T23" fmla="*/ 59 h 73"/>
              <a:gd name="T24" fmla="*/ 34 w 80"/>
              <a:gd name="T25" fmla="*/ 52 h 73"/>
              <a:gd name="T26" fmla="*/ 28 w 80"/>
              <a:gd name="T27" fmla="*/ 42 h 73"/>
              <a:gd name="T28" fmla="*/ 14 w 80"/>
              <a:gd name="T29" fmla="*/ 32 h 73"/>
              <a:gd name="T30" fmla="*/ 0 w 80"/>
              <a:gd name="T31" fmla="*/ 11 h 73"/>
              <a:gd name="T32" fmla="*/ 14 w 80"/>
              <a:gd name="T33" fmla="*/ 0 h 73"/>
              <a:gd name="T34" fmla="*/ 24 w 80"/>
              <a:gd name="T35" fmla="*/ 4 h 73"/>
              <a:gd name="T36" fmla="*/ 41 w 80"/>
              <a:gd name="T3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73">
                <a:moveTo>
                  <a:pt x="41" y="0"/>
                </a:moveTo>
                <a:lnTo>
                  <a:pt x="45" y="7"/>
                </a:lnTo>
                <a:lnTo>
                  <a:pt x="41" y="14"/>
                </a:lnTo>
                <a:lnTo>
                  <a:pt x="41" y="25"/>
                </a:lnTo>
                <a:lnTo>
                  <a:pt x="66" y="28"/>
                </a:lnTo>
                <a:lnTo>
                  <a:pt x="69" y="39"/>
                </a:lnTo>
                <a:lnTo>
                  <a:pt x="76" y="45"/>
                </a:lnTo>
                <a:lnTo>
                  <a:pt x="80" y="56"/>
                </a:lnTo>
                <a:lnTo>
                  <a:pt x="69" y="73"/>
                </a:lnTo>
                <a:lnTo>
                  <a:pt x="55" y="70"/>
                </a:lnTo>
                <a:lnTo>
                  <a:pt x="55" y="63"/>
                </a:lnTo>
                <a:lnTo>
                  <a:pt x="41" y="59"/>
                </a:lnTo>
                <a:lnTo>
                  <a:pt x="34" y="52"/>
                </a:lnTo>
                <a:lnTo>
                  <a:pt x="28" y="42"/>
                </a:lnTo>
                <a:lnTo>
                  <a:pt x="14" y="32"/>
                </a:lnTo>
                <a:lnTo>
                  <a:pt x="0" y="11"/>
                </a:lnTo>
                <a:lnTo>
                  <a:pt x="14" y="0"/>
                </a:lnTo>
                <a:lnTo>
                  <a:pt x="24" y="4"/>
                </a:lnTo>
                <a:lnTo>
                  <a:pt x="41"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68" name="Freeform 263">
            <a:extLst>
              <a:ext uri="{FF2B5EF4-FFF2-40B4-BE49-F238E27FC236}">
                <a16:creationId xmlns:a16="http://schemas.microsoft.com/office/drawing/2014/main" id="{FD179A0F-3907-4A8E-AD2D-55E007C997F8}"/>
              </a:ext>
            </a:extLst>
          </p:cNvPr>
          <p:cNvSpPr>
            <a:spLocks/>
          </p:cNvSpPr>
          <p:nvPr/>
        </p:nvSpPr>
        <p:spPr bwMode="auto">
          <a:xfrm>
            <a:off x="9282038" y="5609908"/>
            <a:ext cx="78584" cy="101868"/>
          </a:xfrm>
          <a:custGeom>
            <a:avLst/>
            <a:gdLst>
              <a:gd name="T0" fmla="*/ 0 w 27"/>
              <a:gd name="T1" fmla="*/ 0 h 35"/>
              <a:gd name="T2" fmla="*/ 6 w 27"/>
              <a:gd name="T3" fmla="*/ 10 h 35"/>
              <a:gd name="T4" fmla="*/ 13 w 27"/>
              <a:gd name="T5" fmla="*/ 17 h 35"/>
              <a:gd name="T6" fmla="*/ 27 w 27"/>
              <a:gd name="T7" fmla="*/ 21 h 35"/>
              <a:gd name="T8" fmla="*/ 27 w 27"/>
              <a:gd name="T9" fmla="*/ 28 h 35"/>
              <a:gd name="T10" fmla="*/ 20 w 27"/>
              <a:gd name="T11" fmla="*/ 35 h 35"/>
              <a:gd name="T12" fmla="*/ 13 w 27"/>
              <a:gd name="T13" fmla="*/ 31 h 35"/>
              <a:gd name="T14" fmla="*/ 6 w 27"/>
              <a:gd name="T15" fmla="*/ 35 h 35"/>
              <a:gd name="T16" fmla="*/ 3 w 27"/>
              <a:gd name="T17" fmla="*/ 24 h 35"/>
              <a:gd name="T18" fmla="*/ 0 w 2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5">
                <a:moveTo>
                  <a:pt x="0" y="0"/>
                </a:moveTo>
                <a:lnTo>
                  <a:pt x="6" y="10"/>
                </a:lnTo>
                <a:lnTo>
                  <a:pt x="13" y="17"/>
                </a:lnTo>
                <a:lnTo>
                  <a:pt x="27" y="21"/>
                </a:lnTo>
                <a:lnTo>
                  <a:pt x="27" y="28"/>
                </a:lnTo>
                <a:lnTo>
                  <a:pt x="20" y="35"/>
                </a:lnTo>
                <a:lnTo>
                  <a:pt x="13" y="31"/>
                </a:lnTo>
                <a:lnTo>
                  <a:pt x="6" y="35"/>
                </a:lnTo>
                <a:lnTo>
                  <a:pt x="3" y="24"/>
                </a:lnTo>
                <a:lnTo>
                  <a:pt x="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69" name="Freeform 264">
            <a:extLst>
              <a:ext uri="{FF2B5EF4-FFF2-40B4-BE49-F238E27FC236}">
                <a16:creationId xmlns:a16="http://schemas.microsoft.com/office/drawing/2014/main" id="{FABC148D-15B7-4AAD-A1F4-B7381134BDD5}"/>
              </a:ext>
            </a:extLst>
          </p:cNvPr>
          <p:cNvSpPr>
            <a:spLocks/>
          </p:cNvSpPr>
          <p:nvPr/>
        </p:nvSpPr>
        <p:spPr bwMode="auto">
          <a:xfrm>
            <a:off x="9250021" y="5679761"/>
            <a:ext cx="151346" cy="122241"/>
          </a:xfrm>
          <a:custGeom>
            <a:avLst/>
            <a:gdLst>
              <a:gd name="T0" fmla="*/ 52 w 52"/>
              <a:gd name="T1" fmla="*/ 7 h 42"/>
              <a:gd name="T2" fmla="*/ 38 w 52"/>
              <a:gd name="T3" fmla="*/ 4 h 42"/>
              <a:gd name="T4" fmla="*/ 31 w 52"/>
              <a:gd name="T5" fmla="*/ 11 h 42"/>
              <a:gd name="T6" fmla="*/ 24 w 52"/>
              <a:gd name="T7" fmla="*/ 7 h 42"/>
              <a:gd name="T8" fmla="*/ 17 w 52"/>
              <a:gd name="T9" fmla="*/ 11 h 42"/>
              <a:gd name="T10" fmla="*/ 14 w 52"/>
              <a:gd name="T11" fmla="*/ 0 h 42"/>
              <a:gd name="T12" fmla="*/ 0 w 52"/>
              <a:gd name="T13" fmla="*/ 38 h 42"/>
              <a:gd name="T14" fmla="*/ 4 w 52"/>
              <a:gd name="T15" fmla="*/ 42 h 42"/>
              <a:gd name="T16" fmla="*/ 24 w 52"/>
              <a:gd name="T17" fmla="*/ 32 h 42"/>
              <a:gd name="T18" fmla="*/ 31 w 52"/>
              <a:gd name="T19" fmla="*/ 25 h 42"/>
              <a:gd name="T20" fmla="*/ 35 w 52"/>
              <a:gd name="T21" fmla="*/ 25 h 42"/>
              <a:gd name="T22" fmla="*/ 49 w 52"/>
              <a:gd name="T23" fmla="*/ 28 h 42"/>
              <a:gd name="T24" fmla="*/ 45 w 52"/>
              <a:gd name="T25" fmla="*/ 18 h 42"/>
              <a:gd name="T26" fmla="*/ 52 w 52"/>
              <a:gd name="T2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42">
                <a:moveTo>
                  <a:pt x="52" y="7"/>
                </a:moveTo>
                <a:lnTo>
                  <a:pt x="38" y="4"/>
                </a:lnTo>
                <a:lnTo>
                  <a:pt x="31" y="11"/>
                </a:lnTo>
                <a:lnTo>
                  <a:pt x="24" y="7"/>
                </a:lnTo>
                <a:lnTo>
                  <a:pt x="17" y="11"/>
                </a:lnTo>
                <a:lnTo>
                  <a:pt x="14" y="0"/>
                </a:lnTo>
                <a:lnTo>
                  <a:pt x="0" y="38"/>
                </a:lnTo>
                <a:lnTo>
                  <a:pt x="4" y="42"/>
                </a:lnTo>
                <a:lnTo>
                  <a:pt x="24" y="32"/>
                </a:lnTo>
                <a:lnTo>
                  <a:pt x="31" y="25"/>
                </a:lnTo>
                <a:lnTo>
                  <a:pt x="35" y="25"/>
                </a:lnTo>
                <a:lnTo>
                  <a:pt x="49" y="28"/>
                </a:lnTo>
                <a:lnTo>
                  <a:pt x="45" y="18"/>
                </a:lnTo>
                <a:lnTo>
                  <a:pt x="52" y="7"/>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70" name="Freeform 265">
            <a:extLst>
              <a:ext uri="{FF2B5EF4-FFF2-40B4-BE49-F238E27FC236}">
                <a16:creationId xmlns:a16="http://schemas.microsoft.com/office/drawing/2014/main" id="{A74AFE10-30D9-43E3-AFF3-9A2394C1E27D}"/>
              </a:ext>
            </a:extLst>
          </p:cNvPr>
          <p:cNvSpPr>
            <a:spLocks/>
          </p:cNvSpPr>
          <p:nvPr/>
        </p:nvSpPr>
        <p:spPr bwMode="auto">
          <a:xfrm>
            <a:off x="9220916" y="5295576"/>
            <a:ext cx="151346" cy="203735"/>
          </a:xfrm>
          <a:custGeom>
            <a:avLst/>
            <a:gdLst>
              <a:gd name="T0" fmla="*/ 52 w 52"/>
              <a:gd name="T1" fmla="*/ 56 h 70"/>
              <a:gd name="T2" fmla="*/ 38 w 52"/>
              <a:gd name="T3" fmla="*/ 53 h 70"/>
              <a:gd name="T4" fmla="*/ 38 w 52"/>
              <a:gd name="T5" fmla="*/ 35 h 70"/>
              <a:gd name="T6" fmla="*/ 31 w 52"/>
              <a:gd name="T7" fmla="*/ 14 h 70"/>
              <a:gd name="T8" fmla="*/ 10 w 52"/>
              <a:gd name="T9" fmla="*/ 11 h 70"/>
              <a:gd name="T10" fmla="*/ 3 w 52"/>
              <a:gd name="T11" fmla="*/ 0 h 70"/>
              <a:gd name="T12" fmla="*/ 0 w 52"/>
              <a:gd name="T13" fmla="*/ 7 h 70"/>
              <a:gd name="T14" fmla="*/ 0 w 52"/>
              <a:gd name="T15" fmla="*/ 11 h 70"/>
              <a:gd name="T16" fmla="*/ 3 w 52"/>
              <a:gd name="T17" fmla="*/ 18 h 70"/>
              <a:gd name="T18" fmla="*/ 3 w 52"/>
              <a:gd name="T19" fmla="*/ 32 h 70"/>
              <a:gd name="T20" fmla="*/ 3 w 52"/>
              <a:gd name="T21" fmla="*/ 56 h 70"/>
              <a:gd name="T22" fmla="*/ 7 w 52"/>
              <a:gd name="T23" fmla="*/ 66 h 70"/>
              <a:gd name="T24" fmla="*/ 17 w 52"/>
              <a:gd name="T25" fmla="*/ 70 h 70"/>
              <a:gd name="T26" fmla="*/ 34 w 52"/>
              <a:gd name="T27" fmla="*/ 66 h 70"/>
              <a:gd name="T28" fmla="*/ 31 w 52"/>
              <a:gd name="T29" fmla="*/ 59 h 70"/>
              <a:gd name="T30" fmla="*/ 52 w 52"/>
              <a:gd name="T31" fmla="*/ 5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70">
                <a:moveTo>
                  <a:pt x="52" y="56"/>
                </a:moveTo>
                <a:lnTo>
                  <a:pt x="38" y="53"/>
                </a:lnTo>
                <a:lnTo>
                  <a:pt x="38" y="35"/>
                </a:lnTo>
                <a:lnTo>
                  <a:pt x="31" y="14"/>
                </a:lnTo>
                <a:lnTo>
                  <a:pt x="10" y="11"/>
                </a:lnTo>
                <a:lnTo>
                  <a:pt x="3" y="0"/>
                </a:lnTo>
                <a:lnTo>
                  <a:pt x="0" y="7"/>
                </a:lnTo>
                <a:lnTo>
                  <a:pt x="0" y="11"/>
                </a:lnTo>
                <a:lnTo>
                  <a:pt x="3" y="18"/>
                </a:lnTo>
                <a:lnTo>
                  <a:pt x="3" y="32"/>
                </a:lnTo>
                <a:lnTo>
                  <a:pt x="3" y="56"/>
                </a:lnTo>
                <a:lnTo>
                  <a:pt x="7" y="66"/>
                </a:lnTo>
                <a:lnTo>
                  <a:pt x="17" y="70"/>
                </a:lnTo>
                <a:lnTo>
                  <a:pt x="34" y="66"/>
                </a:lnTo>
                <a:lnTo>
                  <a:pt x="31" y="59"/>
                </a:lnTo>
                <a:lnTo>
                  <a:pt x="52" y="56"/>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71" name="Freeform 266">
            <a:extLst>
              <a:ext uri="{FF2B5EF4-FFF2-40B4-BE49-F238E27FC236}">
                <a16:creationId xmlns:a16="http://schemas.microsoft.com/office/drawing/2014/main" id="{087B27E3-C184-4CC7-AAFF-116BF2237158}"/>
              </a:ext>
            </a:extLst>
          </p:cNvPr>
          <p:cNvSpPr>
            <a:spLocks/>
          </p:cNvSpPr>
          <p:nvPr/>
        </p:nvSpPr>
        <p:spPr bwMode="auto">
          <a:xfrm>
            <a:off x="9360620" y="4873554"/>
            <a:ext cx="81494" cy="119331"/>
          </a:xfrm>
          <a:custGeom>
            <a:avLst/>
            <a:gdLst>
              <a:gd name="T0" fmla="*/ 11 w 28"/>
              <a:gd name="T1" fmla="*/ 0 h 41"/>
              <a:gd name="T2" fmla="*/ 21 w 28"/>
              <a:gd name="T3" fmla="*/ 7 h 41"/>
              <a:gd name="T4" fmla="*/ 28 w 28"/>
              <a:gd name="T5" fmla="*/ 28 h 41"/>
              <a:gd name="T6" fmla="*/ 21 w 28"/>
              <a:gd name="T7" fmla="*/ 41 h 41"/>
              <a:gd name="T8" fmla="*/ 11 w 28"/>
              <a:gd name="T9" fmla="*/ 41 h 41"/>
              <a:gd name="T10" fmla="*/ 11 w 28"/>
              <a:gd name="T11" fmla="*/ 34 h 41"/>
              <a:gd name="T12" fmla="*/ 0 w 28"/>
              <a:gd name="T13" fmla="*/ 31 h 41"/>
              <a:gd name="T14" fmla="*/ 4 w 28"/>
              <a:gd name="T15" fmla="*/ 14 h 41"/>
              <a:gd name="T16" fmla="*/ 0 w 28"/>
              <a:gd name="T17" fmla="*/ 10 h 41"/>
              <a:gd name="T18" fmla="*/ 0 w 28"/>
              <a:gd name="T19" fmla="*/ 3 h 41"/>
              <a:gd name="T20" fmla="*/ 11 w 28"/>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1">
                <a:moveTo>
                  <a:pt x="11" y="0"/>
                </a:moveTo>
                <a:lnTo>
                  <a:pt x="21" y="7"/>
                </a:lnTo>
                <a:lnTo>
                  <a:pt x="28" y="28"/>
                </a:lnTo>
                <a:lnTo>
                  <a:pt x="21" y="41"/>
                </a:lnTo>
                <a:lnTo>
                  <a:pt x="11" y="41"/>
                </a:lnTo>
                <a:lnTo>
                  <a:pt x="11" y="34"/>
                </a:lnTo>
                <a:lnTo>
                  <a:pt x="0" y="31"/>
                </a:lnTo>
                <a:lnTo>
                  <a:pt x="4" y="14"/>
                </a:lnTo>
                <a:lnTo>
                  <a:pt x="0" y="10"/>
                </a:lnTo>
                <a:lnTo>
                  <a:pt x="0" y="3"/>
                </a:lnTo>
                <a:lnTo>
                  <a:pt x="1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72" name="Freeform 267">
            <a:extLst>
              <a:ext uri="{FF2B5EF4-FFF2-40B4-BE49-F238E27FC236}">
                <a16:creationId xmlns:a16="http://schemas.microsoft.com/office/drawing/2014/main" id="{FEFCA676-EF42-4998-9B48-795A0B5866F6}"/>
              </a:ext>
            </a:extLst>
          </p:cNvPr>
          <p:cNvSpPr>
            <a:spLocks/>
          </p:cNvSpPr>
          <p:nvPr/>
        </p:nvSpPr>
        <p:spPr bwMode="auto">
          <a:xfrm>
            <a:off x="9119051" y="4963778"/>
            <a:ext cx="192093" cy="90226"/>
          </a:xfrm>
          <a:custGeom>
            <a:avLst/>
            <a:gdLst>
              <a:gd name="T0" fmla="*/ 31 w 66"/>
              <a:gd name="T1" fmla="*/ 0 h 31"/>
              <a:gd name="T2" fmla="*/ 42 w 66"/>
              <a:gd name="T3" fmla="*/ 3 h 31"/>
              <a:gd name="T4" fmla="*/ 45 w 66"/>
              <a:gd name="T5" fmla="*/ 10 h 31"/>
              <a:gd name="T6" fmla="*/ 52 w 66"/>
              <a:gd name="T7" fmla="*/ 3 h 31"/>
              <a:gd name="T8" fmla="*/ 66 w 66"/>
              <a:gd name="T9" fmla="*/ 10 h 31"/>
              <a:gd name="T10" fmla="*/ 59 w 66"/>
              <a:gd name="T11" fmla="*/ 17 h 31"/>
              <a:gd name="T12" fmla="*/ 56 w 66"/>
              <a:gd name="T13" fmla="*/ 17 h 31"/>
              <a:gd name="T14" fmla="*/ 42 w 66"/>
              <a:gd name="T15" fmla="*/ 31 h 31"/>
              <a:gd name="T16" fmla="*/ 24 w 66"/>
              <a:gd name="T17" fmla="*/ 31 h 31"/>
              <a:gd name="T18" fmla="*/ 7 w 66"/>
              <a:gd name="T19" fmla="*/ 14 h 31"/>
              <a:gd name="T20" fmla="*/ 0 w 66"/>
              <a:gd name="T21" fmla="*/ 10 h 31"/>
              <a:gd name="T22" fmla="*/ 0 w 66"/>
              <a:gd name="T23" fmla="*/ 3 h 31"/>
              <a:gd name="T24" fmla="*/ 21 w 66"/>
              <a:gd name="T25" fmla="*/ 3 h 31"/>
              <a:gd name="T26" fmla="*/ 28 w 66"/>
              <a:gd name="T27" fmla="*/ 10 h 31"/>
              <a:gd name="T28" fmla="*/ 31 w 66"/>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31">
                <a:moveTo>
                  <a:pt x="31" y="0"/>
                </a:moveTo>
                <a:lnTo>
                  <a:pt x="42" y="3"/>
                </a:lnTo>
                <a:lnTo>
                  <a:pt x="45" y="10"/>
                </a:lnTo>
                <a:lnTo>
                  <a:pt x="52" y="3"/>
                </a:lnTo>
                <a:lnTo>
                  <a:pt x="66" y="10"/>
                </a:lnTo>
                <a:lnTo>
                  <a:pt x="59" y="17"/>
                </a:lnTo>
                <a:lnTo>
                  <a:pt x="56" y="17"/>
                </a:lnTo>
                <a:lnTo>
                  <a:pt x="42" y="31"/>
                </a:lnTo>
                <a:lnTo>
                  <a:pt x="24" y="31"/>
                </a:lnTo>
                <a:lnTo>
                  <a:pt x="7" y="14"/>
                </a:lnTo>
                <a:lnTo>
                  <a:pt x="0" y="10"/>
                </a:lnTo>
                <a:lnTo>
                  <a:pt x="0" y="3"/>
                </a:lnTo>
                <a:lnTo>
                  <a:pt x="21" y="3"/>
                </a:lnTo>
                <a:lnTo>
                  <a:pt x="28" y="10"/>
                </a:lnTo>
                <a:lnTo>
                  <a:pt x="3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73" name="Freeform 268">
            <a:extLst>
              <a:ext uri="{FF2B5EF4-FFF2-40B4-BE49-F238E27FC236}">
                <a16:creationId xmlns:a16="http://schemas.microsoft.com/office/drawing/2014/main" id="{4B7E236E-BBE2-41DE-B0E6-DFE88BF7F7A6}"/>
              </a:ext>
            </a:extLst>
          </p:cNvPr>
          <p:cNvSpPr>
            <a:spLocks/>
          </p:cNvSpPr>
          <p:nvPr/>
        </p:nvSpPr>
        <p:spPr bwMode="auto">
          <a:xfrm>
            <a:off x="9119051" y="5094752"/>
            <a:ext cx="192093" cy="110599"/>
          </a:xfrm>
          <a:custGeom>
            <a:avLst/>
            <a:gdLst>
              <a:gd name="T0" fmla="*/ 17 w 66"/>
              <a:gd name="T1" fmla="*/ 7 h 38"/>
              <a:gd name="T2" fmla="*/ 35 w 66"/>
              <a:gd name="T3" fmla="*/ 0 h 38"/>
              <a:gd name="T4" fmla="*/ 49 w 66"/>
              <a:gd name="T5" fmla="*/ 0 h 38"/>
              <a:gd name="T6" fmla="*/ 66 w 66"/>
              <a:gd name="T7" fmla="*/ 21 h 38"/>
              <a:gd name="T8" fmla="*/ 52 w 66"/>
              <a:gd name="T9" fmla="*/ 31 h 38"/>
              <a:gd name="T10" fmla="*/ 38 w 66"/>
              <a:gd name="T11" fmla="*/ 35 h 38"/>
              <a:gd name="T12" fmla="*/ 35 w 66"/>
              <a:gd name="T13" fmla="*/ 31 h 38"/>
              <a:gd name="T14" fmla="*/ 28 w 66"/>
              <a:gd name="T15" fmla="*/ 31 h 38"/>
              <a:gd name="T16" fmla="*/ 7 w 66"/>
              <a:gd name="T17" fmla="*/ 35 h 38"/>
              <a:gd name="T18" fmla="*/ 0 w 66"/>
              <a:gd name="T19" fmla="*/ 38 h 38"/>
              <a:gd name="T20" fmla="*/ 7 w 66"/>
              <a:gd name="T21" fmla="*/ 24 h 38"/>
              <a:gd name="T22" fmla="*/ 10 w 66"/>
              <a:gd name="T23" fmla="*/ 21 h 38"/>
              <a:gd name="T24" fmla="*/ 17 w 66"/>
              <a:gd name="T25"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38">
                <a:moveTo>
                  <a:pt x="17" y="7"/>
                </a:moveTo>
                <a:lnTo>
                  <a:pt x="35" y="0"/>
                </a:lnTo>
                <a:lnTo>
                  <a:pt x="49" y="0"/>
                </a:lnTo>
                <a:lnTo>
                  <a:pt x="66" y="21"/>
                </a:lnTo>
                <a:lnTo>
                  <a:pt x="52" y="31"/>
                </a:lnTo>
                <a:lnTo>
                  <a:pt x="38" y="35"/>
                </a:lnTo>
                <a:lnTo>
                  <a:pt x="35" y="31"/>
                </a:lnTo>
                <a:lnTo>
                  <a:pt x="28" y="31"/>
                </a:lnTo>
                <a:lnTo>
                  <a:pt x="7" y="35"/>
                </a:lnTo>
                <a:lnTo>
                  <a:pt x="0" y="38"/>
                </a:lnTo>
                <a:lnTo>
                  <a:pt x="7" y="24"/>
                </a:lnTo>
                <a:lnTo>
                  <a:pt x="10" y="21"/>
                </a:lnTo>
                <a:lnTo>
                  <a:pt x="17"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74" name="Freeform 269">
            <a:extLst>
              <a:ext uri="{FF2B5EF4-FFF2-40B4-BE49-F238E27FC236}">
                <a16:creationId xmlns:a16="http://schemas.microsoft.com/office/drawing/2014/main" id="{EAC2EDCF-BBEC-4BE0-832E-179EAAD5F164}"/>
              </a:ext>
            </a:extLst>
          </p:cNvPr>
          <p:cNvSpPr>
            <a:spLocks/>
          </p:cNvSpPr>
          <p:nvPr/>
        </p:nvSpPr>
        <p:spPr bwMode="auto">
          <a:xfrm>
            <a:off x="9200545" y="4821166"/>
            <a:ext cx="200825" cy="203735"/>
          </a:xfrm>
          <a:custGeom>
            <a:avLst/>
            <a:gdLst>
              <a:gd name="T0" fmla="*/ 45 w 69"/>
              <a:gd name="T1" fmla="*/ 4 h 70"/>
              <a:gd name="T2" fmla="*/ 52 w 69"/>
              <a:gd name="T3" fmla="*/ 0 h 70"/>
              <a:gd name="T4" fmla="*/ 59 w 69"/>
              <a:gd name="T5" fmla="*/ 4 h 70"/>
              <a:gd name="T6" fmla="*/ 69 w 69"/>
              <a:gd name="T7" fmla="*/ 11 h 70"/>
              <a:gd name="T8" fmla="*/ 66 w 69"/>
              <a:gd name="T9" fmla="*/ 18 h 70"/>
              <a:gd name="T10" fmla="*/ 55 w 69"/>
              <a:gd name="T11" fmla="*/ 21 h 70"/>
              <a:gd name="T12" fmla="*/ 55 w 69"/>
              <a:gd name="T13" fmla="*/ 28 h 70"/>
              <a:gd name="T14" fmla="*/ 59 w 69"/>
              <a:gd name="T15" fmla="*/ 32 h 70"/>
              <a:gd name="T16" fmla="*/ 55 w 69"/>
              <a:gd name="T17" fmla="*/ 49 h 70"/>
              <a:gd name="T18" fmla="*/ 66 w 69"/>
              <a:gd name="T19" fmla="*/ 52 h 70"/>
              <a:gd name="T20" fmla="*/ 66 w 69"/>
              <a:gd name="T21" fmla="*/ 59 h 70"/>
              <a:gd name="T22" fmla="*/ 66 w 69"/>
              <a:gd name="T23" fmla="*/ 70 h 70"/>
              <a:gd name="T24" fmla="*/ 55 w 69"/>
              <a:gd name="T25" fmla="*/ 70 h 70"/>
              <a:gd name="T26" fmla="*/ 38 w 69"/>
              <a:gd name="T27" fmla="*/ 59 h 70"/>
              <a:gd name="T28" fmla="*/ 24 w 69"/>
              <a:gd name="T29" fmla="*/ 52 h 70"/>
              <a:gd name="T30" fmla="*/ 17 w 69"/>
              <a:gd name="T31" fmla="*/ 59 h 70"/>
              <a:gd name="T32" fmla="*/ 14 w 69"/>
              <a:gd name="T33" fmla="*/ 52 h 70"/>
              <a:gd name="T34" fmla="*/ 3 w 69"/>
              <a:gd name="T35" fmla="*/ 49 h 70"/>
              <a:gd name="T36" fmla="*/ 0 w 69"/>
              <a:gd name="T37" fmla="*/ 46 h 70"/>
              <a:gd name="T38" fmla="*/ 14 w 69"/>
              <a:gd name="T39" fmla="*/ 21 h 70"/>
              <a:gd name="T40" fmla="*/ 17 w 69"/>
              <a:gd name="T41" fmla="*/ 21 h 70"/>
              <a:gd name="T42" fmla="*/ 24 w 69"/>
              <a:gd name="T43" fmla="*/ 21 h 70"/>
              <a:gd name="T44" fmla="*/ 34 w 69"/>
              <a:gd name="T45" fmla="*/ 14 h 70"/>
              <a:gd name="T46" fmla="*/ 38 w 69"/>
              <a:gd name="T47" fmla="*/ 4 h 70"/>
              <a:gd name="T48" fmla="*/ 45 w 69"/>
              <a:gd name="T49"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70">
                <a:moveTo>
                  <a:pt x="45" y="4"/>
                </a:moveTo>
                <a:lnTo>
                  <a:pt x="52" y="0"/>
                </a:lnTo>
                <a:lnTo>
                  <a:pt x="59" y="4"/>
                </a:lnTo>
                <a:lnTo>
                  <a:pt x="69" y="11"/>
                </a:lnTo>
                <a:lnTo>
                  <a:pt x="66" y="18"/>
                </a:lnTo>
                <a:lnTo>
                  <a:pt x="55" y="21"/>
                </a:lnTo>
                <a:lnTo>
                  <a:pt x="55" y="28"/>
                </a:lnTo>
                <a:lnTo>
                  <a:pt x="59" y="32"/>
                </a:lnTo>
                <a:lnTo>
                  <a:pt x="55" y="49"/>
                </a:lnTo>
                <a:lnTo>
                  <a:pt x="66" y="52"/>
                </a:lnTo>
                <a:lnTo>
                  <a:pt x="66" y="59"/>
                </a:lnTo>
                <a:lnTo>
                  <a:pt x="66" y="70"/>
                </a:lnTo>
                <a:lnTo>
                  <a:pt x="55" y="70"/>
                </a:lnTo>
                <a:lnTo>
                  <a:pt x="38" y="59"/>
                </a:lnTo>
                <a:lnTo>
                  <a:pt x="24" y="52"/>
                </a:lnTo>
                <a:lnTo>
                  <a:pt x="17" y="59"/>
                </a:lnTo>
                <a:lnTo>
                  <a:pt x="14" y="52"/>
                </a:lnTo>
                <a:lnTo>
                  <a:pt x="3" y="49"/>
                </a:lnTo>
                <a:lnTo>
                  <a:pt x="0" y="46"/>
                </a:lnTo>
                <a:lnTo>
                  <a:pt x="14" y="21"/>
                </a:lnTo>
                <a:lnTo>
                  <a:pt x="17" y="21"/>
                </a:lnTo>
                <a:lnTo>
                  <a:pt x="24" y="21"/>
                </a:lnTo>
                <a:lnTo>
                  <a:pt x="34" y="14"/>
                </a:lnTo>
                <a:lnTo>
                  <a:pt x="38" y="4"/>
                </a:lnTo>
                <a:lnTo>
                  <a:pt x="45"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75" name="Freeform 270">
            <a:extLst>
              <a:ext uri="{FF2B5EF4-FFF2-40B4-BE49-F238E27FC236}">
                <a16:creationId xmlns:a16="http://schemas.microsoft.com/office/drawing/2014/main" id="{FF8C1C0A-2B73-43FF-A229-A57CCD4268F7}"/>
              </a:ext>
            </a:extLst>
          </p:cNvPr>
          <p:cNvSpPr>
            <a:spLocks/>
          </p:cNvSpPr>
          <p:nvPr/>
        </p:nvSpPr>
        <p:spPr bwMode="auto">
          <a:xfrm>
            <a:off x="9087035" y="5184976"/>
            <a:ext cx="133883" cy="81494"/>
          </a:xfrm>
          <a:custGeom>
            <a:avLst/>
            <a:gdLst>
              <a:gd name="T0" fmla="*/ 11 w 46"/>
              <a:gd name="T1" fmla="*/ 7 h 28"/>
              <a:gd name="T2" fmla="*/ 18 w 46"/>
              <a:gd name="T3" fmla="*/ 4 h 28"/>
              <a:gd name="T4" fmla="*/ 39 w 46"/>
              <a:gd name="T5" fmla="*/ 0 h 28"/>
              <a:gd name="T6" fmla="*/ 46 w 46"/>
              <a:gd name="T7" fmla="*/ 0 h 28"/>
              <a:gd name="T8" fmla="*/ 35 w 46"/>
              <a:gd name="T9" fmla="*/ 11 h 28"/>
              <a:gd name="T10" fmla="*/ 35 w 46"/>
              <a:gd name="T11" fmla="*/ 18 h 28"/>
              <a:gd name="T12" fmla="*/ 25 w 46"/>
              <a:gd name="T13" fmla="*/ 25 h 28"/>
              <a:gd name="T14" fmla="*/ 28 w 46"/>
              <a:gd name="T15" fmla="*/ 28 h 28"/>
              <a:gd name="T16" fmla="*/ 21 w 46"/>
              <a:gd name="T17" fmla="*/ 25 h 28"/>
              <a:gd name="T18" fmla="*/ 14 w 46"/>
              <a:gd name="T19" fmla="*/ 28 h 28"/>
              <a:gd name="T20" fmla="*/ 7 w 46"/>
              <a:gd name="T21" fmla="*/ 18 h 28"/>
              <a:gd name="T22" fmla="*/ 0 w 46"/>
              <a:gd name="T23" fmla="*/ 7 h 28"/>
              <a:gd name="T24" fmla="*/ 11 w 46"/>
              <a:gd name="T25"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28">
                <a:moveTo>
                  <a:pt x="11" y="7"/>
                </a:moveTo>
                <a:lnTo>
                  <a:pt x="18" y="4"/>
                </a:lnTo>
                <a:lnTo>
                  <a:pt x="39" y="0"/>
                </a:lnTo>
                <a:lnTo>
                  <a:pt x="46" y="0"/>
                </a:lnTo>
                <a:lnTo>
                  <a:pt x="35" y="11"/>
                </a:lnTo>
                <a:lnTo>
                  <a:pt x="35" y="18"/>
                </a:lnTo>
                <a:lnTo>
                  <a:pt x="25" y="25"/>
                </a:lnTo>
                <a:lnTo>
                  <a:pt x="28" y="28"/>
                </a:lnTo>
                <a:lnTo>
                  <a:pt x="21" y="25"/>
                </a:lnTo>
                <a:lnTo>
                  <a:pt x="14" y="28"/>
                </a:lnTo>
                <a:lnTo>
                  <a:pt x="7" y="18"/>
                </a:lnTo>
                <a:lnTo>
                  <a:pt x="0" y="7"/>
                </a:lnTo>
                <a:lnTo>
                  <a:pt x="11" y="7"/>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76" name="Freeform 271">
            <a:extLst>
              <a:ext uri="{FF2B5EF4-FFF2-40B4-BE49-F238E27FC236}">
                <a16:creationId xmlns:a16="http://schemas.microsoft.com/office/drawing/2014/main" id="{2EF27038-7881-416A-944A-D6CA9750FF18}"/>
              </a:ext>
            </a:extLst>
          </p:cNvPr>
          <p:cNvSpPr>
            <a:spLocks/>
          </p:cNvSpPr>
          <p:nvPr/>
        </p:nvSpPr>
        <p:spPr bwMode="auto">
          <a:xfrm>
            <a:off x="9159798" y="5184976"/>
            <a:ext cx="110599" cy="101868"/>
          </a:xfrm>
          <a:custGeom>
            <a:avLst/>
            <a:gdLst>
              <a:gd name="T0" fmla="*/ 21 w 38"/>
              <a:gd name="T1" fmla="*/ 0 h 35"/>
              <a:gd name="T2" fmla="*/ 24 w 38"/>
              <a:gd name="T3" fmla="*/ 4 h 35"/>
              <a:gd name="T4" fmla="*/ 38 w 38"/>
              <a:gd name="T5" fmla="*/ 21 h 35"/>
              <a:gd name="T6" fmla="*/ 31 w 38"/>
              <a:gd name="T7" fmla="*/ 32 h 35"/>
              <a:gd name="T8" fmla="*/ 21 w 38"/>
              <a:gd name="T9" fmla="*/ 32 h 35"/>
              <a:gd name="T10" fmla="*/ 21 w 38"/>
              <a:gd name="T11" fmla="*/ 35 h 35"/>
              <a:gd name="T12" fmla="*/ 14 w 38"/>
              <a:gd name="T13" fmla="*/ 35 h 35"/>
              <a:gd name="T14" fmla="*/ 3 w 38"/>
              <a:gd name="T15" fmla="*/ 28 h 35"/>
              <a:gd name="T16" fmla="*/ 0 w 38"/>
              <a:gd name="T17" fmla="*/ 25 h 35"/>
              <a:gd name="T18" fmla="*/ 10 w 38"/>
              <a:gd name="T19" fmla="*/ 18 h 35"/>
              <a:gd name="T20" fmla="*/ 10 w 38"/>
              <a:gd name="T21" fmla="*/ 11 h 35"/>
              <a:gd name="T22" fmla="*/ 21 w 38"/>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5">
                <a:moveTo>
                  <a:pt x="21" y="0"/>
                </a:moveTo>
                <a:lnTo>
                  <a:pt x="24" y="4"/>
                </a:lnTo>
                <a:lnTo>
                  <a:pt x="38" y="21"/>
                </a:lnTo>
                <a:lnTo>
                  <a:pt x="31" y="32"/>
                </a:lnTo>
                <a:lnTo>
                  <a:pt x="21" y="32"/>
                </a:lnTo>
                <a:lnTo>
                  <a:pt x="21" y="35"/>
                </a:lnTo>
                <a:lnTo>
                  <a:pt x="14" y="35"/>
                </a:lnTo>
                <a:lnTo>
                  <a:pt x="3" y="28"/>
                </a:lnTo>
                <a:lnTo>
                  <a:pt x="0" y="25"/>
                </a:lnTo>
                <a:lnTo>
                  <a:pt x="10" y="18"/>
                </a:lnTo>
                <a:lnTo>
                  <a:pt x="10" y="11"/>
                </a:lnTo>
                <a:lnTo>
                  <a:pt x="21"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77" name="Freeform 272">
            <a:extLst>
              <a:ext uri="{FF2B5EF4-FFF2-40B4-BE49-F238E27FC236}">
                <a16:creationId xmlns:a16="http://schemas.microsoft.com/office/drawing/2014/main" id="{0189A90F-A1AE-4B7B-B9B8-EDA03C9B4564}"/>
              </a:ext>
            </a:extLst>
          </p:cNvPr>
          <p:cNvSpPr>
            <a:spLocks/>
          </p:cNvSpPr>
          <p:nvPr/>
        </p:nvSpPr>
        <p:spPr bwMode="auto">
          <a:xfrm>
            <a:off x="9220917" y="5155872"/>
            <a:ext cx="130973" cy="192093"/>
          </a:xfrm>
          <a:custGeom>
            <a:avLst/>
            <a:gdLst>
              <a:gd name="T0" fmla="*/ 3 w 45"/>
              <a:gd name="T1" fmla="*/ 14 h 66"/>
              <a:gd name="T2" fmla="*/ 17 w 45"/>
              <a:gd name="T3" fmla="*/ 10 h 66"/>
              <a:gd name="T4" fmla="*/ 31 w 45"/>
              <a:gd name="T5" fmla="*/ 0 h 66"/>
              <a:gd name="T6" fmla="*/ 45 w 45"/>
              <a:gd name="T7" fmla="*/ 17 h 66"/>
              <a:gd name="T8" fmla="*/ 38 w 45"/>
              <a:gd name="T9" fmla="*/ 21 h 66"/>
              <a:gd name="T10" fmla="*/ 38 w 45"/>
              <a:gd name="T11" fmla="*/ 31 h 66"/>
              <a:gd name="T12" fmla="*/ 45 w 45"/>
              <a:gd name="T13" fmla="*/ 45 h 66"/>
              <a:gd name="T14" fmla="*/ 34 w 45"/>
              <a:gd name="T15" fmla="*/ 66 h 66"/>
              <a:gd name="T16" fmla="*/ 31 w 45"/>
              <a:gd name="T17" fmla="*/ 62 h 66"/>
              <a:gd name="T18" fmla="*/ 10 w 45"/>
              <a:gd name="T19" fmla="*/ 59 h 66"/>
              <a:gd name="T20" fmla="*/ 3 w 45"/>
              <a:gd name="T21" fmla="*/ 48 h 66"/>
              <a:gd name="T22" fmla="*/ 0 w 45"/>
              <a:gd name="T23" fmla="*/ 45 h 66"/>
              <a:gd name="T24" fmla="*/ 0 w 45"/>
              <a:gd name="T25" fmla="*/ 42 h 66"/>
              <a:gd name="T26" fmla="*/ 10 w 45"/>
              <a:gd name="T27" fmla="*/ 42 h 66"/>
              <a:gd name="T28" fmla="*/ 17 w 45"/>
              <a:gd name="T29" fmla="*/ 31 h 66"/>
              <a:gd name="T30" fmla="*/ 3 w 45"/>
              <a:gd name="T31" fmla="*/ 1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6">
                <a:moveTo>
                  <a:pt x="3" y="14"/>
                </a:moveTo>
                <a:lnTo>
                  <a:pt x="17" y="10"/>
                </a:lnTo>
                <a:lnTo>
                  <a:pt x="31" y="0"/>
                </a:lnTo>
                <a:lnTo>
                  <a:pt x="45" y="17"/>
                </a:lnTo>
                <a:lnTo>
                  <a:pt x="38" y="21"/>
                </a:lnTo>
                <a:lnTo>
                  <a:pt x="38" y="31"/>
                </a:lnTo>
                <a:lnTo>
                  <a:pt x="45" y="45"/>
                </a:lnTo>
                <a:lnTo>
                  <a:pt x="34" y="66"/>
                </a:lnTo>
                <a:lnTo>
                  <a:pt x="31" y="62"/>
                </a:lnTo>
                <a:lnTo>
                  <a:pt x="10" y="59"/>
                </a:lnTo>
                <a:lnTo>
                  <a:pt x="3" y="48"/>
                </a:lnTo>
                <a:lnTo>
                  <a:pt x="0" y="45"/>
                </a:lnTo>
                <a:lnTo>
                  <a:pt x="0" y="42"/>
                </a:lnTo>
                <a:lnTo>
                  <a:pt x="10" y="42"/>
                </a:lnTo>
                <a:lnTo>
                  <a:pt x="17" y="31"/>
                </a:lnTo>
                <a:lnTo>
                  <a:pt x="3"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78" name="Freeform 273">
            <a:extLst>
              <a:ext uri="{FF2B5EF4-FFF2-40B4-BE49-F238E27FC236}">
                <a16:creationId xmlns:a16="http://schemas.microsoft.com/office/drawing/2014/main" id="{B9A61E80-B97D-451F-931F-DBDA0F6A8944}"/>
              </a:ext>
            </a:extLst>
          </p:cNvPr>
          <p:cNvSpPr>
            <a:spLocks/>
          </p:cNvSpPr>
          <p:nvPr/>
        </p:nvSpPr>
        <p:spPr bwMode="auto">
          <a:xfrm>
            <a:off x="9311143" y="5024899"/>
            <a:ext cx="241572" cy="323066"/>
          </a:xfrm>
          <a:custGeom>
            <a:avLst/>
            <a:gdLst>
              <a:gd name="T0" fmla="*/ 83 w 83"/>
              <a:gd name="T1" fmla="*/ 93 h 111"/>
              <a:gd name="T2" fmla="*/ 83 w 83"/>
              <a:gd name="T3" fmla="*/ 83 h 111"/>
              <a:gd name="T4" fmla="*/ 80 w 83"/>
              <a:gd name="T5" fmla="*/ 80 h 111"/>
              <a:gd name="T6" fmla="*/ 83 w 83"/>
              <a:gd name="T7" fmla="*/ 73 h 111"/>
              <a:gd name="T8" fmla="*/ 69 w 83"/>
              <a:gd name="T9" fmla="*/ 55 h 111"/>
              <a:gd name="T10" fmla="*/ 76 w 83"/>
              <a:gd name="T11" fmla="*/ 48 h 111"/>
              <a:gd name="T12" fmla="*/ 76 w 83"/>
              <a:gd name="T13" fmla="*/ 41 h 111"/>
              <a:gd name="T14" fmla="*/ 66 w 83"/>
              <a:gd name="T15" fmla="*/ 35 h 111"/>
              <a:gd name="T16" fmla="*/ 66 w 83"/>
              <a:gd name="T17" fmla="*/ 24 h 111"/>
              <a:gd name="T18" fmla="*/ 49 w 83"/>
              <a:gd name="T19" fmla="*/ 21 h 111"/>
              <a:gd name="T20" fmla="*/ 45 w 83"/>
              <a:gd name="T21" fmla="*/ 17 h 111"/>
              <a:gd name="T22" fmla="*/ 45 w 83"/>
              <a:gd name="T23" fmla="*/ 3 h 111"/>
              <a:gd name="T24" fmla="*/ 28 w 83"/>
              <a:gd name="T25" fmla="*/ 0 h 111"/>
              <a:gd name="T26" fmla="*/ 28 w 83"/>
              <a:gd name="T27" fmla="*/ 7 h 111"/>
              <a:gd name="T28" fmla="*/ 31 w 83"/>
              <a:gd name="T29" fmla="*/ 14 h 111"/>
              <a:gd name="T30" fmla="*/ 21 w 83"/>
              <a:gd name="T31" fmla="*/ 21 h 111"/>
              <a:gd name="T32" fmla="*/ 21 w 83"/>
              <a:gd name="T33" fmla="*/ 31 h 111"/>
              <a:gd name="T34" fmla="*/ 17 w 83"/>
              <a:gd name="T35" fmla="*/ 35 h 111"/>
              <a:gd name="T36" fmla="*/ 0 w 83"/>
              <a:gd name="T37" fmla="*/ 45 h 111"/>
              <a:gd name="T38" fmla="*/ 14 w 83"/>
              <a:gd name="T39" fmla="*/ 62 h 111"/>
              <a:gd name="T40" fmla="*/ 7 w 83"/>
              <a:gd name="T41" fmla="*/ 66 h 111"/>
              <a:gd name="T42" fmla="*/ 7 w 83"/>
              <a:gd name="T43" fmla="*/ 76 h 111"/>
              <a:gd name="T44" fmla="*/ 14 w 83"/>
              <a:gd name="T45" fmla="*/ 90 h 111"/>
              <a:gd name="T46" fmla="*/ 17 w 83"/>
              <a:gd name="T47" fmla="*/ 97 h 111"/>
              <a:gd name="T48" fmla="*/ 35 w 83"/>
              <a:gd name="T49" fmla="*/ 104 h 111"/>
              <a:gd name="T50" fmla="*/ 38 w 83"/>
              <a:gd name="T51" fmla="*/ 97 h 111"/>
              <a:gd name="T52" fmla="*/ 49 w 83"/>
              <a:gd name="T53" fmla="*/ 104 h 111"/>
              <a:gd name="T54" fmla="*/ 56 w 83"/>
              <a:gd name="T55" fmla="*/ 111 h 111"/>
              <a:gd name="T56" fmla="*/ 62 w 83"/>
              <a:gd name="T57" fmla="*/ 111 h 111"/>
              <a:gd name="T58" fmla="*/ 83 w 83"/>
              <a:gd name="T59" fmla="*/ 107 h 111"/>
              <a:gd name="T60" fmla="*/ 83 w 83"/>
              <a:gd name="T61" fmla="*/ 9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 h="111">
                <a:moveTo>
                  <a:pt x="83" y="93"/>
                </a:moveTo>
                <a:lnTo>
                  <a:pt x="83" y="83"/>
                </a:lnTo>
                <a:lnTo>
                  <a:pt x="80" y="80"/>
                </a:lnTo>
                <a:lnTo>
                  <a:pt x="83" y="73"/>
                </a:lnTo>
                <a:lnTo>
                  <a:pt x="69" y="55"/>
                </a:lnTo>
                <a:lnTo>
                  <a:pt x="76" y="48"/>
                </a:lnTo>
                <a:lnTo>
                  <a:pt x="76" y="41"/>
                </a:lnTo>
                <a:lnTo>
                  <a:pt x="66" y="35"/>
                </a:lnTo>
                <a:lnTo>
                  <a:pt x="66" y="24"/>
                </a:lnTo>
                <a:lnTo>
                  <a:pt x="49" y="21"/>
                </a:lnTo>
                <a:lnTo>
                  <a:pt x="45" y="17"/>
                </a:lnTo>
                <a:lnTo>
                  <a:pt x="45" y="3"/>
                </a:lnTo>
                <a:lnTo>
                  <a:pt x="28" y="0"/>
                </a:lnTo>
                <a:lnTo>
                  <a:pt x="28" y="7"/>
                </a:lnTo>
                <a:lnTo>
                  <a:pt x="31" y="14"/>
                </a:lnTo>
                <a:lnTo>
                  <a:pt x="21" y="21"/>
                </a:lnTo>
                <a:lnTo>
                  <a:pt x="21" y="31"/>
                </a:lnTo>
                <a:lnTo>
                  <a:pt x="17" y="35"/>
                </a:lnTo>
                <a:lnTo>
                  <a:pt x="0" y="45"/>
                </a:lnTo>
                <a:lnTo>
                  <a:pt x="14" y="62"/>
                </a:lnTo>
                <a:lnTo>
                  <a:pt x="7" y="66"/>
                </a:lnTo>
                <a:lnTo>
                  <a:pt x="7" y="76"/>
                </a:lnTo>
                <a:lnTo>
                  <a:pt x="14" y="90"/>
                </a:lnTo>
                <a:lnTo>
                  <a:pt x="17" y="97"/>
                </a:lnTo>
                <a:lnTo>
                  <a:pt x="35" y="104"/>
                </a:lnTo>
                <a:lnTo>
                  <a:pt x="38" y="97"/>
                </a:lnTo>
                <a:lnTo>
                  <a:pt x="49" y="104"/>
                </a:lnTo>
                <a:lnTo>
                  <a:pt x="56" y="111"/>
                </a:lnTo>
                <a:lnTo>
                  <a:pt x="62" y="111"/>
                </a:lnTo>
                <a:lnTo>
                  <a:pt x="83" y="107"/>
                </a:lnTo>
                <a:lnTo>
                  <a:pt x="83" y="9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79" name="Freeform 274">
            <a:extLst>
              <a:ext uri="{FF2B5EF4-FFF2-40B4-BE49-F238E27FC236}">
                <a16:creationId xmlns:a16="http://schemas.microsoft.com/office/drawing/2014/main" id="{DF7E03D3-8874-4EFD-91CB-3C014C458677}"/>
              </a:ext>
            </a:extLst>
          </p:cNvPr>
          <p:cNvSpPr>
            <a:spLocks/>
          </p:cNvSpPr>
          <p:nvPr/>
        </p:nvSpPr>
        <p:spPr bwMode="auto">
          <a:xfrm>
            <a:off x="9017182" y="4972510"/>
            <a:ext cx="384186" cy="232840"/>
          </a:xfrm>
          <a:custGeom>
            <a:avLst/>
            <a:gdLst>
              <a:gd name="T0" fmla="*/ 132 w 132"/>
              <a:gd name="T1" fmla="*/ 32 h 80"/>
              <a:gd name="T2" fmla="*/ 129 w 132"/>
              <a:gd name="T3" fmla="*/ 25 h 80"/>
              <a:gd name="T4" fmla="*/ 129 w 132"/>
              <a:gd name="T5" fmla="*/ 18 h 80"/>
              <a:gd name="T6" fmla="*/ 118 w 132"/>
              <a:gd name="T7" fmla="*/ 18 h 80"/>
              <a:gd name="T8" fmla="*/ 101 w 132"/>
              <a:gd name="T9" fmla="*/ 7 h 80"/>
              <a:gd name="T10" fmla="*/ 94 w 132"/>
              <a:gd name="T11" fmla="*/ 14 h 80"/>
              <a:gd name="T12" fmla="*/ 91 w 132"/>
              <a:gd name="T13" fmla="*/ 14 h 80"/>
              <a:gd name="T14" fmla="*/ 77 w 132"/>
              <a:gd name="T15" fmla="*/ 28 h 80"/>
              <a:gd name="T16" fmla="*/ 59 w 132"/>
              <a:gd name="T17" fmla="*/ 28 h 80"/>
              <a:gd name="T18" fmla="*/ 42 w 132"/>
              <a:gd name="T19" fmla="*/ 11 h 80"/>
              <a:gd name="T20" fmla="*/ 35 w 132"/>
              <a:gd name="T21" fmla="*/ 7 h 80"/>
              <a:gd name="T22" fmla="*/ 35 w 132"/>
              <a:gd name="T23" fmla="*/ 0 h 80"/>
              <a:gd name="T24" fmla="*/ 14 w 132"/>
              <a:gd name="T25" fmla="*/ 4 h 80"/>
              <a:gd name="T26" fmla="*/ 14 w 132"/>
              <a:gd name="T27" fmla="*/ 14 h 80"/>
              <a:gd name="T28" fmla="*/ 14 w 132"/>
              <a:gd name="T29" fmla="*/ 18 h 80"/>
              <a:gd name="T30" fmla="*/ 14 w 132"/>
              <a:gd name="T31" fmla="*/ 21 h 80"/>
              <a:gd name="T32" fmla="*/ 21 w 132"/>
              <a:gd name="T33" fmla="*/ 35 h 80"/>
              <a:gd name="T34" fmla="*/ 21 w 132"/>
              <a:gd name="T35" fmla="*/ 39 h 80"/>
              <a:gd name="T36" fmla="*/ 18 w 132"/>
              <a:gd name="T37" fmla="*/ 39 h 80"/>
              <a:gd name="T38" fmla="*/ 11 w 132"/>
              <a:gd name="T39" fmla="*/ 32 h 80"/>
              <a:gd name="T40" fmla="*/ 7 w 132"/>
              <a:gd name="T41" fmla="*/ 32 h 80"/>
              <a:gd name="T42" fmla="*/ 4 w 132"/>
              <a:gd name="T43" fmla="*/ 35 h 80"/>
              <a:gd name="T44" fmla="*/ 7 w 132"/>
              <a:gd name="T45" fmla="*/ 42 h 80"/>
              <a:gd name="T46" fmla="*/ 11 w 132"/>
              <a:gd name="T47" fmla="*/ 46 h 80"/>
              <a:gd name="T48" fmla="*/ 14 w 132"/>
              <a:gd name="T49" fmla="*/ 49 h 80"/>
              <a:gd name="T50" fmla="*/ 14 w 132"/>
              <a:gd name="T51" fmla="*/ 53 h 80"/>
              <a:gd name="T52" fmla="*/ 11 w 132"/>
              <a:gd name="T53" fmla="*/ 53 h 80"/>
              <a:gd name="T54" fmla="*/ 4 w 132"/>
              <a:gd name="T55" fmla="*/ 49 h 80"/>
              <a:gd name="T56" fmla="*/ 0 w 132"/>
              <a:gd name="T57" fmla="*/ 49 h 80"/>
              <a:gd name="T58" fmla="*/ 4 w 132"/>
              <a:gd name="T59" fmla="*/ 53 h 80"/>
              <a:gd name="T60" fmla="*/ 7 w 132"/>
              <a:gd name="T61" fmla="*/ 56 h 80"/>
              <a:gd name="T62" fmla="*/ 11 w 132"/>
              <a:gd name="T63" fmla="*/ 56 h 80"/>
              <a:gd name="T64" fmla="*/ 11 w 132"/>
              <a:gd name="T65" fmla="*/ 59 h 80"/>
              <a:gd name="T66" fmla="*/ 14 w 132"/>
              <a:gd name="T67" fmla="*/ 63 h 80"/>
              <a:gd name="T68" fmla="*/ 11 w 132"/>
              <a:gd name="T69" fmla="*/ 63 h 80"/>
              <a:gd name="T70" fmla="*/ 7 w 132"/>
              <a:gd name="T71" fmla="*/ 63 h 80"/>
              <a:gd name="T72" fmla="*/ 11 w 132"/>
              <a:gd name="T73" fmla="*/ 70 h 80"/>
              <a:gd name="T74" fmla="*/ 21 w 132"/>
              <a:gd name="T75" fmla="*/ 73 h 80"/>
              <a:gd name="T76" fmla="*/ 24 w 132"/>
              <a:gd name="T77" fmla="*/ 80 h 80"/>
              <a:gd name="T78" fmla="*/ 35 w 132"/>
              <a:gd name="T79" fmla="*/ 80 h 80"/>
              <a:gd name="T80" fmla="*/ 42 w 132"/>
              <a:gd name="T81" fmla="*/ 66 h 80"/>
              <a:gd name="T82" fmla="*/ 45 w 132"/>
              <a:gd name="T83" fmla="*/ 63 h 80"/>
              <a:gd name="T84" fmla="*/ 52 w 132"/>
              <a:gd name="T85" fmla="*/ 49 h 80"/>
              <a:gd name="T86" fmla="*/ 70 w 132"/>
              <a:gd name="T87" fmla="*/ 42 h 80"/>
              <a:gd name="T88" fmla="*/ 84 w 132"/>
              <a:gd name="T89" fmla="*/ 42 h 80"/>
              <a:gd name="T90" fmla="*/ 101 w 132"/>
              <a:gd name="T91" fmla="*/ 63 h 80"/>
              <a:gd name="T92" fmla="*/ 118 w 132"/>
              <a:gd name="T93" fmla="*/ 53 h 80"/>
              <a:gd name="T94" fmla="*/ 122 w 132"/>
              <a:gd name="T95" fmla="*/ 49 h 80"/>
              <a:gd name="T96" fmla="*/ 122 w 132"/>
              <a:gd name="T97" fmla="*/ 39 h 80"/>
              <a:gd name="T98" fmla="*/ 132 w 132"/>
              <a:gd name="T9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2" h="80">
                <a:moveTo>
                  <a:pt x="132" y="32"/>
                </a:moveTo>
                <a:lnTo>
                  <a:pt x="129" y="25"/>
                </a:lnTo>
                <a:lnTo>
                  <a:pt x="129" y="18"/>
                </a:lnTo>
                <a:lnTo>
                  <a:pt x="118" y="18"/>
                </a:lnTo>
                <a:lnTo>
                  <a:pt x="101" y="7"/>
                </a:lnTo>
                <a:lnTo>
                  <a:pt x="94" y="14"/>
                </a:lnTo>
                <a:lnTo>
                  <a:pt x="91" y="14"/>
                </a:lnTo>
                <a:lnTo>
                  <a:pt x="77" y="28"/>
                </a:lnTo>
                <a:lnTo>
                  <a:pt x="59" y="28"/>
                </a:lnTo>
                <a:lnTo>
                  <a:pt x="42" y="11"/>
                </a:lnTo>
                <a:lnTo>
                  <a:pt x="35" y="7"/>
                </a:lnTo>
                <a:lnTo>
                  <a:pt x="35" y="0"/>
                </a:lnTo>
                <a:lnTo>
                  <a:pt x="14" y="4"/>
                </a:lnTo>
                <a:lnTo>
                  <a:pt x="14" y="14"/>
                </a:lnTo>
                <a:lnTo>
                  <a:pt x="14" y="18"/>
                </a:lnTo>
                <a:lnTo>
                  <a:pt x="14" y="21"/>
                </a:lnTo>
                <a:lnTo>
                  <a:pt x="21" y="35"/>
                </a:lnTo>
                <a:lnTo>
                  <a:pt x="21" y="39"/>
                </a:lnTo>
                <a:lnTo>
                  <a:pt x="18" y="39"/>
                </a:lnTo>
                <a:lnTo>
                  <a:pt x="11" y="32"/>
                </a:lnTo>
                <a:lnTo>
                  <a:pt x="7" y="32"/>
                </a:lnTo>
                <a:lnTo>
                  <a:pt x="4" y="35"/>
                </a:lnTo>
                <a:lnTo>
                  <a:pt x="7" y="42"/>
                </a:lnTo>
                <a:lnTo>
                  <a:pt x="11" y="46"/>
                </a:lnTo>
                <a:lnTo>
                  <a:pt x="14" y="49"/>
                </a:lnTo>
                <a:lnTo>
                  <a:pt x="14" y="53"/>
                </a:lnTo>
                <a:lnTo>
                  <a:pt x="11" y="53"/>
                </a:lnTo>
                <a:lnTo>
                  <a:pt x="4" y="49"/>
                </a:lnTo>
                <a:lnTo>
                  <a:pt x="0" y="49"/>
                </a:lnTo>
                <a:lnTo>
                  <a:pt x="4" y="53"/>
                </a:lnTo>
                <a:lnTo>
                  <a:pt x="7" y="56"/>
                </a:lnTo>
                <a:lnTo>
                  <a:pt x="11" y="56"/>
                </a:lnTo>
                <a:lnTo>
                  <a:pt x="11" y="59"/>
                </a:lnTo>
                <a:lnTo>
                  <a:pt x="14" y="63"/>
                </a:lnTo>
                <a:lnTo>
                  <a:pt x="11" y="63"/>
                </a:lnTo>
                <a:lnTo>
                  <a:pt x="7" y="63"/>
                </a:lnTo>
                <a:lnTo>
                  <a:pt x="11" y="70"/>
                </a:lnTo>
                <a:lnTo>
                  <a:pt x="21" y="73"/>
                </a:lnTo>
                <a:lnTo>
                  <a:pt x="24" y="80"/>
                </a:lnTo>
                <a:lnTo>
                  <a:pt x="35" y="80"/>
                </a:lnTo>
                <a:lnTo>
                  <a:pt x="42" y="66"/>
                </a:lnTo>
                <a:lnTo>
                  <a:pt x="45" y="63"/>
                </a:lnTo>
                <a:lnTo>
                  <a:pt x="52" y="49"/>
                </a:lnTo>
                <a:lnTo>
                  <a:pt x="70" y="42"/>
                </a:lnTo>
                <a:lnTo>
                  <a:pt x="84" y="42"/>
                </a:lnTo>
                <a:lnTo>
                  <a:pt x="101" y="63"/>
                </a:lnTo>
                <a:lnTo>
                  <a:pt x="118" y="53"/>
                </a:lnTo>
                <a:lnTo>
                  <a:pt x="122" y="49"/>
                </a:lnTo>
                <a:lnTo>
                  <a:pt x="122" y="39"/>
                </a:lnTo>
                <a:lnTo>
                  <a:pt x="132" y="32"/>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80" name="Freeform 275">
            <a:extLst>
              <a:ext uri="{FF2B5EF4-FFF2-40B4-BE49-F238E27FC236}">
                <a16:creationId xmlns:a16="http://schemas.microsoft.com/office/drawing/2014/main" id="{ACF79FAA-3C3E-47C1-BB7C-B61E64465159}"/>
              </a:ext>
            </a:extLst>
          </p:cNvPr>
          <p:cNvSpPr>
            <a:spLocks/>
          </p:cNvSpPr>
          <p:nvPr/>
        </p:nvSpPr>
        <p:spPr bwMode="auto">
          <a:xfrm>
            <a:off x="9008452" y="5013258"/>
            <a:ext cx="40747" cy="40747"/>
          </a:xfrm>
          <a:custGeom>
            <a:avLst/>
            <a:gdLst>
              <a:gd name="T0" fmla="*/ 14 w 14"/>
              <a:gd name="T1" fmla="*/ 14 h 14"/>
              <a:gd name="T2" fmla="*/ 14 w 14"/>
              <a:gd name="T3" fmla="*/ 11 h 14"/>
              <a:gd name="T4" fmla="*/ 10 w 14"/>
              <a:gd name="T5" fmla="*/ 7 h 14"/>
              <a:gd name="T6" fmla="*/ 7 w 14"/>
              <a:gd name="T7" fmla="*/ 4 h 14"/>
              <a:gd name="T8" fmla="*/ 7 w 14"/>
              <a:gd name="T9" fmla="*/ 0 h 14"/>
              <a:gd name="T10" fmla="*/ 3 w 14"/>
              <a:gd name="T11" fmla="*/ 0 h 14"/>
              <a:gd name="T12" fmla="*/ 3 w 14"/>
              <a:gd name="T13" fmla="*/ 7 h 14"/>
              <a:gd name="T14" fmla="*/ 0 w 14"/>
              <a:gd name="T15" fmla="*/ 11 h 14"/>
              <a:gd name="T16" fmla="*/ 3 w 14"/>
              <a:gd name="T17" fmla="*/ 14 h 14"/>
              <a:gd name="T18" fmla="*/ 7 w 14"/>
              <a:gd name="T19" fmla="*/ 14 h 14"/>
              <a:gd name="T20" fmla="*/ 10 w 14"/>
              <a:gd name="T21" fmla="*/ 14 h 14"/>
              <a:gd name="T22" fmla="*/ 14 w 14"/>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4">
                <a:moveTo>
                  <a:pt x="14" y="14"/>
                </a:moveTo>
                <a:lnTo>
                  <a:pt x="14" y="11"/>
                </a:lnTo>
                <a:lnTo>
                  <a:pt x="10" y="7"/>
                </a:lnTo>
                <a:lnTo>
                  <a:pt x="7" y="4"/>
                </a:lnTo>
                <a:lnTo>
                  <a:pt x="7" y="0"/>
                </a:lnTo>
                <a:lnTo>
                  <a:pt x="3" y="0"/>
                </a:lnTo>
                <a:lnTo>
                  <a:pt x="3" y="7"/>
                </a:lnTo>
                <a:lnTo>
                  <a:pt x="0" y="11"/>
                </a:lnTo>
                <a:lnTo>
                  <a:pt x="3" y="14"/>
                </a:lnTo>
                <a:lnTo>
                  <a:pt x="7" y="14"/>
                </a:lnTo>
                <a:lnTo>
                  <a:pt x="10" y="14"/>
                </a:lnTo>
                <a:lnTo>
                  <a:pt x="14"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81" name="Freeform 276">
            <a:extLst>
              <a:ext uri="{FF2B5EF4-FFF2-40B4-BE49-F238E27FC236}">
                <a16:creationId xmlns:a16="http://schemas.microsoft.com/office/drawing/2014/main" id="{934D6A3E-A74C-4B5C-83C9-B1307B597715}"/>
              </a:ext>
            </a:extLst>
          </p:cNvPr>
          <p:cNvSpPr>
            <a:spLocks/>
          </p:cNvSpPr>
          <p:nvPr/>
        </p:nvSpPr>
        <p:spPr bwMode="auto">
          <a:xfrm>
            <a:off x="8996809" y="5155872"/>
            <a:ext cx="151346" cy="192093"/>
          </a:xfrm>
          <a:custGeom>
            <a:avLst/>
            <a:gdLst>
              <a:gd name="T0" fmla="*/ 52 w 52"/>
              <a:gd name="T1" fmla="*/ 62 h 66"/>
              <a:gd name="T2" fmla="*/ 49 w 52"/>
              <a:gd name="T3" fmla="*/ 59 h 66"/>
              <a:gd name="T4" fmla="*/ 45 w 52"/>
              <a:gd name="T5" fmla="*/ 38 h 66"/>
              <a:gd name="T6" fmla="*/ 38 w 52"/>
              <a:gd name="T7" fmla="*/ 28 h 66"/>
              <a:gd name="T8" fmla="*/ 31 w 52"/>
              <a:gd name="T9" fmla="*/ 17 h 66"/>
              <a:gd name="T10" fmla="*/ 28 w 52"/>
              <a:gd name="T11" fmla="*/ 10 h 66"/>
              <a:gd name="T12" fmla="*/ 18 w 52"/>
              <a:gd name="T13" fmla="*/ 7 h 66"/>
              <a:gd name="T14" fmla="*/ 14 w 52"/>
              <a:gd name="T15" fmla="*/ 0 h 66"/>
              <a:gd name="T16" fmla="*/ 7 w 52"/>
              <a:gd name="T17" fmla="*/ 0 h 66"/>
              <a:gd name="T18" fmla="*/ 7 w 52"/>
              <a:gd name="T19" fmla="*/ 3 h 66"/>
              <a:gd name="T20" fmla="*/ 11 w 52"/>
              <a:gd name="T21" fmla="*/ 14 h 66"/>
              <a:gd name="T22" fmla="*/ 11 w 52"/>
              <a:gd name="T23" fmla="*/ 21 h 66"/>
              <a:gd name="T24" fmla="*/ 11 w 52"/>
              <a:gd name="T25" fmla="*/ 28 h 66"/>
              <a:gd name="T26" fmla="*/ 11 w 52"/>
              <a:gd name="T27" fmla="*/ 31 h 66"/>
              <a:gd name="T28" fmla="*/ 7 w 52"/>
              <a:gd name="T29" fmla="*/ 35 h 66"/>
              <a:gd name="T30" fmla="*/ 7 w 52"/>
              <a:gd name="T31" fmla="*/ 38 h 66"/>
              <a:gd name="T32" fmla="*/ 11 w 52"/>
              <a:gd name="T33" fmla="*/ 38 h 66"/>
              <a:gd name="T34" fmla="*/ 11 w 52"/>
              <a:gd name="T35" fmla="*/ 42 h 66"/>
              <a:gd name="T36" fmla="*/ 7 w 52"/>
              <a:gd name="T37" fmla="*/ 45 h 66"/>
              <a:gd name="T38" fmla="*/ 4 w 52"/>
              <a:gd name="T39" fmla="*/ 42 h 66"/>
              <a:gd name="T40" fmla="*/ 0 w 52"/>
              <a:gd name="T41" fmla="*/ 42 h 66"/>
              <a:gd name="T42" fmla="*/ 0 w 52"/>
              <a:gd name="T43" fmla="*/ 48 h 66"/>
              <a:gd name="T44" fmla="*/ 18 w 52"/>
              <a:gd name="T45" fmla="*/ 59 h 66"/>
              <a:gd name="T46" fmla="*/ 21 w 52"/>
              <a:gd name="T47" fmla="*/ 66 h 66"/>
              <a:gd name="T48" fmla="*/ 42 w 52"/>
              <a:gd name="T49" fmla="*/ 66 h 66"/>
              <a:gd name="T50" fmla="*/ 45 w 52"/>
              <a:gd name="T51" fmla="*/ 66 h 66"/>
              <a:gd name="T52" fmla="*/ 52 w 52"/>
              <a:gd name="T53"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66">
                <a:moveTo>
                  <a:pt x="52" y="62"/>
                </a:moveTo>
                <a:lnTo>
                  <a:pt x="49" y="59"/>
                </a:lnTo>
                <a:lnTo>
                  <a:pt x="45" y="38"/>
                </a:lnTo>
                <a:lnTo>
                  <a:pt x="38" y="28"/>
                </a:lnTo>
                <a:lnTo>
                  <a:pt x="31" y="17"/>
                </a:lnTo>
                <a:lnTo>
                  <a:pt x="28" y="10"/>
                </a:lnTo>
                <a:lnTo>
                  <a:pt x="18" y="7"/>
                </a:lnTo>
                <a:lnTo>
                  <a:pt x="14" y="0"/>
                </a:lnTo>
                <a:lnTo>
                  <a:pt x="7" y="0"/>
                </a:lnTo>
                <a:lnTo>
                  <a:pt x="7" y="3"/>
                </a:lnTo>
                <a:lnTo>
                  <a:pt x="11" y="14"/>
                </a:lnTo>
                <a:lnTo>
                  <a:pt x="11" y="21"/>
                </a:lnTo>
                <a:lnTo>
                  <a:pt x="11" y="28"/>
                </a:lnTo>
                <a:lnTo>
                  <a:pt x="11" y="31"/>
                </a:lnTo>
                <a:lnTo>
                  <a:pt x="7" y="35"/>
                </a:lnTo>
                <a:lnTo>
                  <a:pt x="7" y="38"/>
                </a:lnTo>
                <a:lnTo>
                  <a:pt x="11" y="38"/>
                </a:lnTo>
                <a:lnTo>
                  <a:pt x="11" y="42"/>
                </a:lnTo>
                <a:lnTo>
                  <a:pt x="7" y="45"/>
                </a:lnTo>
                <a:lnTo>
                  <a:pt x="4" y="42"/>
                </a:lnTo>
                <a:lnTo>
                  <a:pt x="0" y="42"/>
                </a:lnTo>
                <a:lnTo>
                  <a:pt x="0" y="48"/>
                </a:lnTo>
                <a:lnTo>
                  <a:pt x="18" y="59"/>
                </a:lnTo>
                <a:lnTo>
                  <a:pt x="21" y="66"/>
                </a:lnTo>
                <a:lnTo>
                  <a:pt x="42" y="66"/>
                </a:lnTo>
                <a:lnTo>
                  <a:pt x="45" y="66"/>
                </a:lnTo>
                <a:lnTo>
                  <a:pt x="52" y="62"/>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82" name="Freeform 277">
            <a:extLst>
              <a:ext uri="{FF2B5EF4-FFF2-40B4-BE49-F238E27FC236}">
                <a16:creationId xmlns:a16="http://schemas.microsoft.com/office/drawing/2014/main" id="{334AB6B5-120B-45D6-B2AB-963B9836EA15}"/>
              </a:ext>
            </a:extLst>
          </p:cNvPr>
          <p:cNvSpPr>
            <a:spLocks/>
          </p:cNvSpPr>
          <p:nvPr/>
        </p:nvSpPr>
        <p:spPr bwMode="auto">
          <a:xfrm>
            <a:off x="9127782" y="4288543"/>
            <a:ext cx="445307" cy="381276"/>
          </a:xfrm>
          <a:custGeom>
            <a:avLst/>
            <a:gdLst>
              <a:gd name="T0" fmla="*/ 153 w 153"/>
              <a:gd name="T1" fmla="*/ 121 h 131"/>
              <a:gd name="T2" fmla="*/ 139 w 153"/>
              <a:gd name="T3" fmla="*/ 111 h 131"/>
              <a:gd name="T4" fmla="*/ 146 w 153"/>
              <a:gd name="T5" fmla="*/ 107 h 131"/>
              <a:gd name="T6" fmla="*/ 132 w 153"/>
              <a:gd name="T7" fmla="*/ 72 h 131"/>
              <a:gd name="T8" fmla="*/ 129 w 153"/>
              <a:gd name="T9" fmla="*/ 76 h 131"/>
              <a:gd name="T10" fmla="*/ 122 w 153"/>
              <a:gd name="T11" fmla="*/ 55 h 131"/>
              <a:gd name="T12" fmla="*/ 98 w 153"/>
              <a:gd name="T13" fmla="*/ 59 h 131"/>
              <a:gd name="T14" fmla="*/ 84 w 153"/>
              <a:gd name="T15" fmla="*/ 48 h 131"/>
              <a:gd name="T16" fmla="*/ 49 w 153"/>
              <a:gd name="T17" fmla="*/ 34 h 131"/>
              <a:gd name="T18" fmla="*/ 53 w 153"/>
              <a:gd name="T19" fmla="*/ 31 h 131"/>
              <a:gd name="T20" fmla="*/ 56 w 153"/>
              <a:gd name="T21" fmla="*/ 24 h 131"/>
              <a:gd name="T22" fmla="*/ 32 w 153"/>
              <a:gd name="T23" fmla="*/ 13 h 131"/>
              <a:gd name="T24" fmla="*/ 14 w 153"/>
              <a:gd name="T25" fmla="*/ 0 h 131"/>
              <a:gd name="T26" fmla="*/ 11 w 153"/>
              <a:gd name="T27" fmla="*/ 7 h 131"/>
              <a:gd name="T28" fmla="*/ 11 w 153"/>
              <a:gd name="T29" fmla="*/ 17 h 131"/>
              <a:gd name="T30" fmla="*/ 11 w 153"/>
              <a:gd name="T31" fmla="*/ 27 h 131"/>
              <a:gd name="T32" fmla="*/ 11 w 153"/>
              <a:gd name="T33" fmla="*/ 34 h 131"/>
              <a:gd name="T34" fmla="*/ 0 w 153"/>
              <a:gd name="T35" fmla="*/ 48 h 131"/>
              <a:gd name="T36" fmla="*/ 14 w 153"/>
              <a:gd name="T37" fmla="*/ 48 h 131"/>
              <a:gd name="T38" fmla="*/ 14 w 153"/>
              <a:gd name="T39" fmla="*/ 55 h 131"/>
              <a:gd name="T40" fmla="*/ 28 w 153"/>
              <a:gd name="T41" fmla="*/ 59 h 131"/>
              <a:gd name="T42" fmla="*/ 32 w 153"/>
              <a:gd name="T43" fmla="*/ 52 h 131"/>
              <a:gd name="T44" fmla="*/ 42 w 153"/>
              <a:gd name="T45" fmla="*/ 52 h 131"/>
              <a:gd name="T46" fmla="*/ 39 w 153"/>
              <a:gd name="T47" fmla="*/ 69 h 131"/>
              <a:gd name="T48" fmla="*/ 49 w 153"/>
              <a:gd name="T49" fmla="*/ 69 h 131"/>
              <a:gd name="T50" fmla="*/ 53 w 153"/>
              <a:gd name="T51" fmla="*/ 65 h 131"/>
              <a:gd name="T52" fmla="*/ 70 w 153"/>
              <a:gd name="T53" fmla="*/ 76 h 131"/>
              <a:gd name="T54" fmla="*/ 70 w 153"/>
              <a:gd name="T55" fmla="*/ 79 h 131"/>
              <a:gd name="T56" fmla="*/ 91 w 153"/>
              <a:gd name="T57" fmla="*/ 90 h 131"/>
              <a:gd name="T58" fmla="*/ 98 w 153"/>
              <a:gd name="T59" fmla="*/ 114 h 131"/>
              <a:gd name="T60" fmla="*/ 91 w 153"/>
              <a:gd name="T61" fmla="*/ 124 h 131"/>
              <a:gd name="T62" fmla="*/ 108 w 153"/>
              <a:gd name="T63" fmla="*/ 131 h 131"/>
              <a:gd name="T64" fmla="*/ 115 w 153"/>
              <a:gd name="T65" fmla="*/ 131 h 131"/>
              <a:gd name="T66" fmla="*/ 132 w 153"/>
              <a:gd name="T67" fmla="*/ 131 h 131"/>
              <a:gd name="T68" fmla="*/ 153 w 153"/>
              <a:gd name="T69" fmla="*/ 12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131">
                <a:moveTo>
                  <a:pt x="153" y="121"/>
                </a:moveTo>
                <a:lnTo>
                  <a:pt x="139" y="111"/>
                </a:lnTo>
                <a:lnTo>
                  <a:pt x="146" y="107"/>
                </a:lnTo>
                <a:lnTo>
                  <a:pt x="132" y="72"/>
                </a:lnTo>
                <a:lnTo>
                  <a:pt x="129" y="76"/>
                </a:lnTo>
                <a:lnTo>
                  <a:pt x="122" y="55"/>
                </a:lnTo>
                <a:lnTo>
                  <a:pt x="98" y="59"/>
                </a:lnTo>
                <a:lnTo>
                  <a:pt x="84" y="48"/>
                </a:lnTo>
                <a:lnTo>
                  <a:pt x="49" y="34"/>
                </a:lnTo>
                <a:lnTo>
                  <a:pt x="53" y="31"/>
                </a:lnTo>
                <a:lnTo>
                  <a:pt x="56" y="24"/>
                </a:lnTo>
                <a:lnTo>
                  <a:pt x="32" y="13"/>
                </a:lnTo>
                <a:lnTo>
                  <a:pt x="14" y="0"/>
                </a:lnTo>
                <a:lnTo>
                  <a:pt x="11" y="7"/>
                </a:lnTo>
                <a:lnTo>
                  <a:pt x="11" y="17"/>
                </a:lnTo>
                <a:lnTo>
                  <a:pt x="11" y="27"/>
                </a:lnTo>
                <a:lnTo>
                  <a:pt x="11" y="34"/>
                </a:lnTo>
                <a:lnTo>
                  <a:pt x="0" y="48"/>
                </a:lnTo>
                <a:lnTo>
                  <a:pt x="14" y="48"/>
                </a:lnTo>
                <a:lnTo>
                  <a:pt x="14" y="55"/>
                </a:lnTo>
                <a:lnTo>
                  <a:pt x="28" y="59"/>
                </a:lnTo>
                <a:lnTo>
                  <a:pt x="32" y="52"/>
                </a:lnTo>
                <a:lnTo>
                  <a:pt x="42" y="52"/>
                </a:lnTo>
                <a:lnTo>
                  <a:pt x="39" y="69"/>
                </a:lnTo>
                <a:lnTo>
                  <a:pt x="49" y="69"/>
                </a:lnTo>
                <a:lnTo>
                  <a:pt x="53" y="65"/>
                </a:lnTo>
                <a:lnTo>
                  <a:pt x="70" y="76"/>
                </a:lnTo>
                <a:lnTo>
                  <a:pt x="70" y="79"/>
                </a:lnTo>
                <a:lnTo>
                  <a:pt x="91" y="90"/>
                </a:lnTo>
                <a:lnTo>
                  <a:pt x="98" y="114"/>
                </a:lnTo>
                <a:lnTo>
                  <a:pt x="91" y="124"/>
                </a:lnTo>
                <a:lnTo>
                  <a:pt x="108" y="131"/>
                </a:lnTo>
                <a:lnTo>
                  <a:pt x="115" y="131"/>
                </a:lnTo>
                <a:lnTo>
                  <a:pt x="132" y="131"/>
                </a:lnTo>
                <a:lnTo>
                  <a:pt x="153" y="121"/>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83" name="Freeform 278">
            <a:extLst>
              <a:ext uri="{FF2B5EF4-FFF2-40B4-BE49-F238E27FC236}">
                <a16:creationId xmlns:a16="http://schemas.microsoft.com/office/drawing/2014/main" id="{DBF045C0-886C-4858-99A3-C11B0602C10C}"/>
              </a:ext>
            </a:extLst>
          </p:cNvPr>
          <p:cNvSpPr>
            <a:spLocks/>
          </p:cNvSpPr>
          <p:nvPr/>
        </p:nvSpPr>
        <p:spPr bwMode="auto">
          <a:xfrm>
            <a:off x="8967705" y="4067683"/>
            <a:ext cx="192093" cy="282319"/>
          </a:xfrm>
          <a:custGeom>
            <a:avLst/>
            <a:gdLst>
              <a:gd name="T0" fmla="*/ 0 w 66"/>
              <a:gd name="T1" fmla="*/ 17 h 97"/>
              <a:gd name="T2" fmla="*/ 24 w 66"/>
              <a:gd name="T3" fmla="*/ 17 h 97"/>
              <a:gd name="T4" fmla="*/ 28 w 66"/>
              <a:gd name="T5" fmla="*/ 0 h 97"/>
              <a:gd name="T6" fmla="*/ 66 w 66"/>
              <a:gd name="T7" fmla="*/ 0 h 97"/>
              <a:gd name="T8" fmla="*/ 66 w 66"/>
              <a:gd name="T9" fmla="*/ 10 h 97"/>
              <a:gd name="T10" fmla="*/ 66 w 66"/>
              <a:gd name="T11" fmla="*/ 17 h 97"/>
              <a:gd name="T12" fmla="*/ 55 w 66"/>
              <a:gd name="T13" fmla="*/ 31 h 97"/>
              <a:gd name="T14" fmla="*/ 52 w 66"/>
              <a:gd name="T15" fmla="*/ 35 h 97"/>
              <a:gd name="T16" fmla="*/ 41 w 66"/>
              <a:gd name="T17" fmla="*/ 73 h 97"/>
              <a:gd name="T18" fmla="*/ 41 w 66"/>
              <a:gd name="T19" fmla="*/ 76 h 97"/>
              <a:gd name="T20" fmla="*/ 31 w 66"/>
              <a:gd name="T21" fmla="*/ 90 h 97"/>
              <a:gd name="T22" fmla="*/ 17 w 66"/>
              <a:gd name="T23" fmla="*/ 97 h 97"/>
              <a:gd name="T24" fmla="*/ 21 w 66"/>
              <a:gd name="T25" fmla="*/ 90 h 97"/>
              <a:gd name="T26" fmla="*/ 21 w 66"/>
              <a:gd name="T27" fmla="*/ 87 h 97"/>
              <a:gd name="T28" fmla="*/ 21 w 66"/>
              <a:gd name="T29" fmla="*/ 83 h 97"/>
              <a:gd name="T30" fmla="*/ 17 w 66"/>
              <a:gd name="T31" fmla="*/ 83 h 97"/>
              <a:gd name="T32" fmla="*/ 14 w 66"/>
              <a:gd name="T33" fmla="*/ 83 h 97"/>
              <a:gd name="T34" fmla="*/ 21 w 66"/>
              <a:gd name="T35" fmla="*/ 73 h 97"/>
              <a:gd name="T36" fmla="*/ 14 w 66"/>
              <a:gd name="T37" fmla="*/ 66 h 97"/>
              <a:gd name="T38" fmla="*/ 3 w 66"/>
              <a:gd name="T39" fmla="*/ 73 h 97"/>
              <a:gd name="T40" fmla="*/ 3 w 66"/>
              <a:gd name="T41" fmla="*/ 69 h 97"/>
              <a:gd name="T42" fmla="*/ 7 w 66"/>
              <a:gd name="T43" fmla="*/ 62 h 97"/>
              <a:gd name="T44" fmla="*/ 7 w 66"/>
              <a:gd name="T45" fmla="*/ 59 h 97"/>
              <a:gd name="T46" fmla="*/ 3 w 66"/>
              <a:gd name="T47" fmla="*/ 59 h 97"/>
              <a:gd name="T48" fmla="*/ 3 w 66"/>
              <a:gd name="T49" fmla="*/ 55 h 97"/>
              <a:gd name="T50" fmla="*/ 3 w 66"/>
              <a:gd name="T51" fmla="*/ 52 h 97"/>
              <a:gd name="T52" fmla="*/ 3 w 66"/>
              <a:gd name="T53" fmla="*/ 45 h 97"/>
              <a:gd name="T54" fmla="*/ 10 w 66"/>
              <a:gd name="T55" fmla="*/ 35 h 97"/>
              <a:gd name="T56" fmla="*/ 10 w 66"/>
              <a:gd name="T57" fmla="*/ 31 h 97"/>
              <a:gd name="T58" fmla="*/ 10 w 66"/>
              <a:gd name="T59" fmla="*/ 28 h 97"/>
              <a:gd name="T60" fmla="*/ 7 w 66"/>
              <a:gd name="T61" fmla="*/ 28 h 97"/>
              <a:gd name="T62" fmla="*/ 3 w 66"/>
              <a:gd name="T63" fmla="*/ 28 h 97"/>
              <a:gd name="T64" fmla="*/ 0 w 66"/>
              <a:gd name="T65" fmla="*/ 28 h 97"/>
              <a:gd name="T66" fmla="*/ 0 w 66"/>
              <a:gd name="T67" fmla="*/ 1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97">
                <a:moveTo>
                  <a:pt x="0" y="17"/>
                </a:moveTo>
                <a:lnTo>
                  <a:pt x="24" y="17"/>
                </a:lnTo>
                <a:lnTo>
                  <a:pt x="28" y="0"/>
                </a:lnTo>
                <a:lnTo>
                  <a:pt x="66" y="0"/>
                </a:lnTo>
                <a:lnTo>
                  <a:pt x="66" y="10"/>
                </a:lnTo>
                <a:lnTo>
                  <a:pt x="66" y="17"/>
                </a:lnTo>
                <a:lnTo>
                  <a:pt x="55" y="31"/>
                </a:lnTo>
                <a:lnTo>
                  <a:pt x="52" y="35"/>
                </a:lnTo>
                <a:lnTo>
                  <a:pt x="41" y="73"/>
                </a:lnTo>
                <a:lnTo>
                  <a:pt x="41" y="76"/>
                </a:lnTo>
                <a:lnTo>
                  <a:pt x="31" y="90"/>
                </a:lnTo>
                <a:lnTo>
                  <a:pt x="17" y="97"/>
                </a:lnTo>
                <a:lnTo>
                  <a:pt x="21" y="90"/>
                </a:lnTo>
                <a:lnTo>
                  <a:pt x="21" y="87"/>
                </a:lnTo>
                <a:lnTo>
                  <a:pt x="21" y="83"/>
                </a:lnTo>
                <a:lnTo>
                  <a:pt x="17" y="83"/>
                </a:lnTo>
                <a:lnTo>
                  <a:pt x="14" y="83"/>
                </a:lnTo>
                <a:lnTo>
                  <a:pt x="21" y="73"/>
                </a:lnTo>
                <a:lnTo>
                  <a:pt x="14" y="66"/>
                </a:lnTo>
                <a:lnTo>
                  <a:pt x="3" y="73"/>
                </a:lnTo>
                <a:lnTo>
                  <a:pt x="3" y="69"/>
                </a:lnTo>
                <a:lnTo>
                  <a:pt x="7" y="62"/>
                </a:lnTo>
                <a:lnTo>
                  <a:pt x="7" y="59"/>
                </a:lnTo>
                <a:lnTo>
                  <a:pt x="3" y="59"/>
                </a:lnTo>
                <a:lnTo>
                  <a:pt x="3" y="55"/>
                </a:lnTo>
                <a:lnTo>
                  <a:pt x="3" y="52"/>
                </a:lnTo>
                <a:lnTo>
                  <a:pt x="3" y="45"/>
                </a:lnTo>
                <a:lnTo>
                  <a:pt x="10" y="35"/>
                </a:lnTo>
                <a:lnTo>
                  <a:pt x="10" y="31"/>
                </a:lnTo>
                <a:lnTo>
                  <a:pt x="10" y="28"/>
                </a:lnTo>
                <a:lnTo>
                  <a:pt x="7" y="28"/>
                </a:lnTo>
                <a:lnTo>
                  <a:pt x="3" y="28"/>
                </a:lnTo>
                <a:lnTo>
                  <a:pt x="0" y="28"/>
                </a:lnTo>
                <a:lnTo>
                  <a:pt x="0" y="1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84" name="Freeform 279">
            <a:extLst>
              <a:ext uri="{FF2B5EF4-FFF2-40B4-BE49-F238E27FC236}">
                <a16:creationId xmlns:a16="http://schemas.microsoft.com/office/drawing/2014/main" id="{1A827C4A-6D55-42AE-9661-DC81F0F3D681}"/>
              </a:ext>
            </a:extLst>
          </p:cNvPr>
          <p:cNvSpPr>
            <a:spLocks/>
          </p:cNvSpPr>
          <p:nvPr/>
        </p:nvSpPr>
        <p:spPr bwMode="auto">
          <a:xfrm>
            <a:off x="8956062" y="4169550"/>
            <a:ext cx="20374" cy="29105"/>
          </a:xfrm>
          <a:custGeom>
            <a:avLst/>
            <a:gdLst>
              <a:gd name="T0" fmla="*/ 0 w 7"/>
              <a:gd name="T1" fmla="*/ 7 h 10"/>
              <a:gd name="T2" fmla="*/ 0 w 7"/>
              <a:gd name="T3" fmla="*/ 3 h 10"/>
              <a:gd name="T4" fmla="*/ 0 w 7"/>
              <a:gd name="T5" fmla="*/ 0 h 10"/>
              <a:gd name="T6" fmla="*/ 4 w 7"/>
              <a:gd name="T7" fmla="*/ 0 h 10"/>
              <a:gd name="T8" fmla="*/ 4 w 7"/>
              <a:gd name="T9" fmla="*/ 3 h 10"/>
              <a:gd name="T10" fmla="*/ 7 w 7"/>
              <a:gd name="T11" fmla="*/ 7 h 10"/>
              <a:gd name="T12" fmla="*/ 4 w 7"/>
              <a:gd name="T13" fmla="*/ 10 h 10"/>
              <a:gd name="T14" fmla="*/ 0 w 7"/>
              <a:gd name="T15" fmla="*/ 10 h 10"/>
              <a:gd name="T16" fmla="*/ 0 w 7"/>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0" y="7"/>
                </a:moveTo>
                <a:lnTo>
                  <a:pt x="0" y="3"/>
                </a:lnTo>
                <a:lnTo>
                  <a:pt x="0" y="0"/>
                </a:lnTo>
                <a:lnTo>
                  <a:pt x="4" y="0"/>
                </a:lnTo>
                <a:lnTo>
                  <a:pt x="4" y="3"/>
                </a:lnTo>
                <a:lnTo>
                  <a:pt x="7" y="7"/>
                </a:lnTo>
                <a:lnTo>
                  <a:pt x="4" y="10"/>
                </a:lnTo>
                <a:lnTo>
                  <a:pt x="0" y="10"/>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85" name="Freeform 280">
            <a:extLst>
              <a:ext uri="{FF2B5EF4-FFF2-40B4-BE49-F238E27FC236}">
                <a16:creationId xmlns:a16="http://schemas.microsoft.com/office/drawing/2014/main" id="{7DCF5784-8B8D-405B-9E9D-D1A0A49AA839}"/>
              </a:ext>
            </a:extLst>
          </p:cNvPr>
          <p:cNvSpPr>
            <a:spLocks/>
          </p:cNvSpPr>
          <p:nvPr/>
        </p:nvSpPr>
        <p:spPr bwMode="auto">
          <a:xfrm>
            <a:off x="9087034" y="4428247"/>
            <a:ext cx="162988" cy="171720"/>
          </a:xfrm>
          <a:custGeom>
            <a:avLst/>
            <a:gdLst>
              <a:gd name="T0" fmla="*/ 14 w 56"/>
              <a:gd name="T1" fmla="*/ 0 h 59"/>
              <a:gd name="T2" fmla="*/ 28 w 56"/>
              <a:gd name="T3" fmla="*/ 0 h 59"/>
              <a:gd name="T4" fmla="*/ 28 w 56"/>
              <a:gd name="T5" fmla="*/ 7 h 59"/>
              <a:gd name="T6" fmla="*/ 42 w 56"/>
              <a:gd name="T7" fmla="*/ 11 h 59"/>
              <a:gd name="T8" fmla="*/ 46 w 56"/>
              <a:gd name="T9" fmla="*/ 4 h 59"/>
              <a:gd name="T10" fmla="*/ 56 w 56"/>
              <a:gd name="T11" fmla="*/ 4 h 59"/>
              <a:gd name="T12" fmla="*/ 53 w 56"/>
              <a:gd name="T13" fmla="*/ 21 h 59"/>
              <a:gd name="T14" fmla="*/ 42 w 56"/>
              <a:gd name="T15" fmla="*/ 42 h 59"/>
              <a:gd name="T16" fmla="*/ 32 w 56"/>
              <a:gd name="T17" fmla="*/ 59 h 59"/>
              <a:gd name="T18" fmla="*/ 0 w 56"/>
              <a:gd name="T19" fmla="*/ 42 h 59"/>
              <a:gd name="T20" fmla="*/ 11 w 56"/>
              <a:gd name="T21" fmla="*/ 4 h 59"/>
              <a:gd name="T22" fmla="*/ 14 w 56"/>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9">
                <a:moveTo>
                  <a:pt x="14" y="0"/>
                </a:moveTo>
                <a:lnTo>
                  <a:pt x="28" y="0"/>
                </a:lnTo>
                <a:lnTo>
                  <a:pt x="28" y="7"/>
                </a:lnTo>
                <a:lnTo>
                  <a:pt x="42" y="11"/>
                </a:lnTo>
                <a:lnTo>
                  <a:pt x="46" y="4"/>
                </a:lnTo>
                <a:lnTo>
                  <a:pt x="56" y="4"/>
                </a:lnTo>
                <a:lnTo>
                  <a:pt x="53" y="21"/>
                </a:lnTo>
                <a:lnTo>
                  <a:pt x="42" y="42"/>
                </a:lnTo>
                <a:lnTo>
                  <a:pt x="32" y="59"/>
                </a:lnTo>
                <a:lnTo>
                  <a:pt x="0" y="42"/>
                </a:lnTo>
                <a:lnTo>
                  <a:pt x="11" y="4"/>
                </a:lnTo>
                <a:lnTo>
                  <a:pt x="1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86" name="Freeform 281">
            <a:extLst>
              <a:ext uri="{FF2B5EF4-FFF2-40B4-BE49-F238E27FC236}">
                <a16:creationId xmlns:a16="http://schemas.microsoft.com/office/drawing/2014/main" id="{CDAB1650-47F9-4BD3-8A5A-26DE3D9FA462}"/>
              </a:ext>
            </a:extLst>
          </p:cNvPr>
          <p:cNvSpPr>
            <a:spLocks/>
          </p:cNvSpPr>
          <p:nvPr/>
        </p:nvSpPr>
        <p:spPr bwMode="auto">
          <a:xfrm>
            <a:off x="8976436" y="4259776"/>
            <a:ext cx="52389" cy="49479"/>
          </a:xfrm>
          <a:custGeom>
            <a:avLst/>
            <a:gdLst>
              <a:gd name="T0" fmla="*/ 0 w 18"/>
              <a:gd name="T1" fmla="*/ 7 h 17"/>
              <a:gd name="T2" fmla="*/ 11 w 18"/>
              <a:gd name="T3" fmla="*/ 0 h 17"/>
              <a:gd name="T4" fmla="*/ 18 w 18"/>
              <a:gd name="T5" fmla="*/ 7 h 17"/>
              <a:gd name="T6" fmla="*/ 11 w 18"/>
              <a:gd name="T7" fmla="*/ 17 h 17"/>
              <a:gd name="T8" fmla="*/ 4 w 18"/>
              <a:gd name="T9" fmla="*/ 17 h 17"/>
              <a:gd name="T10" fmla="*/ 0 w 18"/>
              <a:gd name="T11" fmla="*/ 14 h 17"/>
              <a:gd name="T12" fmla="*/ 0 w 18"/>
              <a:gd name="T13" fmla="*/ 10 h 17"/>
              <a:gd name="T14" fmla="*/ 0 w 18"/>
              <a:gd name="T15" fmla="*/ 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0" y="7"/>
                </a:moveTo>
                <a:lnTo>
                  <a:pt x="11" y="0"/>
                </a:lnTo>
                <a:lnTo>
                  <a:pt x="18" y="7"/>
                </a:lnTo>
                <a:lnTo>
                  <a:pt x="11" y="17"/>
                </a:lnTo>
                <a:lnTo>
                  <a:pt x="4" y="17"/>
                </a:lnTo>
                <a:lnTo>
                  <a:pt x="0" y="14"/>
                </a:lnTo>
                <a:lnTo>
                  <a:pt x="0" y="10"/>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87" name="Freeform 282">
            <a:extLst>
              <a:ext uri="{FF2B5EF4-FFF2-40B4-BE49-F238E27FC236}">
                <a16:creationId xmlns:a16="http://schemas.microsoft.com/office/drawing/2014/main" id="{54362576-CDC0-4F98-952B-AC0174DC28CE}"/>
              </a:ext>
            </a:extLst>
          </p:cNvPr>
          <p:cNvSpPr>
            <a:spLocks/>
          </p:cNvSpPr>
          <p:nvPr/>
        </p:nvSpPr>
        <p:spPr bwMode="auto">
          <a:xfrm>
            <a:off x="9180170" y="4477727"/>
            <a:ext cx="232840" cy="293961"/>
          </a:xfrm>
          <a:custGeom>
            <a:avLst/>
            <a:gdLst>
              <a:gd name="T0" fmla="*/ 21 w 80"/>
              <a:gd name="T1" fmla="*/ 4 h 101"/>
              <a:gd name="T2" fmla="*/ 31 w 80"/>
              <a:gd name="T3" fmla="*/ 4 h 101"/>
              <a:gd name="T4" fmla="*/ 35 w 80"/>
              <a:gd name="T5" fmla="*/ 0 h 101"/>
              <a:gd name="T6" fmla="*/ 52 w 80"/>
              <a:gd name="T7" fmla="*/ 11 h 101"/>
              <a:gd name="T8" fmla="*/ 52 w 80"/>
              <a:gd name="T9" fmla="*/ 14 h 101"/>
              <a:gd name="T10" fmla="*/ 73 w 80"/>
              <a:gd name="T11" fmla="*/ 25 h 101"/>
              <a:gd name="T12" fmla="*/ 80 w 80"/>
              <a:gd name="T13" fmla="*/ 49 h 101"/>
              <a:gd name="T14" fmla="*/ 73 w 80"/>
              <a:gd name="T15" fmla="*/ 59 h 101"/>
              <a:gd name="T16" fmla="*/ 66 w 80"/>
              <a:gd name="T17" fmla="*/ 77 h 101"/>
              <a:gd name="T18" fmla="*/ 52 w 80"/>
              <a:gd name="T19" fmla="*/ 80 h 101"/>
              <a:gd name="T20" fmla="*/ 48 w 80"/>
              <a:gd name="T21" fmla="*/ 91 h 101"/>
              <a:gd name="T22" fmla="*/ 41 w 80"/>
              <a:gd name="T23" fmla="*/ 101 h 101"/>
              <a:gd name="T24" fmla="*/ 31 w 80"/>
              <a:gd name="T25" fmla="*/ 101 h 101"/>
              <a:gd name="T26" fmla="*/ 28 w 80"/>
              <a:gd name="T27" fmla="*/ 94 h 101"/>
              <a:gd name="T28" fmla="*/ 3 w 80"/>
              <a:gd name="T29" fmla="*/ 56 h 101"/>
              <a:gd name="T30" fmla="*/ 0 w 80"/>
              <a:gd name="T31" fmla="*/ 42 h 101"/>
              <a:gd name="T32" fmla="*/ 10 w 80"/>
              <a:gd name="T33" fmla="*/ 25 h 101"/>
              <a:gd name="T34" fmla="*/ 21 w 80"/>
              <a:gd name="T35"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01">
                <a:moveTo>
                  <a:pt x="21" y="4"/>
                </a:moveTo>
                <a:lnTo>
                  <a:pt x="31" y="4"/>
                </a:lnTo>
                <a:lnTo>
                  <a:pt x="35" y="0"/>
                </a:lnTo>
                <a:lnTo>
                  <a:pt x="52" y="11"/>
                </a:lnTo>
                <a:lnTo>
                  <a:pt x="52" y="14"/>
                </a:lnTo>
                <a:lnTo>
                  <a:pt x="73" y="25"/>
                </a:lnTo>
                <a:lnTo>
                  <a:pt x="80" y="49"/>
                </a:lnTo>
                <a:lnTo>
                  <a:pt x="73" y="59"/>
                </a:lnTo>
                <a:lnTo>
                  <a:pt x="66" y="77"/>
                </a:lnTo>
                <a:lnTo>
                  <a:pt x="52" y="80"/>
                </a:lnTo>
                <a:lnTo>
                  <a:pt x="48" y="91"/>
                </a:lnTo>
                <a:lnTo>
                  <a:pt x="41" y="101"/>
                </a:lnTo>
                <a:lnTo>
                  <a:pt x="31" y="101"/>
                </a:lnTo>
                <a:lnTo>
                  <a:pt x="28" y="94"/>
                </a:lnTo>
                <a:lnTo>
                  <a:pt x="3" y="56"/>
                </a:lnTo>
                <a:lnTo>
                  <a:pt x="0" y="42"/>
                </a:lnTo>
                <a:lnTo>
                  <a:pt x="10" y="25"/>
                </a:lnTo>
                <a:lnTo>
                  <a:pt x="21"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88" name="Freeform 283">
            <a:extLst>
              <a:ext uri="{FF2B5EF4-FFF2-40B4-BE49-F238E27FC236}">
                <a16:creationId xmlns:a16="http://schemas.microsoft.com/office/drawing/2014/main" id="{DA7205F7-1DD8-487F-82BC-94F265278173}"/>
              </a:ext>
            </a:extLst>
          </p:cNvPr>
          <p:cNvSpPr>
            <a:spLocks/>
          </p:cNvSpPr>
          <p:nvPr/>
        </p:nvSpPr>
        <p:spPr bwMode="auto">
          <a:xfrm>
            <a:off x="9270397" y="4297275"/>
            <a:ext cx="212467" cy="162988"/>
          </a:xfrm>
          <a:custGeom>
            <a:avLst/>
            <a:gdLst>
              <a:gd name="T0" fmla="*/ 70 w 73"/>
              <a:gd name="T1" fmla="*/ 7 h 56"/>
              <a:gd name="T2" fmla="*/ 56 w 73"/>
              <a:gd name="T3" fmla="*/ 17 h 56"/>
              <a:gd name="T4" fmla="*/ 56 w 73"/>
              <a:gd name="T5" fmla="*/ 24 h 56"/>
              <a:gd name="T6" fmla="*/ 73 w 73"/>
              <a:gd name="T7" fmla="*/ 42 h 56"/>
              <a:gd name="T8" fmla="*/ 73 w 73"/>
              <a:gd name="T9" fmla="*/ 52 h 56"/>
              <a:gd name="T10" fmla="*/ 49 w 73"/>
              <a:gd name="T11" fmla="*/ 56 h 56"/>
              <a:gd name="T12" fmla="*/ 35 w 73"/>
              <a:gd name="T13" fmla="*/ 45 h 56"/>
              <a:gd name="T14" fmla="*/ 0 w 73"/>
              <a:gd name="T15" fmla="*/ 31 h 56"/>
              <a:gd name="T16" fmla="*/ 4 w 73"/>
              <a:gd name="T17" fmla="*/ 28 h 56"/>
              <a:gd name="T18" fmla="*/ 7 w 73"/>
              <a:gd name="T19" fmla="*/ 21 h 56"/>
              <a:gd name="T20" fmla="*/ 17 w 73"/>
              <a:gd name="T21" fmla="*/ 10 h 56"/>
              <a:gd name="T22" fmla="*/ 59 w 73"/>
              <a:gd name="T23" fmla="*/ 0 h 56"/>
              <a:gd name="T24" fmla="*/ 70 w 73"/>
              <a:gd name="T25"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56">
                <a:moveTo>
                  <a:pt x="70" y="7"/>
                </a:moveTo>
                <a:lnTo>
                  <a:pt x="56" y="17"/>
                </a:lnTo>
                <a:lnTo>
                  <a:pt x="56" y="24"/>
                </a:lnTo>
                <a:lnTo>
                  <a:pt x="73" y="42"/>
                </a:lnTo>
                <a:lnTo>
                  <a:pt x="73" y="52"/>
                </a:lnTo>
                <a:lnTo>
                  <a:pt x="49" y="56"/>
                </a:lnTo>
                <a:lnTo>
                  <a:pt x="35" y="45"/>
                </a:lnTo>
                <a:lnTo>
                  <a:pt x="0" y="31"/>
                </a:lnTo>
                <a:lnTo>
                  <a:pt x="4" y="28"/>
                </a:lnTo>
                <a:lnTo>
                  <a:pt x="7" y="21"/>
                </a:lnTo>
                <a:lnTo>
                  <a:pt x="17" y="10"/>
                </a:lnTo>
                <a:lnTo>
                  <a:pt x="59" y="0"/>
                </a:lnTo>
                <a:lnTo>
                  <a:pt x="7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89" name="Freeform 284">
            <a:extLst>
              <a:ext uri="{FF2B5EF4-FFF2-40B4-BE49-F238E27FC236}">
                <a16:creationId xmlns:a16="http://schemas.microsoft.com/office/drawing/2014/main" id="{6BA3DE59-C8AA-4A0A-BAE9-3632A95625FB}"/>
              </a:ext>
            </a:extLst>
          </p:cNvPr>
          <p:cNvSpPr>
            <a:spLocks/>
          </p:cNvSpPr>
          <p:nvPr/>
        </p:nvSpPr>
        <p:spPr bwMode="auto">
          <a:xfrm>
            <a:off x="9220917" y="5772896"/>
            <a:ext cx="98957" cy="78584"/>
          </a:xfrm>
          <a:custGeom>
            <a:avLst/>
            <a:gdLst>
              <a:gd name="T0" fmla="*/ 34 w 34"/>
              <a:gd name="T1" fmla="*/ 0 h 27"/>
              <a:gd name="T2" fmla="*/ 31 w 34"/>
              <a:gd name="T3" fmla="*/ 24 h 27"/>
              <a:gd name="T4" fmla="*/ 27 w 34"/>
              <a:gd name="T5" fmla="*/ 24 h 27"/>
              <a:gd name="T6" fmla="*/ 27 w 34"/>
              <a:gd name="T7" fmla="*/ 27 h 27"/>
              <a:gd name="T8" fmla="*/ 24 w 34"/>
              <a:gd name="T9" fmla="*/ 24 h 27"/>
              <a:gd name="T10" fmla="*/ 21 w 34"/>
              <a:gd name="T11" fmla="*/ 24 h 27"/>
              <a:gd name="T12" fmla="*/ 17 w 34"/>
              <a:gd name="T13" fmla="*/ 24 h 27"/>
              <a:gd name="T14" fmla="*/ 14 w 34"/>
              <a:gd name="T15" fmla="*/ 27 h 27"/>
              <a:gd name="T16" fmla="*/ 7 w 34"/>
              <a:gd name="T17" fmla="*/ 27 h 27"/>
              <a:gd name="T18" fmla="*/ 3 w 34"/>
              <a:gd name="T19" fmla="*/ 27 h 27"/>
              <a:gd name="T20" fmla="*/ 0 w 34"/>
              <a:gd name="T21" fmla="*/ 17 h 27"/>
              <a:gd name="T22" fmla="*/ 10 w 34"/>
              <a:gd name="T23" fmla="*/ 6 h 27"/>
              <a:gd name="T24" fmla="*/ 14 w 34"/>
              <a:gd name="T25" fmla="*/ 10 h 27"/>
              <a:gd name="T26" fmla="*/ 34 w 34"/>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7">
                <a:moveTo>
                  <a:pt x="34" y="0"/>
                </a:moveTo>
                <a:lnTo>
                  <a:pt x="31" y="24"/>
                </a:lnTo>
                <a:lnTo>
                  <a:pt x="27" y="24"/>
                </a:lnTo>
                <a:lnTo>
                  <a:pt x="27" y="27"/>
                </a:lnTo>
                <a:lnTo>
                  <a:pt x="24" y="24"/>
                </a:lnTo>
                <a:lnTo>
                  <a:pt x="21" y="24"/>
                </a:lnTo>
                <a:lnTo>
                  <a:pt x="17" y="24"/>
                </a:lnTo>
                <a:lnTo>
                  <a:pt x="14" y="27"/>
                </a:lnTo>
                <a:lnTo>
                  <a:pt x="7" y="27"/>
                </a:lnTo>
                <a:lnTo>
                  <a:pt x="3" y="27"/>
                </a:lnTo>
                <a:lnTo>
                  <a:pt x="0" y="17"/>
                </a:lnTo>
                <a:lnTo>
                  <a:pt x="10" y="6"/>
                </a:lnTo>
                <a:lnTo>
                  <a:pt x="14" y="10"/>
                </a:lnTo>
                <a:lnTo>
                  <a:pt x="3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90" name="Freeform 285">
            <a:extLst>
              <a:ext uri="{FF2B5EF4-FFF2-40B4-BE49-F238E27FC236}">
                <a16:creationId xmlns:a16="http://schemas.microsoft.com/office/drawing/2014/main" id="{376F0AF3-0DFA-4F88-BAFB-B5EDE7E67C3C}"/>
              </a:ext>
            </a:extLst>
          </p:cNvPr>
          <p:cNvSpPr>
            <a:spLocks/>
          </p:cNvSpPr>
          <p:nvPr/>
        </p:nvSpPr>
        <p:spPr bwMode="auto">
          <a:xfrm>
            <a:off x="9069571" y="5761255"/>
            <a:ext cx="58210" cy="122241"/>
          </a:xfrm>
          <a:custGeom>
            <a:avLst/>
            <a:gdLst>
              <a:gd name="T0" fmla="*/ 10 w 20"/>
              <a:gd name="T1" fmla="*/ 10 h 42"/>
              <a:gd name="T2" fmla="*/ 13 w 20"/>
              <a:gd name="T3" fmla="*/ 10 h 42"/>
              <a:gd name="T4" fmla="*/ 20 w 20"/>
              <a:gd name="T5" fmla="*/ 24 h 42"/>
              <a:gd name="T6" fmla="*/ 20 w 20"/>
              <a:gd name="T7" fmla="*/ 28 h 42"/>
              <a:gd name="T8" fmla="*/ 20 w 20"/>
              <a:gd name="T9" fmla="*/ 38 h 42"/>
              <a:gd name="T10" fmla="*/ 17 w 20"/>
              <a:gd name="T11" fmla="*/ 42 h 42"/>
              <a:gd name="T12" fmla="*/ 13 w 20"/>
              <a:gd name="T13" fmla="*/ 42 h 42"/>
              <a:gd name="T14" fmla="*/ 10 w 20"/>
              <a:gd name="T15" fmla="*/ 42 h 42"/>
              <a:gd name="T16" fmla="*/ 10 w 20"/>
              <a:gd name="T17" fmla="*/ 38 h 42"/>
              <a:gd name="T18" fmla="*/ 6 w 20"/>
              <a:gd name="T19" fmla="*/ 35 h 42"/>
              <a:gd name="T20" fmla="*/ 10 w 20"/>
              <a:gd name="T21" fmla="*/ 31 h 42"/>
              <a:gd name="T22" fmla="*/ 10 w 20"/>
              <a:gd name="T23" fmla="*/ 28 h 42"/>
              <a:gd name="T24" fmla="*/ 3 w 20"/>
              <a:gd name="T25" fmla="*/ 21 h 42"/>
              <a:gd name="T26" fmla="*/ 0 w 20"/>
              <a:gd name="T27" fmla="*/ 14 h 42"/>
              <a:gd name="T28" fmla="*/ 0 w 20"/>
              <a:gd name="T29" fmla="*/ 10 h 42"/>
              <a:gd name="T30" fmla="*/ 0 w 20"/>
              <a:gd name="T31" fmla="*/ 7 h 42"/>
              <a:gd name="T32" fmla="*/ 0 w 20"/>
              <a:gd name="T33" fmla="*/ 4 h 42"/>
              <a:gd name="T34" fmla="*/ 3 w 20"/>
              <a:gd name="T35" fmla="*/ 0 h 42"/>
              <a:gd name="T36" fmla="*/ 6 w 20"/>
              <a:gd name="T37" fmla="*/ 4 h 42"/>
              <a:gd name="T38" fmla="*/ 10 w 20"/>
              <a:gd name="T39" fmla="*/ 7 h 42"/>
              <a:gd name="T40" fmla="*/ 10 w 20"/>
              <a:gd name="T41"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42">
                <a:moveTo>
                  <a:pt x="10" y="10"/>
                </a:moveTo>
                <a:lnTo>
                  <a:pt x="13" y="10"/>
                </a:lnTo>
                <a:lnTo>
                  <a:pt x="20" y="24"/>
                </a:lnTo>
                <a:lnTo>
                  <a:pt x="20" y="28"/>
                </a:lnTo>
                <a:lnTo>
                  <a:pt x="20" y="38"/>
                </a:lnTo>
                <a:lnTo>
                  <a:pt x="17" y="42"/>
                </a:lnTo>
                <a:lnTo>
                  <a:pt x="13" y="42"/>
                </a:lnTo>
                <a:lnTo>
                  <a:pt x="10" y="42"/>
                </a:lnTo>
                <a:lnTo>
                  <a:pt x="10" y="38"/>
                </a:lnTo>
                <a:lnTo>
                  <a:pt x="6" y="35"/>
                </a:lnTo>
                <a:lnTo>
                  <a:pt x="10" y="31"/>
                </a:lnTo>
                <a:lnTo>
                  <a:pt x="10" y="28"/>
                </a:lnTo>
                <a:lnTo>
                  <a:pt x="3" y="21"/>
                </a:lnTo>
                <a:lnTo>
                  <a:pt x="0" y="14"/>
                </a:lnTo>
                <a:lnTo>
                  <a:pt x="0" y="10"/>
                </a:lnTo>
                <a:lnTo>
                  <a:pt x="0" y="7"/>
                </a:lnTo>
                <a:lnTo>
                  <a:pt x="0" y="4"/>
                </a:lnTo>
                <a:lnTo>
                  <a:pt x="3" y="0"/>
                </a:lnTo>
                <a:lnTo>
                  <a:pt x="6" y="4"/>
                </a:lnTo>
                <a:lnTo>
                  <a:pt x="10" y="7"/>
                </a:lnTo>
                <a:lnTo>
                  <a:pt x="1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91" name="Freeform 286">
            <a:extLst>
              <a:ext uri="{FF2B5EF4-FFF2-40B4-BE49-F238E27FC236}">
                <a16:creationId xmlns:a16="http://schemas.microsoft.com/office/drawing/2014/main" id="{414F11F1-7D38-4862-8536-85F622BDB3B9}"/>
              </a:ext>
            </a:extLst>
          </p:cNvPr>
          <p:cNvSpPr>
            <a:spLocks/>
          </p:cNvSpPr>
          <p:nvPr/>
        </p:nvSpPr>
        <p:spPr bwMode="auto">
          <a:xfrm>
            <a:off x="9028825" y="5822376"/>
            <a:ext cx="29105" cy="40747"/>
          </a:xfrm>
          <a:custGeom>
            <a:avLst/>
            <a:gdLst>
              <a:gd name="T0" fmla="*/ 0 w 10"/>
              <a:gd name="T1" fmla="*/ 0 h 14"/>
              <a:gd name="T2" fmla="*/ 7 w 10"/>
              <a:gd name="T3" fmla="*/ 0 h 14"/>
              <a:gd name="T4" fmla="*/ 10 w 10"/>
              <a:gd name="T5" fmla="*/ 3 h 14"/>
              <a:gd name="T6" fmla="*/ 10 w 10"/>
              <a:gd name="T7" fmla="*/ 7 h 14"/>
              <a:gd name="T8" fmla="*/ 10 w 10"/>
              <a:gd name="T9" fmla="*/ 10 h 14"/>
              <a:gd name="T10" fmla="*/ 3 w 10"/>
              <a:gd name="T11" fmla="*/ 14 h 14"/>
              <a:gd name="T12" fmla="*/ 0 w 10"/>
              <a:gd name="T13" fmla="*/ 10 h 14"/>
              <a:gd name="T14" fmla="*/ 0 w 10"/>
              <a:gd name="T15" fmla="*/ 7 h 14"/>
              <a:gd name="T16" fmla="*/ 0 w 10"/>
              <a:gd name="T17" fmla="*/ 3 h 14"/>
              <a:gd name="T18" fmla="*/ 0 w 10"/>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4">
                <a:moveTo>
                  <a:pt x="0" y="0"/>
                </a:moveTo>
                <a:lnTo>
                  <a:pt x="7" y="0"/>
                </a:lnTo>
                <a:lnTo>
                  <a:pt x="10" y="3"/>
                </a:lnTo>
                <a:lnTo>
                  <a:pt x="10" y="7"/>
                </a:lnTo>
                <a:lnTo>
                  <a:pt x="10" y="10"/>
                </a:lnTo>
                <a:lnTo>
                  <a:pt x="3" y="14"/>
                </a:lnTo>
                <a:lnTo>
                  <a:pt x="0" y="10"/>
                </a:lnTo>
                <a:lnTo>
                  <a:pt x="0" y="7"/>
                </a:lnTo>
                <a:lnTo>
                  <a:pt x="0" y="3"/>
                </a:lnTo>
                <a:lnTo>
                  <a:pt x="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92" name="Freeform 287">
            <a:extLst>
              <a:ext uri="{FF2B5EF4-FFF2-40B4-BE49-F238E27FC236}">
                <a16:creationId xmlns:a16="http://schemas.microsoft.com/office/drawing/2014/main" id="{6ECC1ADA-245E-458F-9C8D-288BCDD828DA}"/>
              </a:ext>
            </a:extLst>
          </p:cNvPr>
          <p:cNvSpPr>
            <a:spLocks/>
          </p:cNvSpPr>
          <p:nvPr/>
        </p:nvSpPr>
        <p:spPr bwMode="auto">
          <a:xfrm>
            <a:off x="9037556" y="5720508"/>
            <a:ext cx="69852" cy="40747"/>
          </a:xfrm>
          <a:custGeom>
            <a:avLst/>
            <a:gdLst>
              <a:gd name="T0" fmla="*/ 11 w 24"/>
              <a:gd name="T1" fmla="*/ 0 h 14"/>
              <a:gd name="T2" fmla="*/ 11 w 24"/>
              <a:gd name="T3" fmla="*/ 7 h 14"/>
              <a:gd name="T4" fmla="*/ 24 w 24"/>
              <a:gd name="T5" fmla="*/ 11 h 14"/>
              <a:gd name="T6" fmla="*/ 21 w 24"/>
              <a:gd name="T7" fmla="*/ 11 h 14"/>
              <a:gd name="T8" fmla="*/ 14 w 24"/>
              <a:gd name="T9" fmla="*/ 11 h 14"/>
              <a:gd name="T10" fmla="*/ 11 w 24"/>
              <a:gd name="T11" fmla="*/ 11 h 14"/>
              <a:gd name="T12" fmla="*/ 7 w 24"/>
              <a:gd name="T13" fmla="*/ 14 h 14"/>
              <a:gd name="T14" fmla="*/ 4 w 24"/>
              <a:gd name="T15" fmla="*/ 14 h 14"/>
              <a:gd name="T16" fmla="*/ 0 w 24"/>
              <a:gd name="T17" fmla="*/ 14 h 14"/>
              <a:gd name="T18" fmla="*/ 4 w 24"/>
              <a:gd name="T19" fmla="*/ 11 h 14"/>
              <a:gd name="T20" fmla="*/ 4 w 24"/>
              <a:gd name="T21" fmla="*/ 4 h 14"/>
              <a:gd name="T22" fmla="*/ 7 w 24"/>
              <a:gd name="T23" fmla="*/ 0 h 14"/>
              <a:gd name="T24" fmla="*/ 11 w 24"/>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4">
                <a:moveTo>
                  <a:pt x="11" y="0"/>
                </a:moveTo>
                <a:lnTo>
                  <a:pt x="11" y="7"/>
                </a:lnTo>
                <a:lnTo>
                  <a:pt x="24" y="11"/>
                </a:lnTo>
                <a:lnTo>
                  <a:pt x="21" y="11"/>
                </a:lnTo>
                <a:lnTo>
                  <a:pt x="14" y="11"/>
                </a:lnTo>
                <a:lnTo>
                  <a:pt x="11" y="11"/>
                </a:lnTo>
                <a:lnTo>
                  <a:pt x="7" y="14"/>
                </a:lnTo>
                <a:lnTo>
                  <a:pt x="4" y="14"/>
                </a:lnTo>
                <a:lnTo>
                  <a:pt x="0" y="14"/>
                </a:lnTo>
                <a:lnTo>
                  <a:pt x="4" y="11"/>
                </a:lnTo>
                <a:lnTo>
                  <a:pt x="4" y="4"/>
                </a:lnTo>
                <a:lnTo>
                  <a:pt x="7" y="0"/>
                </a:lnTo>
                <a:lnTo>
                  <a:pt x="1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93" name="Freeform 288">
            <a:extLst>
              <a:ext uri="{FF2B5EF4-FFF2-40B4-BE49-F238E27FC236}">
                <a16:creationId xmlns:a16="http://schemas.microsoft.com/office/drawing/2014/main" id="{FE2F6B8F-7EEA-4043-8008-A38FB9A79219}"/>
              </a:ext>
            </a:extLst>
          </p:cNvPr>
          <p:cNvSpPr>
            <a:spLocks/>
          </p:cNvSpPr>
          <p:nvPr/>
        </p:nvSpPr>
        <p:spPr bwMode="auto">
          <a:xfrm>
            <a:off x="9103039" y="5730217"/>
            <a:ext cx="49479" cy="61121"/>
          </a:xfrm>
          <a:custGeom>
            <a:avLst/>
            <a:gdLst>
              <a:gd name="T0" fmla="*/ 3 w 17"/>
              <a:gd name="T1" fmla="*/ 4 h 21"/>
              <a:gd name="T2" fmla="*/ 7 w 17"/>
              <a:gd name="T3" fmla="*/ 4 h 21"/>
              <a:gd name="T4" fmla="*/ 17 w 17"/>
              <a:gd name="T5" fmla="*/ 0 h 21"/>
              <a:gd name="T6" fmla="*/ 14 w 17"/>
              <a:gd name="T7" fmla="*/ 17 h 21"/>
              <a:gd name="T8" fmla="*/ 10 w 17"/>
              <a:gd name="T9" fmla="*/ 17 h 21"/>
              <a:gd name="T10" fmla="*/ 10 w 17"/>
              <a:gd name="T11" fmla="*/ 21 h 21"/>
              <a:gd name="T12" fmla="*/ 7 w 17"/>
              <a:gd name="T13" fmla="*/ 21 h 21"/>
              <a:gd name="T14" fmla="*/ 3 w 17"/>
              <a:gd name="T15" fmla="*/ 21 h 21"/>
              <a:gd name="T16" fmla="*/ 0 w 17"/>
              <a:gd name="T17" fmla="*/ 17 h 21"/>
              <a:gd name="T18" fmla="*/ 0 w 17"/>
              <a:gd name="T19" fmla="*/ 14 h 21"/>
              <a:gd name="T20" fmla="*/ 3 w 17"/>
              <a:gd name="T21" fmla="*/ 14 h 21"/>
              <a:gd name="T22" fmla="*/ 7 w 17"/>
              <a:gd name="T23" fmla="*/ 14 h 21"/>
              <a:gd name="T24" fmla="*/ 7 w 17"/>
              <a:gd name="T25" fmla="*/ 11 h 21"/>
              <a:gd name="T26" fmla="*/ 7 w 17"/>
              <a:gd name="T27" fmla="*/ 7 h 21"/>
              <a:gd name="T28" fmla="*/ 3 w 17"/>
              <a:gd name="T2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3" y="4"/>
                </a:moveTo>
                <a:lnTo>
                  <a:pt x="7" y="4"/>
                </a:lnTo>
                <a:lnTo>
                  <a:pt x="17" y="0"/>
                </a:lnTo>
                <a:lnTo>
                  <a:pt x="14" y="17"/>
                </a:lnTo>
                <a:lnTo>
                  <a:pt x="10" y="17"/>
                </a:lnTo>
                <a:lnTo>
                  <a:pt x="10" y="21"/>
                </a:lnTo>
                <a:lnTo>
                  <a:pt x="7" y="21"/>
                </a:lnTo>
                <a:lnTo>
                  <a:pt x="3" y="21"/>
                </a:lnTo>
                <a:lnTo>
                  <a:pt x="0" y="17"/>
                </a:lnTo>
                <a:lnTo>
                  <a:pt x="0" y="14"/>
                </a:lnTo>
                <a:lnTo>
                  <a:pt x="3" y="14"/>
                </a:lnTo>
                <a:lnTo>
                  <a:pt x="7" y="14"/>
                </a:lnTo>
                <a:lnTo>
                  <a:pt x="7" y="11"/>
                </a:lnTo>
                <a:lnTo>
                  <a:pt x="7" y="7"/>
                </a:lnTo>
                <a:lnTo>
                  <a:pt x="3"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94" name="Freeform 289">
            <a:extLst>
              <a:ext uri="{FF2B5EF4-FFF2-40B4-BE49-F238E27FC236}">
                <a16:creationId xmlns:a16="http://schemas.microsoft.com/office/drawing/2014/main" id="{47415FA7-11BF-4EA9-81C6-F920EC45991F}"/>
              </a:ext>
            </a:extLst>
          </p:cNvPr>
          <p:cNvSpPr>
            <a:spLocks/>
          </p:cNvSpPr>
          <p:nvPr/>
        </p:nvSpPr>
        <p:spPr bwMode="auto">
          <a:xfrm>
            <a:off x="8988078" y="5772897"/>
            <a:ext cx="40747" cy="37837"/>
          </a:xfrm>
          <a:custGeom>
            <a:avLst/>
            <a:gdLst>
              <a:gd name="T0" fmla="*/ 0 w 14"/>
              <a:gd name="T1" fmla="*/ 6 h 13"/>
              <a:gd name="T2" fmla="*/ 3 w 14"/>
              <a:gd name="T3" fmla="*/ 3 h 13"/>
              <a:gd name="T4" fmla="*/ 10 w 14"/>
              <a:gd name="T5" fmla="*/ 0 h 13"/>
              <a:gd name="T6" fmla="*/ 14 w 14"/>
              <a:gd name="T7" fmla="*/ 6 h 13"/>
              <a:gd name="T8" fmla="*/ 10 w 14"/>
              <a:gd name="T9" fmla="*/ 10 h 13"/>
              <a:gd name="T10" fmla="*/ 7 w 14"/>
              <a:gd name="T11" fmla="*/ 13 h 13"/>
              <a:gd name="T12" fmla="*/ 3 w 14"/>
              <a:gd name="T13" fmla="*/ 13 h 13"/>
              <a:gd name="T14" fmla="*/ 0 w 14"/>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3">
                <a:moveTo>
                  <a:pt x="0" y="6"/>
                </a:moveTo>
                <a:lnTo>
                  <a:pt x="3" y="3"/>
                </a:lnTo>
                <a:lnTo>
                  <a:pt x="10" y="0"/>
                </a:lnTo>
                <a:lnTo>
                  <a:pt x="14" y="6"/>
                </a:lnTo>
                <a:lnTo>
                  <a:pt x="10" y="10"/>
                </a:lnTo>
                <a:lnTo>
                  <a:pt x="7" y="13"/>
                </a:lnTo>
                <a:lnTo>
                  <a:pt x="3" y="13"/>
                </a:lnTo>
                <a:lnTo>
                  <a:pt x="0" y="6"/>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95" name="Freeform 290">
            <a:extLst>
              <a:ext uri="{FF2B5EF4-FFF2-40B4-BE49-F238E27FC236}">
                <a16:creationId xmlns:a16="http://schemas.microsoft.com/office/drawing/2014/main" id="{C71AFE44-E78D-455A-9BF5-4E749D212A0D}"/>
              </a:ext>
            </a:extLst>
          </p:cNvPr>
          <p:cNvSpPr>
            <a:spLocks/>
          </p:cNvSpPr>
          <p:nvPr/>
        </p:nvSpPr>
        <p:spPr bwMode="auto">
          <a:xfrm>
            <a:off x="9229649" y="5924242"/>
            <a:ext cx="171720" cy="151346"/>
          </a:xfrm>
          <a:custGeom>
            <a:avLst/>
            <a:gdLst>
              <a:gd name="T0" fmla="*/ 21 w 59"/>
              <a:gd name="T1" fmla="*/ 48 h 52"/>
              <a:gd name="T2" fmla="*/ 14 w 59"/>
              <a:gd name="T3" fmla="*/ 52 h 52"/>
              <a:gd name="T4" fmla="*/ 7 w 59"/>
              <a:gd name="T5" fmla="*/ 52 h 52"/>
              <a:gd name="T6" fmla="*/ 4 w 59"/>
              <a:gd name="T7" fmla="*/ 52 h 52"/>
              <a:gd name="T8" fmla="*/ 0 w 59"/>
              <a:gd name="T9" fmla="*/ 45 h 52"/>
              <a:gd name="T10" fmla="*/ 0 w 59"/>
              <a:gd name="T11" fmla="*/ 38 h 52"/>
              <a:gd name="T12" fmla="*/ 0 w 59"/>
              <a:gd name="T13" fmla="*/ 34 h 52"/>
              <a:gd name="T14" fmla="*/ 4 w 59"/>
              <a:gd name="T15" fmla="*/ 31 h 52"/>
              <a:gd name="T16" fmla="*/ 11 w 59"/>
              <a:gd name="T17" fmla="*/ 27 h 52"/>
              <a:gd name="T18" fmla="*/ 11 w 59"/>
              <a:gd name="T19" fmla="*/ 24 h 52"/>
              <a:gd name="T20" fmla="*/ 11 w 59"/>
              <a:gd name="T21" fmla="*/ 20 h 52"/>
              <a:gd name="T22" fmla="*/ 7 w 59"/>
              <a:gd name="T23" fmla="*/ 17 h 52"/>
              <a:gd name="T24" fmla="*/ 11 w 59"/>
              <a:gd name="T25" fmla="*/ 13 h 52"/>
              <a:gd name="T26" fmla="*/ 11 w 59"/>
              <a:gd name="T27" fmla="*/ 6 h 52"/>
              <a:gd name="T28" fmla="*/ 14 w 59"/>
              <a:gd name="T29" fmla="*/ 6 h 52"/>
              <a:gd name="T30" fmla="*/ 18 w 59"/>
              <a:gd name="T31" fmla="*/ 10 h 52"/>
              <a:gd name="T32" fmla="*/ 24 w 59"/>
              <a:gd name="T33" fmla="*/ 10 h 52"/>
              <a:gd name="T34" fmla="*/ 42 w 59"/>
              <a:gd name="T35" fmla="*/ 3 h 52"/>
              <a:gd name="T36" fmla="*/ 52 w 59"/>
              <a:gd name="T37" fmla="*/ 0 h 52"/>
              <a:gd name="T38" fmla="*/ 59 w 59"/>
              <a:gd name="T39" fmla="*/ 0 h 52"/>
              <a:gd name="T40" fmla="*/ 59 w 59"/>
              <a:gd name="T41" fmla="*/ 3 h 52"/>
              <a:gd name="T42" fmla="*/ 52 w 59"/>
              <a:gd name="T43" fmla="*/ 10 h 52"/>
              <a:gd name="T44" fmla="*/ 52 w 59"/>
              <a:gd name="T45" fmla="*/ 17 h 52"/>
              <a:gd name="T46" fmla="*/ 52 w 59"/>
              <a:gd name="T47" fmla="*/ 24 h 52"/>
              <a:gd name="T48" fmla="*/ 56 w 59"/>
              <a:gd name="T49" fmla="*/ 27 h 52"/>
              <a:gd name="T50" fmla="*/ 52 w 59"/>
              <a:gd name="T51" fmla="*/ 31 h 52"/>
              <a:gd name="T52" fmla="*/ 52 w 59"/>
              <a:gd name="T53" fmla="*/ 34 h 52"/>
              <a:gd name="T54" fmla="*/ 45 w 59"/>
              <a:gd name="T55" fmla="*/ 38 h 52"/>
              <a:gd name="T56" fmla="*/ 42 w 59"/>
              <a:gd name="T57" fmla="*/ 41 h 52"/>
              <a:gd name="T58" fmla="*/ 42 w 59"/>
              <a:gd name="T59" fmla="*/ 45 h 52"/>
              <a:gd name="T60" fmla="*/ 42 w 59"/>
              <a:gd name="T61" fmla="*/ 48 h 52"/>
              <a:gd name="T62" fmla="*/ 38 w 59"/>
              <a:gd name="T63" fmla="*/ 52 h 52"/>
              <a:gd name="T64" fmla="*/ 31 w 59"/>
              <a:gd name="T65" fmla="*/ 52 h 52"/>
              <a:gd name="T66" fmla="*/ 24 w 59"/>
              <a:gd name="T67" fmla="*/ 48 h 52"/>
              <a:gd name="T68" fmla="*/ 21 w 59"/>
              <a:gd name="T69"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2">
                <a:moveTo>
                  <a:pt x="21" y="48"/>
                </a:moveTo>
                <a:lnTo>
                  <a:pt x="14" y="52"/>
                </a:lnTo>
                <a:lnTo>
                  <a:pt x="7" y="52"/>
                </a:lnTo>
                <a:lnTo>
                  <a:pt x="4" y="52"/>
                </a:lnTo>
                <a:lnTo>
                  <a:pt x="0" y="45"/>
                </a:lnTo>
                <a:lnTo>
                  <a:pt x="0" y="38"/>
                </a:lnTo>
                <a:lnTo>
                  <a:pt x="0" y="34"/>
                </a:lnTo>
                <a:lnTo>
                  <a:pt x="4" y="31"/>
                </a:lnTo>
                <a:lnTo>
                  <a:pt x="11" y="27"/>
                </a:lnTo>
                <a:lnTo>
                  <a:pt x="11" y="24"/>
                </a:lnTo>
                <a:lnTo>
                  <a:pt x="11" y="20"/>
                </a:lnTo>
                <a:lnTo>
                  <a:pt x="7" y="17"/>
                </a:lnTo>
                <a:lnTo>
                  <a:pt x="11" y="13"/>
                </a:lnTo>
                <a:lnTo>
                  <a:pt x="11" y="6"/>
                </a:lnTo>
                <a:lnTo>
                  <a:pt x="14" y="6"/>
                </a:lnTo>
                <a:lnTo>
                  <a:pt x="18" y="10"/>
                </a:lnTo>
                <a:lnTo>
                  <a:pt x="24" y="10"/>
                </a:lnTo>
                <a:lnTo>
                  <a:pt x="42" y="3"/>
                </a:lnTo>
                <a:lnTo>
                  <a:pt x="52" y="0"/>
                </a:lnTo>
                <a:lnTo>
                  <a:pt x="59" y="0"/>
                </a:lnTo>
                <a:lnTo>
                  <a:pt x="59" y="3"/>
                </a:lnTo>
                <a:lnTo>
                  <a:pt x="52" y="10"/>
                </a:lnTo>
                <a:lnTo>
                  <a:pt x="52" y="17"/>
                </a:lnTo>
                <a:lnTo>
                  <a:pt x="52" y="24"/>
                </a:lnTo>
                <a:lnTo>
                  <a:pt x="56" y="27"/>
                </a:lnTo>
                <a:lnTo>
                  <a:pt x="52" y="31"/>
                </a:lnTo>
                <a:lnTo>
                  <a:pt x="52" y="34"/>
                </a:lnTo>
                <a:lnTo>
                  <a:pt x="45" y="38"/>
                </a:lnTo>
                <a:lnTo>
                  <a:pt x="42" y="41"/>
                </a:lnTo>
                <a:lnTo>
                  <a:pt x="42" y="45"/>
                </a:lnTo>
                <a:lnTo>
                  <a:pt x="42" y="48"/>
                </a:lnTo>
                <a:lnTo>
                  <a:pt x="38" y="52"/>
                </a:lnTo>
                <a:lnTo>
                  <a:pt x="31" y="52"/>
                </a:lnTo>
                <a:lnTo>
                  <a:pt x="24" y="48"/>
                </a:lnTo>
                <a:lnTo>
                  <a:pt x="21" y="48"/>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96" name="Freeform 291">
            <a:extLst>
              <a:ext uri="{FF2B5EF4-FFF2-40B4-BE49-F238E27FC236}">
                <a16:creationId xmlns:a16="http://schemas.microsoft.com/office/drawing/2014/main" id="{A70392C0-7A9A-4D64-A167-5FA2B7D8361A}"/>
              </a:ext>
            </a:extLst>
          </p:cNvPr>
          <p:cNvSpPr>
            <a:spLocks/>
          </p:cNvSpPr>
          <p:nvPr/>
        </p:nvSpPr>
        <p:spPr bwMode="auto">
          <a:xfrm>
            <a:off x="9270397" y="6095963"/>
            <a:ext cx="40747" cy="29105"/>
          </a:xfrm>
          <a:custGeom>
            <a:avLst/>
            <a:gdLst>
              <a:gd name="T0" fmla="*/ 0 w 14"/>
              <a:gd name="T1" fmla="*/ 0 h 10"/>
              <a:gd name="T2" fmla="*/ 4 w 14"/>
              <a:gd name="T3" fmla="*/ 0 h 10"/>
              <a:gd name="T4" fmla="*/ 10 w 14"/>
              <a:gd name="T5" fmla="*/ 0 h 10"/>
              <a:gd name="T6" fmla="*/ 14 w 14"/>
              <a:gd name="T7" fmla="*/ 3 h 10"/>
              <a:gd name="T8" fmla="*/ 14 w 14"/>
              <a:gd name="T9" fmla="*/ 6 h 10"/>
              <a:gd name="T10" fmla="*/ 14 w 14"/>
              <a:gd name="T11" fmla="*/ 10 h 10"/>
              <a:gd name="T12" fmla="*/ 10 w 14"/>
              <a:gd name="T13" fmla="*/ 10 h 10"/>
              <a:gd name="T14" fmla="*/ 4 w 14"/>
              <a:gd name="T15" fmla="*/ 10 h 10"/>
              <a:gd name="T16" fmla="*/ 0 w 14"/>
              <a:gd name="T17" fmla="*/ 6 h 10"/>
              <a:gd name="T18" fmla="*/ 0 w 14"/>
              <a:gd name="T19" fmla="*/ 3 h 10"/>
              <a:gd name="T20" fmla="*/ 0 w 14"/>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0" y="0"/>
                </a:moveTo>
                <a:lnTo>
                  <a:pt x="4" y="0"/>
                </a:lnTo>
                <a:lnTo>
                  <a:pt x="10" y="0"/>
                </a:lnTo>
                <a:lnTo>
                  <a:pt x="14" y="3"/>
                </a:lnTo>
                <a:lnTo>
                  <a:pt x="14" y="6"/>
                </a:lnTo>
                <a:lnTo>
                  <a:pt x="14" y="10"/>
                </a:lnTo>
                <a:lnTo>
                  <a:pt x="10" y="10"/>
                </a:lnTo>
                <a:lnTo>
                  <a:pt x="4" y="10"/>
                </a:lnTo>
                <a:lnTo>
                  <a:pt x="0" y="6"/>
                </a:lnTo>
                <a:lnTo>
                  <a:pt x="0" y="3"/>
                </a:lnTo>
                <a:lnTo>
                  <a:pt x="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97" name="Freeform 292">
            <a:extLst>
              <a:ext uri="{FF2B5EF4-FFF2-40B4-BE49-F238E27FC236}">
                <a16:creationId xmlns:a16="http://schemas.microsoft.com/office/drawing/2014/main" id="{50182CBF-2012-4B60-AA3F-867A8B2ECF0D}"/>
              </a:ext>
            </a:extLst>
          </p:cNvPr>
          <p:cNvSpPr>
            <a:spLocks/>
          </p:cNvSpPr>
          <p:nvPr/>
        </p:nvSpPr>
        <p:spPr bwMode="auto">
          <a:xfrm>
            <a:off x="9220917" y="6145441"/>
            <a:ext cx="49479" cy="29105"/>
          </a:xfrm>
          <a:custGeom>
            <a:avLst/>
            <a:gdLst>
              <a:gd name="T0" fmla="*/ 0 w 17"/>
              <a:gd name="T1" fmla="*/ 10 h 10"/>
              <a:gd name="T2" fmla="*/ 0 w 17"/>
              <a:gd name="T3" fmla="*/ 7 h 10"/>
              <a:gd name="T4" fmla="*/ 3 w 17"/>
              <a:gd name="T5" fmla="*/ 7 h 10"/>
              <a:gd name="T6" fmla="*/ 7 w 17"/>
              <a:gd name="T7" fmla="*/ 3 h 10"/>
              <a:gd name="T8" fmla="*/ 10 w 17"/>
              <a:gd name="T9" fmla="*/ 0 h 10"/>
              <a:gd name="T10" fmla="*/ 17 w 17"/>
              <a:gd name="T11" fmla="*/ 0 h 10"/>
              <a:gd name="T12" fmla="*/ 17 w 17"/>
              <a:gd name="T13" fmla="*/ 3 h 10"/>
              <a:gd name="T14" fmla="*/ 14 w 17"/>
              <a:gd name="T15" fmla="*/ 10 h 10"/>
              <a:gd name="T16" fmla="*/ 10 w 17"/>
              <a:gd name="T17" fmla="*/ 10 h 10"/>
              <a:gd name="T18" fmla="*/ 3 w 17"/>
              <a:gd name="T19" fmla="*/ 10 h 10"/>
              <a:gd name="T20" fmla="*/ 0 w 17"/>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
                <a:moveTo>
                  <a:pt x="0" y="10"/>
                </a:moveTo>
                <a:lnTo>
                  <a:pt x="0" y="7"/>
                </a:lnTo>
                <a:lnTo>
                  <a:pt x="3" y="7"/>
                </a:lnTo>
                <a:lnTo>
                  <a:pt x="7" y="3"/>
                </a:lnTo>
                <a:lnTo>
                  <a:pt x="10" y="0"/>
                </a:lnTo>
                <a:lnTo>
                  <a:pt x="17" y="0"/>
                </a:lnTo>
                <a:lnTo>
                  <a:pt x="17" y="3"/>
                </a:lnTo>
                <a:lnTo>
                  <a:pt x="14" y="10"/>
                </a:lnTo>
                <a:lnTo>
                  <a:pt x="10" y="10"/>
                </a:lnTo>
                <a:lnTo>
                  <a:pt x="3" y="10"/>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98" name="Freeform 293">
            <a:extLst>
              <a:ext uri="{FF2B5EF4-FFF2-40B4-BE49-F238E27FC236}">
                <a16:creationId xmlns:a16="http://schemas.microsoft.com/office/drawing/2014/main" id="{5B30FD0F-7200-4926-B732-9DCC1E85E911}"/>
              </a:ext>
            </a:extLst>
          </p:cNvPr>
          <p:cNvSpPr>
            <a:spLocks/>
          </p:cNvSpPr>
          <p:nvPr/>
        </p:nvSpPr>
        <p:spPr bwMode="auto">
          <a:xfrm>
            <a:off x="9209274" y="6084321"/>
            <a:ext cx="32016" cy="29105"/>
          </a:xfrm>
          <a:custGeom>
            <a:avLst/>
            <a:gdLst>
              <a:gd name="T0" fmla="*/ 0 w 11"/>
              <a:gd name="T1" fmla="*/ 7 h 10"/>
              <a:gd name="T2" fmla="*/ 4 w 11"/>
              <a:gd name="T3" fmla="*/ 4 h 10"/>
              <a:gd name="T4" fmla="*/ 4 w 11"/>
              <a:gd name="T5" fmla="*/ 0 h 10"/>
              <a:gd name="T6" fmla="*/ 7 w 11"/>
              <a:gd name="T7" fmla="*/ 0 h 10"/>
              <a:gd name="T8" fmla="*/ 11 w 11"/>
              <a:gd name="T9" fmla="*/ 0 h 10"/>
              <a:gd name="T10" fmla="*/ 11 w 11"/>
              <a:gd name="T11" fmla="*/ 4 h 10"/>
              <a:gd name="T12" fmla="*/ 11 w 11"/>
              <a:gd name="T13" fmla="*/ 10 h 10"/>
              <a:gd name="T14" fmla="*/ 7 w 11"/>
              <a:gd name="T15" fmla="*/ 10 h 10"/>
              <a:gd name="T16" fmla="*/ 4 w 11"/>
              <a:gd name="T17" fmla="*/ 10 h 10"/>
              <a:gd name="T18" fmla="*/ 0 w 11"/>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0" y="7"/>
                </a:moveTo>
                <a:lnTo>
                  <a:pt x="4" y="4"/>
                </a:lnTo>
                <a:lnTo>
                  <a:pt x="4" y="0"/>
                </a:lnTo>
                <a:lnTo>
                  <a:pt x="7" y="0"/>
                </a:lnTo>
                <a:lnTo>
                  <a:pt x="11" y="0"/>
                </a:lnTo>
                <a:lnTo>
                  <a:pt x="11" y="4"/>
                </a:lnTo>
                <a:lnTo>
                  <a:pt x="11" y="10"/>
                </a:lnTo>
                <a:lnTo>
                  <a:pt x="7" y="10"/>
                </a:lnTo>
                <a:lnTo>
                  <a:pt x="4" y="10"/>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299" name="Freeform 294">
            <a:extLst>
              <a:ext uri="{FF2B5EF4-FFF2-40B4-BE49-F238E27FC236}">
                <a16:creationId xmlns:a16="http://schemas.microsoft.com/office/drawing/2014/main" id="{BE23EB43-1F2E-4BB0-9932-E134EECD0B11}"/>
              </a:ext>
            </a:extLst>
          </p:cNvPr>
          <p:cNvSpPr>
            <a:spLocks/>
          </p:cNvSpPr>
          <p:nvPr/>
        </p:nvSpPr>
        <p:spPr bwMode="auto">
          <a:xfrm>
            <a:off x="9159798" y="5740883"/>
            <a:ext cx="49479" cy="49479"/>
          </a:xfrm>
          <a:custGeom>
            <a:avLst/>
            <a:gdLst>
              <a:gd name="T0" fmla="*/ 7 w 17"/>
              <a:gd name="T1" fmla="*/ 0 h 17"/>
              <a:gd name="T2" fmla="*/ 17 w 17"/>
              <a:gd name="T3" fmla="*/ 7 h 17"/>
              <a:gd name="T4" fmla="*/ 14 w 17"/>
              <a:gd name="T5" fmla="*/ 17 h 17"/>
              <a:gd name="T6" fmla="*/ 0 w 17"/>
              <a:gd name="T7" fmla="*/ 17 h 17"/>
              <a:gd name="T8" fmla="*/ 3 w 17"/>
              <a:gd name="T9" fmla="*/ 0 h 17"/>
              <a:gd name="T10" fmla="*/ 7 w 17"/>
              <a:gd name="T11" fmla="*/ 0 h 17"/>
            </a:gdLst>
            <a:ahLst/>
            <a:cxnLst>
              <a:cxn ang="0">
                <a:pos x="T0" y="T1"/>
              </a:cxn>
              <a:cxn ang="0">
                <a:pos x="T2" y="T3"/>
              </a:cxn>
              <a:cxn ang="0">
                <a:pos x="T4" y="T5"/>
              </a:cxn>
              <a:cxn ang="0">
                <a:pos x="T6" y="T7"/>
              </a:cxn>
              <a:cxn ang="0">
                <a:pos x="T8" y="T9"/>
              </a:cxn>
              <a:cxn ang="0">
                <a:pos x="T10" y="T11"/>
              </a:cxn>
            </a:cxnLst>
            <a:rect l="0" t="0" r="r" b="b"/>
            <a:pathLst>
              <a:path w="17" h="17">
                <a:moveTo>
                  <a:pt x="7" y="0"/>
                </a:moveTo>
                <a:lnTo>
                  <a:pt x="17" y="7"/>
                </a:lnTo>
                <a:lnTo>
                  <a:pt x="14" y="17"/>
                </a:lnTo>
                <a:lnTo>
                  <a:pt x="0" y="17"/>
                </a:lnTo>
                <a:lnTo>
                  <a:pt x="3" y="0"/>
                </a:lnTo>
                <a:lnTo>
                  <a:pt x="7" y="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00" name="Freeform 295">
            <a:extLst>
              <a:ext uri="{FF2B5EF4-FFF2-40B4-BE49-F238E27FC236}">
                <a16:creationId xmlns:a16="http://schemas.microsoft.com/office/drawing/2014/main" id="{FA8DCC7C-8102-4AED-AAF8-61E21AB8C8FA}"/>
              </a:ext>
            </a:extLst>
          </p:cNvPr>
          <p:cNvSpPr>
            <a:spLocks/>
          </p:cNvSpPr>
          <p:nvPr/>
        </p:nvSpPr>
        <p:spPr bwMode="auto">
          <a:xfrm>
            <a:off x="9270397" y="5842748"/>
            <a:ext cx="122241" cy="90226"/>
          </a:xfrm>
          <a:custGeom>
            <a:avLst/>
            <a:gdLst>
              <a:gd name="T0" fmla="*/ 10 w 42"/>
              <a:gd name="T1" fmla="*/ 3 h 31"/>
              <a:gd name="T2" fmla="*/ 10 w 42"/>
              <a:gd name="T3" fmla="*/ 0 h 31"/>
              <a:gd name="T4" fmla="*/ 14 w 42"/>
              <a:gd name="T5" fmla="*/ 0 h 31"/>
              <a:gd name="T6" fmla="*/ 38 w 42"/>
              <a:gd name="T7" fmla="*/ 3 h 31"/>
              <a:gd name="T8" fmla="*/ 42 w 42"/>
              <a:gd name="T9" fmla="*/ 21 h 31"/>
              <a:gd name="T10" fmla="*/ 38 w 42"/>
              <a:gd name="T11" fmla="*/ 21 h 31"/>
              <a:gd name="T12" fmla="*/ 38 w 42"/>
              <a:gd name="T13" fmla="*/ 24 h 31"/>
              <a:gd name="T14" fmla="*/ 31 w 42"/>
              <a:gd name="T15" fmla="*/ 28 h 31"/>
              <a:gd name="T16" fmla="*/ 24 w 42"/>
              <a:gd name="T17" fmla="*/ 28 h 31"/>
              <a:gd name="T18" fmla="*/ 17 w 42"/>
              <a:gd name="T19" fmla="*/ 31 h 31"/>
              <a:gd name="T20" fmla="*/ 14 w 42"/>
              <a:gd name="T21" fmla="*/ 28 h 31"/>
              <a:gd name="T22" fmla="*/ 10 w 42"/>
              <a:gd name="T23" fmla="*/ 24 h 31"/>
              <a:gd name="T24" fmla="*/ 4 w 42"/>
              <a:gd name="T25" fmla="*/ 24 h 31"/>
              <a:gd name="T26" fmla="*/ 0 w 42"/>
              <a:gd name="T27" fmla="*/ 24 h 31"/>
              <a:gd name="T28" fmla="*/ 0 w 42"/>
              <a:gd name="T29" fmla="*/ 21 h 31"/>
              <a:gd name="T30" fmla="*/ 7 w 42"/>
              <a:gd name="T31" fmla="*/ 10 h 31"/>
              <a:gd name="T32" fmla="*/ 7 w 42"/>
              <a:gd name="T33" fmla="*/ 7 h 31"/>
              <a:gd name="T34" fmla="*/ 10 w 42"/>
              <a:gd name="T35"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31">
                <a:moveTo>
                  <a:pt x="10" y="3"/>
                </a:moveTo>
                <a:lnTo>
                  <a:pt x="10" y="0"/>
                </a:lnTo>
                <a:lnTo>
                  <a:pt x="14" y="0"/>
                </a:lnTo>
                <a:lnTo>
                  <a:pt x="38" y="3"/>
                </a:lnTo>
                <a:lnTo>
                  <a:pt x="42" y="21"/>
                </a:lnTo>
                <a:lnTo>
                  <a:pt x="38" y="21"/>
                </a:lnTo>
                <a:lnTo>
                  <a:pt x="38" y="24"/>
                </a:lnTo>
                <a:lnTo>
                  <a:pt x="31" y="28"/>
                </a:lnTo>
                <a:lnTo>
                  <a:pt x="24" y="28"/>
                </a:lnTo>
                <a:lnTo>
                  <a:pt x="17" y="31"/>
                </a:lnTo>
                <a:lnTo>
                  <a:pt x="14" y="28"/>
                </a:lnTo>
                <a:lnTo>
                  <a:pt x="10" y="24"/>
                </a:lnTo>
                <a:lnTo>
                  <a:pt x="4" y="24"/>
                </a:lnTo>
                <a:lnTo>
                  <a:pt x="0" y="24"/>
                </a:lnTo>
                <a:lnTo>
                  <a:pt x="0" y="21"/>
                </a:lnTo>
                <a:lnTo>
                  <a:pt x="7" y="10"/>
                </a:lnTo>
                <a:lnTo>
                  <a:pt x="7" y="7"/>
                </a:lnTo>
                <a:lnTo>
                  <a:pt x="10"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01" name="Freeform 296">
            <a:extLst>
              <a:ext uri="{FF2B5EF4-FFF2-40B4-BE49-F238E27FC236}">
                <a16:creationId xmlns:a16="http://schemas.microsoft.com/office/drawing/2014/main" id="{86102BEE-0615-4B48-B4A5-6393C8F49E85}"/>
              </a:ext>
            </a:extLst>
          </p:cNvPr>
          <p:cNvSpPr>
            <a:spLocks/>
          </p:cNvSpPr>
          <p:nvPr/>
        </p:nvSpPr>
        <p:spPr bwMode="auto">
          <a:xfrm>
            <a:off x="9380996" y="6145441"/>
            <a:ext cx="130973" cy="61121"/>
          </a:xfrm>
          <a:custGeom>
            <a:avLst/>
            <a:gdLst>
              <a:gd name="T0" fmla="*/ 25 w 45"/>
              <a:gd name="T1" fmla="*/ 0 h 21"/>
              <a:gd name="T2" fmla="*/ 45 w 45"/>
              <a:gd name="T3" fmla="*/ 3 h 21"/>
              <a:gd name="T4" fmla="*/ 45 w 45"/>
              <a:gd name="T5" fmla="*/ 7 h 21"/>
              <a:gd name="T6" fmla="*/ 45 w 45"/>
              <a:gd name="T7" fmla="*/ 10 h 21"/>
              <a:gd name="T8" fmla="*/ 38 w 45"/>
              <a:gd name="T9" fmla="*/ 14 h 21"/>
              <a:gd name="T10" fmla="*/ 35 w 45"/>
              <a:gd name="T11" fmla="*/ 17 h 21"/>
              <a:gd name="T12" fmla="*/ 32 w 45"/>
              <a:gd name="T13" fmla="*/ 17 h 21"/>
              <a:gd name="T14" fmla="*/ 25 w 45"/>
              <a:gd name="T15" fmla="*/ 17 h 21"/>
              <a:gd name="T16" fmla="*/ 21 w 45"/>
              <a:gd name="T17" fmla="*/ 17 h 21"/>
              <a:gd name="T18" fmla="*/ 14 w 45"/>
              <a:gd name="T19" fmla="*/ 17 h 21"/>
              <a:gd name="T20" fmla="*/ 11 w 45"/>
              <a:gd name="T21" fmla="*/ 21 h 21"/>
              <a:gd name="T22" fmla="*/ 4 w 45"/>
              <a:gd name="T23" fmla="*/ 21 h 21"/>
              <a:gd name="T24" fmla="*/ 0 w 45"/>
              <a:gd name="T25" fmla="*/ 21 h 21"/>
              <a:gd name="T26" fmla="*/ 0 w 45"/>
              <a:gd name="T27" fmla="*/ 17 h 21"/>
              <a:gd name="T28" fmla="*/ 0 w 45"/>
              <a:gd name="T29" fmla="*/ 14 h 21"/>
              <a:gd name="T30" fmla="*/ 7 w 45"/>
              <a:gd name="T31" fmla="*/ 10 h 21"/>
              <a:gd name="T32" fmla="*/ 14 w 45"/>
              <a:gd name="T33" fmla="*/ 7 h 21"/>
              <a:gd name="T34" fmla="*/ 21 w 45"/>
              <a:gd name="T35" fmla="*/ 7 h 21"/>
              <a:gd name="T36" fmla="*/ 25 w 45"/>
              <a:gd name="T37" fmla="*/ 3 h 21"/>
              <a:gd name="T38" fmla="*/ 25 w 4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21">
                <a:moveTo>
                  <a:pt x="25" y="0"/>
                </a:moveTo>
                <a:lnTo>
                  <a:pt x="45" y="3"/>
                </a:lnTo>
                <a:lnTo>
                  <a:pt x="45" y="7"/>
                </a:lnTo>
                <a:lnTo>
                  <a:pt x="45" y="10"/>
                </a:lnTo>
                <a:lnTo>
                  <a:pt x="38" y="14"/>
                </a:lnTo>
                <a:lnTo>
                  <a:pt x="35" y="17"/>
                </a:lnTo>
                <a:lnTo>
                  <a:pt x="32" y="17"/>
                </a:lnTo>
                <a:lnTo>
                  <a:pt x="25" y="17"/>
                </a:lnTo>
                <a:lnTo>
                  <a:pt x="21" y="17"/>
                </a:lnTo>
                <a:lnTo>
                  <a:pt x="14" y="17"/>
                </a:lnTo>
                <a:lnTo>
                  <a:pt x="11" y="21"/>
                </a:lnTo>
                <a:lnTo>
                  <a:pt x="4" y="21"/>
                </a:lnTo>
                <a:lnTo>
                  <a:pt x="0" y="21"/>
                </a:lnTo>
                <a:lnTo>
                  <a:pt x="0" y="17"/>
                </a:lnTo>
                <a:lnTo>
                  <a:pt x="0" y="14"/>
                </a:lnTo>
                <a:lnTo>
                  <a:pt x="7" y="10"/>
                </a:lnTo>
                <a:lnTo>
                  <a:pt x="14" y="7"/>
                </a:lnTo>
                <a:lnTo>
                  <a:pt x="21" y="7"/>
                </a:lnTo>
                <a:lnTo>
                  <a:pt x="25" y="3"/>
                </a:lnTo>
                <a:lnTo>
                  <a:pt x="25"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02" name="Freeform 297">
            <a:extLst>
              <a:ext uri="{FF2B5EF4-FFF2-40B4-BE49-F238E27FC236}">
                <a16:creationId xmlns:a16="http://schemas.microsoft.com/office/drawing/2014/main" id="{B3FB96ED-96E8-4159-BA34-67FABECF873A}"/>
              </a:ext>
            </a:extLst>
          </p:cNvPr>
          <p:cNvSpPr>
            <a:spLocks/>
          </p:cNvSpPr>
          <p:nvPr/>
        </p:nvSpPr>
        <p:spPr bwMode="auto">
          <a:xfrm>
            <a:off x="9311143" y="5752524"/>
            <a:ext cx="90226" cy="98957"/>
          </a:xfrm>
          <a:custGeom>
            <a:avLst/>
            <a:gdLst>
              <a:gd name="T0" fmla="*/ 10 w 31"/>
              <a:gd name="T1" fmla="*/ 0 h 34"/>
              <a:gd name="T2" fmla="*/ 14 w 31"/>
              <a:gd name="T3" fmla="*/ 0 h 34"/>
              <a:gd name="T4" fmla="*/ 28 w 31"/>
              <a:gd name="T5" fmla="*/ 3 h 34"/>
              <a:gd name="T6" fmla="*/ 28 w 31"/>
              <a:gd name="T7" fmla="*/ 7 h 34"/>
              <a:gd name="T8" fmla="*/ 31 w 31"/>
              <a:gd name="T9" fmla="*/ 17 h 34"/>
              <a:gd name="T10" fmla="*/ 24 w 31"/>
              <a:gd name="T11" fmla="*/ 34 h 34"/>
              <a:gd name="T12" fmla="*/ 0 w 31"/>
              <a:gd name="T13" fmla="*/ 31 h 34"/>
              <a:gd name="T14" fmla="*/ 3 w 31"/>
              <a:gd name="T15" fmla="*/ 7 h 34"/>
              <a:gd name="T16" fmla="*/ 10 w 31"/>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0" y="0"/>
                </a:moveTo>
                <a:lnTo>
                  <a:pt x="14" y="0"/>
                </a:lnTo>
                <a:lnTo>
                  <a:pt x="28" y="3"/>
                </a:lnTo>
                <a:lnTo>
                  <a:pt x="28" y="7"/>
                </a:lnTo>
                <a:lnTo>
                  <a:pt x="31" y="17"/>
                </a:lnTo>
                <a:lnTo>
                  <a:pt x="24" y="34"/>
                </a:lnTo>
                <a:lnTo>
                  <a:pt x="0" y="31"/>
                </a:lnTo>
                <a:lnTo>
                  <a:pt x="3" y="7"/>
                </a:lnTo>
                <a:lnTo>
                  <a:pt x="1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03" name="Freeform 298">
            <a:extLst>
              <a:ext uri="{FF2B5EF4-FFF2-40B4-BE49-F238E27FC236}">
                <a16:creationId xmlns:a16="http://schemas.microsoft.com/office/drawing/2014/main" id="{BBBF5768-0E34-4B6C-80C4-7D30719512A0}"/>
              </a:ext>
            </a:extLst>
          </p:cNvPr>
          <p:cNvSpPr>
            <a:spLocks/>
          </p:cNvSpPr>
          <p:nvPr/>
        </p:nvSpPr>
        <p:spPr bwMode="auto">
          <a:xfrm>
            <a:off x="9159798" y="5863122"/>
            <a:ext cx="122241" cy="90226"/>
          </a:xfrm>
          <a:custGeom>
            <a:avLst/>
            <a:gdLst>
              <a:gd name="T0" fmla="*/ 0 w 42"/>
              <a:gd name="T1" fmla="*/ 10 h 31"/>
              <a:gd name="T2" fmla="*/ 0 w 42"/>
              <a:gd name="T3" fmla="*/ 3 h 31"/>
              <a:gd name="T4" fmla="*/ 3 w 42"/>
              <a:gd name="T5" fmla="*/ 0 h 31"/>
              <a:gd name="T6" fmla="*/ 10 w 42"/>
              <a:gd name="T7" fmla="*/ 3 h 31"/>
              <a:gd name="T8" fmla="*/ 21 w 42"/>
              <a:gd name="T9" fmla="*/ 3 h 31"/>
              <a:gd name="T10" fmla="*/ 24 w 42"/>
              <a:gd name="T11" fmla="*/ 0 h 31"/>
              <a:gd name="T12" fmla="*/ 31 w 42"/>
              <a:gd name="T13" fmla="*/ 0 h 31"/>
              <a:gd name="T14" fmla="*/ 35 w 42"/>
              <a:gd name="T15" fmla="*/ 0 h 31"/>
              <a:gd name="T16" fmla="*/ 38 w 42"/>
              <a:gd name="T17" fmla="*/ 0 h 31"/>
              <a:gd name="T18" fmla="*/ 42 w 42"/>
              <a:gd name="T19" fmla="*/ 0 h 31"/>
              <a:gd name="T20" fmla="*/ 42 w 42"/>
              <a:gd name="T21" fmla="*/ 3 h 31"/>
              <a:gd name="T22" fmla="*/ 38 w 42"/>
              <a:gd name="T23" fmla="*/ 7 h 31"/>
              <a:gd name="T24" fmla="*/ 35 w 42"/>
              <a:gd name="T25" fmla="*/ 10 h 31"/>
              <a:gd name="T26" fmla="*/ 31 w 42"/>
              <a:gd name="T27" fmla="*/ 17 h 31"/>
              <a:gd name="T28" fmla="*/ 28 w 42"/>
              <a:gd name="T29" fmla="*/ 21 h 31"/>
              <a:gd name="T30" fmla="*/ 24 w 42"/>
              <a:gd name="T31" fmla="*/ 24 h 31"/>
              <a:gd name="T32" fmla="*/ 21 w 42"/>
              <a:gd name="T33" fmla="*/ 27 h 31"/>
              <a:gd name="T34" fmla="*/ 17 w 42"/>
              <a:gd name="T35" fmla="*/ 31 h 31"/>
              <a:gd name="T36" fmla="*/ 10 w 42"/>
              <a:gd name="T37" fmla="*/ 31 h 31"/>
              <a:gd name="T38" fmla="*/ 7 w 42"/>
              <a:gd name="T39" fmla="*/ 27 h 31"/>
              <a:gd name="T40" fmla="*/ 7 w 42"/>
              <a:gd name="T41" fmla="*/ 24 h 31"/>
              <a:gd name="T42" fmla="*/ 7 w 42"/>
              <a:gd name="T43" fmla="*/ 21 h 31"/>
              <a:gd name="T44" fmla="*/ 0 w 42"/>
              <a:gd name="T45" fmla="*/ 17 h 31"/>
              <a:gd name="T46" fmla="*/ 0 w 42"/>
              <a:gd name="T4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31">
                <a:moveTo>
                  <a:pt x="0" y="10"/>
                </a:moveTo>
                <a:lnTo>
                  <a:pt x="0" y="3"/>
                </a:lnTo>
                <a:lnTo>
                  <a:pt x="3" y="0"/>
                </a:lnTo>
                <a:lnTo>
                  <a:pt x="10" y="3"/>
                </a:lnTo>
                <a:lnTo>
                  <a:pt x="21" y="3"/>
                </a:lnTo>
                <a:lnTo>
                  <a:pt x="24" y="0"/>
                </a:lnTo>
                <a:lnTo>
                  <a:pt x="31" y="0"/>
                </a:lnTo>
                <a:lnTo>
                  <a:pt x="35" y="0"/>
                </a:lnTo>
                <a:lnTo>
                  <a:pt x="38" y="0"/>
                </a:lnTo>
                <a:lnTo>
                  <a:pt x="42" y="0"/>
                </a:lnTo>
                <a:lnTo>
                  <a:pt x="42" y="3"/>
                </a:lnTo>
                <a:lnTo>
                  <a:pt x="38" y="7"/>
                </a:lnTo>
                <a:lnTo>
                  <a:pt x="35" y="10"/>
                </a:lnTo>
                <a:lnTo>
                  <a:pt x="31" y="17"/>
                </a:lnTo>
                <a:lnTo>
                  <a:pt x="28" y="21"/>
                </a:lnTo>
                <a:lnTo>
                  <a:pt x="24" y="24"/>
                </a:lnTo>
                <a:lnTo>
                  <a:pt x="21" y="27"/>
                </a:lnTo>
                <a:lnTo>
                  <a:pt x="17" y="31"/>
                </a:lnTo>
                <a:lnTo>
                  <a:pt x="10" y="31"/>
                </a:lnTo>
                <a:lnTo>
                  <a:pt x="7" y="27"/>
                </a:lnTo>
                <a:lnTo>
                  <a:pt x="7" y="24"/>
                </a:lnTo>
                <a:lnTo>
                  <a:pt x="7" y="21"/>
                </a:lnTo>
                <a:lnTo>
                  <a:pt x="0" y="17"/>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04" name="Freeform 299">
            <a:extLst>
              <a:ext uri="{FF2B5EF4-FFF2-40B4-BE49-F238E27FC236}">
                <a16:creationId xmlns:a16="http://schemas.microsoft.com/office/drawing/2014/main" id="{B798FF07-01E3-4198-BF6D-1C6FDC5EE169}"/>
              </a:ext>
            </a:extLst>
          </p:cNvPr>
          <p:cNvSpPr>
            <a:spLocks/>
          </p:cNvSpPr>
          <p:nvPr/>
        </p:nvSpPr>
        <p:spPr bwMode="auto">
          <a:xfrm>
            <a:off x="8894942" y="5903870"/>
            <a:ext cx="61121" cy="37837"/>
          </a:xfrm>
          <a:custGeom>
            <a:avLst/>
            <a:gdLst>
              <a:gd name="T0" fmla="*/ 11 w 21"/>
              <a:gd name="T1" fmla="*/ 3 h 13"/>
              <a:gd name="T2" fmla="*/ 18 w 21"/>
              <a:gd name="T3" fmla="*/ 3 h 13"/>
              <a:gd name="T4" fmla="*/ 21 w 21"/>
              <a:gd name="T5" fmla="*/ 3 h 13"/>
              <a:gd name="T6" fmla="*/ 21 w 21"/>
              <a:gd name="T7" fmla="*/ 10 h 13"/>
              <a:gd name="T8" fmla="*/ 18 w 21"/>
              <a:gd name="T9" fmla="*/ 13 h 13"/>
              <a:gd name="T10" fmla="*/ 11 w 21"/>
              <a:gd name="T11" fmla="*/ 13 h 13"/>
              <a:gd name="T12" fmla="*/ 4 w 21"/>
              <a:gd name="T13" fmla="*/ 13 h 13"/>
              <a:gd name="T14" fmla="*/ 0 w 21"/>
              <a:gd name="T15" fmla="*/ 10 h 13"/>
              <a:gd name="T16" fmla="*/ 0 w 21"/>
              <a:gd name="T17" fmla="*/ 7 h 13"/>
              <a:gd name="T18" fmla="*/ 0 w 21"/>
              <a:gd name="T19" fmla="*/ 0 h 13"/>
              <a:gd name="T20" fmla="*/ 4 w 21"/>
              <a:gd name="T21" fmla="*/ 0 h 13"/>
              <a:gd name="T22" fmla="*/ 11 w 21"/>
              <a:gd name="T23"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1" y="3"/>
                </a:moveTo>
                <a:lnTo>
                  <a:pt x="18" y="3"/>
                </a:lnTo>
                <a:lnTo>
                  <a:pt x="21" y="3"/>
                </a:lnTo>
                <a:lnTo>
                  <a:pt x="21" y="10"/>
                </a:lnTo>
                <a:lnTo>
                  <a:pt x="18" y="13"/>
                </a:lnTo>
                <a:lnTo>
                  <a:pt x="11" y="13"/>
                </a:lnTo>
                <a:lnTo>
                  <a:pt x="4" y="13"/>
                </a:lnTo>
                <a:lnTo>
                  <a:pt x="0" y="10"/>
                </a:lnTo>
                <a:lnTo>
                  <a:pt x="0" y="7"/>
                </a:lnTo>
                <a:lnTo>
                  <a:pt x="0" y="0"/>
                </a:lnTo>
                <a:lnTo>
                  <a:pt x="4" y="0"/>
                </a:lnTo>
                <a:lnTo>
                  <a:pt x="11"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05" name="Freeform 300">
            <a:extLst>
              <a:ext uri="{FF2B5EF4-FFF2-40B4-BE49-F238E27FC236}">
                <a16:creationId xmlns:a16="http://schemas.microsoft.com/office/drawing/2014/main" id="{1730FF58-0867-45E2-BBDD-4C8C8481F3F5}"/>
              </a:ext>
            </a:extLst>
          </p:cNvPr>
          <p:cNvSpPr>
            <a:spLocks/>
          </p:cNvSpPr>
          <p:nvPr/>
        </p:nvSpPr>
        <p:spPr bwMode="auto">
          <a:xfrm>
            <a:off x="8926958" y="5781629"/>
            <a:ext cx="29105" cy="40747"/>
          </a:xfrm>
          <a:custGeom>
            <a:avLst/>
            <a:gdLst>
              <a:gd name="T0" fmla="*/ 0 w 10"/>
              <a:gd name="T1" fmla="*/ 3 h 14"/>
              <a:gd name="T2" fmla="*/ 3 w 10"/>
              <a:gd name="T3" fmla="*/ 0 h 14"/>
              <a:gd name="T4" fmla="*/ 7 w 10"/>
              <a:gd name="T5" fmla="*/ 0 h 14"/>
              <a:gd name="T6" fmla="*/ 10 w 10"/>
              <a:gd name="T7" fmla="*/ 0 h 14"/>
              <a:gd name="T8" fmla="*/ 10 w 10"/>
              <a:gd name="T9" fmla="*/ 7 h 14"/>
              <a:gd name="T10" fmla="*/ 10 w 10"/>
              <a:gd name="T11" fmla="*/ 10 h 14"/>
              <a:gd name="T12" fmla="*/ 7 w 10"/>
              <a:gd name="T13" fmla="*/ 14 h 14"/>
              <a:gd name="T14" fmla="*/ 3 w 10"/>
              <a:gd name="T15" fmla="*/ 14 h 14"/>
              <a:gd name="T16" fmla="*/ 3 w 10"/>
              <a:gd name="T17" fmla="*/ 7 h 14"/>
              <a:gd name="T18" fmla="*/ 0 w 10"/>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4">
                <a:moveTo>
                  <a:pt x="0" y="3"/>
                </a:moveTo>
                <a:lnTo>
                  <a:pt x="3" y="0"/>
                </a:lnTo>
                <a:lnTo>
                  <a:pt x="7" y="0"/>
                </a:lnTo>
                <a:lnTo>
                  <a:pt x="10" y="0"/>
                </a:lnTo>
                <a:lnTo>
                  <a:pt x="10" y="7"/>
                </a:lnTo>
                <a:lnTo>
                  <a:pt x="10" y="10"/>
                </a:lnTo>
                <a:lnTo>
                  <a:pt x="7" y="14"/>
                </a:lnTo>
                <a:lnTo>
                  <a:pt x="3" y="14"/>
                </a:lnTo>
                <a:lnTo>
                  <a:pt x="3" y="7"/>
                </a:lnTo>
                <a:lnTo>
                  <a:pt x="0"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06" name="Freeform 301">
            <a:extLst>
              <a:ext uri="{FF2B5EF4-FFF2-40B4-BE49-F238E27FC236}">
                <a16:creationId xmlns:a16="http://schemas.microsoft.com/office/drawing/2014/main" id="{E15D9FBF-B5BF-461B-A2C2-C85A23C154BF}"/>
              </a:ext>
            </a:extLst>
          </p:cNvPr>
          <p:cNvSpPr>
            <a:spLocks/>
          </p:cNvSpPr>
          <p:nvPr/>
        </p:nvSpPr>
        <p:spPr bwMode="auto">
          <a:xfrm>
            <a:off x="9188903" y="5953348"/>
            <a:ext cx="61121" cy="40747"/>
          </a:xfrm>
          <a:custGeom>
            <a:avLst/>
            <a:gdLst>
              <a:gd name="T0" fmla="*/ 14 w 21"/>
              <a:gd name="T1" fmla="*/ 10 h 14"/>
              <a:gd name="T2" fmla="*/ 11 w 21"/>
              <a:gd name="T3" fmla="*/ 14 h 14"/>
              <a:gd name="T4" fmla="*/ 7 w 21"/>
              <a:gd name="T5" fmla="*/ 14 h 14"/>
              <a:gd name="T6" fmla="*/ 4 w 21"/>
              <a:gd name="T7" fmla="*/ 14 h 14"/>
              <a:gd name="T8" fmla="*/ 0 w 21"/>
              <a:gd name="T9" fmla="*/ 10 h 14"/>
              <a:gd name="T10" fmla="*/ 4 w 21"/>
              <a:gd name="T11" fmla="*/ 3 h 14"/>
              <a:gd name="T12" fmla="*/ 11 w 21"/>
              <a:gd name="T13" fmla="*/ 0 h 14"/>
              <a:gd name="T14" fmla="*/ 14 w 21"/>
              <a:gd name="T15" fmla="*/ 0 h 14"/>
              <a:gd name="T16" fmla="*/ 18 w 21"/>
              <a:gd name="T17" fmla="*/ 0 h 14"/>
              <a:gd name="T18" fmla="*/ 21 w 21"/>
              <a:gd name="T19" fmla="*/ 0 h 14"/>
              <a:gd name="T20" fmla="*/ 18 w 21"/>
              <a:gd name="T21" fmla="*/ 3 h 14"/>
              <a:gd name="T22" fmla="*/ 14 w 21"/>
              <a:gd name="T2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4">
                <a:moveTo>
                  <a:pt x="14" y="10"/>
                </a:moveTo>
                <a:lnTo>
                  <a:pt x="11" y="14"/>
                </a:lnTo>
                <a:lnTo>
                  <a:pt x="7" y="14"/>
                </a:lnTo>
                <a:lnTo>
                  <a:pt x="4" y="14"/>
                </a:lnTo>
                <a:lnTo>
                  <a:pt x="0" y="10"/>
                </a:lnTo>
                <a:lnTo>
                  <a:pt x="4" y="3"/>
                </a:lnTo>
                <a:lnTo>
                  <a:pt x="11" y="0"/>
                </a:lnTo>
                <a:lnTo>
                  <a:pt x="14" y="0"/>
                </a:lnTo>
                <a:lnTo>
                  <a:pt x="18" y="0"/>
                </a:lnTo>
                <a:lnTo>
                  <a:pt x="21" y="0"/>
                </a:lnTo>
                <a:lnTo>
                  <a:pt x="18" y="3"/>
                </a:lnTo>
                <a:lnTo>
                  <a:pt x="14"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07" name="Freeform 302">
            <a:extLst>
              <a:ext uri="{FF2B5EF4-FFF2-40B4-BE49-F238E27FC236}">
                <a16:creationId xmlns:a16="http://schemas.microsoft.com/office/drawing/2014/main" id="{A9061AE8-4F88-4133-AB15-8557034B44D6}"/>
              </a:ext>
            </a:extLst>
          </p:cNvPr>
          <p:cNvSpPr>
            <a:spLocks/>
          </p:cNvSpPr>
          <p:nvPr/>
        </p:nvSpPr>
        <p:spPr bwMode="auto">
          <a:xfrm>
            <a:off x="9057930" y="5973722"/>
            <a:ext cx="61121" cy="29105"/>
          </a:xfrm>
          <a:custGeom>
            <a:avLst/>
            <a:gdLst>
              <a:gd name="T0" fmla="*/ 17 w 21"/>
              <a:gd name="T1" fmla="*/ 3 h 10"/>
              <a:gd name="T2" fmla="*/ 21 w 21"/>
              <a:gd name="T3" fmla="*/ 3 h 10"/>
              <a:gd name="T4" fmla="*/ 21 w 21"/>
              <a:gd name="T5" fmla="*/ 7 h 10"/>
              <a:gd name="T6" fmla="*/ 21 w 21"/>
              <a:gd name="T7" fmla="*/ 10 h 10"/>
              <a:gd name="T8" fmla="*/ 17 w 21"/>
              <a:gd name="T9" fmla="*/ 10 h 10"/>
              <a:gd name="T10" fmla="*/ 10 w 21"/>
              <a:gd name="T11" fmla="*/ 10 h 10"/>
              <a:gd name="T12" fmla="*/ 4 w 21"/>
              <a:gd name="T13" fmla="*/ 7 h 10"/>
              <a:gd name="T14" fmla="*/ 0 w 21"/>
              <a:gd name="T15" fmla="*/ 3 h 10"/>
              <a:gd name="T16" fmla="*/ 4 w 21"/>
              <a:gd name="T17" fmla="*/ 3 h 10"/>
              <a:gd name="T18" fmla="*/ 4 w 21"/>
              <a:gd name="T19" fmla="*/ 0 h 10"/>
              <a:gd name="T20" fmla="*/ 7 w 21"/>
              <a:gd name="T21" fmla="*/ 0 h 10"/>
              <a:gd name="T22" fmla="*/ 14 w 21"/>
              <a:gd name="T23" fmla="*/ 0 h 10"/>
              <a:gd name="T24" fmla="*/ 17 w 21"/>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0">
                <a:moveTo>
                  <a:pt x="17" y="3"/>
                </a:moveTo>
                <a:lnTo>
                  <a:pt x="21" y="3"/>
                </a:lnTo>
                <a:lnTo>
                  <a:pt x="21" y="7"/>
                </a:lnTo>
                <a:lnTo>
                  <a:pt x="21" y="10"/>
                </a:lnTo>
                <a:lnTo>
                  <a:pt x="17" y="10"/>
                </a:lnTo>
                <a:lnTo>
                  <a:pt x="10" y="10"/>
                </a:lnTo>
                <a:lnTo>
                  <a:pt x="4" y="7"/>
                </a:lnTo>
                <a:lnTo>
                  <a:pt x="0" y="3"/>
                </a:lnTo>
                <a:lnTo>
                  <a:pt x="4" y="3"/>
                </a:lnTo>
                <a:lnTo>
                  <a:pt x="4" y="0"/>
                </a:lnTo>
                <a:lnTo>
                  <a:pt x="7" y="0"/>
                </a:lnTo>
                <a:lnTo>
                  <a:pt x="14" y="0"/>
                </a:lnTo>
                <a:lnTo>
                  <a:pt x="17"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08" name="Freeform 303">
            <a:extLst>
              <a:ext uri="{FF2B5EF4-FFF2-40B4-BE49-F238E27FC236}">
                <a16:creationId xmlns:a16="http://schemas.microsoft.com/office/drawing/2014/main" id="{40132498-D6BD-4B56-A3F5-4297B6D01077}"/>
              </a:ext>
            </a:extLst>
          </p:cNvPr>
          <p:cNvSpPr>
            <a:spLocks/>
          </p:cNvSpPr>
          <p:nvPr/>
        </p:nvSpPr>
        <p:spPr bwMode="auto">
          <a:xfrm>
            <a:off x="8956063" y="6154172"/>
            <a:ext cx="40747" cy="20374"/>
          </a:xfrm>
          <a:custGeom>
            <a:avLst/>
            <a:gdLst>
              <a:gd name="T0" fmla="*/ 0 w 14"/>
              <a:gd name="T1" fmla="*/ 7 h 7"/>
              <a:gd name="T2" fmla="*/ 0 w 14"/>
              <a:gd name="T3" fmla="*/ 4 h 7"/>
              <a:gd name="T4" fmla="*/ 4 w 14"/>
              <a:gd name="T5" fmla="*/ 0 h 7"/>
              <a:gd name="T6" fmla="*/ 7 w 14"/>
              <a:gd name="T7" fmla="*/ 0 h 7"/>
              <a:gd name="T8" fmla="*/ 14 w 14"/>
              <a:gd name="T9" fmla="*/ 0 h 7"/>
              <a:gd name="T10" fmla="*/ 14 w 14"/>
              <a:gd name="T11" fmla="*/ 4 h 7"/>
              <a:gd name="T12" fmla="*/ 11 w 14"/>
              <a:gd name="T13" fmla="*/ 7 h 7"/>
              <a:gd name="T14" fmla="*/ 7 w 14"/>
              <a:gd name="T15" fmla="*/ 7 h 7"/>
              <a:gd name="T16" fmla="*/ 4 w 14"/>
              <a:gd name="T17" fmla="*/ 7 h 7"/>
              <a:gd name="T18" fmla="*/ 0 w 14"/>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7">
                <a:moveTo>
                  <a:pt x="0" y="7"/>
                </a:moveTo>
                <a:lnTo>
                  <a:pt x="0" y="4"/>
                </a:lnTo>
                <a:lnTo>
                  <a:pt x="4" y="0"/>
                </a:lnTo>
                <a:lnTo>
                  <a:pt x="7" y="0"/>
                </a:lnTo>
                <a:lnTo>
                  <a:pt x="14" y="0"/>
                </a:lnTo>
                <a:lnTo>
                  <a:pt x="14" y="4"/>
                </a:lnTo>
                <a:lnTo>
                  <a:pt x="11" y="7"/>
                </a:lnTo>
                <a:lnTo>
                  <a:pt x="7" y="7"/>
                </a:lnTo>
                <a:lnTo>
                  <a:pt x="4" y="7"/>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09" name="Freeform 304">
            <a:extLst>
              <a:ext uri="{FF2B5EF4-FFF2-40B4-BE49-F238E27FC236}">
                <a16:creationId xmlns:a16="http://schemas.microsoft.com/office/drawing/2014/main" id="{478ED63B-44AC-4D87-90D9-CC0D35DA4BED}"/>
              </a:ext>
            </a:extLst>
          </p:cNvPr>
          <p:cNvSpPr>
            <a:spLocks/>
          </p:cNvSpPr>
          <p:nvPr/>
        </p:nvSpPr>
        <p:spPr bwMode="auto">
          <a:xfrm>
            <a:off x="9017182" y="6084321"/>
            <a:ext cx="32016" cy="40747"/>
          </a:xfrm>
          <a:custGeom>
            <a:avLst/>
            <a:gdLst>
              <a:gd name="T0" fmla="*/ 0 w 11"/>
              <a:gd name="T1" fmla="*/ 7 h 14"/>
              <a:gd name="T2" fmla="*/ 4 w 11"/>
              <a:gd name="T3" fmla="*/ 4 h 14"/>
              <a:gd name="T4" fmla="*/ 4 w 11"/>
              <a:gd name="T5" fmla="*/ 0 h 14"/>
              <a:gd name="T6" fmla="*/ 7 w 11"/>
              <a:gd name="T7" fmla="*/ 0 h 14"/>
              <a:gd name="T8" fmla="*/ 11 w 11"/>
              <a:gd name="T9" fmla="*/ 0 h 14"/>
              <a:gd name="T10" fmla="*/ 11 w 11"/>
              <a:gd name="T11" fmla="*/ 10 h 14"/>
              <a:gd name="T12" fmla="*/ 11 w 11"/>
              <a:gd name="T13" fmla="*/ 14 h 14"/>
              <a:gd name="T14" fmla="*/ 4 w 11"/>
              <a:gd name="T15" fmla="*/ 14 h 14"/>
              <a:gd name="T16" fmla="*/ 4 w 11"/>
              <a:gd name="T17" fmla="*/ 10 h 14"/>
              <a:gd name="T18" fmla="*/ 0 w 11"/>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
                <a:moveTo>
                  <a:pt x="0" y="7"/>
                </a:moveTo>
                <a:lnTo>
                  <a:pt x="4" y="4"/>
                </a:lnTo>
                <a:lnTo>
                  <a:pt x="4" y="0"/>
                </a:lnTo>
                <a:lnTo>
                  <a:pt x="7" y="0"/>
                </a:lnTo>
                <a:lnTo>
                  <a:pt x="11" y="0"/>
                </a:lnTo>
                <a:lnTo>
                  <a:pt x="11" y="10"/>
                </a:lnTo>
                <a:lnTo>
                  <a:pt x="11" y="14"/>
                </a:lnTo>
                <a:lnTo>
                  <a:pt x="4" y="14"/>
                </a:lnTo>
                <a:lnTo>
                  <a:pt x="4" y="10"/>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10" name="Freeform 305">
            <a:extLst>
              <a:ext uri="{FF2B5EF4-FFF2-40B4-BE49-F238E27FC236}">
                <a16:creationId xmlns:a16="http://schemas.microsoft.com/office/drawing/2014/main" id="{FA356760-AF3C-461C-8F0A-F565D52EC088}"/>
              </a:ext>
            </a:extLst>
          </p:cNvPr>
          <p:cNvSpPr>
            <a:spLocks/>
          </p:cNvSpPr>
          <p:nvPr/>
        </p:nvSpPr>
        <p:spPr bwMode="auto">
          <a:xfrm>
            <a:off x="8956063" y="5932975"/>
            <a:ext cx="61121" cy="61121"/>
          </a:xfrm>
          <a:custGeom>
            <a:avLst/>
            <a:gdLst>
              <a:gd name="T0" fmla="*/ 0 w 21"/>
              <a:gd name="T1" fmla="*/ 17 h 21"/>
              <a:gd name="T2" fmla="*/ 4 w 21"/>
              <a:gd name="T3" fmla="*/ 14 h 21"/>
              <a:gd name="T4" fmla="*/ 4 w 21"/>
              <a:gd name="T5" fmla="*/ 10 h 21"/>
              <a:gd name="T6" fmla="*/ 11 w 21"/>
              <a:gd name="T7" fmla="*/ 3 h 21"/>
              <a:gd name="T8" fmla="*/ 18 w 21"/>
              <a:gd name="T9" fmla="*/ 0 h 21"/>
              <a:gd name="T10" fmla="*/ 21 w 21"/>
              <a:gd name="T11" fmla="*/ 0 h 21"/>
              <a:gd name="T12" fmla="*/ 21 w 21"/>
              <a:gd name="T13" fmla="*/ 3 h 21"/>
              <a:gd name="T14" fmla="*/ 21 w 21"/>
              <a:gd name="T15" fmla="*/ 10 h 21"/>
              <a:gd name="T16" fmla="*/ 18 w 21"/>
              <a:gd name="T17" fmla="*/ 17 h 21"/>
              <a:gd name="T18" fmla="*/ 14 w 21"/>
              <a:gd name="T19" fmla="*/ 21 h 21"/>
              <a:gd name="T20" fmla="*/ 11 w 21"/>
              <a:gd name="T21" fmla="*/ 21 h 21"/>
              <a:gd name="T22" fmla="*/ 7 w 21"/>
              <a:gd name="T23" fmla="*/ 21 h 21"/>
              <a:gd name="T24" fmla="*/ 4 w 21"/>
              <a:gd name="T25" fmla="*/ 17 h 21"/>
              <a:gd name="T26" fmla="*/ 0 w 21"/>
              <a:gd name="T2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1">
                <a:moveTo>
                  <a:pt x="0" y="17"/>
                </a:moveTo>
                <a:lnTo>
                  <a:pt x="4" y="14"/>
                </a:lnTo>
                <a:lnTo>
                  <a:pt x="4" y="10"/>
                </a:lnTo>
                <a:lnTo>
                  <a:pt x="11" y="3"/>
                </a:lnTo>
                <a:lnTo>
                  <a:pt x="18" y="0"/>
                </a:lnTo>
                <a:lnTo>
                  <a:pt x="21" y="0"/>
                </a:lnTo>
                <a:lnTo>
                  <a:pt x="21" y="3"/>
                </a:lnTo>
                <a:lnTo>
                  <a:pt x="21" y="10"/>
                </a:lnTo>
                <a:lnTo>
                  <a:pt x="18" y="17"/>
                </a:lnTo>
                <a:lnTo>
                  <a:pt x="14" y="21"/>
                </a:lnTo>
                <a:lnTo>
                  <a:pt x="11" y="21"/>
                </a:lnTo>
                <a:lnTo>
                  <a:pt x="7" y="21"/>
                </a:lnTo>
                <a:lnTo>
                  <a:pt x="4" y="17"/>
                </a:lnTo>
                <a:lnTo>
                  <a:pt x="0" y="1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11" name="Freeform 306">
            <a:extLst>
              <a:ext uri="{FF2B5EF4-FFF2-40B4-BE49-F238E27FC236}">
                <a16:creationId xmlns:a16="http://schemas.microsoft.com/office/drawing/2014/main" id="{985F3FFF-BB62-40C8-BA10-C2E50A0010A4}"/>
              </a:ext>
            </a:extLst>
          </p:cNvPr>
          <p:cNvSpPr>
            <a:spLocks/>
          </p:cNvSpPr>
          <p:nvPr/>
        </p:nvSpPr>
        <p:spPr bwMode="auto">
          <a:xfrm>
            <a:off x="9107409" y="5932975"/>
            <a:ext cx="40747" cy="40747"/>
          </a:xfrm>
          <a:custGeom>
            <a:avLst/>
            <a:gdLst>
              <a:gd name="T0" fmla="*/ 0 w 14"/>
              <a:gd name="T1" fmla="*/ 10 h 14"/>
              <a:gd name="T2" fmla="*/ 0 w 14"/>
              <a:gd name="T3" fmla="*/ 7 h 14"/>
              <a:gd name="T4" fmla="*/ 4 w 14"/>
              <a:gd name="T5" fmla="*/ 3 h 14"/>
              <a:gd name="T6" fmla="*/ 11 w 14"/>
              <a:gd name="T7" fmla="*/ 0 h 14"/>
              <a:gd name="T8" fmla="*/ 14 w 14"/>
              <a:gd name="T9" fmla="*/ 0 h 14"/>
              <a:gd name="T10" fmla="*/ 14 w 14"/>
              <a:gd name="T11" fmla="*/ 3 h 14"/>
              <a:gd name="T12" fmla="*/ 14 w 14"/>
              <a:gd name="T13" fmla="*/ 7 h 14"/>
              <a:gd name="T14" fmla="*/ 11 w 14"/>
              <a:gd name="T15" fmla="*/ 10 h 14"/>
              <a:gd name="T16" fmla="*/ 11 w 14"/>
              <a:gd name="T17" fmla="*/ 14 h 14"/>
              <a:gd name="T18" fmla="*/ 4 w 14"/>
              <a:gd name="T19" fmla="*/ 14 h 14"/>
              <a:gd name="T20" fmla="*/ 0 w 14"/>
              <a:gd name="T2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0" y="10"/>
                </a:moveTo>
                <a:lnTo>
                  <a:pt x="0" y="7"/>
                </a:lnTo>
                <a:lnTo>
                  <a:pt x="4" y="3"/>
                </a:lnTo>
                <a:lnTo>
                  <a:pt x="11" y="0"/>
                </a:lnTo>
                <a:lnTo>
                  <a:pt x="14" y="0"/>
                </a:lnTo>
                <a:lnTo>
                  <a:pt x="14" y="3"/>
                </a:lnTo>
                <a:lnTo>
                  <a:pt x="14" y="7"/>
                </a:lnTo>
                <a:lnTo>
                  <a:pt x="11" y="10"/>
                </a:lnTo>
                <a:lnTo>
                  <a:pt x="11" y="14"/>
                </a:lnTo>
                <a:lnTo>
                  <a:pt x="4" y="14"/>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12" name="Freeform 307">
            <a:extLst>
              <a:ext uri="{FF2B5EF4-FFF2-40B4-BE49-F238E27FC236}">
                <a16:creationId xmlns:a16="http://schemas.microsoft.com/office/drawing/2014/main" id="{230EB5E6-E961-4393-8880-DA6BE1534BD2}"/>
              </a:ext>
            </a:extLst>
          </p:cNvPr>
          <p:cNvSpPr>
            <a:spLocks/>
          </p:cNvSpPr>
          <p:nvPr/>
        </p:nvSpPr>
        <p:spPr bwMode="auto">
          <a:xfrm>
            <a:off x="9028824" y="5932975"/>
            <a:ext cx="69852" cy="61121"/>
          </a:xfrm>
          <a:custGeom>
            <a:avLst/>
            <a:gdLst>
              <a:gd name="T0" fmla="*/ 10 w 24"/>
              <a:gd name="T1" fmla="*/ 17 h 21"/>
              <a:gd name="T2" fmla="*/ 7 w 24"/>
              <a:gd name="T3" fmla="*/ 17 h 21"/>
              <a:gd name="T4" fmla="*/ 7 w 24"/>
              <a:gd name="T5" fmla="*/ 21 h 21"/>
              <a:gd name="T6" fmla="*/ 3 w 24"/>
              <a:gd name="T7" fmla="*/ 21 h 21"/>
              <a:gd name="T8" fmla="*/ 0 w 24"/>
              <a:gd name="T9" fmla="*/ 17 h 21"/>
              <a:gd name="T10" fmla="*/ 3 w 24"/>
              <a:gd name="T11" fmla="*/ 3 h 21"/>
              <a:gd name="T12" fmla="*/ 7 w 24"/>
              <a:gd name="T13" fmla="*/ 0 h 21"/>
              <a:gd name="T14" fmla="*/ 14 w 24"/>
              <a:gd name="T15" fmla="*/ 0 h 21"/>
              <a:gd name="T16" fmla="*/ 20 w 24"/>
              <a:gd name="T17" fmla="*/ 0 h 21"/>
              <a:gd name="T18" fmla="*/ 24 w 24"/>
              <a:gd name="T19" fmla="*/ 3 h 21"/>
              <a:gd name="T20" fmla="*/ 24 w 24"/>
              <a:gd name="T21" fmla="*/ 7 h 21"/>
              <a:gd name="T22" fmla="*/ 20 w 24"/>
              <a:gd name="T23" fmla="*/ 7 h 21"/>
              <a:gd name="T24" fmla="*/ 14 w 24"/>
              <a:gd name="T25" fmla="*/ 10 h 21"/>
              <a:gd name="T26" fmla="*/ 10 w 24"/>
              <a:gd name="T2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1">
                <a:moveTo>
                  <a:pt x="10" y="17"/>
                </a:moveTo>
                <a:lnTo>
                  <a:pt x="7" y="17"/>
                </a:lnTo>
                <a:lnTo>
                  <a:pt x="7" y="21"/>
                </a:lnTo>
                <a:lnTo>
                  <a:pt x="3" y="21"/>
                </a:lnTo>
                <a:lnTo>
                  <a:pt x="0" y="17"/>
                </a:lnTo>
                <a:lnTo>
                  <a:pt x="3" y="3"/>
                </a:lnTo>
                <a:lnTo>
                  <a:pt x="7" y="0"/>
                </a:lnTo>
                <a:lnTo>
                  <a:pt x="14" y="0"/>
                </a:lnTo>
                <a:lnTo>
                  <a:pt x="20" y="0"/>
                </a:lnTo>
                <a:lnTo>
                  <a:pt x="24" y="3"/>
                </a:lnTo>
                <a:lnTo>
                  <a:pt x="24" y="7"/>
                </a:lnTo>
                <a:lnTo>
                  <a:pt x="20" y="7"/>
                </a:lnTo>
                <a:lnTo>
                  <a:pt x="14" y="10"/>
                </a:lnTo>
                <a:lnTo>
                  <a:pt x="10" y="1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13" name="Freeform 308">
            <a:extLst>
              <a:ext uri="{FF2B5EF4-FFF2-40B4-BE49-F238E27FC236}">
                <a16:creationId xmlns:a16="http://schemas.microsoft.com/office/drawing/2014/main" id="{51D7E3D9-60BA-42B6-B903-D9CABC7FB214}"/>
              </a:ext>
            </a:extLst>
          </p:cNvPr>
          <p:cNvSpPr>
            <a:spLocks/>
          </p:cNvSpPr>
          <p:nvPr/>
        </p:nvSpPr>
        <p:spPr bwMode="auto">
          <a:xfrm>
            <a:off x="8877479" y="5772897"/>
            <a:ext cx="17463" cy="29105"/>
          </a:xfrm>
          <a:custGeom>
            <a:avLst/>
            <a:gdLst>
              <a:gd name="T0" fmla="*/ 0 w 6"/>
              <a:gd name="T1" fmla="*/ 6 h 10"/>
              <a:gd name="T2" fmla="*/ 0 w 6"/>
              <a:gd name="T3" fmla="*/ 3 h 10"/>
              <a:gd name="T4" fmla="*/ 0 w 6"/>
              <a:gd name="T5" fmla="*/ 0 h 10"/>
              <a:gd name="T6" fmla="*/ 3 w 6"/>
              <a:gd name="T7" fmla="*/ 0 h 10"/>
              <a:gd name="T8" fmla="*/ 6 w 6"/>
              <a:gd name="T9" fmla="*/ 3 h 10"/>
              <a:gd name="T10" fmla="*/ 6 w 6"/>
              <a:gd name="T11" fmla="*/ 6 h 10"/>
              <a:gd name="T12" fmla="*/ 3 w 6"/>
              <a:gd name="T13" fmla="*/ 10 h 10"/>
              <a:gd name="T14" fmla="*/ 0 w 6"/>
              <a:gd name="T15" fmla="*/ 10 h 10"/>
              <a:gd name="T16" fmla="*/ 0 w 6"/>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0" y="6"/>
                </a:moveTo>
                <a:lnTo>
                  <a:pt x="0" y="3"/>
                </a:lnTo>
                <a:lnTo>
                  <a:pt x="0" y="0"/>
                </a:lnTo>
                <a:lnTo>
                  <a:pt x="3" y="0"/>
                </a:lnTo>
                <a:lnTo>
                  <a:pt x="6" y="3"/>
                </a:lnTo>
                <a:lnTo>
                  <a:pt x="6" y="6"/>
                </a:lnTo>
                <a:lnTo>
                  <a:pt x="3" y="10"/>
                </a:lnTo>
                <a:lnTo>
                  <a:pt x="0" y="10"/>
                </a:lnTo>
                <a:lnTo>
                  <a:pt x="0" y="6"/>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14" name="Freeform 309">
            <a:extLst>
              <a:ext uri="{FF2B5EF4-FFF2-40B4-BE49-F238E27FC236}">
                <a16:creationId xmlns:a16="http://schemas.microsoft.com/office/drawing/2014/main" id="{04E5E13B-F952-4CE9-94B1-42DF166DA01C}"/>
              </a:ext>
            </a:extLst>
          </p:cNvPr>
          <p:cNvSpPr>
            <a:spLocks/>
          </p:cNvSpPr>
          <p:nvPr/>
        </p:nvSpPr>
        <p:spPr bwMode="auto">
          <a:xfrm>
            <a:off x="8976435" y="5871854"/>
            <a:ext cx="32016" cy="61121"/>
          </a:xfrm>
          <a:custGeom>
            <a:avLst/>
            <a:gdLst>
              <a:gd name="T0" fmla="*/ 0 w 11"/>
              <a:gd name="T1" fmla="*/ 18 h 21"/>
              <a:gd name="T2" fmla="*/ 0 w 11"/>
              <a:gd name="T3" fmla="*/ 14 h 21"/>
              <a:gd name="T4" fmla="*/ 0 w 11"/>
              <a:gd name="T5" fmla="*/ 4 h 21"/>
              <a:gd name="T6" fmla="*/ 4 w 11"/>
              <a:gd name="T7" fmla="*/ 0 h 21"/>
              <a:gd name="T8" fmla="*/ 7 w 11"/>
              <a:gd name="T9" fmla="*/ 4 h 21"/>
              <a:gd name="T10" fmla="*/ 11 w 11"/>
              <a:gd name="T11" fmla="*/ 11 h 21"/>
              <a:gd name="T12" fmla="*/ 11 w 11"/>
              <a:gd name="T13" fmla="*/ 14 h 21"/>
              <a:gd name="T14" fmla="*/ 11 w 11"/>
              <a:gd name="T15" fmla="*/ 18 h 21"/>
              <a:gd name="T16" fmla="*/ 7 w 11"/>
              <a:gd name="T17" fmla="*/ 21 h 21"/>
              <a:gd name="T18" fmla="*/ 4 w 11"/>
              <a:gd name="T19" fmla="*/ 21 h 21"/>
              <a:gd name="T20" fmla="*/ 4 w 11"/>
              <a:gd name="T21" fmla="*/ 18 h 21"/>
              <a:gd name="T22" fmla="*/ 0 w 11"/>
              <a:gd name="T2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1">
                <a:moveTo>
                  <a:pt x="0" y="18"/>
                </a:moveTo>
                <a:lnTo>
                  <a:pt x="0" y="14"/>
                </a:lnTo>
                <a:lnTo>
                  <a:pt x="0" y="4"/>
                </a:lnTo>
                <a:lnTo>
                  <a:pt x="4" y="0"/>
                </a:lnTo>
                <a:lnTo>
                  <a:pt x="7" y="4"/>
                </a:lnTo>
                <a:lnTo>
                  <a:pt x="11" y="11"/>
                </a:lnTo>
                <a:lnTo>
                  <a:pt x="11" y="14"/>
                </a:lnTo>
                <a:lnTo>
                  <a:pt x="11" y="18"/>
                </a:lnTo>
                <a:lnTo>
                  <a:pt x="7" y="21"/>
                </a:lnTo>
                <a:lnTo>
                  <a:pt x="4" y="21"/>
                </a:lnTo>
                <a:lnTo>
                  <a:pt x="4" y="18"/>
                </a:lnTo>
                <a:lnTo>
                  <a:pt x="0" y="18"/>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15" name="Freeform 310">
            <a:extLst>
              <a:ext uri="{FF2B5EF4-FFF2-40B4-BE49-F238E27FC236}">
                <a16:creationId xmlns:a16="http://schemas.microsoft.com/office/drawing/2014/main" id="{8963061D-1628-40E8-B00F-FC8430A73005}"/>
              </a:ext>
            </a:extLst>
          </p:cNvPr>
          <p:cNvSpPr>
            <a:spLocks/>
          </p:cNvSpPr>
          <p:nvPr/>
        </p:nvSpPr>
        <p:spPr bwMode="auto">
          <a:xfrm>
            <a:off x="8926958" y="5871853"/>
            <a:ext cx="29105" cy="32016"/>
          </a:xfrm>
          <a:custGeom>
            <a:avLst/>
            <a:gdLst>
              <a:gd name="T0" fmla="*/ 3 w 10"/>
              <a:gd name="T1" fmla="*/ 11 h 11"/>
              <a:gd name="T2" fmla="*/ 0 w 10"/>
              <a:gd name="T3" fmla="*/ 11 h 11"/>
              <a:gd name="T4" fmla="*/ 0 w 10"/>
              <a:gd name="T5" fmla="*/ 4 h 11"/>
              <a:gd name="T6" fmla="*/ 7 w 10"/>
              <a:gd name="T7" fmla="*/ 0 h 11"/>
              <a:gd name="T8" fmla="*/ 10 w 10"/>
              <a:gd name="T9" fmla="*/ 0 h 11"/>
              <a:gd name="T10" fmla="*/ 10 w 10"/>
              <a:gd name="T11" fmla="*/ 7 h 11"/>
              <a:gd name="T12" fmla="*/ 7 w 10"/>
              <a:gd name="T13" fmla="*/ 11 h 11"/>
              <a:gd name="T14" fmla="*/ 3 w 10"/>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3" y="11"/>
                </a:moveTo>
                <a:lnTo>
                  <a:pt x="0" y="11"/>
                </a:lnTo>
                <a:lnTo>
                  <a:pt x="0" y="4"/>
                </a:lnTo>
                <a:lnTo>
                  <a:pt x="7" y="0"/>
                </a:lnTo>
                <a:lnTo>
                  <a:pt x="10" y="0"/>
                </a:lnTo>
                <a:lnTo>
                  <a:pt x="10" y="7"/>
                </a:lnTo>
                <a:lnTo>
                  <a:pt x="7" y="11"/>
                </a:lnTo>
                <a:lnTo>
                  <a:pt x="3"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16" name="Freeform 311">
            <a:extLst>
              <a:ext uri="{FF2B5EF4-FFF2-40B4-BE49-F238E27FC236}">
                <a16:creationId xmlns:a16="http://schemas.microsoft.com/office/drawing/2014/main" id="{4C9D9897-BF73-441E-B212-25ED0A00B008}"/>
              </a:ext>
            </a:extLst>
          </p:cNvPr>
          <p:cNvSpPr>
            <a:spLocks/>
          </p:cNvSpPr>
          <p:nvPr/>
        </p:nvSpPr>
        <p:spPr bwMode="auto">
          <a:xfrm>
            <a:off x="8894941" y="5810733"/>
            <a:ext cx="32016" cy="20374"/>
          </a:xfrm>
          <a:custGeom>
            <a:avLst/>
            <a:gdLst>
              <a:gd name="T0" fmla="*/ 0 w 11"/>
              <a:gd name="T1" fmla="*/ 4 h 7"/>
              <a:gd name="T2" fmla="*/ 4 w 11"/>
              <a:gd name="T3" fmla="*/ 0 h 7"/>
              <a:gd name="T4" fmla="*/ 7 w 11"/>
              <a:gd name="T5" fmla="*/ 0 h 7"/>
              <a:gd name="T6" fmla="*/ 11 w 11"/>
              <a:gd name="T7" fmla="*/ 0 h 7"/>
              <a:gd name="T8" fmla="*/ 11 w 11"/>
              <a:gd name="T9" fmla="*/ 4 h 7"/>
              <a:gd name="T10" fmla="*/ 11 w 11"/>
              <a:gd name="T11" fmla="*/ 7 h 7"/>
              <a:gd name="T12" fmla="*/ 7 w 11"/>
              <a:gd name="T13" fmla="*/ 7 h 7"/>
              <a:gd name="T14" fmla="*/ 4 w 11"/>
              <a:gd name="T15" fmla="*/ 7 h 7"/>
              <a:gd name="T16" fmla="*/ 0 w 11"/>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0" y="4"/>
                </a:moveTo>
                <a:lnTo>
                  <a:pt x="4" y="0"/>
                </a:lnTo>
                <a:lnTo>
                  <a:pt x="7" y="0"/>
                </a:lnTo>
                <a:lnTo>
                  <a:pt x="11" y="0"/>
                </a:lnTo>
                <a:lnTo>
                  <a:pt x="11" y="4"/>
                </a:lnTo>
                <a:lnTo>
                  <a:pt x="11" y="7"/>
                </a:lnTo>
                <a:lnTo>
                  <a:pt x="7" y="7"/>
                </a:lnTo>
                <a:lnTo>
                  <a:pt x="4" y="7"/>
                </a:lnTo>
                <a:lnTo>
                  <a:pt x="0"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17" name="Freeform 312">
            <a:extLst>
              <a:ext uri="{FF2B5EF4-FFF2-40B4-BE49-F238E27FC236}">
                <a16:creationId xmlns:a16="http://schemas.microsoft.com/office/drawing/2014/main" id="{0B4B8F12-C1F3-4E86-BDD0-54DF01B7FD29}"/>
              </a:ext>
            </a:extLst>
          </p:cNvPr>
          <p:cNvSpPr>
            <a:spLocks/>
          </p:cNvSpPr>
          <p:nvPr/>
        </p:nvSpPr>
        <p:spPr bwMode="auto">
          <a:xfrm>
            <a:off x="9372263" y="5973722"/>
            <a:ext cx="352171" cy="180451"/>
          </a:xfrm>
          <a:custGeom>
            <a:avLst/>
            <a:gdLst>
              <a:gd name="T0" fmla="*/ 21 w 121"/>
              <a:gd name="T1" fmla="*/ 17 h 62"/>
              <a:gd name="T2" fmla="*/ 28 w 121"/>
              <a:gd name="T3" fmla="*/ 17 h 62"/>
              <a:gd name="T4" fmla="*/ 38 w 121"/>
              <a:gd name="T5" fmla="*/ 17 h 62"/>
              <a:gd name="T6" fmla="*/ 52 w 121"/>
              <a:gd name="T7" fmla="*/ 3 h 62"/>
              <a:gd name="T8" fmla="*/ 59 w 121"/>
              <a:gd name="T9" fmla="*/ 10 h 62"/>
              <a:gd name="T10" fmla="*/ 76 w 121"/>
              <a:gd name="T11" fmla="*/ 0 h 62"/>
              <a:gd name="T12" fmla="*/ 87 w 121"/>
              <a:gd name="T13" fmla="*/ 3 h 62"/>
              <a:gd name="T14" fmla="*/ 90 w 121"/>
              <a:gd name="T15" fmla="*/ 7 h 62"/>
              <a:gd name="T16" fmla="*/ 107 w 121"/>
              <a:gd name="T17" fmla="*/ 3 h 62"/>
              <a:gd name="T18" fmla="*/ 114 w 121"/>
              <a:gd name="T19" fmla="*/ 3 h 62"/>
              <a:gd name="T20" fmla="*/ 121 w 121"/>
              <a:gd name="T21" fmla="*/ 17 h 62"/>
              <a:gd name="T22" fmla="*/ 107 w 121"/>
              <a:gd name="T23" fmla="*/ 21 h 62"/>
              <a:gd name="T24" fmla="*/ 114 w 121"/>
              <a:gd name="T25" fmla="*/ 35 h 62"/>
              <a:gd name="T26" fmla="*/ 101 w 121"/>
              <a:gd name="T27" fmla="*/ 42 h 62"/>
              <a:gd name="T28" fmla="*/ 104 w 121"/>
              <a:gd name="T29" fmla="*/ 48 h 62"/>
              <a:gd name="T30" fmla="*/ 101 w 121"/>
              <a:gd name="T31" fmla="*/ 48 h 62"/>
              <a:gd name="T32" fmla="*/ 97 w 121"/>
              <a:gd name="T33" fmla="*/ 52 h 62"/>
              <a:gd name="T34" fmla="*/ 94 w 121"/>
              <a:gd name="T35" fmla="*/ 48 h 62"/>
              <a:gd name="T36" fmla="*/ 90 w 121"/>
              <a:gd name="T37" fmla="*/ 48 h 62"/>
              <a:gd name="T38" fmla="*/ 90 w 121"/>
              <a:gd name="T39" fmla="*/ 52 h 62"/>
              <a:gd name="T40" fmla="*/ 90 w 121"/>
              <a:gd name="T41" fmla="*/ 55 h 62"/>
              <a:gd name="T42" fmla="*/ 90 w 121"/>
              <a:gd name="T43" fmla="*/ 59 h 62"/>
              <a:gd name="T44" fmla="*/ 87 w 121"/>
              <a:gd name="T45" fmla="*/ 59 h 62"/>
              <a:gd name="T46" fmla="*/ 83 w 121"/>
              <a:gd name="T47" fmla="*/ 59 h 62"/>
              <a:gd name="T48" fmla="*/ 80 w 121"/>
              <a:gd name="T49" fmla="*/ 59 h 62"/>
              <a:gd name="T50" fmla="*/ 73 w 121"/>
              <a:gd name="T51" fmla="*/ 59 h 62"/>
              <a:gd name="T52" fmla="*/ 66 w 121"/>
              <a:gd name="T53" fmla="*/ 62 h 62"/>
              <a:gd name="T54" fmla="*/ 62 w 121"/>
              <a:gd name="T55" fmla="*/ 59 h 62"/>
              <a:gd name="T56" fmla="*/ 59 w 121"/>
              <a:gd name="T57" fmla="*/ 55 h 62"/>
              <a:gd name="T58" fmla="*/ 55 w 121"/>
              <a:gd name="T59" fmla="*/ 55 h 62"/>
              <a:gd name="T60" fmla="*/ 52 w 121"/>
              <a:gd name="T61" fmla="*/ 59 h 62"/>
              <a:gd name="T62" fmla="*/ 48 w 121"/>
              <a:gd name="T63" fmla="*/ 59 h 62"/>
              <a:gd name="T64" fmla="*/ 48 w 121"/>
              <a:gd name="T65" fmla="*/ 62 h 62"/>
              <a:gd name="T66" fmla="*/ 28 w 121"/>
              <a:gd name="T67" fmla="*/ 59 h 62"/>
              <a:gd name="T68" fmla="*/ 31 w 121"/>
              <a:gd name="T69" fmla="*/ 59 h 62"/>
              <a:gd name="T70" fmla="*/ 31 w 121"/>
              <a:gd name="T71" fmla="*/ 48 h 62"/>
              <a:gd name="T72" fmla="*/ 31 w 121"/>
              <a:gd name="T73" fmla="*/ 45 h 62"/>
              <a:gd name="T74" fmla="*/ 28 w 121"/>
              <a:gd name="T75" fmla="*/ 42 h 62"/>
              <a:gd name="T76" fmla="*/ 24 w 121"/>
              <a:gd name="T77" fmla="*/ 45 h 62"/>
              <a:gd name="T78" fmla="*/ 24 w 121"/>
              <a:gd name="T79" fmla="*/ 48 h 62"/>
              <a:gd name="T80" fmla="*/ 24 w 121"/>
              <a:gd name="T81" fmla="*/ 55 h 62"/>
              <a:gd name="T82" fmla="*/ 21 w 121"/>
              <a:gd name="T83" fmla="*/ 59 h 62"/>
              <a:gd name="T84" fmla="*/ 17 w 121"/>
              <a:gd name="T85" fmla="*/ 55 h 62"/>
              <a:gd name="T86" fmla="*/ 14 w 121"/>
              <a:gd name="T87" fmla="*/ 55 h 62"/>
              <a:gd name="T88" fmla="*/ 7 w 121"/>
              <a:gd name="T89" fmla="*/ 55 h 62"/>
              <a:gd name="T90" fmla="*/ 3 w 121"/>
              <a:gd name="T91" fmla="*/ 52 h 62"/>
              <a:gd name="T92" fmla="*/ 0 w 121"/>
              <a:gd name="T93" fmla="*/ 48 h 62"/>
              <a:gd name="T94" fmla="*/ 0 w 121"/>
              <a:gd name="T95" fmla="*/ 42 h 62"/>
              <a:gd name="T96" fmla="*/ 3 w 121"/>
              <a:gd name="T97" fmla="*/ 38 h 62"/>
              <a:gd name="T98" fmla="*/ 10 w 121"/>
              <a:gd name="T99" fmla="*/ 38 h 62"/>
              <a:gd name="T100" fmla="*/ 14 w 121"/>
              <a:gd name="T101" fmla="*/ 42 h 62"/>
              <a:gd name="T102" fmla="*/ 17 w 121"/>
              <a:gd name="T103" fmla="*/ 42 h 62"/>
              <a:gd name="T104" fmla="*/ 17 w 121"/>
              <a:gd name="T105" fmla="*/ 31 h 62"/>
              <a:gd name="T106" fmla="*/ 21 w 121"/>
              <a:gd name="T107"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1" h="62">
                <a:moveTo>
                  <a:pt x="21" y="17"/>
                </a:moveTo>
                <a:lnTo>
                  <a:pt x="28" y="17"/>
                </a:lnTo>
                <a:lnTo>
                  <a:pt x="38" y="17"/>
                </a:lnTo>
                <a:lnTo>
                  <a:pt x="52" y="3"/>
                </a:lnTo>
                <a:lnTo>
                  <a:pt x="59" y="10"/>
                </a:lnTo>
                <a:lnTo>
                  <a:pt x="76" y="0"/>
                </a:lnTo>
                <a:lnTo>
                  <a:pt x="87" y="3"/>
                </a:lnTo>
                <a:lnTo>
                  <a:pt x="90" y="7"/>
                </a:lnTo>
                <a:lnTo>
                  <a:pt x="107" y="3"/>
                </a:lnTo>
                <a:lnTo>
                  <a:pt x="114" y="3"/>
                </a:lnTo>
                <a:lnTo>
                  <a:pt x="121" y="17"/>
                </a:lnTo>
                <a:lnTo>
                  <a:pt x="107" y="21"/>
                </a:lnTo>
                <a:lnTo>
                  <a:pt x="114" y="35"/>
                </a:lnTo>
                <a:lnTo>
                  <a:pt x="101" y="42"/>
                </a:lnTo>
                <a:lnTo>
                  <a:pt x="104" y="48"/>
                </a:lnTo>
                <a:lnTo>
                  <a:pt x="101" y="48"/>
                </a:lnTo>
                <a:lnTo>
                  <a:pt x="97" y="52"/>
                </a:lnTo>
                <a:lnTo>
                  <a:pt x="94" y="48"/>
                </a:lnTo>
                <a:lnTo>
                  <a:pt x="90" y="48"/>
                </a:lnTo>
                <a:lnTo>
                  <a:pt x="90" y="52"/>
                </a:lnTo>
                <a:lnTo>
                  <a:pt x="90" y="55"/>
                </a:lnTo>
                <a:lnTo>
                  <a:pt x="90" y="59"/>
                </a:lnTo>
                <a:lnTo>
                  <a:pt x="87" y="59"/>
                </a:lnTo>
                <a:lnTo>
                  <a:pt x="83" y="59"/>
                </a:lnTo>
                <a:lnTo>
                  <a:pt x="80" y="59"/>
                </a:lnTo>
                <a:lnTo>
                  <a:pt x="73" y="59"/>
                </a:lnTo>
                <a:lnTo>
                  <a:pt x="66" y="62"/>
                </a:lnTo>
                <a:lnTo>
                  <a:pt x="62" y="59"/>
                </a:lnTo>
                <a:lnTo>
                  <a:pt x="59" y="55"/>
                </a:lnTo>
                <a:lnTo>
                  <a:pt x="55" y="55"/>
                </a:lnTo>
                <a:lnTo>
                  <a:pt x="52" y="59"/>
                </a:lnTo>
                <a:lnTo>
                  <a:pt x="48" y="59"/>
                </a:lnTo>
                <a:lnTo>
                  <a:pt x="48" y="62"/>
                </a:lnTo>
                <a:lnTo>
                  <a:pt x="28" y="59"/>
                </a:lnTo>
                <a:lnTo>
                  <a:pt x="31" y="59"/>
                </a:lnTo>
                <a:lnTo>
                  <a:pt x="31" y="48"/>
                </a:lnTo>
                <a:lnTo>
                  <a:pt x="31" y="45"/>
                </a:lnTo>
                <a:lnTo>
                  <a:pt x="28" y="42"/>
                </a:lnTo>
                <a:lnTo>
                  <a:pt x="24" y="45"/>
                </a:lnTo>
                <a:lnTo>
                  <a:pt x="24" y="48"/>
                </a:lnTo>
                <a:lnTo>
                  <a:pt x="24" y="55"/>
                </a:lnTo>
                <a:lnTo>
                  <a:pt x="21" y="59"/>
                </a:lnTo>
                <a:lnTo>
                  <a:pt x="17" y="55"/>
                </a:lnTo>
                <a:lnTo>
                  <a:pt x="14" y="55"/>
                </a:lnTo>
                <a:lnTo>
                  <a:pt x="7" y="55"/>
                </a:lnTo>
                <a:lnTo>
                  <a:pt x="3" y="52"/>
                </a:lnTo>
                <a:lnTo>
                  <a:pt x="0" y="48"/>
                </a:lnTo>
                <a:lnTo>
                  <a:pt x="0" y="42"/>
                </a:lnTo>
                <a:lnTo>
                  <a:pt x="3" y="38"/>
                </a:lnTo>
                <a:lnTo>
                  <a:pt x="10" y="38"/>
                </a:lnTo>
                <a:lnTo>
                  <a:pt x="14" y="42"/>
                </a:lnTo>
                <a:lnTo>
                  <a:pt x="17" y="42"/>
                </a:lnTo>
                <a:lnTo>
                  <a:pt x="17" y="31"/>
                </a:lnTo>
                <a:lnTo>
                  <a:pt x="21" y="1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18" name="Freeform 313">
            <a:extLst>
              <a:ext uri="{FF2B5EF4-FFF2-40B4-BE49-F238E27FC236}">
                <a16:creationId xmlns:a16="http://schemas.microsoft.com/office/drawing/2014/main" id="{D18E27B3-5F6D-415C-A34C-5699F09B87F1}"/>
              </a:ext>
            </a:extLst>
          </p:cNvPr>
          <p:cNvSpPr>
            <a:spLocks/>
          </p:cNvSpPr>
          <p:nvPr/>
        </p:nvSpPr>
        <p:spPr bwMode="auto">
          <a:xfrm>
            <a:off x="9532341" y="6165814"/>
            <a:ext cx="40747" cy="20374"/>
          </a:xfrm>
          <a:custGeom>
            <a:avLst/>
            <a:gdLst>
              <a:gd name="T0" fmla="*/ 0 w 14"/>
              <a:gd name="T1" fmla="*/ 7 h 7"/>
              <a:gd name="T2" fmla="*/ 0 w 14"/>
              <a:gd name="T3" fmla="*/ 3 h 7"/>
              <a:gd name="T4" fmla="*/ 4 w 14"/>
              <a:gd name="T5" fmla="*/ 0 h 7"/>
              <a:gd name="T6" fmla="*/ 7 w 14"/>
              <a:gd name="T7" fmla="*/ 0 h 7"/>
              <a:gd name="T8" fmla="*/ 11 w 14"/>
              <a:gd name="T9" fmla="*/ 0 h 7"/>
              <a:gd name="T10" fmla="*/ 14 w 14"/>
              <a:gd name="T11" fmla="*/ 0 h 7"/>
              <a:gd name="T12" fmla="*/ 14 w 14"/>
              <a:gd name="T13" fmla="*/ 3 h 7"/>
              <a:gd name="T14" fmla="*/ 11 w 14"/>
              <a:gd name="T15" fmla="*/ 3 h 7"/>
              <a:gd name="T16" fmla="*/ 7 w 14"/>
              <a:gd name="T17" fmla="*/ 7 h 7"/>
              <a:gd name="T18" fmla="*/ 0 w 14"/>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7">
                <a:moveTo>
                  <a:pt x="0" y="7"/>
                </a:moveTo>
                <a:lnTo>
                  <a:pt x="0" y="3"/>
                </a:lnTo>
                <a:lnTo>
                  <a:pt x="4" y="0"/>
                </a:lnTo>
                <a:lnTo>
                  <a:pt x="7" y="0"/>
                </a:lnTo>
                <a:lnTo>
                  <a:pt x="11" y="0"/>
                </a:lnTo>
                <a:lnTo>
                  <a:pt x="14" y="0"/>
                </a:lnTo>
                <a:lnTo>
                  <a:pt x="14" y="3"/>
                </a:lnTo>
                <a:lnTo>
                  <a:pt x="11" y="3"/>
                </a:lnTo>
                <a:lnTo>
                  <a:pt x="7" y="7"/>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19" name="Freeform 314">
            <a:extLst>
              <a:ext uri="{FF2B5EF4-FFF2-40B4-BE49-F238E27FC236}">
                <a16:creationId xmlns:a16="http://schemas.microsoft.com/office/drawing/2014/main" id="{100A9DA8-1EED-4617-9B11-1B02CFF24C0A}"/>
              </a:ext>
            </a:extLst>
          </p:cNvPr>
          <p:cNvSpPr>
            <a:spLocks/>
          </p:cNvSpPr>
          <p:nvPr/>
        </p:nvSpPr>
        <p:spPr bwMode="auto">
          <a:xfrm>
            <a:off x="9380996" y="5732149"/>
            <a:ext cx="293961" cy="291050"/>
          </a:xfrm>
          <a:custGeom>
            <a:avLst/>
            <a:gdLst>
              <a:gd name="T0" fmla="*/ 49 w 101"/>
              <a:gd name="T1" fmla="*/ 0 h 100"/>
              <a:gd name="T2" fmla="*/ 63 w 101"/>
              <a:gd name="T3" fmla="*/ 7 h 100"/>
              <a:gd name="T4" fmla="*/ 73 w 101"/>
              <a:gd name="T5" fmla="*/ 3 h 100"/>
              <a:gd name="T6" fmla="*/ 73 w 101"/>
              <a:gd name="T7" fmla="*/ 14 h 100"/>
              <a:gd name="T8" fmla="*/ 80 w 101"/>
              <a:gd name="T9" fmla="*/ 17 h 100"/>
              <a:gd name="T10" fmla="*/ 84 w 101"/>
              <a:gd name="T11" fmla="*/ 24 h 100"/>
              <a:gd name="T12" fmla="*/ 94 w 101"/>
              <a:gd name="T13" fmla="*/ 20 h 100"/>
              <a:gd name="T14" fmla="*/ 94 w 101"/>
              <a:gd name="T15" fmla="*/ 31 h 100"/>
              <a:gd name="T16" fmla="*/ 101 w 101"/>
              <a:gd name="T17" fmla="*/ 34 h 100"/>
              <a:gd name="T18" fmla="*/ 101 w 101"/>
              <a:gd name="T19" fmla="*/ 45 h 100"/>
              <a:gd name="T20" fmla="*/ 98 w 101"/>
              <a:gd name="T21" fmla="*/ 48 h 100"/>
              <a:gd name="T22" fmla="*/ 94 w 101"/>
              <a:gd name="T23" fmla="*/ 59 h 100"/>
              <a:gd name="T24" fmla="*/ 84 w 101"/>
              <a:gd name="T25" fmla="*/ 66 h 100"/>
              <a:gd name="T26" fmla="*/ 84 w 101"/>
              <a:gd name="T27" fmla="*/ 86 h 100"/>
              <a:gd name="T28" fmla="*/ 73 w 101"/>
              <a:gd name="T29" fmla="*/ 83 h 100"/>
              <a:gd name="T30" fmla="*/ 56 w 101"/>
              <a:gd name="T31" fmla="*/ 93 h 100"/>
              <a:gd name="T32" fmla="*/ 49 w 101"/>
              <a:gd name="T33" fmla="*/ 86 h 100"/>
              <a:gd name="T34" fmla="*/ 35 w 101"/>
              <a:gd name="T35" fmla="*/ 100 h 100"/>
              <a:gd name="T36" fmla="*/ 25 w 101"/>
              <a:gd name="T37" fmla="*/ 100 h 100"/>
              <a:gd name="T38" fmla="*/ 18 w 101"/>
              <a:gd name="T39" fmla="*/ 100 h 100"/>
              <a:gd name="T40" fmla="*/ 18 w 101"/>
              <a:gd name="T41" fmla="*/ 97 h 100"/>
              <a:gd name="T42" fmla="*/ 14 w 101"/>
              <a:gd name="T43" fmla="*/ 97 h 100"/>
              <a:gd name="T44" fmla="*/ 11 w 101"/>
              <a:gd name="T45" fmla="*/ 93 h 100"/>
              <a:gd name="T46" fmla="*/ 4 w 101"/>
              <a:gd name="T47" fmla="*/ 90 h 100"/>
              <a:gd name="T48" fmla="*/ 4 w 101"/>
              <a:gd name="T49" fmla="*/ 83 h 100"/>
              <a:gd name="T50" fmla="*/ 4 w 101"/>
              <a:gd name="T51" fmla="*/ 79 h 100"/>
              <a:gd name="T52" fmla="*/ 4 w 101"/>
              <a:gd name="T53" fmla="*/ 76 h 100"/>
              <a:gd name="T54" fmla="*/ 14 w 101"/>
              <a:gd name="T55" fmla="*/ 66 h 100"/>
              <a:gd name="T56" fmla="*/ 18 w 101"/>
              <a:gd name="T57" fmla="*/ 59 h 100"/>
              <a:gd name="T58" fmla="*/ 21 w 101"/>
              <a:gd name="T59" fmla="*/ 59 h 100"/>
              <a:gd name="T60" fmla="*/ 25 w 101"/>
              <a:gd name="T61" fmla="*/ 52 h 100"/>
              <a:gd name="T62" fmla="*/ 21 w 101"/>
              <a:gd name="T63" fmla="*/ 48 h 100"/>
              <a:gd name="T64" fmla="*/ 21 w 101"/>
              <a:gd name="T65" fmla="*/ 45 h 100"/>
              <a:gd name="T66" fmla="*/ 11 w 101"/>
              <a:gd name="T67" fmla="*/ 52 h 100"/>
              <a:gd name="T68" fmla="*/ 4 w 101"/>
              <a:gd name="T69" fmla="*/ 59 h 100"/>
              <a:gd name="T70" fmla="*/ 0 w 101"/>
              <a:gd name="T71" fmla="*/ 41 h 100"/>
              <a:gd name="T72" fmla="*/ 7 w 101"/>
              <a:gd name="T73" fmla="*/ 24 h 100"/>
              <a:gd name="T74" fmla="*/ 4 w 101"/>
              <a:gd name="T75" fmla="*/ 14 h 100"/>
              <a:gd name="T76" fmla="*/ 32 w 101"/>
              <a:gd name="T77" fmla="*/ 3 h 100"/>
              <a:gd name="T78" fmla="*/ 45 w 101"/>
              <a:gd name="T79" fmla="*/ 0 h 100"/>
              <a:gd name="T80" fmla="*/ 49 w 101"/>
              <a:gd name="T8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00">
                <a:moveTo>
                  <a:pt x="49" y="0"/>
                </a:moveTo>
                <a:lnTo>
                  <a:pt x="63" y="7"/>
                </a:lnTo>
                <a:lnTo>
                  <a:pt x="73" y="3"/>
                </a:lnTo>
                <a:lnTo>
                  <a:pt x="73" y="14"/>
                </a:lnTo>
                <a:lnTo>
                  <a:pt x="80" y="17"/>
                </a:lnTo>
                <a:lnTo>
                  <a:pt x="84" y="24"/>
                </a:lnTo>
                <a:lnTo>
                  <a:pt x="94" y="20"/>
                </a:lnTo>
                <a:lnTo>
                  <a:pt x="94" y="31"/>
                </a:lnTo>
                <a:lnTo>
                  <a:pt x="101" y="34"/>
                </a:lnTo>
                <a:lnTo>
                  <a:pt x="101" y="45"/>
                </a:lnTo>
                <a:lnTo>
                  <a:pt x="98" y="48"/>
                </a:lnTo>
                <a:lnTo>
                  <a:pt x="94" y="59"/>
                </a:lnTo>
                <a:lnTo>
                  <a:pt x="84" y="66"/>
                </a:lnTo>
                <a:lnTo>
                  <a:pt x="84" y="86"/>
                </a:lnTo>
                <a:lnTo>
                  <a:pt x="73" y="83"/>
                </a:lnTo>
                <a:lnTo>
                  <a:pt x="56" y="93"/>
                </a:lnTo>
                <a:lnTo>
                  <a:pt x="49" y="86"/>
                </a:lnTo>
                <a:lnTo>
                  <a:pt x="35" y="100"/>
                </a:lnTo>
                <a:lnTo>
                  <a:pt x="25" y="100"/>
                </a:lnTo>
                <a:lnTo>
                  <a:pt x="18" y="100"/>
                </a:lnTo>
                <a:lnTo>
                  <a:pt x="18" y="97"/>
                </a:lnTo>
                <a:lnTo>
                  <a:pt x="14" y="97"/>
                </a:lnTo>
                <a:lnTo>
                  <a:pt x="11" y="93"/>
                </a:lnTo>
                <a:lnTo>
                  <a:pt x="4" y="90"/>
                </a:lnTo>
                <a:lnTo>
                  <a:pt x="4" y="83"/>
                </a:lnTo>
                <a:lnTo>
                  <a:pt x="4" y="79"/>
                </a:lnTo>
                <a:lnTo>
                  <a:pt x="4" y="76"/>
                </a:lnTo>
                <a:lnTo>
                  <a:pt x="14" y="66"/>
                </a:lnTo>
                <a:lnTo>
                  <a:pt x="18" y="59"/>
                </a:lnTo>
                <a:lnTo>
                  <a:pt x="21" y="59"/>
                </a:lnTo>
                <a:lnTo>
                  <a:pt x="25" y="52"/>
                </a:lnTo>
                <a:lnTo>
                  <a:pt x="21" y="48"/>
                </a:lnTo>
                <a:lnTo>
                  <a:pt x="21" y="45"/>
                </a:lnTo>
                <a:lnTo>
                  <a:pt x="11" y="52"/>
                </a:lnTo>
                <a:lnTo>
                  <a:pt x="4" y="59"/>
                </a:lnTo>
                <a:lnTo>
                  <a:pt x="0" y="41"/>
                </a:lnTo>
                <a:lnTo>
                  <a:pt x="7" y="24"/>
                </a:lnTo>
                <a:lnTo>
                  <a:pt x="4" y="14"/>
                </a:lnTo>
                <a:lnTo>
                  <a:pt x="32" y="3"/>
                </a:lnTo>
                <a:lnTo>
                  <a:pt x="45" y="0"/>
                </a:lnTo>
                <a:lnTo>
                  <a:pt x="49" y="0"/>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20" name="Freeform 315">
            <a:extLst>
              <a:ext uri="{FF2B5EF4-FFF2-40B4-BE49-F238E27FC236}">
                <a16:creationId xmlns:a16="http://schemas.microsoft.com/office/drawing/2014/main" id="{23FF41CB-6EF4-4576-B15A-24B9F21BDFCA}"/>
              </a:ext>
            </a:extLst>
          </p:cNvPr>
          <p:cNvSpPr>
            <a:spLocks/>
          </p:cNvSpPr>
          <p:nvPr/>
        </p:nvSpPr>
        <p:spPr bwMode="auto">
          <a:xfrm>
            <a:off x="9372263" y="6043574"/>
            <a:ext cx="29105" cy="40747"/>
          </a:xfrm>
          <a:custGeom>
            <a:avLst/>
            <a:gdLst>
              <a:gd name="T0" fmla="*/ 0 w 10"/>
              <a:gd name="T1" fmla="*/ 7 h 14"/>
              <a:gd name="T2" fmla="*/ 0 w 10"/>
              <a:gd name="T3" fmla="*/ 4 h 14"/>
              <a:gd name="T4" fmla="*/ 3 w 10"/>
              <a:gd name="T5" fmla="*/ 0 h 14"/>
              <a:gd name="T6" fmla="*/ 7 w 10"/>
              <a:gd name="T7" fmla="*/ 0 h 14"/>
              <a:gd name="T8" fmla="*/ 10 w 10"/>
              <a:gd name="T9" fmla="*/ 4 h 14"/>
              <a:gd name="T10" fmla="*/ 10 w 10"/>
              <a:gd name="T11" fmla="*/ 11 h 14"/>
              <a:gd name="T12" fmla="*/ 3 w 10"/>
              <a:gd name="T13" fmla="*/ 14 h 14"/>
              <a:gd name="T14" fmla="*/ 0 w 10"/>
              <a:gd name="T15" fmla="*/ 11 h 14"/>
              <a:gd name="T16" fmla="*/ 0 w 10"/>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4">
                <a:moveTo>
                  <a:pt x="0" y="7"/>
                </a:moveTo>
                <a:lnTo>
                  <a:pt x="0" y="4"/>
                </a:lnTo>
                <a:lnTo>
                  <a:pt x="3" y="0"/>
                </a:lnTo>
                <a:lnTo>
                  <a:pt x="7" y="0"/>
                </a:lnTo>
                <a:lnTo>
                  <a:pt x="10" y="4"/>
                </a:lnTo>
                <a:lnTo>
                  <a:pt x="10" y="11"/>
                </a:lnTo>
                <a:lnTo>
                  <a:pt x="3" y="14"/>
                </a:lnTo>
                <a:lnTo>
                  <a:pt x="0" y="11"/>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21" name="Freeform 316">
            <a:extLst>
              <a:ext uri="{FF2B5EF4-FFF2-40B4-BE49-F238E27FC236}">
                <a16:creationId xmlns:a16="http://schemas.microsoft.com/office/drawing/2014/main" id="{B4EA9CC0-57AE-4E62-BDD9-778D24BBF7EF}"/>
              </a:ext>
            </a:extLst>
          </p:cNvPr>
          <p:cNvSpPr>
            <a:spLocks/>
          </p:cNvSpPr>
          <p:nvPr/>
        </p:nvSpPr>
        <p:spPr bwMode="auto">
          <a:xfrm>
            <a:off x="9380995" y="6014468"/>
            <a:ext cx="32016" cy="20374"/>
          </a:xfrm>
          <a:custGeom>
            <a:avLst/>
            <a:gdLst>
              <a:gd name="T0" fmla="*/ 0 w 11"/>
              <a:gd name="T1" fmla="*/ 3 h 7"/>
              <a:gd name="T2" fmla="*/ 4 w 11"/>
              <a:gd name="T3" fmla="*/ 0 h 7"/>
              <a:gd name="T4" fmla="*/ 7 w 11"/>
              <a:gd name="T5" fmla="*/ 0 h 7"/>
              <a:gd name="T6" fmla="*/ 11 w 11"/>
              <a:gd name="T7" fmla="*/ 0 h 7"/>
              <a:gd name="T8" fmla="*/ 11 w 11"/>
              <a:gd name="T9" fmla="*/ 3 h 7"/>
              <a:gd name="T10" fmla="*/ 7 w 11"/>
              <a:gd name="T11" fmla="*/ 7 h 7"/>
              <a:gd name="T12" fmla="*/ 4 w 11"/>
              <a:gd name="T13" fmla="*/ 7 h 7"/>
              <a:gd name="T14" fmla="*/ 0 w 11"/>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0" y="3"/>
                </a:moveTo>
                <a:lnTo>
                  <a:pt x="4" y="0"/>
                </a:lnTo>
                <a:lnTo>
                  <a:pt x="7" y="0"/>
                </a:lnTo>
                <a:lnTo>
                  <a:pt x="11" y="0"/>
                </a:lnTo>
                <a:lnTo>
                  <a:pt x="11" y="3"/>
                </a:lnTo>
                <a:lnTo>
                  <a:pt x="7" y="7"/>
                </a:lnTo>
                <a:lnTo>
                  <a:pt x="4" y="7"/>
                </a:lnTo>
                <a:lnTo>
                  <a:pt x="0"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22" name="Freeform 317">
            <a:extLst>
              <a:ext uri="{FF2B5EF4-FFF2-40B4-BE49-F238E27FC236}">
                <a16:creationId xmlns:a16="http://schemas.microsoft.com/office/drawing/2014/main" id="{9C95B24C-A692-47CA-88C9-C33B037DFBC2}"/>
              </a:ext>
            </a:extLst>
          </p:cNvPr>
          <p:cNvSpPr>
            <a:spLocks/>
          </p:cNvSpPr>
          <p:nvPr/>
        </p:nvSpPr>
        <p:spPr bwMode="auto">
          <a:xfrm>
            <a:off x="8743596" y="6063947"/>
            <a:ext cx="52389" cy="40747"/>
          </a:xfrm>
          <a:custGeom>
            <a:avLst/>
            <a:gdLst>
              <a:gd name="T0" fmla="*/ 0 w 18"/>
              <a:gd name="T1" fmla="*/ 7 h 14"/>
              <a:gd name="T2" fmla="*/ 0 w 18"/>
              <a:gd name="T3" fmla="*/ 4 h 14"/>
              <a:gd name="T4" fmla="*/ 4 w 18"/>
              <a:gd name="T5" fmla="*/ 0 h 14"/>
              <a:gd name="T6" fmla="*/ 7 w 18"/>
              <a:gd name="T7" fmla="*/ 0 h 14"/>
              <a:gd name="T8" fmla="*/ 11 w 18"/>
              <a:gd name="T9" fmla="*/ 0 h 14"/>
              <a:gd name="T10" fmla="*/ 18 w 18"/>
              <a:gd name="T11" fmla="*/ 0 h 14"/>
              <a:gd name="T12" fmla="*/ 18 w 18"/>
              <a:gd name="T13" fmla="*/ 4 h 14"/>
              <a:gd name="T14" fmla="*/ 18 w 18"/>
              <a:gd name="T15" fmla="*/ 7 h 14"/>
              <a:gd name="T16" fmla="*/ 18 w 18"/>
              <a:gd name="T17" fmla="*/ 11 h 14"/>
              <a:gd name="T18" fmla="*/ 14 w 18"/>
              <a:gd name="T19" fmla="*/ 11 h 14"/>
              <a:gd name="T20" fmla="*/ 11 w 18"/>
              <a:gd name="T21" fmla="*/ 11 h 14"/>
              <a:gd name="T22" fmla="*/ 7 w 18"/>
              <a:gd name="T23" fmla="*/ 14 h 14"/>
              <a:gd name="T24" fmla="*/ 0 w 18"/>
              <a:gd name="T25" fmla="*/ 11 h 14"/>
              <a:gd name="T26" fmla="*/ 0 w 18"/>
              <a:gd name="T2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4">
                <a:moveTo>
                  <a:pt x="0" y="7"/>
                </a:moveTo>
                <a:lnTo>
                  <a:pt x="0" y="4"/>
                </a:lnTo>
                <a:lnTo>
                  <a:pt x="4" y="0"/>
                </a:lnTo>
                <a:lnTo>
                  <a:pt x="7" y="0"/>
                </a:lnTo>
                <a:lnTo>
                  <a:pt x="11" y="0"/>
                </a:lnTo>
                <a:lnTo>
                  <a:pt x="18" y="0"/>
                </a:lnTo>
                <a:lnTo>
                  <a:pt x="18" y="4"/>
                </a:lnTo>
                <a:lnTo>
                  <a:pt x="18" y="7"/>
                </a:lnTo>
                <a:lnTo>
                  <a:pt x="18" y="11"/>
                </a:lnTo>
                <a:lnTo>
                  <a:pt x="14" y="11"/>
                </a:lnTo>
                <a:lnTo>
                  <a:pt x="11" y="11"/>
                </a:lnTo>
                <a:lnTo>
                  <a:pt x="7" y="14"/>
                </a:lnTo>
                <a:lnTo>
                  <a:pt x="0" y="11"/>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23" name="Freeform 318">
            <a:extLst>
              <a:ext uri="{FF2B5EF4-FFF2-40B4-BE49-F238E27FC236}">
                <a16:creationId xmlns:a16="http://schemas.microsoft.com/office/drawing/2014/main" id="{2FAF0CF6-A6A9-44CC-ABEE-9B87731AA682}"/>
              </a:ext>
            </a:extLst>
          </p:cNvPr>
          <p:cNvSpPr>
            <a:spLocks/>
          </p:cNvSpPr>
          <p:nvPr/>
        </p:nvSpPr>
        <p:spPr bwMode="auto">
          <a:xfrm>
            <a:off x="9200545" y="4742580"/>
            <a:ext cx="130973" cy="139704"/>
          </a:xfrm>
          <a:custGeom>
            <a:avLst/>
            <a:gdLst>
              <a:gd name="T0" fmla="*/ 24 w 45"/>
              <a:gd name="T1" fmla="*/ 10 h 48"/>
              <a:gd name="T2" fmla="*/ 34 w 45"/>
              <a:gd name="T3" fmla="*/ 10 h 48"/>
              <a:gd name="T4" fmla="*/ 41 w 45"/>
              <a:gd name="T5" fmla="*/ 0 h 48"/>
              <a:gd name="T6" fmla="*/ 45 w 45"/>
              <a:gd name="T7" fmla="*/ 3 h 48"/>
              <a:gd name="T8" fmla="*/ 45 w 45"/>
              <a:gd name="T9" fmla="*/ 31 h 48"/>
              <a:gd name="T10" fmla="*/ 38 w 45"/>
              <a:gd name="T11" fmla="*/ 31 h 48"/>
              <a:gd name="T12" fmla="*/ 34 w 45"/>
              <a:gd name="T13" fmla="*/ 41 h 48"/>
              <a:gd name="T14" fmla="*/ 24 w 45"/>
              <a:gd name="T15" fmla="*/ 48 h 48"/>
              <a:gd name="T16" fmla="*/ 17 w 45"/>
              <a:gd name="T17" fmla="*/ 48 h 48"/>
              <a:gd name="T18" fmla="*/ 14 w 45"/>
              <a:gd name="T19" fmla="*/ 48 h 48"/>
              <a:gd name="T20" fmla="*/ 3 w 45"/>
              <a:gd name="T21" fmla="*/ 45 h 48"/>
              <a:gd name="T22" fmla="*/ 0 w 45"/>
              <a:gd name="T23" fmla="*/ 31 h 48"/>
              <a:gd name="T24" fmla="*/ 24 w 45"/>
              <a:gd name="T25"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8">
                <a:moveTo>
                  <a:pt x="24" y="10"/>
                </a:moveTo>
                <a:lnTo>
                  <a:pt x="34" y="10"/>
                </a:lnTo>
                <a:lnTo>
                  <a:pt x="41" y="0"/>
                </a:lnTo>
                <a:lnTo>
                  <a:pt x="45" y="3"/>
                </a:lnTo>
                <a:lnTo>
                  <a:pt x="45" y="31"/>
                </a:lnTo>
                <a:lnTo>
                  <a:pt x="38" y="31"/>
                </a:lnTo>
                <a:lnTo>
                  <a:pt x="34" y="41"/>
                </a:lnTo>
                <a:lnTo>
                  <a:pt x="24" y="48"/>
                </a:lnTo>
                <a:lnTo>
                  <a:pt x="17" y="48"/>
                </a:lnTo>
                <a:lnTo>
                  <a:pt x="14" y="48"/>
                </a:lnTo>
                <a:lnTo>
                  <a:pt x="3" y="45"/>
                </a:lnTo>
                <a:lnTo>
                  <a:pt x="0" y="31"/>
                </a:lnTo>
                <a:lnTo>
                  <a:pt x="24"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24" name="Freeform 319">
            <a:extLst>
              <a:ext uri="{FF2B5EF4-FFF2-40B4-BE49-F238E27FC236}">
                <a16:creationId xmlns:a16="http://schemas.microsoft.com/office/drawing/2014/main" id="{3FF90D7C-5FB5-4B74-8399-B7F483C153D6}"/>
              </a:ext>
            </a:extLst>
          </p:cNvPr>
          <p:cNvSpPr>
            <a:spLocks/>
          </p:cNvSpPr>
          <p:nvPr/>
        </p:nvSpPr>
        <p:spPr bwMode="auto">
          <a:xfrm>
            <a:off x="9087034" y="4280148"/>
            <a:ext cx="101868" cy="130973"/>
          </a:xfrm>
          <a:custGeom>
            <a:avLst/>
            <a:gdLst>
              <a:gd name="T0" fmla="*/ 0 w 35"/>
              <a:gd name="T1" fmla="*/ 3 h 45"/>
              <a:gd name="T2" fmla="*/ 0 w 35"/>
              <a:gd name="T3" fmla="*/ 0 h 45"/>
              <a:gd name="T4" fmla="*/ 32 w 35"/>
              <a:gd name="T5" fmla="*/ 17 h 45"/>
              <a:gd name="T6" fmla="*/ 35 w 35"/>
              <a:gd name="T7" fmla="*/ 31 h 45"/>
              <a:gd name="T8" fmla="*/ 28 w 35"/>
              <a:gd name="T9" fmla="*/ 34 h 45"/>
              <a:gd name="T10" fmla="*/ 28 w 35"/>
              <a:gd name="T11" fmla="*/ 45 h 45"/>
              <a:gd name="T12" fmla="*/ 18 w 35"/>
              <a:gd name="T13" fmla="*/ 45 h 45"/>
              <a:gd name="T14" fmla="*/ 18 w 35"/>
              <a:gd name="T15" fmla="*/ 38 h 45"/>
              <a:gd name="T16" fmla="*/ 11 w 35"/>
              <a:gd name="T17" fmla="*/ 34 h 45"/>
              <a:gd name="T18" fmla="*/ 11 w 35"/>
              <a:gd name="T19" fmla="*/ 17 h 45"/>
              <a:gd name="T20" fmla="*/ 4 w 35"/>
              <a:gd name="T21" fmla="*/ 14 h 45"/>
              <a:gd name="T22" fmla="*/ 0 w 35"/>
              <a:gd name="T2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5">
                <a:moveTo>
                  <a:pt x="0" y="3"/>
                </a:moveTo>
                <a:lnTo>
                  <a:pt x="0" y="0"/>
                </a:lnTo>
                <a:lnTo>
                  <a:pt x="32" y="17"/>
                </a:lnTo>
                <a:lnTo>
                  <a:pt x="35" y="31"/>
                </a:lnTo>
                <a:lnTo>
                  <a:pt x="28" y="34"/>
                </a:lnTo>
                <a:lnTo>
                  <a:pt x="28" y="45"/>
                </a:lnTo>
                <a:lnTo>
                  <a:pt x="18" y="45"/>
                </a:lnTo>
                <a:lnTo>
                  <a:pt x="18" y="38"/>
                </a:lnTo>
                <a:lnTo>
                  <a:pt x="11" y="34"/>
                </a:lnTo>
                <a:lnTo>
                  <a:pt x="11" y="17"/>
                </a:lnTo>
                <a:lnTo>
                  <a:pt x="4" y="14"/>
                </a:lnTo>
                <a:lnTo>
                  <a:pt x="0"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25" name="Freeform 320">
            <a:extLst>
              <a:ext uri="{FF2B5EF4-FFF2-40B4-BE49-F238E27FC236}">
                <a16:creationId xmlns:a16="http://schemas.microsoft.com/office/drawing/2014/main" id="{2ECEEC73-371D-4D00-945B-CC9110ED0B46}"/>
              </a:ext>
            </a:extLst>
          </p:cNvPr>
          <p:cNvSpPr>
            <a:spLocks/>
          </p:cNvSpPr>
          <p:nvPr/>
        </p:nvSpPr>
        <p:spPr bwMode="auto">
          <a:xfrm>
            <a:off x="9098676" y="4640715"/>
            <a:ext cx="171720" cy="192093"/>
          </a:xfrm>
          <a:custGeom>
            <a:avLst/>
            <a:gdLst>
              <a:gd name="T0" fmla="*/ 31 w 59"/>
              <a:gd name="T1" fmla="*/ 0 h 66"/>
              <a:gd name="T2" fmla="*/ 56 w 59"/>
              <a:gd name="T3" fmla="*/ 38 h 66"/>
              <a:gd name="T4" fmla="*/ 59 w 59"/>
              <a:gd name="T5" fmla="*/ 45 h 66"/>
              <a:gd name="T6" fmla="*/ 35 w 59"/>
              <a:gd name="T7" fmla="*/ 66 h 66"/>
              <a:gd name="T8" fmla="*/ 21 w 59"/>
              <a:gd name="T9" fmla="*/ 62 h 66"/>
              <a:gd name="T10" fmla="*/ 10 w 59"/>
              <a:gd name="T11" fmla="*/ 62 h 66"/>
              <a:gd name="T12" fmla="*/ 0 w 59"/>
              <a:gd name="T13" fmla="*/ 55 h 66"/>
              <a:gd name="T14" fmla="*/ 3 w 59"/>
              <a:gd name="T15" fmla="*/ 35 h 66"/>
              <a:gd name="T16" fmla="*/ 10 w 59"/>
              <a:gd name="T17" fmla="*/ 31 h 66"/>
              <a:gd name="T18" fmla="*/ 7 w 59"/>
              <a:gd name="T19" fmla="*/ 21 h 66"/>
              <a:gd name="T20" fmla="*/ 14 w 59"/>
              <a:gd name="T21" fmla="*/ 14 h 66"/>
              <a:gd name="T22" fmla="*/ 24 w 59"/>
              <a:gd name="T23" fmla="*/ 14 h 66"/>
              <a:gd name="T24" fmla="*/ 24 w 59"/>
              <a:gd name="T25" fmla="*/ 3 h 66"/>
              <a:gd name="T26" fmla="*/ 31 w 59"/>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66">
                <a:moveTo>
                  <a:pt x="31" y="0"/>
                </a:moveTo>
                <a:lnTo>
                  <a:pt x="56" y="38"/>
                </a:lnTo>
                <a:lnTo>
                  <a:pt x="59" y="45"/>
                </a:lnTo>
                <a:lnTo>
                  <a:pt x="35" y="66"/>
                </a:lnTo>
                <a:lnTo>
                  <a:pt x="21" y="62"/>
                </a:lnTo>
                <a:lnTo>
                  <a:pt x="10" y="62"/>
                </a:lnTo>
                <a:lnTo>
                  <a:pt x="0" y="55"/>
                </a:lnTo>
                <a:lnTo>
                  <a:pt x="3" y="35"/>
                </a:lnTo>
                <a:lnTo>
                  <a:pt x="10" y="31"/>
                </a:lnTo>
                <a:lnTo>
                  <a:pt x="7" y="21"/>
                </a:lnTo>
                <a:lnTo>
                  <a:pt x="14" y="14"/>
                </a:lnTo>
                <a:lnTo>
                  <a:pt x="24" y="14"/>
                </a:lnTo>
                <a:lnTo>
                  <a:pt x="24" y="3"/>
                </a:lnTo>
                <a:lnTo>
                  <a:pt x="3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26" name="Freeform 321">
            <a:extLst>
              <a:ext uri="{FF2B5EF4-FFF2-40B4-BE49-F238E27FC236}">
                <a16:creationId xmlns:a16="http://schemas.microsoft.com/office/drawing/2014/main" id="{BAD2893C-AA6C-4DFE-BAC6-144A732A41E9}"/>
              </a:ext>
            </a:extLst>
          </p:cNvPr>
          <p:cNvSpPr>
            <a:spLocks/>
          </p:cNvSpPr>
          <p:nvPr/>
        </p:nvSpPr>
        <p:spPr bwMode="auto">
          <a:xfrm>
            <a:off x="9008452" y="4800790"/>
            <a:ext cx="119331" cy="183362"/>
          </a:xfrm>
          <a:custGeom>
            <a:avLst/>
            <a:gdLst>
              <a:gd name="T0" fmla="*/ 31 w 41"/>
              <a:gd name="T1" fmla="*/ 0 h 63"/>
              <a:gd name="T2" fmla="*/ 41 w 41"/>
              <a:gd name="T3" fmla="*/ 7 h 63"/>
              <a:gd name="T4" fmla="*/ 38 w 41"/>
              <a:gd name="T5" fmla="*/ 32 h 63"/>
              <a:gd name="T6" fmla="*/ 31 w 41"/>
              <a:gd name="T7" fmla="*/ 32 h 63"/>
              <a:gd name="T8" fmla="*/ 31 w 41"/>
              <a:gd name="T9" fmla="*/ 42 h 63"/>
              <a:gd name="T10" fmla="*/ 38 w 41"/>
              <a:gd name="T11" fmla="*/ 59 h 63"/>
              <a:gd name="T12" fmla="*/ 17 w 41"/>
              <a:gd name="T13" fmla="*/ 63 h 63"/>
              <a:gd name="T14" fmla="*/ 14 w 41"/>
              <a:gd name="T15" fmla="*/ 56 h 63"/>
              <a:gd name="T16" fmla="*/ 10 w 41"/>
              <a:gd name="T17" fmla="*/ 53 h 63"/>
              <a:gd name="T18" fmla="*/ 7 w 41"/>
              <a:gd name="T19" fmla="*/ 49 h 63"/>
              <a:gd name="T20" fmla="*/ 7 w 41"/>
              <a:gd name="T21" fmla="*/ 46 h 63"/>
              <a:gd name="T22" fmla="*/ 7 w 41"/>
              <a:gd name="T23" fmla="*/ 42 h 63"/>
              <a:gd name="T24" fmla="*/ 14 w 41"/>
              <a:gd name="T25" fmla="*/ 46 h 63"/>
              <a:gd name="T26" fmla="*/ 14 w 41"/>
              <a:gd name="T27" fmla="*/ 42 h 63"/>
              <a:gd name="T28" fmla="*/ 14 w 41"/>
              <a:gd name="T29" fmla="*/ 39 h 63"/>
              <a:gd name="T30" fmla="*/ 10 w 41"/>
              <a:gd name="T31" fmla="*/ 35 h 63"/>
              <a:gd name="T32" fmla="*/ 10 w 41"/>
              <a:gd name="T33" fmla="*/ 32 h 63"/>
              <a:gd name="T34" fmla="*/ 7 w 41"/>
              <a:gd name="T35" fmla="*/ 21 h 63"/>
              <a:gd name="T36" fmla="*/ 3 w 41"/>
              <a:gd name="T37" fmla="*/ 18 h 63"/>
              <a:gd name="T38" fmla="*/ 0 w 41"/>
              <a:gd name="T39" fmla="*/ 14 h 63"/>
              <a:gd name="T40" fmla="*/ 0 w 41"/>
              <a:gd name="T41" fmla="*/ 11 h 63"/>
              <a:gd name="T42" fmla="*/ 10 w 41"/>
              <a:gd name="T43" fmla="*/ 4 h 63"/>
              <a:gd name="T44" fmla="*/ 31 w 41"/>
              <a:gd name="T4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63">
                <a:moveTo>
                  <a:pt x="31" y="0"/>
                </a:moveTo>
                <a:lnTo>
                  <a:pt x="41" y="7"/>
                </a:lnTo>
                <a:lnTo>
                  <a:pt x="38" y="32"/>
                </a:lnTo>
                <a:lnTo>
                  <a:pt x="31" y="32"/>
                </a:lnTo>
                <a:lnTo>
                  <a:pt x="31" y="42"/>
                </a:lnTo>
                <a:lnTo>
                  <a:pt x="38" y="59"/>
                </a:lnTo>
                <a:lnTo>
                  <a:pt x="17" y="63"/>
                </a:lnTo>
                <a:lnTo>
                  <a:pt x="14" y="56"/>
                </a:lnTo>
                <a:lnTo>
                  <a:pt x="10" y="53"/>
                </a:lnTo>
                <a:lnTo>
                  <a:pt x="7" y="49"/>
                </a:lnTo>
                <a:lnTo>
                  <a:pt x="7" y="46"/>
                </a:lnTo>
                <a:lnTo>
                  <a:pt x="7" y="42"/>
                </a:lnTo>
                <a:lnTo>
                  <a:pt x="14" y="46"/>
                </a:lnTo>
                <a:lnTo>
                  <a:pt x="14" y="42"/>
                </a:lnTo>
                <a:lnTo>
                  <a:pt x="14" y="39"/>
                </a:lnTo>
                <a:lnTo>
                  <a:pt x="10" y="35"/>
                </a:lnTo>
                <a:lnTo>
                  <a:pt x="10" y="32"/>
                </a:lnTo>
                <a:lnTo>
                  <a:pt x="7" y="21"/>
                </a:lnTo>
                <a:lnTo>
                  <a:pt x="3" y="18"/>
                </a:lnTo>
                <a:lnTo>
                  <a:pt x="0" y="14"/>
                </a:lnTo>
                <a:lnTo>
                  <a:pt x="0" y="11"/>
                </a:lnTo>
                <a:lnTo>
                  <a:pt x="10" y="4"/>
                </a:lnTo>
                <a:lnTo>
                  <a:pt x="3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27" name="Freeform 322">
            <a:extLst>
              <a:ext uri="{FF2B5EF4-FFF2-40B4-BE49-F238E27FC236}">
                <a16:creationId xmlns:a16="http://schemas.microsoft.com/office/drawing/2014/main" id="{14497758-CFD3-4044-B48A-75563F2B4EE3}"/>
              </a:ext>
            </a:extLst>
          </p:cNvPr>
          <p:cNvSpPr>
            <a:spLocks/>
          </p:cNvSpPr>
          <p:nvPr/>
        </p:nvSpPr>
        <p:spPr bwMode="auto">
          <a:xfrm>
            <a:off x="9319874" y="4649444"/>
            <a:ext cx="142615" cy="183362"/>
          </a:xfrm>
          <a:custGeom>
            <a:avLst/>
            <a:gdLst>
              <a:gd name="T0" fmla="*/ 25 w 49"/>
              <a:gd name="T1" fmla="*/ 0 h 63"/>
              <a:gd name="T2" fmla="*/ 42 w 49"/>
              <a:gd name="T3" fmla="*/ 7 h 63"/>
              <a:gd name="T4" fmla="*/ 49 w 49"/>
              <a:gd name="T5" fmla="*/ 7 h 63"/>
              <a:gd name="T6" fmla="*/ 46 w 49"/>
              <a:gd name="T7" fmla="*/ 28 h 63"/>
              <a:gd name="T8" fmla="*/ 39 w 49"/>
              <a:gd name="T9" fmla="*/ 35 h 63"/>
              <a:gd name="T10" fmla="*/ 35 w 49"/>
              <a:gd name="T11" fmla="*/ 52 h 63"/>
              <a:gd name="T12" fmla="*/ 25 w 49"/>
              <a:gd name="T13" fmla="*/ 52 h 63"/>
              <a:gd name="T14" fmla="*/ 18 w 49"/>
              <a:gd name="T15" fmla="*/ 63 h 63"/>
              <a:gd name="T16" fmla="*/ 11 w 49"/>
              <a:gd name="T17" fmla="*/ 59 h 63"/>
              <a:gd name="T18" fmla="*/ 4 w 49"/>
              <a:gd name="T19" fmla="*/ 63 h 63"/>
              <a:gd name="T20" fmla="*/ 4 w 49"/>
              <a:gd name="T21" fmla="*/ 35 h 63"/>
              <a:gd name="T22" fmla="*/ 0 w 49"/>
              <a:gd name="T23" fmla="*/ 32 h 63"/>
              <a:gd name="T24" fmla="*/ 4 w 49"/>
              <a:gd name="T25" fmla="*/ 21 h 63"/>
              <a:gd name="T26" fmla="*/ 18 w 49"/>
              <a:gd name="T27" fmla="*/ 18 h 63"/>
              <a:gd name="T28" fmla="*/ 25 w 4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63">
                <a:moveTo>
                  <a:pt x="25" y="0"/>
                </a:moveTo>
                <a:lnTo>
                  <a:pt x="42" y="7"/>
                </a:lnTo>
                <a:lnTo>
                  <a:pt x="49" y="7"/>
                </a:lnTo>
                <a:lnTo>
                  <a:pt x="46" y="28"/>
                </a:lnTo>
                <a:lnTo>
                  <a:pt x="39" y="35"/>
                </a:lnTo>
                <a:lnTo>
                  <a:pt x="35" y="52"/>
                </a:lnTo>
                <a:lnTo>
                  <a:pt x="25" y="52"/>
                </a:lnTo>
                <a:lnTo>
                  <a:pt x="18" y="63"/>
                </a:lnTo>
                <a:lnTo>
                  <a:pt x="11" y="59"/>
                </a:lnTo>
                <a:lnTo>
                  <a:pt x="4" y="63"/>
                </a:lnTo>
                <a:lnTo>
                  <a:pt x="4" y="35"/>
                </a:lnTo>
                <a:lnTo>
                  <a:pt x="0" y="32"/>
                </a:lnTo>
                <a:lnTo>
                  <a:pt x="4" y="21"/>
                </a:lnTo>
                <a:lnTo>
                  <a:pt x="18" y="18"/>
                </a:lnTo>
                <a:lnTo>
                  <a:pt x="25"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28" name="Freeform 323">
            <a:extLst>
              <a:ext uri="{FF2B5EF4-FFF2-40B4-BE49-F238E27FC236}">
                <a16:creationId xmlns:a16="http://schemas.microsoft.com/office/drawing/2014/main" id="{DAA0691E-264D-4B85-8659-59749B96418A}"/>
              </a:ext>
            </a:extLst>
          </p:cNvPr>
          <p:cNvSpPr>
            <a:spLocks/>
          </p:cNvSpPr>
          <p:nvPr/>
        </p:nvSpPr>
        <p:spPr bwMode="auto">
          <a:xfrm>
            <a:off x="9098677" y="4821165"/>
            <a:ext cx="142615" cy="171720"/>
          </a:xfrm>
          <a:custGeom>
            <a:avLst/>
            <a:gdLst>
              <a:gd name="T0" fmla="*/ 10 w 49"/>
              <a:gd name="T1" fmla="*/ 0 h 59"/>
              <a:gd name="T2" fmla="*/ 21 w 49"/>
              <a:gd name="T3" fmla="*/ 0 h 59"/>
              <a:gd name="T4" fmla="*/ 35 w 49"/>
              <a:gd name="T5" fmla="*/ 4 h 59"/>
              <a:gd name="T6" fmla="*/ 38 w 49"/>
              <a:gd name="T7" fmla="*/ 18 h 59"/>
              <a:gd name="T8" fmla="*/ 49 w 49"/>
              <a:gd name="T9" fmla="*/ 21 h 59"/>
              <a:gd name="T10" fmla="*/ 35 w 49"/>
              <a:gd name="T11" fmla="*/ 46 h 59"/>
              <a:gd name="T12" fmla="*/ 38 w 49"/>
              <a:gd name="T13" fmla="*/ 49 h 59"/>
              <a:gd name="T14" fmla="*/ 35 w 49"/>
              <a:gd name="T15" fmla="*/ 59 h 59"/>
              <a:gd name="T16" fmla="*/ 28 w 49"/>
              <a:gd name="T17" fmla="*/ 52 h 59"/>
              <a:gd name="T18" fmla="*/ 7 w 49"/>
              <a:gd name="T19" fmla="*/ 52 h 59"/>
              <a:gd name="T20" fmla="*/ 0 w 49"/>
              <a:gd name="T21" fmla="*/ 35 h 59"/>
              <a:gd name="T22" fmla="*/ 0 w 49"/>
              <a:gd name="T23" fmla="*/ 25 h 59"/>
              <a:gd name="T24" fmla="*/ 7 w 49"/>
              <a:gd name="T25" fmla="*/ 25 h 59"/>
              <a:gd name="T26" fmla="*/ 10 w 49"/>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59">
                <a:moveTo>
                  <a:pt x="10" y="0"/>
                </a:moveTo>
                <a:lnTo>
                  <a:pt x="21" y="0"/>
                </a:lnTo>
                <a:lnTo>
                  <a:pt x="35" y="4"/>
                </a:lnTo>
                <a:lnTo>
                  <a:pt x="38" y="18"/>
                </a:lnTo>
                <a:lnTo>
                  <a:pt x="49" y="21"/>
                </a:lnTo>
                <a:lnTo>
                  <a:pt x="35" y="46"/>
                </a:lnTo>
                <a:lnTo>
                  <a:pt x="38" y="49"/>
                </a:lnTo>
                <a:lnTo>
                  <a:pt x="35" y="59"/>
                </a:lnTo>
                <a:lnTo>
                  <a:pt x="28" y="52"/>
                </a:lnTo>
                <a:lnTo>
                  <a:pt x="7" y="52"/>
                </a:lnTo>
                <a:lnTo>
                  <a:pt x="0" y="35"/>
                </a:lnTo>
                <a:lnTo>
                  <a:pt x="0" y="25"/>
                </a:lnTo>
                <a:lnTo>
                  <a:pt x="7" y="25"/>
                </a:lnTo>
                <a:lnTo>
                  <a:pt x="1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29" name="Freeform 324">
            <a:extLst>
              <a:ext uri="{FF2B5EF4-FFF2-40B4-BE49-F238E27FC236}">
                <a16:creationId xmlns:a16="http://schemas.microsoft.com/office/drawing/2014/main" id="{475E8D2A-DAA2-4DC6-A1BC-5ABDDB04C8D2}"/>
              </a:ext>
            </a:extLst>
          </p:cNvPr>
          <p:cNvSpPr>
            <a:spLocks/>
          </p:cNvSpPr>
          <p:nvPr/>
        </p:nvSpPr>
        <p:spPr bwMode="auto">
          <a:xfrm>
            <a:off x="8988077" y="4559221"/>
            <a:ext cx="151346" cy="273587"/>
          </a:xfrm>
          <a:custGeom>
            <a:avLst/>
            <a:gdLst>
              <a:gd name="T0" fmla="*/ 10 w 52"/>
              <a:gd name="T1" fmla="*/ 21 h 94"/>
              <a:gd name="T2" fmla="*/ 24 w 52"/>
              <a:gd name="T3" fmla="*/ 14 h 94"/>
              <a:gd name="T4" fmla="*/ 34 w 52"/>
              <a:gd name="T5" fmla="*/ 0 h 94"/>
              <a:gd name="T6" fmla="*/ 38 w 52"/>
              <a:gd name="T7" fmla="*/ 11 h 94"/>
              <a:gd name="T8" fmla="*/ 45 w 52"/>
              <a:gd name="T9" fmla="*/ 14 h 94"/>
              <a:gd name="T10" fmla="*/ 45 w 52"/>
              <a:gd name="T11" fmla="*/ 31 h 94"/>
              <a:gd name="T12" fmla="*/ 52 w 52"/>
              <a:gd name="T13" fmla="*/ 35 h 94"/>
              <a:gd name="T14" fmla="*/ 52 w 52"/>
              <a:gd name="T15" fmla="*/ 42 h 94"/>
              <a:gd name="T16" fmla="*/ 45 w 52"/>
              <a:gd name="T17" fmla="*/ 49 h 94"/>
              <a:gd name="T18" fmla="*/ 48 w 52"/>
              <a:gd name="T19" fmla="*/ 59 h 94"/>
              <a:gd name="T20" fmla="*/ 41 w 52"/>
              <a:gd name="T21" fmla="*/ 63 h 94"/>
              <a:gd name="T22" fmla="*/ 38 w 52"/>
              <a:gd name="T23" fmla="*/ 83 h 94"/>
              <a:gd name="T24" fmla="*/ 17 w 52"/>
              <a:gd name="T25" fmla="*/ 87 h 94"/>
              <a:gd name="T26" fmla="*/ 7 w 52"/>
              <a:gd name="T27" fmla="*/ 94 h 94"/>
              <a:gd name="T28" fmla="*/ 3 w 52"/>
              <a:gd name="T29" fmla="*/ 87 h 94"/>
              <a:gd name="T30" fmla="*/ 0 w 52"/>
              <a:gd name="T31" fmla="*/ 83 h 94"/>
              <a:gd name="T32" fmla="*/ 3 w 52"/>
              <a:gd name="T33" fmla="*/ 73 h 94"/>
              <a:gd name="T34" fmla="*/ 7 w 52"/>
              <a:gd name="T35" fmla="*/ 66 h 94"/>
              <a:gd name="T36" fmla="*/ 10 w 52"/>
              <a:gd name="T37" fmla="*/ 56 h 94"/>
              <a:gd name="T38" fmla="*/ 10 w 52"/>
              <a:gd name="T39" fmla="*/ 49 h 94"/>
              <a:gd name="T40" fmla="*/ 14 w 52"/>
              <a:gd name="T41" fmla="*/ 45 h 94"/>
              <a:gd name="T42" fmla="*/ 17 w 52"/>
              <a:gd name="T43" fmla="*/ 42 h 94"/>
              <a:gd name="T44" fmla="*/ 17 w 52"/>
              <a:gd name="T45" fmla="*/ 38 h 94"/>
              <a:gd name="T46" fmla="*/ 21 w 52"/>
              <a:gd name="T47" fmla="*/ 35 h 94"/>
              <a:gd name="T48" fmla="*/ 17 w 52"/>
              <a:gd name="T49" fmla="*/ 31 h 94"/>
              <a:gd name="T50" fmla="*/ 10 w 52"/>
              <a:gd name="T51" fmla="*/ 31 h 94"/>
              <a:gd name="T52" fmla="*/ 7 w 52"/>
              <a:gd name="T53" fmla="*/ 31 h 94"/>
              <a:gd name="T54" fmla="*/ 7 w 52"/>
              <a:gd name="T55" fmla="*/ 28 h 94"/>
              <a:gd name="T56" fmla="*/ 10 w 52"/>
              <a:gd name="T57" fmla="*/ 2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 h="94">
                <a:moveTo>
                  <a:pt x="10" y="21"/>
                </a:moveTo>
                <a:lnTo>
                  <a:pt x="24" y="14"/>
                </a:lnTo>
                <a:lnTo>
                  <a:pt x="34" y="0"/>
                </a:lnTo>
                <a:lnTo>
                  <a:pt x="38" y="11"/>
                </a:lnTo>
                <a:lnTo>
                  <a:pt x="45" y="14"/>
                </a:lnTo>
                <a:lnTo>
                  <a:pt x="45" y="31"/>
                </a:lnTo>
                <a:lnTo>
                  <a:pt x="52" y="35"/>
                </a:lnTo>
                <a:lnTo>
                  <a:pt x="52" y="42"/>
                </a:lnTo>
                <a:lnTo>
                  <a:pt x="45" y="49"/>
                </a:lnTo>
                <a:lnTo>
                  <a:pt x="48" y="59"/>
                </a:lnTo>
                <a:lnTo>
                  <a:pt x="41" y="63"/>
                </a:lnTo>
                <a:lnTo>
                  <a:pt x="38" y="83"/>
                </a:lnTo>
                <a:lnTo>
                  <a:pt x="17" y="87"/>
                </a:lnTo>
                <a:lnTo>
                  <a:pt x="7" y="94"/>
                </a:lnTo>
                <a:lnTo>
                  <a:pt x="3" y="87"/>
                </a:lnTo>
                <a:lnTo>
                  <a:pt x="0" y="83"/>
                </a:lnTo>
                <a:lnTo>
                  <a:pt x="3" y="73"/>
                </a:lnTo>
                <a:lnTo>
                  <a:pt x="7" y="66"/>
                </a:lnTo>
                <a:lnTo>
                  <a:pt x="10" y="56"/>
                </a:lnTo>
                <a:lnTo>
                  <a:pt x="10" y="49"/>
                </a:lnTo>
                <a:lnTo>
                  <a:pt x="14" y="45"/>
                </a:lnTo>
                <a:lnTo>
                  <a:pt x="17" y="42"/>
                </a:lnTo>
                <a:lnTo>
                  <a:pt x="17" y="38"/>
                </a:lnTo>
                <a:lnTo>
                  <a:pt x="21" y="35"/>
                </a:lnTo>
                <a:lnTo>
                  <a:pt x="17" y="31"/>
                </a:lnTo>
                <a:lnTo>
                  <a:pt x="10" y="31"/>
                </a:lnTo>
                <a:lnTo>
                  <a:pt x="7" y="31"/>
                </a:lnTo>
                <a:lnTo>
                  <a:pt x="7" y="28"/>
                </a:lnTo>
                <a:lnTo>
                  <a:pt x="10" y="2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30" name="Freeform 325">
            <a:extLst>
              <a:ext uri="{FF2B5EF4-FFF2-40B4-BE49-F238E27FC236}">
                <a16:creationId xmlns:a16="http://schemas.microsoft.com/office/drawing/2014/main" id="{FAADC102-EF23-4372-B48F-FC92A852687F}"/>
              </a:ext>
            </a:extLst>
          </p:cNvPr>
          <p:cNvSpPr>
            <a:spLocks/>
          </p:cNvSpPr>
          <p:nvPr/>
        </p:nvSpPr>
        <p:spPr bwMode="auto">
          <a:xfrm>
            <a:off x="8967704" y="3986189"/>
            <a:ext cx="90226" cy="130973"/>
          </a:xfrm>
          <a:custGeom>
            <a:avLst/>
            <a:gdLst>
              <a:gd name="T0" fmla="*/ 28 w 31"/>
              <a:gd name="T1" fmla="*/ 0 h 45"/>
              <a:gd name="T2" fmla="*/ 31 w 31"/>
              <a:gd name="T3" fmla="*/ 11 h 45"/>
              <a:gd name="T4" fmla="*/ 28 w 31"/>
              <a:gd name="T5" fmla="*/ 14 h 45"/>
              <a:gd name="T6" fmla="*/ 28 w 31"/>
              <a:gd name="T7" fmla="*/ 28 h 45"/>
              <a:gd name="T8" fmla="*/ 24 w 31"/>
              <a:gd name="T9" fmla="*/ 45 h 45"/>
              <a:gd name="T10" fmla="*/ 0 w 31"/>
              <a:gd name="T11" fmla="*/ 45 h 45"/>
              <a:gd name="T12" fmla="*/ 3 w 31"/>
              <a:gd name="T13" fmla="*/ 42 h 45"/>
              <a:gd name="T14" fmla="*/ 3 w 31"/>
              <a:gd name="T15" fmla="*/ 38 h 45"/>
              <a:gd name="T16" fmla="*/ 7 w 31"/>
              <a:gd name="T17" fmla="*/ 38 h 45"/>
              <a:gd name="T18" fmla="*/ 10 w 31"/>
              <a:gd name="T19" fmla="*/ 31 h 45"/>
              <a:gd name="T20" fmla="*/ 10 w 31"/>
              <a:gd name="T21" fmla="*/ 24 h 45"/>
              <a:gd name="T22" fmla="*/ 7 w 31"/>
              <a:gd name="T23" fmla="*/ 21 h 45"/>
              <a:gd name="T24" fmla="*/ 7 w 31"/>
              <a:gd name="T25" fmla="*/ 18 h 45"/>
              <a:gd name="T26" fmla="*/ 10 w 31"/>
              <a:gd name="T27" fmla="*/ 18 h 45"/>
              <a:gd name="T28" fmla="*/ 17 w 31"/>
              <a:gd name="T29" fmla="*/ 18 h 45"/>
              <a:gd name="T30" fmla="*/ 17 w 31"/>
              <a:gd name="T31" fmla="*/ 14 h 45"/>
              <a:gd name="T32" fmla="*/ 21 w 31"/>
              <a:gd name="T33" fmla="*/ 7 h 45"/>
              <a:gd name="T34" fmla="*/ 21 w 31"/>
              <a:gd name="T35" fmla="*/ 0 h 45"/>
              <a:gd name="T36" fmla="*/ 24 w 31"/>
              <a:gd name="T37" fmla="*/ 0 h 45"/>
              <a:gd name="T38" fmla="*/ 28 w 31"/>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5">
                <a:moveTo>
                  <a:pt x="28" y="0"/>
                </a:moveTo>
                <a:lnTo>
                  <a:pt x="31" y="11"/>
                </a:lnTo>
                <a:lnTo>
                  <a:pt x="28" y="14"/>
                </a:lnTo>
                <a:lnTo>
                  <a:pt x="28" y="28"/>
                </a:lnTo>
                <a:lnTo>
                  <a:pt x="24" y="45"/>
                </a:lnTo>
                <a:lnTo>
                  <a:pt x="0" y="45"/>
                </a:lnTo>
                <a:lnTo>
                  <a:pt x="3" y="42"/>
                </a:lnTo>
                <a:lnTo>
                  <a:pt x="3" y="38"/>
                </a:lnTo>
                <a:lnTo>
                  <a:pt x="7" y="38"/>
                </a:lnTo>
                <a:lnTo>
                  <a:pt x="10" y="31"/>
                </a:lnTo>
                <a:lnTo>
                  <a:pt x="10" y="24"/>
                </a:lnTo>
                <a:lnTo>
                  <a:pt x="7" y="21"/>
                </a:lnTo>
                <a:lnTo>
                  <a:pt x="7" y="18"/>
                </a:lnTo>
                <a:lnTo>
                  <a:pt x="10" y="18"/>
                </a:lnTo>
                <a:lnTo>
                  <a:pt x="17" y="18"/>
                </a:lnTo>
                <a:lnTo>
                  <a:pt x="17" y="14"/>
                </a:lnTo>
                <a:lnTo>
                  <a:pt x="21" y="7"/>
                </a:lnTo>
                <a:lnTo>
                  <a:pt x="21" y="0"/>
                </a:lnTo>
                <a:lnTo>
                  <a:pt x="24" y="0"/>
                </a:lnTo>
                <a:lnTo>
                  <a:pt x="2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31" name="Freeform 326">
            <a:extLst>
              <a:ext uri="{FF2B5EF4-FFF2-40B4-BE49-F238E27FC236}">
                <a16:creationId xmlns:a16="http://schemas.microsoft.com/office/drawing/2014/main" id="{EF9D78E4-7E6C-4C3E-AE40-6E9DFD17533C}"/>
              </a:ext>
            </a:extLst>
          </p:cNvPr>
          <p:cNvSpPr>
            <a:spLocks/>
          </p:cNvSpPr>
          <p:nvPr/>
        </p:nvSpPr>
        <p:spPr bwMode="auto">
          <a:xfrm>
            <a:off x="8956062" y="4056040"/>
            <a:ext cx="20374" cy="32016"/>
          </a:xfrm>
          <a:custGeom>
            <a:avLst/>
            <a:gdLst>
              <a:gd name="T0" fmla="*/ 0 w 7"/>
              <a:gd name="T1" fmla="*/ 7 h 11"/>
              <a:gd name="T2" fmla="*/ 0 w 7"/>
              <a:gd name="T3" fmla="*/ 4 h 11"/>
              <a:gd name="T4" fmla="*/ 4 w 7"/>
              <a:gd name="T5" fmla="*/ 0 h 11"/>
              <a:gd name="T6" fmla="*/ 7 w 7"/>
              <a:gd name="T7" fmla="*/ 4 h 11"/>
              <a:gd name="T8" fmla="*/ 7 w 7"/>
              <a:gd name="T9" fmla="*/ 7 h 11"/>
              <a:gd name="T10" fmla="*/ 7 w 7"/>
              <a:gd name="T11" fmla="*/ 11 h 11"/>
              <a:gd name="T12" fmla="*/ 4 w 7"/>
              <a:gd name="T13" fmla="*/ 11 h 11"/>
              <a:gd name="T14" fmla="*/ 0 w 7"/>
              <a:gd name="T15" fmla="*/ 11 h 11"/>
              <a:gd name="T16" fmla="*/ 0 w 7"/>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0" y="7"/>
                </a:moveTo>
                <a:lnTo>
                  <a:pt x="0" y="4"/>
                </a:lnTo>
                <a:lnTo>
                  <a:pt x="4" y="0"/>
                </a:lnTo>
                <a:lnTo>
                  <a:pt x="7" y="4"/>
                </a:lnTo>
                <a:lnTo>
                  <a:pt x="7" y="7"/>
                </a:lnTo>
                <a:lnTo>
                  <a:pt x="7" y="11"/>
                </a:lnTo>
                <a:lnTo>
                  <a:pt x="4" y="11"/>
                </a:lnTo>
                <a:lnTo>
                  <a:pt x="0" y="11"/>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32" name="Freeform 327">
            <a:extLst>
              <a:ext uri="{FF2B5EF4-FFF2-40B4-BE49-F238E27FC236}">
                <a16:creationId xmlns:a16="http://schemas.microsoft.com/office/drawing/2014/main" id="{FEB238D3-6BE3-44C4-A756-E4B58DB985D7}"/>
              </a:ext>
            </a:extLst>
          </p:cNvPr>
          <p:cNvSpPr>
            <a:spLocks/>
          </p:cNvSpPr>
          <p:nvPr/>
        </p:nvSpPr>
        <p:spPr bwMode="auto">
          <a:xfrm>
            <a:off x="8976436" y="3997831"/>
            <a:ext cx="40747" cy="29105"/>
          </a:xfrm>
          <a:custGeom>
            <a:avLst/>
            <a:gdLst>
              <a:gd name="T0" fmla="*/ 0 w 14"/>
              <a:gd name="T1" fmla="*/ 7 h 10"/>
              <a:gd name="T2" fmla="*/ 0 w 14"/>
              <a:gd name="T3" fmla="*/ 3 h 10"/>
              <a:gd name="T4" fmla="*/ 4 w 14"/>
              <a:gd name="T5" fmla="*/ 0 h 10"/>
              <a:gd name="T6" fmla="*/ 7 w 14"/>
              <a:gd name="T7" fmla="*/ 0 h 10"/>
              <a:gd name="T8" fmla="*/ 11 w 14"/>
              <a:gd name="T9" fmla="*/ 0 h 10"/>
              <a:gd name="T10" fmla="*/ 14 w 14"/>
              <a:gd name="T11" fmla="*/ 0 h 10"/>
              <a:gd name="T12" fmla="*/ 14 w 14"/>
              <a:gd name="T13" fmla="*/ 3 h 10"/>
              <a:gd name="T14" fmla="*/ 11 w 14"/>
              <a:gd name="T15" fmla="*/ 7 h 10"/>
              <a:gd name="T16" fmla="*/ 7 w 14"/>
              <a:gd name="T17" fmla="*/ 10 h 10"/>
              <a:gd name="T18" fmla="*/ 4 w 14"/>
              <a:gd name="T19" fmla="*/ 7 h 10"/>
              <a:gd name="T20" fmla="*/ 0 w 14"/>
              <a:gd name="T2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0" y="7"/>
                </a:moveTo>
                <a:lnTo>
                  <a:pt x="0" y="3"/>
                </a:lnTo>
                <a:lnTo>
                  <a:pt x="4" y="0"/>
                </a:lnTo>
                <a:lnTo>
                  <a:pt x="7" y="0"/>
                </a:lnTo>
                <a:lnTo>
                  <a:pt x="11" y="0"/>
                </a:lnTo>
                <a:lnTo>
                  <a:pt x="14" y="0"/>
                </a:lnTo>
                <a:lnTo>
                  <a:pt x="14" y="3"/>
                </a:lnTo>
                <a:lnTo>
                  <a:pt x="11" y="7"/>
                </a:lnTo>
                <a:lnTo>
                  <a:pt x="7" y="10"/>
                </a:lnTo>
                <a:lnTo>
                  <a:pt x="4" y="7"/>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33" name="Freeform 328">
            <a:extLst>
              <a:ext uri="{FF2B5EF4-FFF2-40B4-BE49-F238E27FC236}">
                <a16:creationId xmlns:a16="http://schemas.microsoft.com/office/drawing/2014/main" id="{EBF486C4-6496-4B90-A25C-853FF2E98F44}"/>
              </a:ext>
            </a:extLst>
          </p:cNvPr>
          <p:cNvSpPr>
            <a:spLocks/>
          </p:cNvSpPr>
          <p:nvPr/>
        </p:nvSpPr>
        <p:spPr bwMode="auto">
          <a:xfrm>
            <a:off x="9168528" y="4166303"/>
            <a:ext cx="151346" cy="192093"/>
          </a:xfrm>
          <a:custGeom>
            <a:avLst/>
            <a:gdLst>
              <a:gd name="T0" fmla="*/ 39 w 52"/>
              <a:gd name="T1" fmla="*/ 21 h 66"/>
              <a:gd name="T2" fmla="*/ 45 w 52"/>
              <a:gd name="T3" fmla="*/ 38 h 66"/>
              <a:gd name="T4" fmla="*/ 52 w 52"/>
              <a:gd name="T5" fmla="*/ 55 h 66"/>
              <a:gd name="T6" fmla="*/ 42 w 52"/>
              <a:gd name="T7" fmla="*/ 66 h 66"/>
              <a:gd name="T8" fmla="*/ 18 w 52"/>
              <a:gd name="T9" fmla="*/ 55 h 66"/>
              <a:gd name="T10" fmla="*/ 0 w 52"/>
              <a:gd name="T11" fmla="*/ 42 h 66"/>
              <a:gd name="T12" fmla="*/ 4 w 52"/>
              <a:gd name="T13" fmla="*/ 31 h 66"/>
              <a:gd name="T14" fmla="*/ 18 w 52"/>
              <a:gd name="T15" fmla="*/ 0 h 66"/>
              <a:gd name="T16" fmla="*/ 39 w 52"/>
              <a:gd name="T17" fmla="*/ 2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6">
                <a:moveTo>
                  <a:pt x="39" y="21"/>
                </a:moveTo>
                <a:lnTo>
                  <a:pt x="45" y="38"/>
                </a:lnTo>
                <a:lnTo>
                  <a:pt x="52" y="55"/>
                </a:lnTo>
                <a:lnTo>
                  <a:pt x="42" y="66"/>
                </a:lnTo>
                <a:lnTo>
                  <a:pt x="18" y="55"/>
                </a:lnTo>
                <a:lnTo>
                  <a:pt x="0" y="42"/>
                </a:lnTo>
                <a:lnTo>
                  <a:pt x="4" y="31"/>
                </a:lnTo>
                <a:lnTo>
                  <a:pt x="18" y="0"/>
                </a:lnTo>
                <a:lnTo>
                  <a:pt x="39" y="2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34" name="Freeform 329">
            <a:extLst>
              <a:ext uri="{FF2B5EF4-FFF2-40B4-BE49-F238E27FC236}">
                <a16:creationId xmlns:a16="http://schemas.microsoft.com/office/drawing/2014/main" id="{8C7DEBD9-3DB4-4377-A1FA-2F629B12456B}"/>
              </a:ext>
            </a:extLst>
          </p:cNvPr>
          <p:cNvSpPr>
            <a:spLocks/>
          </p:cNvSpPr>
          <p:nvPr/>
        </p:nvSpPr>
        <p:spPr bwMode="auto">
          <a:xfrm>
            <a:off x="9282038" y="4145930"/>
            <a:ext cx="139704" cy="180451"/>
          </a:xfrm>
          <a:custGeom>
            <a:avLst/>
            <a:gdLst>
              <a:gd name="T0" fmla="*/ 41 w 48"/>
              <a:gd name="T1" fmla="*/ 10 h 62"/>
              <a:gd name="T2" fmla="*/ 24 w 48"/>
              <a:gd name="T3" fmla="*/ 38 h 62"/>
              <a:gd name="T4" fmla="*/ 24 w 48"/>
              <a:gd name="T5" fmla="*/ 49 h 62"/>
              <a:gd name="T6" fmla="*/ 13 w 48"/>
              <a:gd name="T7" fmla="*/ 62 h 62"/>
              <a:gd name="T8" fmla="*/ 6 w 48"/>
              <a:gd name="T9" fmla="*/ 45 h 62"/>
              <a:gd name="T10" fmla="*/ 0 w 48"/>
              <a:gd name="T11" fmla="*/ 28 h 62"/>
              <a:gd name="T12" fmla="*/ 13 w 48"/>
              <a:gd name="T13" fmla="*/ 7 h 62"/>
              <a:gd name="T14" fmla="*/ 24 w 48"/>
              <a:gd name="T15" fmla="*/ 10 h 62"/>
              <a:gd name="T16" fmla="*/ 34 w 48"/>
              <a:gd name="T17" fmla="*/ 3 h 62"/>
              <a:gd name="T18" fmla="*/ 48 w 48"/>
              <a:gd name="T19" fmla="*/ 0 h 62"/>
              <a:gd name="T20" fmla="*/ 45 w 48"/>
              <a:gd name="T21" fmla="*/ 3 h 62"/>
              <a:gd name="T22" fmla="*/ 41 w 48"/>
              <a:gd name="T23"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2">
                <a:moveTo>
                  <a:pt x="41" y="10"/>
                </a:moveTo>
                <a:lnTo>
                  <a:pt x="24" y="38"/>
                </a:lnTo>
                <a:lnTo>
                  <a:pt x="24" y="49"/>
                </a:lnTo>
                <a:lnTo>
                  <a:pt x="13" y="62"/>
                </a:lnTo>
                <a:lnTo>
                  <a:pt x="6" y="45"/>
                </a:lnTo>
                <a:lnTo>
                  <a:pt x="0" y="28"/>
                </a:lnTo>
                <a:lnTo>
                  <a:pt x="13" y="7"/>
                </a:lnTo>
                <a:lnTo>
                  <a:pt x="24" y="10"/>
                </a:lnTo>
                <a:lnTo>
                  <a:pt x="34" y="3"/>
                </a:lnTo>
                <a:lnTo>
                  <a:pt x="48" y="0"/>
                </a:lnTo>
                <a:lnTo>
                  <a:pt x="45" y="3"/>
                </a:lnTo>
                <a:lnTo>
                  <a:pt x="41"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35" name="Freeform 330">
            <a:extLst>
              <a:ext uri="{FF2B5EF4-FFF2-40B4-BE49-F238E27FC236}">
                <a16:creationId xmlns:a16="http://schemas.microsoft.com/office/drawing/2014/main" id="{EE2E57F7-7568-43D9-AD81-B42E5C427535}"/>
              </a:ext>
            </a:extLst>
          </p:cNvPr>
          <p:cNvSpPr>
            <a:spLocks/>
          </p:cNvSpPr>
          <p:nvPr/>
        </p:nvSpPr>
        <p:spPr bwMode="auto">
          <a:xfrm>
            <a:off x="9119050" y="4014956"/>
            <a:ext cx="151346" cy="241572"/>
          </a:xfrm>
          <a:custGeom>
            <a:avLst/>
            <a:gdLst>
              <a:gd name="T0" fmla="*/ 3 w 52"/>
              <a:gd name="T1" fmla="*/ 24 h 83"/>
              <a:gd name="T2" fmla="*/ 3 w 52"/>
              <a:gd name="T3" fmla="*/ 17 h 83"/>
              <a:gd name="T4" fmla="*/ 3 w 52"/>
              <a:gd name="T5" fmla="*/ 7 h 83"/>
              <a:gd name="T6" fmla="*/ 7 w 52"/>
              <a:gd name="T7" fmla="*/ 3 h 83"/>
              <a:gd name="T8" fmla="*/ 7 w 52"/>
              <a:gd name="T9" fmla="*/ 0 h 83"/>
              <a:gd name="T10" fmla="*/ 10 w 52"/>
              <a:gd name="T11" fmla="*/ 0 h 83"/>
              <a:gd name="T12" fmla="*/ 10 w 52"/>
              <a:gd name="T13" fmla="*/ 3 h 83"/>
              <a:gd name="T14" fmla="*/ 10 w 52"/>
              <a:gd name="T15" fmla="*/ 7 h 83"/>
              <a:gd name="T16" fmla="*/ 14 w 52"/>
              <a:gd name="T17" fmla="*/ 10 h 83"/>
              <a:gd name="T18" fmla="*/ 21 w 52"/>
              <a:gd name="T19" fmla="*/ 14 h 83"/>
              <a:gd name="T20" fmla="*/ 28 w 52"/>
              <a:gd name="T21" fmla="*/ 7 h 83"/>
              <a:gd name="T22" fmla="*/ 31 w 52"/>
              <a:gd name="T23" fmla="*/ 7 h 83"/>
              <a:gd name="T24" fmla="*/ 35 w 52"/>
              <a:gd name="T25" fmla="*/ 7 h 83"/>
              <a:gd name="T26" fmla="*/ 38 w 52"/>
              <a:gd name="T27" fmla="*/ 3 h 83"/>
              <a:gd name="T28" fmla="*/ 45 w 52"/>
              <a:gd name="T29" fmla="*/ 7 h 83"/>
              <a:gd name="T30" fmla="*/ 52 w 52"/>
              <a:gd name="T31" fmla="*/ 28 h 83"/>
              <a:gd name="T32" fmla="*/ 52 w 52"/>
              <a:gd name="T33" fmla="*/ 35 h 83"/>
              <a:gd name="T34" fmla="*/ 35 w 52"/>
              <a:gd name="T35" fmla="*/ 52 h 83"/>
              <a:gd name="T36" fmla="*/ 21 w 52"/>
              <a:gd name="T37" fmla="*/ 83 h 83"/>
              <a:gd name="T38" fmla="*/ 0 w 52"/>
              <a:gd name="T39" fmla="*/ 62 h 83"/>
              <a:gd name="T40" fmla="*/ 10 w 52"/>
              <a:gd name="T41" fmla="*/ 48 h 83"/>
              <a:gd name="T42" fmla="*/ 21 w 52"/>
              <a:gd name="T43" fmla="*/ 52 h 83"/>
              <a:gd name="T44" fmla="*/ 28 w 52"/>
              <a:gd name="T45" fmla="*/ 42 h 83"/>
              <a:gd name="T46" fmla="*/ 28 w 52"/>
              <a:gd name="T47" fmla="*/ 28 h 83"/>
              <a:gd name="T48" fmla="*/ 21 w 52"/>
              <a:gd name="T49" fmla="*/ 24 h 83"/>
              <a:gd name="T50" fmla="*/ 14 w 52"/>
              <a:gd name="T51" fmla="*/ 31 h 83"/>
              <a:gd name="T52" fmla="*/ 3 w 52"/>
              <a:gd name="T53" fmla="*/ 2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3">
                <a:moveTo>
                  <a:pt x="3" y="24"/>
                </a:moveTo>
                <a:lnTo>
                  <a:pt x="3" y="17"/>
                </a:lnTo>
                <a:lnTo>
                  <a:pt x="3" y="7"/>
                </a:lnTo>
                <a:lnTo>
                  <a:pt x="7" y="3"/>
                </a:lnTo>
                <a:lnTo>
                  <a:pt x="7" y="0"/>
                </a:lnTo>
                <a:lnTo>
                  <a:pt x="10" y="0"/>
                </a:lnTo>
                <a:lnTo>
                  <a:pt x="10" y="3"/>
                </a:lnTo>
                <a:lnTo>
                  <a:pt x="10" y="7"/>
                </a:lnTo>
                <a:lnTo>
                  <a:pt x="14" y="10"/>
                </a:lnTo>
                <a:lnTo>
                  <a:pt x="21" y="14"/>
                </a:lnTo>
                <a:lnTo>
                  <a:pt x="28" y="7"/>
                </a:lnTo>
                <a:lnTo>
                  <a:pt x="31" y="7"/>
                </a:lnTo>
                <a:lnTo>
                  <a:pt x="35" y="7"/>
                </a:lnTo>
                <a:lnTo>
                  <a:pt x="38" y="3"/>
                </a:lnTo>
                <a:lnTo>
                  <a:pt x="45" y="7"/>
                </a:lnTo>
                <a:lnTo>
                  <a:pt x="52" y="28"/>
                </a:lnTo>
                <a:lnTo>
                  <a:pt x="52" y="35"/>
                </a:lnTo>
                <a:lnTo>
                  <a:pt x="35" y="52"/>
                </a:lnTo>
                <a:lnTo>
                  <a:pt x="21" y="83"/>
                </a:lnTo>
                <a:lnTo>
                  <a:pt x="0" y="62"/>
                </a:lnTo>
                <a:lnTo>
                  <a:pt x="10" y="48"/>
                </a:lnTo>
                <a:lnTo>
                  <a:pt x="21" y="52"/>
                </a:lnTo>
                <a:lnTo>
                  <a:pt x="28" y="42"/>
                </a:lnTo>
                <a:lnTo>
                  <a:pt x="28" y="28"/>
                </a:lnTo>
                <a:lnTo>
                  <a:pt x="21" y="24"/>
                </a:lnTo>
                <a:lnTo>
                  <a:pt x="14" y="31"/>
                </a:lnTo>
                <a:lnTo>
                  <a:pt x="3" y="2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36" name="Freeform 331">
            <a:extLst>
              <a:ext uri="{FF2B5EF4-FFF2-40B4-BE49-F238E27FC236}">
                <a16:creationId xmlns:a16="http://schemas.microsoft.com/office/drawing/2014/main" id="{08D25E88-12C2-4FFF-9463-7CB6CAF55448}"/>
              </a:ext>
            </a:extLst>
          </p:cNvPr>
          <p:cNvSpPr>
            <a:spLocks/>
          </p:cNvSpPr>
          <p:nvPr/>
        </p:nvSpPr>
        <p:spPr bwMode="auto">
          <a:xfrm>
            <a:off x="9057930" y="3683496"/>
            <a:ext cx="40747" cy="32016"/>
          </a:xfrm>
          <a:custGeom>
            <a:avLst/>
            <a:gdLst>
              <a:gd name="T0" fmla="*/ 0 w 14"/>
              <a:gd name="T1" fmla="*/ 7 h 11"/>
              <a:gd name="T2" fmla="*/ 4 w 14"/>
              <a:gd name="T3" fmla="*/ 4 h 11"/>
              <a:gd name="T4" fmla="*/ 7 w 14"/>
              <a:gd name="T5" fmla="*/ 0 h 11"/>
              <a:gd name="T6" fmla="*/ 14 w 14"/>
              <a:gd name="T7" fmla="*/ 0 h 11"/>
              <a:gd name="T8" fmla="*/ 14 w 14"/>
              <a:gd name="T9" fmla="*/ 4 h 11"/>
              <a:gd name="T10" fmla="*/ 14 w 14"/>
              <a:gd name="T11" fmla="*/ 7 h 11"/>
              <a:gd name="T12" fmla="*/ 14 w 14"/>
              <a:gd name="T13" fmla="*/ 11 h 11"/>
              <a:gd name="T14" fmla="*/ 10 w 14"/>
              <a:gd name="T15" fmla="*/ 11 h 11"/>
              <a:gd name="T16" fmla="*/ 4 w 14"/>
              <a:gd name="T17" fmla="*/ 11 h 11"/>
              <a:gd name="T18" fmla="*/ 0 w 14"/>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
                <a:moveTo>
                  <a:pt x="0" y="7"/>
                </a:moveTo>
                <a:lnTo>
                  <a:pt x="4" y="4"/>
                </a:lnTo>
                <a:lnTo>
                  <a:pt x="7" y="0"/>
                </a:lnTo>
                <a:lnTo>
                  <a:pt x="14" y="0"/>
                </a:lnTo>
                <a:lnTo>
                  <a:pt x="14" y="4"/>
                </a:lnTo>
                <a:lnTo>
                  <a:pt x="14" y="7"/>
                </a:lnTo>
                <a:lnTo>
                  <a:pt x="14" y="11"/>
                </a:lnTo>
                <a:lnTo>
                  <a:pt x="10" y="11"/>
                </a:lnTo>
                <a:lnTo>
                  <a:pt x="4" y="11"/>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37" name="Freeform 332">
            <a:extLst>
              <a:ext uri="{FF2B5EF4-FFF2-40B4-BE49-F238E27FC236}">
                <a16:creationId xmlns:a16="http://schemas.microsoft.com/office/drawing/2014/main" id="{B36A7B1F-BE34-41D7-825B-914AFBBE450E}"/>
              </a:ext>
            </a:extLst>
          </p:cNvPr>
          <p:cNvSpPr>
            <a:spLocks/>
          </p:cNvSpPr>
          <p:nvPr/>
        </p:nvSpPr>
        <p:spPr bwMode="auto">
          <a:xfrm>
            <a:off x="9159798" y="3724244"/>
            <a:ext cx="40747" cy="40747"/>
          </a:xfrm>
          <a:custGeom>
            <a:avLst/>
            <a:gdLst>
              <a:gd name="T0" fmla="*/ 0 w 14"/>
              <a:gd name="T1" fmla="*/ 10 h 14"/>
              <a:gd name="T2" fmla="*/ 3 w 14"/>
              <a:gd name="T3" fmla="*/ 7 h 14"/>
              <a:gd name="T4" fmla="*/ 3 w 14"/>
              <a:gd name="T5" fmla="*/ 0 h 14"/>
              <a:gd name="T6" fmla="*/ 7 w 14"/>
              <a:gd name="T7" fmla="*/ 0 h 14"/>
              <a:gd name="T8" fmla="*/ 10 w 14"/>
              <a:gd name="T9" fmla="*/ 0 h 14"/>
              <a:gd name="T10" fmla="*/ 14 w 14"/>
              <a:gd name="T11" fmla="*/ 3 h 14"/>
              <a:gd name="T12" fmla="*/ 14 w 14"/>
              <a:gd name="T13" fmla="*/ 7 h 14"/>
              <a:gd name="T14" fmla="*/ 14 w 14"/>
              <a:gd name="T15" fmla="*/ 10 h 14"/>
              <a:gd name="T16" fmla="*/ 10 w 14"/>
              <a:gd name="T17" fmla="*/ 10 h 14"/>
              <a:gd name="T18" fmla="*/ 7 w 14"/>
              <a:gd name="T19" fmla="*/ 7 h 14"/>
              <a:gd name="T20" fmla="*/ 7 w 14"/>
              <a:gd name="T21" fmla="*/ 10 h 14"/>
              <a:gd name="T22" fmla="*/ 3 w 14"/>
              <a:gd name="T23" fmla="*/ 14 h 14"/>
              <a:gd name="T24" fmla="*/ 0 w 14"/>
              <a:gd name="T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4">
                <a:moveTo>
                  <a:pt x="0" y="10"/>
                </a:moveTo>
                <a:lnTo>
                  <a:pt x="3" y="7"/>
                </a:lnTo>
                <a:lnTo>
                  <a:pt x="3" y="0"/>
                </a:lnTo>
                <a:lnTo>
                  <a:pt x="7" y="0"/>
                </a:lnTo>
                <a:lnTo>
                  <a:pt x="10" y="0"/>
                </a:lnTo>
                <a:lnTo>
                  <a:pt x="14" y="3"/>
                </a:lnTo>
                <a:lnTo>
                  <a:pt x="14" y="7"/>
                </a:lnTo>
                <a:lnTo>
                  <a:pt x="14" y="10"/>
                </a:lnTo>
                <a:lnTo>
                  <a:pt x="10" y="10"/>
                </a:lnTo>
                <a:lnTo>
                  <a:pt x="7" y="7"/>
                </a:lnTo>
                <a:lnTo>
                  <a:pt x="7" y="10"/>
                </a:lnTo>
                <a:lnTo>
                  <a:pt x="3" y="14"/>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38" name="Freeform 333">
            <a:extLst>
              <a:ext uri="{FF2B5EF4-FFF2-40B4-BE49-F238E27FC236}">
                <a16:creationId xmlns:a16="http://schemas.microsoft.com/office/drawing/2014/main" id="{DB8764E3-0C60-4D53-B3EB-F579C0F2EADB}"/>
              </a:ext>
            </a:extLst>
          </p:cNvPr>
          <p:cNvSpPr>
            <a:spLocks/>
          </p:cNvSpPr>
          <p:nvPr/>
        </p:nvSpPr>
        <p:spPr bwMode="auto">
          <a:xfrm>
            <a:off x="9008452" y="3715512"/>
            <a:ext cx="98957" cy="98957"/>
          </a:xfrm>
          <a:custGeom>
            <a:avLst/>
            <a:gdLst>
              <a:gd name="T0" fmla="*/ 0 w 34"/>
              <a:gd name="T1" fmla="*/ 6 h 34"/>
              <a:gd name="T2" fmla="*/ 0 w 34"/>
              <a:gd name="T3" fmla="*/ 3 h 34"/>
              <a:gd name="T4" fmla="*/ 3 w 34"/>
              <a:gd name="T5" fmla="*/ 3 h 34"/>
              <a:gd name="T6" fmla="*/ 7 w 34"/>
              <a:gd name="T7" fmla="*/ 6 h 34"/>
              <a:gd name="T8" fmla="*/ 10 w 34"/>
              <a:gd name="T9" fmla="*/ 3 h 34"/>
              <a:gd name="T10" fmla="*/ 14 w 34"/>
              <a:gd name="T11" fmla="*/ 0 h 34"/>
              <a:gd name="T12" fmla="*/ 17 w 34"/>
              <a:gd name="T13" fmla="*/ 3 h 34"/>
              <a:gd name="T14" fmla="*/ 17 w 34"/>
              <a:gd name="T15" fmla="*/ 10 h 34"/>
              <a:gd name="T16" fmla="*/ 14 w 34"/>
              <a:gd name="T17" fmla="*/ 10 h 34"/>
              <a:gd name="T18" fmla="*/ 14 w 34"/>
              <a:gd name="T19" fmla="*/ 13 h 34"/>
              <a:gd name="T20" fmla="*/ 14 w 34"/>
              <a:gd name="T21" fmla="*/ 17 h 34"/>
              <a:gd name="T22" fmla="*/ 21 w 34"/>
              <a:gd name="T23" fmla="*/ 17 h 34"/>
              <a:gd name="T24" fmla="*/ 24 w 34"/>
              <a:gd name="T25" fmla="*/ 13 h 34"/>
              <a:gd name="T26" fmla="*/ 27 w 34"/>
              <a:gd name="T27" fmla="*/ 10 h 34"/>
              <a:gd name="T28" fmla="*/ 31 w 34"/>
              <a:gd name="T29" fmla="*/ 13 h 34"/>
              <a:gd name="T30" fmla="*/ 34 w 34"/>
              <a:gd name="T31" fmla="*/ 20 h 34"/>
              <a:gd name="T32" fmla="*/ 34 w 34"/>
              <a:gd name="T33" fmla="*/ 27 h 34"/>
              <a:gd name="T34" fmla="*/ 31 w 34"/>
              <a:gd name="T35" fmla="*/ 27 h 34"/>
              <a:gd name="T36" fmla="*/ 27 w 34"/>
              <a:gd name="T37" fmla="*/ 27 h 34"/>
              <a:gd name="T38" fmla="*/ 24 w 34"/>
              <a:gd name="T39" fmla="*/ 27 h 34"/>
              <a:gd name="T40" fmla="*/ 21 w 34"/>
              <a:gd name="T41" fmla="*/ 31 h 34"/>
              <a:gd name="T42" fmla="*/ 21 w 34"/>
              <a:gd name="T43" fmla="*/ 34 h 34"/>
              <a:gd name="T44" fmla="*/ 14 w 34"/>
              <a:gd name="T45" fmla="*/ 34 h 34"/>
              <a:gd name="T46" fmla="*/ 10 w 34"/>
              <a:gd name="T47" fmla="*/ 31 h 34"/>
              <a:gd name="T48" fmla="*/ 7 w 34"/>
              <a:gd name="T49" fmla="*/ 27 h 34"/>
              <a:gd name="T50" fmla="*/ 3 w 34"/>
              <a:gd name="T51" fmla="*/ 27 h 34"/>
              <a:gd name="T52" fmla="*/ 3 w 34"/>
              <a:gd name="T53" fmla="*/ 20 h 34"/>
              <a:gd name="T54" fmla="*/ 0 w 34"/>
              <a:gd name="T55"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34">
                <a:moveTo>
                  <a:pt x="0" y="6"/>
                </a:moveTo>
                <a:lnTo>
                  <a:pt x="0" y="3"/>
                </a:lnTo>
                <a:lnTo>
                  <a:pt x="3" y="3"/>
                </a:lnTo>
                <a:lnTo>
                  <a:pt x="7" y="6"/>
                </a:lnTo>
                <a:lnTo>
                  <a:pt x="10" y="3"/>
                </a:lnTo>
                <a:lnTo>
                  <a:pt x="14" y="0"/>
                </a:lnTo>
                <a:lnTo>
                  <a:pt x="17" y="3"/>
                </a:lnTo>
                <a:lnTo>
                  <a:pt x="17" y="10"/>
                </a:lnTo>
                <a:lnTo>
                  <a:pt x="14" y="10"/>
                </a:lnTo>
                <a:lnTo>
                  <a:pt x="14" y="13"/>
                </a:lnTo>
                <a:lnTo>
                  <a:pt x="14" y="17"/>
                </a:lnTo>
                <a:lnTo>
                  <a:pt x="21" y="17"/>
                </a:lnTo>
                <a:lnTo>
                  <a:pt x="24" y="13"/>
                </a:lnTo>
                <a:lnTo>
                  <a:pt x="27" y="10"/>
                </a:lnTo>
                <a:lnTo>
                  <a:pt x="31" y="13"/>
                </a:lnTo>
                <a:lnTo>
                  <a:pt x="34" y="20"/>
                </a:lnTo>
                <a:lnTo>
                  <a:pt x="34" y="27"/>
                </a:lnTo>
                <a:lnTo>
                  <a:pt x="31" y="27"/>
                </a:lnTo>
                <a:lnTo>
                  <a:pt x="27" y="27"/>
                </a:lnTo>
                <a:lnTo>
                  <a:pt x="24" y="27"/>
                </a:lnTo>
                <a:lnTo>
                  <a:pt x="21" y="31"/>
                </a:lnTo>
                <a:lnTo>
                  <a:pt x="21" y="34"/>
                </a:lnTo>
                <a:lnTo>
                  <a:pt x="14" y="34"/>
                </a:lnTo>
                <a:lnTo>
                  <a:pt x="10" y="31"/>
                </a:lnTo>
                <a:lnTo>
                  <a:pt x="7" y="27"/>
                </a:lnTo>
                <a:lnTo>
                  <a:pt x="3" y="27"/>
                </a:lnTo>
                <a:lnTo>
                  <a:pt x="3" y="20"/>
                </a:lnTo>
                <a:lnTo>
                  <a:pt x="0" y="6"/>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39" name="Freeform 334">
            <a:extLst>
              <a:ext uri="{FF2B5EF4-FFF2-40B4-BE49-F238E27FC236}">
                <a16:creationId xmlns:a16="http://schemas.microsoft.com/office/drawing/2014/main" id="{D70E3842-C87F-4DEA-BDC7-808CD1B8C932}"/>
              </a:ext>
            </a:extLst>
          </p:cNvPr>
          <p:cNvSpPr>
            <a:spLocks/>
          </p:cNvSpPr>
          <p:nvPr/>
        </p:nvSpPr>
        <p:spPr bwMode="auto">
          <a:xfrm>
            <a:off x="9028825" y="3663123"/>
            <a:ext cx="29105" cy="40747"/>
          </a:xfrm>
          <a:custGeom>
            <a:avLst/>
            <a:gdLst>
              <a:gd name="T0" fmla="*/ 0 w 10"/>
              <a:gd name="T1" fmla="*/ 11 h 14"/>
              <a:gd name="T2" fmla="*/ 7 w 10"/>
              <a:gd name="T3" fmla="*/ 0 h 14"/>
              <a:gd name="T4" fmla="*/ 10 w 10"/>
              <a:gd name="T5" fmla="*/ 0 h 14"/>
              <a:gd name="T6" fmla="*/ 10 w 10"/>
              <a:gd name="T7" fmla="*/ 7 h 14"/>
              <a:gd name="T8" fmla="*/ 7 w 10"/>
              <a:gd name="T9" fmla="*/ 11 h 14"/>
              <a:gd name="T10" fmla="*/ 7 w 10"/>
              <a:gd name="T11" fmla="*/ 14 h 14"/>
              <a:gd name="T12" fmla="*/ 3 w 10"/>
              <a:gd name="T13" fmla="*/ 14 h 14"/>
              <a:gd name="T14" fmla="*/ 0 w 10"/>
              <a:gd name="T15" fmla="*/ 14 h 14"/>
              <a:gd name="T16" fmla="*/ 0 w 10"/>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4">
                <a:moveTo>
                  <a:pt x="0" y="11"/>
                </a:moveTo>
                <a:lnTo>
                  <a:pt x="7" y="0"/>
                </a:lnTo>
                <a:lnTo>
                  <a:pt x="10" y="0"/>
                </a:lnTo>
                <a:lnTo>
                  <a:pt x="10" y="7"/>
                </a:lnTo>
                <a:lnTo>
                  <a:pt x="7" y="11"/>
                </a:lnTo>
                <a:lnTo>
                  <a:pt x="7" y="14"/>
                </a:lnTo>
                <a:lnTo>
                  <a:pt x="3" y="14"/>
                </a:lnTo>
                <a:lnTo>
                  <a:pt x="0" y="14"/>
                </a:lnTo>
                <a:lnTo>
                  <a:pt x="0"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40" name="Freeform 335">
            <a:extLst>
              <a:ext uri="{FF2B5EF4-FFF2-40B4-BE49-F238E27FC236}">
                <a16:creationId xmlns:a16="http://schemas.microsoft.com/office/drawing/2014/main" id="{812B61E3-4B45-4B38-849E-C10AF3B97DC2}"/>
              </a:ext>
            </a:extLst>
          </p:cNvPr>
          <p:cNvSpPr>
            <a:spLocks/>
          </p:cNvSpPr>
          <p:nvPr/>
        </p:nvSpPr>
        <p:spPr bwMode="auto">
          <a:xfrm>
            <a:off x="9049199" y="3916336"/>
            <a:ext cx="130973" cy="151346"/>
          </a:xfrm>
          <a:custGeom>
            <a:avLst/>
            <a:gdLst>
              <a:gd name="T0" fmla="*/ 0 w 45"/>
              <a:gd name="T1" fmla="*/ 24 h 52"/>
              <a:gd name="T2" fmla="*/ 3 w 45"/>
              <a:gd name="T3" fmla="*/ 24 h 52"/>
              <a:gd name="T4" fmla="*/ 7 w 45"/>
              <a:gd name="T5" fmla="*/ 28 h 52"/>
              <a:gd name="T6" fmla="*/ 10 w 45"/>
              <a:gd name="T7" fmla="*/ 24 h 52"/>
              <a:gd name="T8" fmla="*/ 10 w 45"/>
              <a:gd name="T9" fmla="*/ 17 h 52"/>
              <a:gd name="T10" fmla="*/ 13 w 45"/>
              <a:gd name="T11" fmla="*/ 10 h 52"/>
              <a:gd name="T12" fmla="*/ 17 w 45"/>
              <a:gd name="T13" fmla="*/ 10 h 52"/>
              <a:gd name="T14" fmla="*/ 17 w 45"/>
              <a:gd name="T15" fmla="*/ 7 h 52"/>
              <a:gd name="T16" fmla="*/ 17 w 45"/>
              <a:gd name="T17" fmla="*/ 3 h 52"/>
              <a:gd name="T18" fmla="*/ 17 w 45"/>
              <a:gd name="T19" fmla="*/ 0 h 52"/>
              <a:gd name="T20" fmla="*/ 24 w 45"/>
              <a:gd name="T21" fmla="*/ 3 h 52"/>
              <a:gd name="T22" fmla="*/ 45 w 45"/>
              <a:gd name="T23" fmla="*/ 24 h 52"/>
              <a:gd name="T24" fmla="*/ 41 w 45"/>
              <a:gd name="T25" fmla="*/ 35 h 52"/>
              <a:gd name="T26" fmla="*/ 38 w 45"/>
              <a:gd name="T27" fmla="*/ 42 h 52"/>
              <a:gd name="T28" fmla="*/ 38 w 45"/>
              <a:gd name="T29" fmla="*/ 52 h 52"/>
              <a:gd name="T30" fmla="*/ 0 w 45"/>
              <a:gd name="T31" fmla="*/ 52 h 52"/>
              <a:gd name="T32" fmla="*/ 0 w 45"/>
              <a:gd name="T33" fmla="*/ 38 h 52"/>
              <a:gd name="T34" fmla="*/ 3 w 45"/>
              <a:gd name="T35" fmla="*/ 35 h 52"/>
              <a:gd name="T36" fmla="*/ 0 w 45"/>
              <a:gd name="T37"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52">
                <a:moveTo>
                  <a:pt x="0" y="24"/>
                </a:moveTo>
                <a:lnTo>
                  <a:pt x="3" y="24"/>
                </a:lnTo>
                <a:lnTo>
                  <a:pt x="7" y="28"/>
                </a:lnTo>
                <a:lnTo>
                  <a:pt x="10" y="24"/>
                </a:lnTo>
                <a:lnTo>
                  <a:pt x="10" y="17"/>
                </a:lnTo>
                <a:lnTo>
                  <a:pt x="13" y="10"/>
                </a:lnTo>
                <a:lnTo>
                  <a:pt x="17" y="10"/>
                </a:lnTo>
                <a:lnTo>
                  <a:pt x="17" y="7"/>
                </a:lnTo>
                <a:lnTo>
                  <a:pt x="17" y="3"/>
                </a:lnTo>
                <a:lnTo>
                  <a:pt x="17" y="0"/>
                </a:lnTo>
                <a:lnTo>
                  <a:pt x="24" y="3"/>
                </a:lnTo>
                <a:lnTo>
                  <a:pt x="45" y="24"/>
                </a:lnTo>
                <a:lnTo>
                  <a:pt x="41" y="35"/>
                </a:lnTo>
                <a:lnTo>
                  <a:pt x="38" y="42"/>
                </a:lnTo>
                <a:lnTo>
                  <a:pt x="38" y="52"/>
                </a:lnTo>
                <a:lnTo>
                  <a:pt x="0" y="52"/>
                </a:lnTo>
                <a:lnTo>
                  <a:pt x="0" y="38"/>
                </a:lnTo>
                <a:lnTo>
                  <a:pt x="3" y="35"/>
                </a:lnTo>
                <a:lnTo>
                  <a:pt x="0" y="2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41" name="Freeform 336">
            <a:extLst>
              <a:ext uri="{FF2B5EF4-FFF2-40B4-BE49-F238E27FC236}">
                <a16:creationId xmlns:a16="http://schemas.microsoft.com/office/drawing/2014/main" id="{74095FDA-F1E8-4690-8C78-4D8140B25DBA}"/>
              </a:ext>
            </a:extLst>
          </p:cNvPr>
          <p:cNvSpPr>
            <a:spLocks/>
          </p:cNvSpPr>
          <p:nvPr/>
        </p:nvSpPr>
        <p:spPr bwMode="auto">
          <a:xfrm>
            <a:off x="9008451" y="3895963"/>
            <a:ext cx="20374" cy="40747"/>
          </a:xfrm>
          <a:custGeom>
            <a:avLst/>
            <a:gdLst>
              <a:gd name="T0" fmla="*/ 0 w 7"/>
              <a:gd name="T1" fmla="*/ 10 h 14"/>
              <a:gd name="T2" fmla="*/ 0 w 7"/>
              <a:gd name="T3" fmla="*/ 3 h 14"/>
              <a:gd name="T4" fmla="*/ 0 w 7"/>
              <a:gd name="T5" fmla="*/ 0 h 14"/>
              <a:gd name="T6" fmla="*/ 3 w 7"/>
              <a:gd name="T7" fmla="*/ 0 h 14"/>
              <a:gd name="T8" fmla="*/ 7 w 7"/>
              <a:gd name="T9" fmla="*/ 3 h 14"/>
              <a:gd name="T10" fmla="*/ 7 w 7"/>
              <a:gd name="T11" fmla="*/ 10 h 14"/>
              <a:gd name="T12" fmla="*/ 7 w 7"/>
              <a:gd name="T13" fmla="*/ 14 h 14"/>
              <a:gd name="T14" fmla="*/ 3 w 7"/>
              <a:gd name="T15" fmla="*/ 14 h 14"/>
              <a:gd name="T16" fmla="*/ 0 w 7"/>
              <a:gd name="T17" fmla="*/ 14 h 14"/>
              <a:gd name="T18" fmla="*/ 0 w 7"/>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4">
                <a:moveTo>
                  <a:pt x="0" y="10"/>
                </a:moveTo>
                <a:lnTo>
                  <a:pt x="0" y="3"/>
                </a:lnTo>
                <a:lnTo>
                  <a:pt x="0" y="0"/>
                </a:lnTo>
                <a:lnTo>
                  <a:pt x="3" y="0"/>
                </a:lnTo>
                <a:lnTo>
                  <a:pt x="7" y="3"/>
                </a:lnTo>
                <a:lnTo>
                  <a:pt x="7" y="10"/>
                </a:lnTo>
                <a:lnTo>
                  <a:pt x="7" y="14"/>
                </a:lnTo>
                <a:lnTo>
                  <a:pt x="3" y="14"/>
                </a:lnTo>
                <a:lnTo>
                  <a:pt x="0" y="14"/>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42" name="Freeform 337">
            <a:extLst>
              <a:ext uri="{FF2B5EF4-FFF2-40B4-BE49-F238E27FC236}">
                <a16:creationId xmlns:a16="http://schemas.microsoft.com/office/drawing/2014/main" id="{5A94A29E-F409-4228-BC12-0D0B8DFC6C13}"/>
              </a:ext>
            </a:extLst>
          </p:cNvPr>
          <p:cNvSpPr>
            <a:spLocks/>
          </p:cNvSpPr>
          <p:nvPr/>
        </p:nvSpPr>
        <p:spPr bwMode="auto">
          <a:xfrm>
            <a:off x="8906584" y="3895963"/>
            <a:ext cx="29105" cy="29105"/>
          </a:xfrm>
          <a:custGeom>
            <a:avLst/>
            <a:gdLst>
              <a:gd name="T0" fmla="*/ 0 w 10"/>
              <a:gd name="T1" fmla="*/ 7 h 10"/>
              <a:gd name="T2" fmla="*/ 3 w 10"/>
              <a:gd name="T3" fmla="*/ 3 h 10"/>
              <a:gd name="T4" fmla="*/ 3 w 10"/>
              <a:gd name="T5" fmla="*/ 0 h 10"/>
              <a:gd name="T6" fmla="*/ 7 w 10"/>
              <a:gd name="T7" fmla="*/ 0 h 10"/>
              <a:gd name="T8" fmla="*/ 10 w 10"/>
              <a:gd name="T9" fmla="*/ 3 h 10"/>
              <a:gd name="T10" fmla="*/ 10 w 10"/>
              <a:gd name="T11" fmla="*/ 7 h 10"/>
              <a:gd name="T12" fmla="*/ 7 w 10"/>
              <a:gd name="T13" fmla="*/ 10 h 10"/>
              <a:gd name="T14" fmla="*/ 3 w 10"/>
              <a:gd name="T15" fmla="*/ 10 h 10"/>
              <a:gd name="T16" fmla="*/ 0 w 10"/>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0" y="7"/>
                </a:moveTo>
                <a:lnTo>
                  <a:pt x="3" y="3"/>
                </a:lnTo>
                <a:lnTo>
                  <a:pt x="3" y="0"/>
                </a:lnTo>
                <a:lnTo>
                  <a:pt x="7" y="0"/>
                </a:lnTo>
                <a:lnTo>
                  <a:pt x="10" y="3"/>
                </a:lnTo>
                <a:lnTo>
                  <a:pt x="10" y="7"/>
                </a:lnTo>
                <a:lnTo>
                  <a:pt x="7" y="10"/>
                </a:lnTo>
                <a:lnTo>
                  <a:pt x="3" y="10"/>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43" name="Freeform 338">
            <a:extLst>
              <a:ext uri="{FF2B5EF4-FFF2-40B4-BE49-F238E27FC236}">
                <a16:creationId xmlns:a16="http://schemas.microsoft.com/office/drawing/2014/main" id="{7F4DFD95-ED0D-4902-843E-B4C194085C8E}"/>
              </a:ext>
            </a:extLst>
          </p:cNvPr>
          <p:cNvSpPr>
            <a:spLocks/>
          </p:cNvSpPr>
          <p:nvPr/>
        </p:nvSpPr>
        <p:spPr bwMode="auto">
          <a:xfrm>
            <a:off x="9250022" y="4003314"/>
            <a:ext cx="203735" cy="171720"/>
          </a:xfrm>
          <a:custGeom>
            <a:avLst/>
            <a:gdLst>
              <a:gd name="T0" fmla="*/ 42 w 70"/>
              <a:gd name="T1" fmla="*/ 0 h 59"/>
              <a:gd name="T2" fmla="*/ 52 w 70"/>
              <a:gd name="T3" fmla="*/ 0 h 59"/>
              <a:gd name="T4" fmla="*/ 59 w 70"/>
              <a:gd name="T5" fmla="*/ 11 h 59"/>
              <a:gd name="T6" fmla="*/ 59 w 70"/>
              <a:gd name="T7" fmla="*/ 32 h 59"/>
              <a:gd name="T8" fmla="*/ 66 w 70"/>
              <a:gd name="T9" fmla="*/ 32 h 59"/>
              <a:gd name="T10" fmla="*/ 70 w 70"/>
              <a:gd name="T11" fmla="*/ 46 h 59"/>
              <a:gd name="T12" fmla="*/ 59 w 70"/>
              <a:gd name="T13" fmla="*/ 49 h 59"/>
              <a:gd name="T14" fmla="*/ 45 w 70"/>
              <a:gd name="T15" fmla="*/ 52 h 59"/>
              <a:gd name="T16" fmla="*/ 35 w 70"/>
              <a:gd name="T17" fmla="*/ 59 h 59"/>
              <a:gd name="T18" fmla="*/ 24 w 70"/>
              <a:gd name="T19" fmla="*/ 56 h 59"/>
              <a:gd name="T20" fmla="*/ 7 w 70"/>
              <a:gd name="T21" fmla="*/ 39 h 59"/>
              <a:gd name="T22" fmla="*/ 7 w 70"/>
              <a:gd name="T23" fmla="*/ 32 h 59"/>
              <a:gd name="T24" fmla="*/ 0 w 70"/>
              <a:gd name="T25" fmla="*/ 11 h 59"/>
              <a:gd name="T26" fmla="*/ 17 w 70"/>
              <a:gd name="T27" fmla="*/ 14 h 59"/>
              <a:gd name="T28" fmla="*/ 17 w 70"/>
              <a:gd name="T29" fmla="*/ 18 h 59"/>
              <a:gd name="T30" fmla="*/ 24 w 70"/>
              <a:gd name="T31" fmla="*/ 18 h 59"/>
              <a:gd name="T32" fmla="*/ 24 w 70"/>
              <a:gd name="T33" fmla="*/ 14 h 59"/>
              <a:gd name="T34" fmla="*/ 28 w 70"/>
              <a:gd name="T35" fmla="*/ 14 h 59"/>
              <a:gd name="T36" fmla="*/ 31 w 70"/>
              <a:gd name="T37" fmla="*/ 4 h 59"/>
              <a:gd name="T38" fmla="*/ 38 w 70"/>
              <a:gd name="T39" fmla="*/ 4 h 59"/>
              <a:gd name="T40" fmla="*/ 42 w 70"/>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9">
                <a:moveTo>
                  <a:pt x="42" y="0"/>
                </a:moveTo>
                <a:lnTo>
                  <a:pt x="52" y="0"/>
                </a:lnTo>
                <a:lnTo>
                  <a:pt x="59" y="11"/>
                </a:lnTo>
                <a:lnTo>
                  <a:pt x="59" y="32"/>
                </a:lnTo>
                <a:lnTo>
                  <a:pt x="66" y="32"/>
                </a:lnTo>
                <a:lnTo>
                  <a:pt x="70" y="46"/>
                </a:lnTo>
                <a:lnTo>
                  <a:pt x="59" y="49"/>
                </a:lnTo>
                <a:lnTo>
                  <a:pt x="45" y="52"/>
                </a:lnTo>
                <a:lnTo>
                  <a:pt x="35" y="59"/>
                </a:lnTo>
                <a:lnTo>
                  <a:pt x="24" y="56"/>
                </a:lnTo>
                <a:lnTo>
                  <a:pt x="7" y="39"/>
                </a:lnTo>
                <a:lnTo>
                  <a:pt x="7" y="32"/>
                </a:lnTo>
                <a:lnTo>
                  <a:pt x="0" y="11"/>
                </a:lnTo>
                <a:lnTo>
                  <a:pt x="17" y="14"/>
                </a:lnTo>
                <a:lnTo>
                  <a:pt x="17" y="18"/>
                </a:lnTo>
                <a:lnTo>
                  <a:pt x="24" y="18"/>
                </a:lnTo>
                <a:lnTo>
                  <a:pt x="24" y="14"/>
                </a:lnTo>
                <a:lnTo>
                  <a:pt x="28" y="14"/>
                </a:lnTo>
                <a:lnTo>
                  <a:pt x="31" y="4"/>
                </a:lnTo>
                <a:lnTo>
                  <a:pt x="38" y="4"/>
                </a:lnTo>
                <a:lnTo>
                  <a:pt x="42"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44" name="Freeform 339">
            <a:extLst>
              <a:ext uri="{FF2B5EF4-FFF2-40B4-BE49-F238E27FC236}">
                <a16:creationId xmlns:a16="http://schemas.microsoft.com/office/drawing/2014/main" id="{4EC00106-3475-4FE4-ACE6-45A32416F202}"/>
              </a:ext>
            </a:extLst>
          </p:cNvPr>
          <p:cNvSpPr>
            <a:spLocks/>
          </p:cNvSpPr>
          <p:nvPr/>
        </p:nvSpPr>
        <p:spPr bwMode="auto">
          <a:xfrm>
            <a:off x="9250022" y="3953837"/>
            <a:ext cx="49479" cy="40747"/>
          </a:xfrm>
          <a:custGeom>
            <a:avLst/>
            <a:gdLst>
              <a:gd name="T0" fmla="*/ 0 w 17"/>
              <a:gd name="T1" fmla="*/ 14 h 14"/>
              <a:gd name="T2" fmla="*/ 0 w 17"/>
              <a:gd name="T3" fmla="*/ 11 h 14"/>
              <a:gd name="T4" fmla="*/ 4 w 17"/>
              <a:gd name="T5" fmla="*/ 7 h 14"/>
              <a:gd name="T6" fmla="*/ 7 w 17"/>
              <a:gd name="T7" fmla="*/ 4 h 14"/>
              <a:gd name="T8" fmla="*/ 11 w 17"/>
              <a:gd name="T9" fmla="*/ 0 h 14"/>
              <a:gd name="T10" fmla="*/ 14 w 17"/>
              <a:gd name="T11" fmla="*/ 4 h 14"/>
              <a:gd name="T12" fmla="*/ 17 w 17"/>
              <a:gd name="T13" fmla="*/ 4 h 14"/>
              <a:gd name="T14" fmla="*/ 14 w 17"/>
              <a:gd name="T15" fmla="*/ 7 h 14"/>
              <a:gd name="T16" fmla="*/ 7 w 17"/>
              <a:gd name="T17" fmla="*/ 11 h 14"/>
              <a:gd name="T18" fmla="*/ 4 w 17"/>
              <a:gd name="T19" fmla="*/ 14 h 14"/>
              <a:gd name="T20" fmla="*/ 0 w 17"/>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4">
                <a:moveTo>
                  <a:pt x="0" y="14"/>
                </a:moveTo>
                <a:lnTo>
                  <a:pt x="0" y="11"/>
                </a:lnTo>
                <a:lnTo>
                  <a:pt x="4" y="7"/>
                </a:lnTo>
                <a:lnTo>
                  <a:pt x="7" y="4"/>
                </a:lnTo>
                <a:lnTo>
                  <a:pt x="11" y="0"/>
                </a:lnTo>
                <a:lnTo>
                  <a:pt x="14" y="4"/>
                </a:lnTo>
                <a:lnTo>
                  <a:pt x="17" y="4"/>
                </a:lnTo>
                <a:lnTo>
                  <a:pt x="14" y="7"/>
                </a:lnTo>
                <a:lnTo>
                  <a:pt x="7" y="11"/>
                </a:lnTo>
                <a:lnTo>
                  <a:pt x="4" y="14"/>
                </a:lnTo>
                <a:lnTo>
                  <a:pt x="0"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45" name="Freeform 340">
            <a:extLst>
              <a:ext uri="{FF2B5EF4-FFF2-40B4-BE49-F238E27FC236}">
                <a16:creationId xmlns:a16="http://schemas.microsoft.com/office/drawing/2014/main" id="{CD3EEDFF-1717-4460-B170-1EB6971249EF}"/>
              </a:ext>
            </a:extLst>
          </p:cNvPr>
          <p:cNvSpPr>
            <a:spLocks/>
          </p:cNvSpPr>
          <p:nvPr/>
        </p:nvSpPr>
        <p:spPr bwMode="auto">
          <a:xfrm>
            <a:off x="9209274" y="3634018"/>
            <a:ext cx="20374" cy="29105"/>
          </a:xfrm>
          <a:custGeom>
            <a:avLst/>
            <a:gdLst>
              <a:gd name="T0" fmla="*/ 0 w 7"/>
              <a:gd name="T1" fmla="*/ 3 h 10"/>
              <a:gd name="T2" fmla="*/ 4 w 7"/>
              <a:gd name="T3" fmla="*/ 0 h 10"/>
              <a:gd name="T4" fmla="*/ 7 w 7"/>
              <a:gd name="T5" fmla="*/ 3 h 10"/>
              <a:gd name="T6" fmla="*/ 7 w 7"/>
              <a:gd name="T7" fmla="*/ 7 h 10"/>
              <a:gd name="T8" fmla="*/ 7 w 7"/>
              <a:gd name="T9" fmla="*/ 10 h 10"/>
              <a:gd name="T10" fmla="*/ 4 w 7"/>
              <a:gd name="T11" fmla="*/ 10 h 10"/>
              <a:gd name="T12" fmla="*/ 0 w 7"/>
              <a:gd name="T13" fmla="*/ 10 h 10"/>
              <a:gd name="T14" fmla="*/ 0 w 7"/>
              <a:gd name="T15" fmla="*/ 7 h 10"/>
              <a:gd name="T16" fmla="*/ 0 w 7"/>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0" y="3"/>
                </a:moveTo>
                <a:lnTo>
                  <a:pt x="4" y="0"/>
                </a:lnTo>
                <a:lnTo>
                  <a:pt x="7" y="3"/>
                </a:lnTo>
                <a:lnTo>
                  <a:pt x="7" y="7"/>
                </a:lnTo>
                <a:lnTo>
                  <a:pt x="7" y="10"/>
                </a:lnTo>
                <a:lnTo>
                  <a:pt x="4" y="10"/>
                </a:lnTo>
                <a:lnTo>
                  <a:pt x="0" y="10"/>
                </a:lnTo>
                <a:lnTo>
                  <a:pt x="0" y="7"/>
                </a:lnTo>
                <a:lnTo>
                  <a:pt x="0"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46" name="Freeform 341">
            <a:extLst>
              <a:ext uri="{FF2B5EF4-FFF2-40B4-BE49-F238E27FC236}">
                <a16:creationId xmlns:a16="http://schemas.microsoft.com/office/drawing/2014/main" id="{D3E396A6-8DEC-4DEB-A173-549984F1BA21}"/>
              </a:ext>
            </a:extLst>
          </p:cNvPr>
          <p:cNvSpPr>
            <a:spLocks/>
          </p:cNvSpPr>
          <p:nvPr/>
        </p:nvSpPr>
        <p:spPr bwMode="auto">
          <a:xfrm>
            <a:off x="9261663" y="3994584"/>
            <a:ext cx="69852" cy="40747"/>
          </a:xfrm>
          <a:custGeom>
            <a:avLst/>
            <a:gdLst>
              <a:gd name="T0" fmla="*/ 13 w 24"/>
              <a:gd name="T1" fmla="*/ 14 h 14"/>
              <a:gd name="T2" fmla="*/ 10 w 24"/>
              <a:gd name="T3" fmla="*/ 14 h 14"/>
              <a:gd name="T4" fmla="*/ 7 w 24"/>
              <a:gd name="T5" fmla="*/ 10 h 14"/>
              <a:gd name="T6" fmla="*/ 3 w 24"/>
              <a:gd name="T7" fmla="*/ 10 h 14"/>
              <a:gd name="T8" fmla="*/ 0 w 24"/>
              <a:gd name="T9" fmla="*/ 10 h 14"/>
              <a:gd name="T10" fmla="*/ 0 w 24"/>
              <a:gd name="T11" fmla="*/ 7 h 14"/>
              <a:gd name="T12" fmla="*/ 3 w 24"/>
              <a:gd name="T13" fmla="*/ 3 h 14"/>
              <a:gd name="T14" fmla="*/ 7 w 24"/>
              <a:gd name="T15" fmla="*/ 0 h 14"/>
              <a:gd name="T16" fmla="*/ 10 w 24"/>
              <a:gd name="T17" fmla="*/ 0 h 14"/>
              <a:gd name="T18" fmla="*/ 13 w 24"/>
              <a:gd name="T19" fmla="*/ 3 h 14"/>
              <a:gd name="T20" fmla="*/ 17 w 24"/>
              <a:gd name="T21" fmla="*/ 3 h 14"/>
              <a:gd name="T22" fmla="*/ 20 w 24"/>
              <a:gd name="T23" fmla="*/ 0 h 14"/>
              <a:gd name="T24" fmla="*/ 24 w 24"/>
              <a:gd name="T25" fmla="*/ 0 h 14"/>
              <a:gd name="T26" fmla="*/ 24 w 24"/>
              <a:gd name="T27" fmla="*/ 7 h 14"/>
              <a:gd name="T28" fmla="*/ 20 w 24"/>
              <a:gd name="T29" fmla="*/ 10 h 14"/>
              <a:gd name="T30" fmla="*/ 20 w 24"/>
              <a:gd name="T31" fmla="*/ 14 h 14"/>
              <a:gd name="T32" fmla="*/ 17 w 24"/>
              <a:gd name="T33" fmla="*/ 14 h 14"/>
              <a:gd name="T34" fmla="*/ 13 w 24"/>
              <a:gd name="T3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14">
                <a:moveTo>
                  <a:pt x="13" y="14"/>
                </a:moveTo>
                <a:lnTo>
                  <a:pt x="10" y="14"/>
                </a:lnTo>
                <a:lnTo>
                  <a:pt x="7" y="10"/>
                </a:lnTo>
                <a:lnTo>
                  <a:pt x="3" y="10"/>
                </a:lnTo>
                <a:lnTo>
                  <a:pt x="0" y="10"/>
                </a:lnTo>
                <a:lnTo>
                  <a:pt x="0" y="7"/>
                </a:lnTo>
                <a:lnTo>
                  <a:pt x="3" y="3"/>
                </a:lnTo>
                <a:lnTo>
                  <a:pt x="7" y="0"/>
                </a:lnTo>
                <a:lnTo>
                  <a:pt x="10" y="0"/>
                </a:lnTo>
                <a:lnTo>
                  <a:pt x="13" y="3"/>
                </a:lnTo>
                <a:lnTo>
                  <a:pt x="17" y="3"/>
                </a:lnTo>
                <a:lnTo>
                  <a:pt x="20" y="0"/>
                </a:lnTo>
                <a:lnTo>
                  <a:pt x="24" y="0"/>
                </a:lnTo>
                <a:lnTo>
                  <a:pt x="24" y="7"/>
                </a:lnTo>
                <a:lnTo>
                  <a:pt x="20" y="10"/>
                </a:lnTo>
                <a:lnTo>
                  <a:pt x="20" y="14"/>
                </a:lnTo>
                <a:lnTo>
                  <a:pt x="17" y="14"/>
                </a:lnTo>
                <a:lnTo>
                  <a:pt x="13"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47" name="Freeform 342">
            <a:extLst>
              <a:ext uri="{FF2B5EF4-FFF2-40B4-BE49-F238E27FC236}">
                <a16:creationId xmlns:a16="http://schemas.microsoft.com/office/drawing/2014/main" id="{F6FAF445-C59C-493E-995A-292D498974FA}"/>
              </a:ext>
            </a:extLst>
          </p:cNvPr>
          <p:cNvSpPr>
            <a:spLocks/>
          </p:cNvSpPr>
          <p:nvPr/>
        </p:nvSpPr>
        <p:spPr bwMode="auto">
          <a:xfrm>
            <a:off x="9078304" y="3814469"/>
            <a:ext cx="122241" cy="110599"/>
          </a:xfrm>
          <a:custGeom>
            <a:avLst/>
            <a:gdLst>
              <a:gd name="T0" fmla="*/ 42 w 42"/>
              <a:gd name="T1" fmla="*/ 4 h 38"/>
              <a:gd name="T2" fmla="*/ 35 w 42"/>
              <a:gd name="T3" fmla="*/ 0 h 38"/>
              <a:gd name="T4" fmla="*/ 28 w 42"/>
              <a:gd name="T5" fmla="*/ 7 h 38"/>
              <a:gd name="T6" fmla="*/ 17 w 42"/>
              <a:gd name="T7" fmla="*/ 0 h 38"/>
              <a:gd name="T8" fmla="*/ 14 w 42"/>
              <a:gd name="T9" fmla="*/ 0 h 38"/>
              <a:gd name="T10" fmla="*/ 14 w 42"/>
              <a:gd name="T11" fmla="*/ 4 h 38"/>
              <a:gd name="T12" fmla="*/ 14 w 42"/>
              <a:gd name="T13" fmla="*/ 7 h 38"/>
              <a:gd name="T14" fmla="*/ 14 w 42"/>
              <a:gd name="T15" fmla="*/ 11 h 38"/>
              <a:gd name="T16" fmla="*/ 21 w 42"/>
              <a:gd name="T17" fmla="*/ 14 h 38"/>
              <a:gd name="T18" fmla="*/ 21 w 42"/>
              <a:gd name="T19" fmla="*/ 18 h 38"/>
              <a:gd name="T20" fmla="*/ 21 w 42"/>
              <a:gd name="T21" fmla="*/ 21 h 38"/>
              <a:gd name="T22" fmla="*/ 21 w 42"/>
              <a:gd name="T23" fmla="*/ 24 h 38"/>
              <a:gd name="T24" fmla="*/ 17 w 42"/>
              <a:gd name="T25" fmla="*/ 24 h 38"/>
              <a:gd name="T26" fmla="*/ 14 w 42"/>
              <a:gd name="T27" fmla="*/ 21 h 38"/>
              <a:gd name="T28" fmla="*/ 10 w 42"/>
              <a:gd name="T29" fmla="*/ 24 h 38"/>
              <a:gd name="T30" fmla="*/ 7 w 42"/>
              <a:gd name="T31" fmla="*/ 24 h 38"/>
              <a:gd name="T32" fmla="*/ 7 w 42"/>
              <a:gd name="T33" fmla="*/ 21 h 38"/>
              <a:gd name="T34" fmla="*/ 3 w 42"/>
              <a:gd name="T35" fmla="*/ 18 h 38"/>
              <a:gd name="T36" fmla="*/ 0 w 42"/>
              <a:gd name="T37" fmla="*/ 18 h 38"/>
              <a:gd name="T38" fmla="*/ 0 w 42"/>
              <a:gd name="T39" fmla="*/ 21 h 38"/>
              <a:gd name="T40" fmla="*/ 0 w 42"/>
              <a:gd name="T41" fmla="*/ 24 h 38"/>
              <a:gd name="T42" fmla="*/ 0 w 42"/>
              <a:gd name="T43" fmla="*/ 28 h 38"/>
              <a:gd name="T44" fmla="*/ 3 w 42"/>
              <a:gd name="T45" fmla="*/ 28 h 38"/>
              <a:gd name="T46" fmla="*/ 3 w 42"/>
              <a:gd name="T47" fmla="*/ 31 h 38"/>
              <a:gd name="T48" fmla="*/ 7 w 42"/>
              <a:gd name="T49" fmla="*/ 31 h 38"/>
              <a:gd name="T50" fmla="*/ 7 w 42"/>
              <a:gd name="T51" fmla="*/ 35 h 38"/>
              <a:gd name="T52" fmla="*/ 14 w 42"/>
              <a:gd name="T53" fmla="*/ 38 h 38"/>
              <a:gd name="T54" fmla="*/ 24 w 42"/>
              <a:gd name="T55" fmla="*/ 24 h 38"/>
              <a:gd name="T56" fmla="*/ 35 w 42"/>
              <a:gd name="T57" fmla="*/ 28 h 38"/>
              <a:gd name="T58" fmla="*/ 42 w 42"/>
              <a:gd name="T59" fmla="*/ 18 h 38"/>
              <a:gd name="T60" fmla="*/ 42 w 42"/>
              <a:gd name="T61"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38">
                <a:moveTo>
                  <a:pt x="42" y="4"/>
                </a:moveTo>
                <a:lnTo>
                  <a:pt x="35" y="0"/>
                </a:lnTo>
                <a:lnTo>
                  <a:pt x="28" y="7"/>
                </a:lnTo>
                <a:lnTo>
                  <a:pt x="17" y="0"/>
                </a:lnTo>
                <a:lnTo>
                  <a:pt x="14" y="0"/>
                </a:lnTo>
                <a:lnTo>
                  <a:pt x="14" y="4"/>
                </a:lnTo>
                <a:lnTo>
                  <a:pt x="14" y="7"/>
                </a:lnTo>
                <a:lnTo>
                  <a:pt x="14" y="11"/>
                </a:lnTo>
                <a:lnTo>
                  <a:pt x="21" y="14"/>
                </a:lnTo>
                <a:lnTo>
                  <a:pt x="21" y="18"/>
                </a:lnTo>
                <a:lnTo>
                  <a:pt x="21" y="21"/>
                </a:lnTo>
                <a:lnTo>
                  <a:pt x="21" y="24"/>
                </a:lnTo>
                <a:lnTo>
                  <a:pt x="17" y="24"/>
                </a:lnTo>
                <a:lnTo>
                  <a:pt x="14" y="21"/>
                </a:lnTo>
                <a:lnTo>
                  <a:pt x="10" y="24"/>
                </a:lnTo>
                <a:lnTo>
                  <a:pt x="7" y="24"/>
                </a:lnTo>
                <a:lnTo>
                  <a:pt x="7" y="21"/>
                </a:lnTo>
                <a:lnTo>
                  <a:pt x="3" y="18"/>
                </a:lnTo>
                <a:lnTo>
                  <a:pt x="0" y="18"/>
                </a:lnTo>
                <a:lnTo>
                  <a:pt x="0" y="21"/>
                </a:lnTo>
                <a:lnTo>
                  <a:pt x="0" y="24"/>
                </a:lnTo>
                <a:lnTo>
                  <a:pt x="0" y="28"/>
                </a:lnTo>
                <a:lnTo>
                  <a:pt x="3" y="28"/>
                </a:lnTo>
                <a:lnTo>
                  <a:pt x="3" y="31"/>
                </a:lnTo>
                <a:lnTo>
                  <a:pt x="7" y="31"/>
                </a:lnTo>
                <a:lnTo>
                  <a:pt x="7" y="35"/>
                </a:lnTo>
                <a:lnTo>
                  <a:pt x="14" y="38"/>
                </a:lnTo>
                <a:lnTo>
                  <a:pt x="24" y="24"/>
                </a:lnTo>
                <a:lnTo>
                  <a:pt x="35" y="28"/>
                </a:lnTo>
                <a:lnTo>
                  <a:pt x="42" y="18"/>
                </a:lnTo>
                <a:lnTo>
                  <a:pt x="42" y="4"/>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48" name="Freeform 343">
            <a:extLst>
              <a:ext uri="{FF2B5EF4-FFF2-40B4-BE49-F238E27FC236}">
                <a16:creationId xmlns:a16="http://schemas.microsoft.com/office/drawing/2014/main" id="{85565883-F170-4BF1-A90B-E9246563BBF2}"/>
              </a:ext>
            </a:extLst>
          </p:cNvPr>
          <p:cNvSpPr>
            <a:spLocks/>
          </p:cNvSpPr>
          <p:nvPr/>
        </p:nvSpPr>
        <p:spPr bwMode="auto">
          <a:xfrm>
            <a:off x="9220917" y="4116825"/>
            <a:ext cx="98957" cy="110599"/>
          </a:xfrm>
          <a:custGeom>
            <a:avLst/>
            <a:gdLst>
              <a:gd name="T0" fmla="*/ 34 w 34"/>
              <a:gd name="T1" fmla="*/ 17 h 38"/>
              <a:gd name="T2" fmla="*/ 17 w 34"/>
              <a:gd name="T3" fmla="*/ 0 h 38"/>
              <a:gd name="T4" fmla="*/ 0 w 34"/>
              <a:gd name="T5" fmla="*/ 17 h 38"/>
              <a:gd name="T6" fmla="*/ 21 w 34"/>
              <a:gd name="T7" fmla="*/ 38 h 38"/>
              <a:gd name="T8" fmla="*/ 34 w 34"/>
              <a:gd name="T9" fmla="*/ 17 h 38"/>
            </a:gdLst>
            <a:ahLst/>
            <a:cxnLst>
              <a:cxn ang="0">
                <a:pos x="T0" y="T1"/>
              </a:cxn>
              <a:cxn ang="0">
                <a:pos x="T2" y="T3"/>
              </a:cxn>
              <a:cxn ang="0">
                <a:pos x="T4" y="T5"/>
              </a:cxn>
              <a:cxn ang="0">
                <a:pos x="T6" y="T7"/>
              </a:cxn>
              <a:cxn ang="0">
                <a:pos x="T8" y="T9"/>
              </a:cxn>
            </a:cxnLst>
            <a:rect l="0" t="0" r="r" b="b"/>
            <a:pathLst>
              <a:path w="34" h="38">
                <a:moveTo>
                  <a:pt x="34" y="17"/>
                </a:moveTo>
                <a:lnTo>
                  <a:pt x="17" y="0"/>
                </a:lnTo>
                <a:lnTo>
                  <a:pt x="0" y="17"/>
                </a:lnTo>
                <a:lnTo>
                  <a:pt x="21" y="38"/>
                </a:lnTo>
                <a:lnTo>
                  <a:pt x="34" y="17"/>
                </a:lnTo>
                <a:close/>
              </a:path>
            </a:pathLst>
          </a:custGeom>
          <a:solidFill>
            <a:srgbClr val="E95D0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49" name="Freeform 344">
            <a:extLst>
              <a:ext uri="{FF2B5EF4-FFF2-40B4-BE49-F238E27FC236}">
                <a16:creationId xmlns:a16="http://schemas.microsoft.com/office/drawing/2014/main" id="{96EEE111-EB67-4696-A9A6-71108D8D14D1}"/>
              </a:ext>
            </a:extLst>
          </p:cNvPr>
          <p:cNvSpPr>
            <a:spLocks/>
          </p:cNvSpPr>
          <p:nvPr/>
        </p:nvSpPr>
        <p:spPr bwMode="auto">
          <a:xfrm>
            <a:off x="9069571" y="5671030"/>
            <a:ext cx="151346" cy="81494"/>
          </a:xfrm>
          <a:custGeom>
            <a:avLst/>
            <a:gdLst>
              <a:gd name="T0" fmla="*/ 0 w 52"/>
              <a:gd name="T1" fmla="*/ 17 h 28"/>
              <a:gd name="T2" fmla="*/ 3 w 52"/>
              <a:gd name="T3" fmla="*/ 17 h 28"/>
              <a:gd name="T4" fmla="*/ 6 w 52"/>
              <a:gd name="T5" fmla="*/ 14 h 28"/>
              <a:gd name="T6" fmla="*/ 6 w 52"/>
              <a:gd name="T7" fmla="*/ 7 h 28"/>
              <a:gd name="T8" fmla="*/ 13 w 52"/>
              <a:gd name="T9" fmla="*/ 10 h 28"/>
              <a:gd name="T10" fmla="*/ 20 w 52"/>
              <a:gd name="T11" fmla="*/ 3 h 28"/>
              <a:gd name="T12" fmla="*/ 31 w 52"/>
              <a:gd name="T13" fmla="*/ 14 h 28"/>
              <a:gd name="T14" fmla="*/ 48 w 52"/>
              <a:gd name="T15" fmla="*/ 0 h 28"/>
              <a:gd name="T16" fmla="*/ 52 w 52"/>
              <a:gd name="T17" fmla="*/ 0 h 28"/>
              <a:gd name="T18" fmla="*/ 48 w 52"/>
              <a:gd name="T19" fmla="*/ 7 h 28"/>
              <a:gd name="T20" fmla="*/ 38 w 52"/>
              <a:gd name="T21" fmla="*/ 24 h 28"/>
              <a:gd name="T22" fmla="*/ 34 w 52"/>
              <a:gd name="T23" fmla="*/ 24 h 28"/>
              <a:gd name="T24" fmla="*/ 24 w 52"/>
              <a:gd name="T25" fmla="*/ 28 h 28"/>
              <a:gd name="T26" fmla="*/ 20 w 52"/>
              <a:gd name="T27" fmla="*/ 28 h 28"/>
              <a:gd name="T28" fmla="*/ 17 w 52"/>
              <a:gd name="T29" fmla="*/ 28 h 28"/>
              <a:gd name="T30" fmla="*/ 13 w 52"/>
              <a:gd name="T31" fmla="*/ 28 h 28"/>
              <a:gd name="T32" fmla="*/ 0 w 52"/>
              <a:gd name="T33" fmla="*/ 24 h 28"/>
              <a:gd name="T34" fmla="*/ 0 w 52"/>
              <a:gd name="T35"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8">
                <a:moveTo>
                  <a:pt x="0" y="17"/>
                </a:moveTo>
                <a:lnTo>
                  <a:pt x="3" y="17"/>
                </a:lnTo>
                <a:lnTo>
                  <a:pt x="6" y="14"/>
                </a:lnTo>
                <a:lnTo>
                  <a:pt x="6" y="7"/>
                </a:lnTo>
                <a:lnTo>
                  <a:pt x="13" y="10"/>
                </a:lnTo>
                <a:lnTo>
                  <a:pt x="20" y="3"/>
                </a:lnTo>
                <a:lnTo>
                  <a:pt x="31" y="14"/>
                </a:lnTo>
                <a:lnTo>
                  <a:pt x="48" y="0"/>
                </a:lnTo>
                <a:lnTo>
                  <a:pt x="52" y="0"/>
                </a:lnTo>
                <a:lnTo>
                  <a:pt x="48" y="7"/>
                </a:lnTo>
                <a:lnTo>
                  <a:pt x="38" y="24"/>
                </a:lnTo>
                <a:lnTo>
                  <a:pt x="34" y="24"/>
                </a:lnTo>
                <a:lnTo>
                  <a:pt x="24" y="28"/>
                </a:lnTo>
                <a:lnTo>
                  <a:pt x="20" y="28"/>
                </a:lnTo>
                <a:lnTo>
                  <a:pt x="17" y="28"/>
                </a:lnTo>
                <a:lnTo>
                  <a:pt x="13" y="28"/>
                </a:lnTo>
                <a:lnTo>
                  <a:pt x="0" y="24"/>
                </a:lnTo>
                <a:lnTo>
                  <a:pt x="0" y="1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50" name="Freeform 345">
            <a:extLst>
              <a:ext uri="{FF2B5EF4-FFF2-40B4-BE49-F238E27FC236}">
                <a16:creationId xmlns:a16="http://schemas.microsoft.com/office/drawing/2014/main" id="{26426583-BBA0-4DD4-A037-0772FED9E844}"/>
              </a:ext>
            </a:extLst>
          </p:cNvPr>
          <p:cNvSpPr>
            <a:spLocks/>
          </p:cNvSpPr>
          <p:nvPr/>
        </p:nvSpPr>
        <p:spPr bwMode="auto">
          <a:xfrm>
            <a:off x="9127782" y="5609908"/>
            <a:ext cx="154257" cy="101868"/>
          </a:xfrm>
          <a:custGeom>
            <a:avLst/>
            <a:gdLst>
              <a:gd name="T0" fmla="*/ 32 w 53"/>
              <a:gd name="T1" fmla="*/ 21 h 35"/>
              <a:gd name="T2" fmla="*/ 28 w 53"/>
              <a:gd name="T3" fmla="*/ 21 h 35"/>
              <a:gd name="T4" fmla="*/ 11 w 53"/>
              <a:gd name="T5" fmla="*/ 35 h 35"/>
              <a:gd name="T6" fmla="*/ 0 w 53"/>
              <a:gd name="T7" fmla="*/ 24 h 35"/>
              <a:gd name="T8" fmla="*/ 4 w 53"/>
              <a:gd name="T9" fmla="*/ 21 h 35"/>
              <a:gd name="T10" fmla="*/ 14 w 53"/>
              <a:gd name="T11" fmla="*/ 10 h 35"/>
              <a:gd name="T12" fmla="*/ 39 w 53"/>
              <a:gd name="T13" fmla="*/ 3 h 35"/>
              <a:gd name="T14" fmla="*/ 53 w 53"/>
              <a:gd name="T15" fmla="*/ 0 h 35"/>
              <a:gd name="T16" fmla="*/ 32 w 53"/>
              <a:gd name="T17"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5">
                <a:moveTo>
                  <a:pt x="32" y="21"/>
                </a:moveTo>
                <a:lnTo>
                  <a:pt x="28" y="21"/>
                </a:lnTo>
                <a:lnTo>
                  <a:pt x="11" y="35"/>
                </a:lnTo>
                <a:lnTo>
                  <a:pt x="0" y="24"/>
                </a:lnTo>
                <a:lnTo>
                  <a:pt x="4" y="21"/>
                </a:lnTo>
                <a:lnTo>
                  <a:pt x="14" y="10"/>
                </a:lnTo>
                <a:lnTo>
                  <a:pt x="39" y="3"/>
                </a:lnTo>
                <a:lnTo>
                  <a:pt x="53" y="0"/>
                </a:lnTo>
                <a:lnTo>
                  <a:pt x="32" y="2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51" name="Freeform 346">
            <a:extLst>
              <a:ext uri="{FF2B5EF4-FFF2-40B4-BE49-F238E27FC236}">
                <a16:creationId xmlns:a16="http://schemas.microsoft.com/office/drawing/2014/main" id="{EA2D044C-7B90-4066-BB00-07D6F69141DF}"/>
              </a:ext>
            </a:extLst>
          </p:cNvPr>
          <p:cNvSpPr>
            <a:spLocks/>
          </p:cNvSpPr>
          <p:nvPr/>
        </p:nvSpPr>
        <p:spPr bwMode="auto">
          <a:xfrm>
            <a:off x="9180170" y="5609908"/>
            <a:ext cx="101868" cy="151346"/>
          </a:xfrm>
          <a:custGeom>
            <a:avLst/>
            <a:gdLst>
              <a:gd name="T0" fmla="*/ 21 w 35"/>
              <a:gd name="T1" fmla="*/ 35 h 52"/>
              <a:gd name="T2" fmla="*/ 10 w 35"/>
              <a:gd name="T3" fmla="*/ 52 h 52"/>
              <a:gd name="T4" fmla="*/ 0 w 35"/>
              <a:gd name="T5" fmla="*/ 45 h 52"/>
              <a:gd name="T6" fmla="*/ 10 w 35"/>
              <a:gd name="T7" fmla="*/ 28 h 52"/>
              <a:gd name="T8" fmla="*/ 14 w 35"/>
              <a:gd name="T9" fmla="*/ 21 h 52"/>
              <a:gd name="T10" fmla="*/ 35 w 35"/>
              <a:gd name="T11" fmla="*/ 0 h 52"/>
              <a:gd name="T12" fmla="*/ 28 w 35"/>
              <a:gd name="T13" fmla="*/ 21 h 52"/>
              <a:gd name="T14" fmla="*/ 21 w 35"/>
              <a:gd name="T15" fmla="*/ 35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2">
                <a:moveTo>
                  <a:pt x="21" y="35"/>
                </a:moveTo>
                <a:lnTo>
                  <a:pt x="10" y="52"/>
                </a:lnTo>
                <a:lnTo>
                  <a:pt x="0" y="45"/>
                </a:lnTo>
                <a:lnTo>
                  <a:pt x="10" y="28"/>
                </a:lnTo>
                <a:lnTo>
                  <a:pt x="14" y="21"/>
                </a:lnTo>
                <a:lnTo>
                  <a:pt x="35" y="0"/>
                </a:lnTo>
                <a:lnTo>
                  <a:pt x="28" y="21"/>
                </a:lnTo>
                <a:lnTo>
                  <a:pt x="21" y="35"/>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52" name="Freeform 347">
            <a:extLst>
              <a:ext uri="{FF2B5EF4-FFF2-40B4-BE49-F238E27FC236}">
                <a16:creationId xmlns:a16="http://schemas.microsoft.com/office/drawing/2014/main" id="{38A1D298-F2B0-46E9-B5A3-50151CA5F811}"/>
              </a:ext>
            </a:extLst>
          </p:cNvPr>
          <p:cNvSpPr>
            <a:spLocks/>
          </p:cNvSpPr>
          <p:nvPr/>
        </p:nvSpPr>
        <p:spPr bwMode="auto">
          <a:xfrm>
            <a:off x="8956062" y="5659388"/>
            <a:ext cx="101868" cy="93136"/>
          </a:xfrm>
          <a:custGeom>
            <a:avLst/>
            <a:gdLst>
              <a:gd name="T0" fmla="*/ 0 w 35"/>
              <a:gd name="T1" fmla="*/ 0 h 32"/>
              <a:gd name="T2" fmla="*/ 11 w 35"/>
              <a:gd name="T3" fmla="*/ 0 h 32"/>
              <a:gd name="T4" fmla="*/ 18 w 35"/>
              <a:gd name="T5" fmla="*/ 4 h 32"/>
              <a:gd name="T6" fmla="*/ 28 w 35"/>
              <a:gd name="T7" fmla="*/ 7 h 32"/>
              <a:gd name="T8" fmla="*/ 35 w 35"/>
              <a:gd name="T9" fmla="*/ 11 h 32"/>
              <a:gd name="T10" fmla="*/ 28 w 35"/>
              <a:gd name="T11" fmla="*/ 14 h 32"/>
              <a:gd name="T12" fmla="*/ 28 w 35"/>
              <a:gd name="T13" fmla="*/ 21 h 32"/>
              <a:gd name="T14" fmla="*/ 25 w 35"/>
              <a:gd name="T15" fmla="*/ 28 h 32"/>
              <a:gd name="T16" fmla="*/ 25 w 35"/>
              <a:gd name="T17" fmla="*/ 32 h 32"/>
              <a:gd name="T18" fmla="*/ 18 w 35"/>
              <a:gd name="T19" fmla="*/ 28 h 32"/>
              <a:gd name="T20" fmla="*/ 14 w 35"/>
              <a:gd name="T21" fmla="*/ 25 h 32"/>
              <a:gd name="T22" fmla="*/ 14 w 35"/>
              <a:gd name="T23" fmla="*/ 18 h 32"/>
              <a:gd name="T24" fmla="*/ 11 w 35"/>
              <a:gd name="T25" fmla="*/ 14 h 32"/>
              <a:gd name="T26" fmla="*/ 7 w 35"/>
              <a:gd name="T27" fmla="*/ 11 h 32"/>
              <a:gd name="T28" fmla="*/ 4 w 35"/>
              <a:gd name="T29" fmla="*/ 7 h 32"/>
              <a:gd name="T30" fmla="*/ 4 w 35"/>
              <a:gd name="T31" fmla="*/ 4 h 32"/>
              <a:gd name="T32" fmla="*/ 0 w 35"/>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2">
                <a:moveTo>
                  <a:pt x="0" y="0"/>
                </a:moveTo>
                <a:lnTo>
                  <a:pt x="11" y="0"/>
                </a:lnTo>
                <a:lnTo>
                  <a:pt x="18" y="4"/>
                </a:lnTo>
                <a:lnTo>
                  <a:pt x="28" y="7"/>
                </a:lnTo>
                <a:lnTo>
                  <a:pt x="35" y="11"/>
                </a:lnTo>
                <a:lnTo>
                  <a:pt x="28" y="14"/>
                </a:lnTo>
                <a:lnTo>
                  <a:pt x="28" y="21"/>
                </a:lnTo>
                <a:lnTo>
                  <a:pt x="25" y="28"/>
                </a:lnTo>
                <a:lnTo>
                  <a:pt x="25" y="32"/>
                </a:lnTo>
                <a:lnTo>
                  <a:pt x="18" y="28"/>
                </a:lnTo>
                <a:lnTo>
                  <a:pt x="14" y="25"/>
                </a:lnTo>
                <a:lnTo>
                  <a:pt x="14" y="18"/>
                </a:lnTo>
                <a:lnTo>
                  <a:pt x="11" y="14"/>
                </a:lnTo>
                <a:lnTo>
                  <a:pt x="7" y="11"/>
                </a:lnTo>
                <a:lnTo>
                  <a:pt x="4" y="7"/>
                </a:lnTo>
                <a:lnTo>
                  <a:pt x="4" y="4"/>
                </a:lnTo>
                <a:lnTo>
                  <a:pt x="0"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53" name="Freeform 348">
            <a:extLst>
              <a:ext uri="{FF2B5EF4-FFF2-40B4-BE49-F238E27FC236}">
                <a16:creationId xmlns:a16="http://schemas.microsoft.com/office/drawing/2014/main" id="{7AE1F0EF-8D79-4AA5-86CC-E28E7337144F}"/>
              </a:ext>
            </a:extLst>
          </p:cNvPr>
          <p:cNvSpPr>
            <a:spLocks/>
          </p:cNvSpPr>
          <p:nvPr/>
        </p:nvSpPr>
        <p:spPr bwMode="auto">
          <a:xfrm>
            <a:off x="9078304" y="5499310"/>
            <a:ext cx="203735" cy="200825"/>
          </a:xfrm>
          <a:custGeom>
            <a:avLst/>
            <a:gdLst>
              <a:gd name="T0" fmla="*/ 38 w 70"/>
              <a:gd name="T1" fmla="*/ 0 h 69"/>
              <a:gd name="T2" fmla="*/ 42 w 70"/>
              <a:gd name="T3" fmla="*/ 7 h 69"/>
              <a:gd name="T4" fmla="*/ 56 w 70"/>
              <a:gd name="T5" fmla="*/ 28 h 69"/>
              <a:gd name="T6" fmla="*/ 70 w 70"/>
              <a:gd name="T7" fmla="*/ 38 h 69"/>
              <a:gd name="T8" fmla="*/ 56 w 70"/>
              <a:gd name="T9" fmla="*/ 41 h 69"/>
              <a:gd name="T10" fmla="*/ 31 w 70"/>
              <a:gd name="T11" fmla="*/ 48 h 69"/>
              <a:gd name="T12" fmla="*/ 21 w 70"/>
              <a:gd name="T13" fmla="*/ 59 h 69"/>
              <a:gd name="T14" fmla="*/ 17 w 70"/>
              <a:gd name="T15" fmla="*/ 62 h 69"/>
              <a:gd name="T16" fmla="*/ 10 w 70"/>
              <a:gd name="T17" fmla="*/ 69 h 69"/>
              <a:gd name="T18" fmla="*/ 3 w 70"/>
              <a:gd name="T19" fmla="*/ 66 h 69"/>
              <a:gd name="T20" fmla="*/ 3 w 70"/>
              <a:gd name="T21" fmla="*/ 62 h 69"/>
              <a:gd name="T22" fmla="*/ 0 w 70"/>
              <a:gd name="T23" fmla="*/ 62 h 69"/>
              <a:gd name="T24" fmla="*/ 0 w 70"/>
              <a:gd name="T25" fmla="*/ 48 h 69"/>
              <a:gd name="T26" fmla="*/ 0 w 70"/>
              <a:gd name="T27" fmla="*/ 31 h 69"/>
              <a:gd name="T28" fmla="*/ 28 w 70"/>
              <a:gd name="T29" fmla="*/ 14 h 69"/>
              <a:gd name="T30" fmla="*/ 38 w 70"/>
              <a:gd name="T3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9">
                <a:moveTo>
                  <a:pt x="38" y="0"/>
                </a:moveTo>
                <a:lnTo>
                  <a:pt x="42" y="7"/>
                </a:lnTo>
                <a:lnTo>
                  <a:pt x="56" y="28"/>
                </a:lnTo>
                <a:lnTo>
                  <a:pt x="70" y="38"/>
                </a:lnTo>
                <a:lnTo>
                  <a:pt x="56" y="41"/>
                </a:lnTo>
                <a:lnTo>
                  <a:pt x="31" y="48"/>
                </a:lnTo>
                <a:lnTo>
                  <a:pt x="21" y="59"/>
                </a:lnTo>
                <a:lnTo>
                  <a:pt x="17" y="62"/>
                </a:lnTo>
                <a:lnTo>
                  <a:pt x="10" y="69"/>
                </a:lnTo>
                <a:lnTo>
                  <a:pt x="3" y="66"/>
                </a:lnTo>
                <a:lnTo>
                  <a:pt x="3" y="62"/>
                </a:lnTo>
                <a:lnTo>
                  <a:pt x="0" y="62"/>
                </a:lnTo>
                <a:lnTo>
                  <a:pt x="0" y="48"/>
                </a:lnTo>
                <a:lnTo>
                  <a:pt x="0" y="31"/>
                </a:lnTo>
                <a:lnTo>
                  <a:pt x="28" y="14"/>
                </a:lnTo>
                <a:lnTo>
                  <a:pt x="38"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54" name="Freeform 349">
            <a:extLst>
              <a:ext uri="{FF2B5EF4-FFF2-40B4-BE49-F238E27FC236}">
                <a16:creationId xmlns:a16="http://schemas.microsoft.com/office/drawing/2014/main" id="{B00BD072-4377-4528-A1CF-48B474330B52}"/>
              </a:ext>
            </a:extLst>
          </p:cNvPr>
          <p:cNvSpPr>
            <a:spLocks/>
          </p:cNvSpPr>
          <p:nvPr/>
        </p:nvSpPr>
        <p:spPr bwMode="auto">
          <a:xfrm>
            <a:off x="9008451" y="5589536"/>
            <a:ext cx="69852" cy="101868"/>
          </a:xfrm>
          <a:custGeom>
            <a:avLst/>
            <a:gdLst>
              <a:gd name="T0" fmla="*/ 24 w 24"/>
              <a:gd name="T1" fmla="*/ 0 h 35"/>
              <a:gd name="T2" fmla="*/ 24 w 24"/>
              <a:gd name="T3" fmla="*/ 17 h 35"/>
              <a:gd name="T4" fmla="*/ 24 w 24"/>
              <a:gd name="T5" fmla="*/ 31 h 35"/>
              <a:gd name="T6" fmla="*/ 21 w 24"/>
              <a:gd name="T7" fmla="*/ 31 h 35"/>
              <a:gd name="T8" fmla="*/ 17 w 24"/>
              <a:gd name="T9" fmla="*/ 35 h 35"/>
              <a:gd name="T10" fmla="*/ 10 w 24"/>
              <a:gd name="T11" fmla="*/ 31 h 35"/>
              <a:gd name="T12" fmla="*/ 0 w 24"/>
              <a:gd name="T13" fmla="*/ 28 h 35"/>
              <a:gd name="T14" fmla="*/ 0 w 24"/>
              <a:gd name="T15" fmla="*/ 7 h 35"/>
              <a:gd name="T16" fmla="*/ 21 w 24"/>
              <a:gd name="T17" fmla="*/ 0 h 35"/>
              <a:gd name="T18" fmla="*/ 24 w 2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5">
                <a:moveTo>
                  <a:pt x="24" y="0"/>
                </a:moveTo>
                <a:lnTo>
                  <a:pt x="24" y="17"/>
                </a:lnTo>
                <a:lnTo>
                  <a:pt x="24" y="31"/>
                </a:lnTo>
                <a:lnTo>
                  <a:pt x="21" y="31"/>
                </a:lnTo>
                <a:lnTo>
                  <a:pt x="17" y="35"/>
                </a:lnTo>
                <a:lnTo>
                  <a:pt x="10" y="31"/>
                </a:lnTo>
                <a:lnTo>
                  <a:pt x="0" y="28"/>
                </a:lnTo>
                <a:lnTo>
                  <a:pt x="0" y="7"/>
                </a:lnTo>
                <a:lnTo>
                  <a:pt x="21" y="0"/>
                </a:lnTo>
                <a:lnTo>
                  <a:pt x="2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55" name="Freeform 350">
            <a:extLst>
              <a:ext uri="{FF2B5EF4-FFF2-40B4-BE49-F238E27FC236}">
                <a16:creationId xmlns:a16="http://schemas.microsoft.com/office/drawing/2014/main" id="{76FA8353-713C-430B-BA14-972B81F67F60}"/>
              </a:ext>
            </a:extLst>
          </p:cNvPr>
          <p:cNvSpPr>
            <a:spLocks/>
          </p:cNvSpPr>
          <p:nvPr/>
        </p:nvSpPr>
        <p:spPr bwMode="auto">
          <a:xfrm>
            <a:off x="9159798" y="5609908"/>
            <a:ext cx="130973" cy="253214"/>
          </a:xfrm>
          <a:custGeom>
            <a:avLst/>
            <a:gdLst>
              <a:gd name="T0" fmla="*/ 0 w 45"/>
              <a:gd name="T1" fmla="*/ 62 h 87"/>
              <a:gd name="T2" fmla="*/ 14 w 45"/>
              <a:gd name="T3" fmla="*/ 62 h 87"/>
              <a:gd name="T4" fmla="*/ 17 w 45"/>
              <a:gd name="T5" fmla="*/ 52 h 87"/>
              <a:gd name="T6" fmla="*/ 28 w 45"/>
              <a:gd name="T7" fmla="*/ 35 h 87"/>
              <a:gd name="T8" fmla="*/ 35 w 45"/>
              <a:gd name="T9" fmla="*/ 21 h 87"/>
              <a:gd name="T10" fmla="*/ 42 w 45"/>
              <a:gd name="T11" fmla="*/ 0 h 87"/>
              <a:gd name="T12" fmla="*/ 45 w 45"/>
              <a:gd name="T13" fmla="*/ 24 h 87"/>
              <a:gd name="T14" fmla="*/ 31 w 45"/>
              <a:gd name="T15" fmla="*/ 62 h 87"/>
              <a:gd name="T16" fmla="*/ 21 w 45"/>
              <a:gd name="T17" fmla="*/ 73 h 87"/>
              <a:gd name="T18" fmla="*/ 24 w 45"/>
              <a:gd name="T19" fmla="*/ 83 h 87"/>
              <a:gd name="T20" fmla="*/ 21 w 45"/>
              <a:gd name="T21" fmla="*/ 87 h 87"/>
              <a:gd name="T22" fmla="*/ 17 w 45"/>
              <a:gd name="T23" fmla="*/ 87 h 87"/>
              <a:gd name="T24" fmla="*/ 14 w 45"/>
              <a:gd name="T25" fmla="*/ 87 h 87"/>
              <a:gd name="T26" fmla="*/ 10 w 45"/>
              <a:gd name="T27" fmla="*/ 83 h 87"/>
              <a:gd name="T28" fmla="*/ 7 w 45"/>
              <a:gd name="T29" fmla="*/ 80 h 87"/>
              <a:gd name="T30" fmla="*/ 3 w 45"/>
              <a:gd name="T31" fmla="*/ 80 h 87"/>
              <a:gd name="T32" fmla="*/ 0 w 45"/>
              <a:gd name="T33" fmla="*/ 80 h 87"/>
              <a:gd name="T34" fmla="*/ 0 w 45"/>
              <a:gd name="T35" fmla="*/ 76 h 87"/>
              <a:gd name="T36" fmla="*/ 0 w 45"/>
              <a:gd name="T37" fmla="*/ 69 h 87"/>
              <a:gd name="T38" fmla="*/ 0 w 45"/>
              <a:gd name="T39" fmla="*/ 66 h 87"/>
              <a:gd name="T40" fmla="*/ 0 w 45"/>
              <a:gd name="T41" fmla="*/ 6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87">
                <a:moveTo>
                  <a:pt x="0" y="62"/>
                </a:moveTo>
                <a:lnTo>
                  <a:pt x="14" y="62"/>
                </a:lnTo>
                <a:lnTo>
                  <a:pt x="17" y="52"/>
                </a:lnTo>
                <a:lnTo>
                  <a:pt x="28" y="35"/>
                </a:lnTo>
                <a:lnTo>
                  <a:pt x="35" y="21"/>
                </a:lnTo>
                <a:lnTo>
                  <a:pt x="42" y="0"/>
                </a:lnTo>
                <a:lnTo>
                  <a:pt x="45" y="24"/>
                </a:lnTo>
                <a:lnTo>
                  <a:pt x="31" y="62"/>
                </a:lnTo>
                <a:lnTo>
                  <a:pt x="21" y="73"/>
                </a:lnTo>
                <a:lnTo>
                  <a:pt x="24" y="83"/>
                </a:lnTo>
                <a:lnTo>
                  <a:pt x="21" y="87"/>
                </a:lnTo>
                <a:lnTo>
                  <a:pt x="17" y="87"/>
                </a:lnTo>
                <a:lnTo>
                  <a:pt x="14" y="87"/>
                </a:lnTo>
                <a:lnTo>
                  <a:pt x="10" y="83"/>
                </a:lnTo>
                <a:lnTo>
                  <a:pt x="7" y="80"/>
                </a:lnTo>
                <a:lnTo>
                  <a:pt x="3" y="80"/>
                </a:lnTo>
                <a:lnTo>
                  <a:pt x="0" y="80"/>
                </a:lnTo>
                <a:lnTo>
                  <a:pt x="0" y="76"/>
                </a:lnTo>
                <a:lnTo>
                  <a:pt x="0" y="69"/>
                </a:lnTo>
                <a:lnTo>
                  <a:pt x="0" y="66"/>
                </a:lnTo>
                <a:lnTo>
                  <a:pt x="0" y="62"/>
                </a:lnTo>
                <a:close/>
              </a:path>
            </a:pathLst>
          </a:custGeom>
          <a:solidFill>
            <a:srgbClr val="FFFFFF"/>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56" name="Freeform 351">
            <a:extLst>
              <a:ext uri="{FF2B5EF4-FFF2-40B4-BE49-F238E27FC236}">
                <a16:creationId xmlns:a16="http://schemas.microsoft.com/office/drawing/2014/main" id="{789544F3-F6E9-416D-9ABF-B7016974307F}"/>
              </a:ext>
            </a:extLst>
          </p:cNvPr>
          <p:cNvSpPr>
            <a:spLocks/>
          </p:cNvSpPr>
          <p:nvPr/>
        </p:nvSpPr>
        <p:spPr bwMode="auto">
          <a:xfrm>
            <a:off x="8935689" y="5691403"/>
            <a:ext cx="40747" cy="61121"/>
          </a:xfrm>
          <a:custGeom>
            <a:avLst/>
            <a:gdLst>
              <a:gd name="T0" fmla="*/ 14 w 14"/>
              <a:gd name="T1" fmla="*/ 14 h 21"/>
              <a:gd name="T2" fmla="*/ 14 w 14"/>
              <a:gd name="T3" fmla="*/ 17 h 21"/>
              <a:gd name="T4" fmla="*/ 14 w 14"/>
              <a:gd name="T5" fmla="*/ 21 h 21"/>
              <a:gd name="T6" fmla="*/ 11 w 14"/>
              <a:gd name="T7" fmla="*/ 21 h 21"/>
              <a:gd name="T8" fmla="*/ 4 w 14"/>
              <a:gd name="T9" fmla="*/ 17 h 21"/>
              <a:gd name="T10" fmla="*/ 0 w 14"/>
              <a:gd name="T11" fmla="*/ 10 h 21"/>
              <a:gd name="T12" fmla="*/ 0 w 14"/>
              <a:gd name="T13" fmla="*/ 7 h 21"/>
              <a:gd name="T14" fmla="*/ 0 w 14"/>
              <a:gd name="T15" fmla="*/ 3 h 21"/>
              <a:gd name="T16" fmla="*/ 4 w 14"/>
              <a:gd name="T17" fmla="*/ 0 h 21"/>
              <a:gd name="T18" fmla="*/ 11 w 14"/>
              <a:gd name="T19" fmla="*/ 3 h 21"/>
              <a:gd name="T20" fmla="*/ 14 w 14"/>
              <a:gd name="T21" fmla="*/ 10 h 21"/>
              <a:gd name="T22" fmla="*/ 14 w 14"/>
              <a:gd name="T23"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1">
                <a:moveTo>
                  <a:pt x="14" y="14"/>
                </a:moveTo>
                <a:lnTo>
                  <a:pt x="14" y="17"/>
                </a:lnTo>
                <a:lnTo>
                  <a:pt x="14" y="21"/>
                </a:lnTo>
                <a:lnTo>
                  <a:pt x="11" y="21"/>
                </a:lnTo>
                <a:lnTo>
                  <a:pt x="4" y="17"/>
                </a:lnTo>
                <a:lnTo>
                  <a:pt x="0" y="10"/>
                </a:lnTo>
                <a:lnTo>
                  <a:pt x="0" y="7"/>
                </a:lnTo>
                <a:lnTo>
                  <a:pt x="0" y="3"/>
                </a:lnTo>
                <a:lnTo>
                  <a:pt x="4" y="0"/>
                </a:lnTo>
                <a:lnTo>
                  <a:pt x="11" y="3"/>
                </a:lnTo>
                <a:lnTo>
                  <a:pt x="14" y="10"/>
                </a:lnTo>
                <a:lnTo>
                  <a:pt x="14"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57" name="Freeform 352">
            <a:extLst>
              <a:ext uri="{FF2B5EF4-FFF2-40B4-BE49-F238E27FC236}">
                <a16:creationId xmlns:a16="http://schemas.microsoft.com/office/drawing/2014/main" id="{82BD4ACB-BF45-4994-92DC-42FBB7F1260B}"/>
              </a:ext>
            </a:extLst>
          </p:cNvPr>
          <p:cNvSpPr>
            <a:spLocks/>
          </p:cNvSpPr>
          <p:nvPr/>
        </p:nvSpPr>
        <p:spPr bwMode="auto">
          <a:xfrm>
            <a:off x="8894941" y="5691403"/>
            <a:ext cx="32016" cy="49479"/>
          </a:xfrm>
          <a:custGeom>
            <a:avLst/>
            <a:gdLst>
              <a:gd name="T0" fmla="*/ 0 w 11"/>
              <a:gd name="T1" fmla="*/ 0 h 17"/>
              <a:gd name="T2" fmla="*/ 4 w 11"/>
              <a:gd name="T3" fmla="*/ 0 h 17"/>
              <a:gd name="T4" fmla="*/ 7 w 11"/>
              <a:gd name="T5" fmla="*/ 3 h 17"/>
              <a:gd name="T6" fmla="*/ 11 w 11"/>
              <a:gd name="T7" fmla="*/ 10 h 17"/>
              <a:gd name="T8" fmla="*/ 11 w 11"/>
              <a:gd name="T9" fmla="*/ 17 h 17"/>
              <a:gd name="T10" fmla="*/ 7 w 11"/>
              <a:gd name="T11" fmla="*/ 17 h 17"/>
              <a:gd name="T12" fmla="*/ 4 w 11"/>
              <a:gd name="T13" fmla="*/ 17 h 17"/>
              <a:gd name="T14" fmla="*/ 4 w 11"/>
              <a:gd name="T15" fmla="*/ 14 h 17"/>
              <a:gd name="T16" fmla="*/ 0 w 11"/>
              <a:gd name="T17" fmla="*/ 3 h 17"/>
              <a:gd name="T18" fmla="*/ 0 w 11"/>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7">
                <a:moveTo>
                  <a:pt x="0" y="0"/>
                </a:moveTo>
                <a:lnTo>
                  <a:pt x="4" y="0"/>
                </a:lnTo>
                <a:lnTo>
                  <a:pt x="7" y="3"/>
                </a:lnTo>
                <a:lnTo>
                  <a:pt x="11" y="10"/>
                </a:lnTo>
                <a:lnTo>
                  <a:pt x="11" y="17"/>
                </a:lnTo>
                <a:lnTo>
                  <a:pt x="7" y="17"/>
                </a:lnTo>
                <a:lnTo>
                  <a:pt x="4" y="17"/>
                </a:lnTo>
                <a:lnTo>
                  <a:pt x="4" y="14"/>
                </a:lnTo>
                <a:lnTo>
                  <a:pt x="0" y="3"/>
                </a:lnTo>
                <a:lnTo>
                  <a:pt x="0"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58" name="Freeform 353">
            <a:extLst>
              <a:ext uri="{FF2B5EF4-FFF2-40B4-BE49-F238E27FC236}">
                <a16:creationId xmlns:a16="http://schemas.microsoft.com/office/drawing/2014/main" id="{D04623C7-EF0B-4759-BD0D-53B290A6394D}"/>
              </a:ext>
            </a:extLst>
          </p:cNvPr>
          <p:cNvSpPr>
            <a:spLocks/>
          </p:cNvSpPr>
          <p:nvPr/>
        </p:nvSpPr>
        <p:spPr bwMode="auto">
          <a:xfrm>
            <a:off x="8894942" y="5639014"/>
            <a:ext cx="40747" cy="52389"/>
          </a:xfrm>
          <a:custGeom>
            <a:avLst/>
            <a:gdLst>
              <a:gd name="T0" fmla="*/ 11 w 14"/>
              <a:gd name="T1" fmla="*/ 0 h 18"/>
              <a:gd name="T2" fmla="*/ 11 w 14"/>
              <a:gd name="T3" fmla="*/ 4 h 18"/>
              <a:gd name="T4" fmla="*/ 14 w 14"/>
              <a:gd name="T5" fmla="*/ 14 h 18"/>
              <a:gd name="T6" fmla="*/ 11 w 14"/>
              <a:gd name="T7" fmla="*/ 18 h 18"/>
              <a:gd name="T8" fmla="*/ 7 w 14"/>
              <a:gd name="T9" fmla="*/ 18 h 18"/>
              <a:gd name="T10" fmla="*/ 4 w 14"/>
              <a:gd name="T11" fmla="*/ 14 h 18"/>
              <a:gd name="T12" fmla="*/ 4 w 14"/>
              <a:gd name="T13" fmla="*/ 7 h 18"/>
              <a:gd name="T14" fmla="*/ 0 w 14"/>
              <a:gd name="T15" fmla="*/ 4 h 18"/>
              <a:gd name="T16" fmla="*/ 4 w 14"/>
              <a:gd name="T17" fmla="*/ 4 h 18"/>
              <a:gd name="T18" fmla="*/ 4 w 14"/>
              <a:gd name="T19" fmla="*/ 0 h 18"/>
              <a:gd name="T20" fmla="*/ 7 w 14"/>
              <a:gd name="T21" fmla="*/ 0 h 18"/>
              <a:gd name="T22" fmla="*/ 11 w 1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8">
                <a:moveTo>
                  <a:pt x="11" y="0"/>
                </a:moveTo>
                <a:lnTo>
                  <a:pt x="11" y="4"/>
                </a:lnTo>
                <a:lnTo>
                  <a:pt x="14" y="14"/>
                </a:lnTo>
                <a:lnTo>
                  <a:pt x="11" y="18"/>
                </a:lnTo>
                <a:lnTo>
                  <a:pt x="7" y="18"/>
                </a:lnTo>
                <a:lnTo>
                  <a:pt x="4" y="14"/>
                </a:lnTo>
                <a:lnTo>
                  <a:pt x="4" y="7"/>
                </a:lnTo>
                <a:lnTo>
                  <a:pt x="0" y="4"/>
                </a:lnTo>
                <a:lnTo>
                  <a:pt x="4" y="4"/>
                </a:lnTo>
                <a:lnTo>
                  <a:pt x="4" y="0"/>
                </a:lnTo>
                <a:lnTo>
                  <a:pt x="7" y="0"/>
                </a:lnTo>
                <a:lnTo>
                  <a:pt x="11"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59" name="Freeform 354">
            <a:extLst>
              <a:ext uri="{FF2B5EF4-FFF2-40B4-BE49-F238E27FC236}">
                <a16:creationId xmlns:a16="http://schemas.microsoft.com/office/drawing/2014/main" id="{F22F6A11-A680-43BB-B654-F4E8429DA55D}"/>
              </a:ext>
            </a:extLst>
          </p:cNvPr>
          <p:cNvSpPr>
            <a:spLocks/>
          </p:cNvSpPr>
          <p:nvPr/>
        </p:nvSpPr>
        <p:spPr bwMode="auto">
          <a:xfrm>
            <a:off x="9119051" y="5257740"/>
            <a:ext cx="122241" cy="261945"/>
          </a:xfrm>
          <a:custGeom>
            <a:avLst/>
            <a:gdLst>
              <a:gd name="T0" fmla="*/ 42 w 42"/>
              <a:gd name="T1" fmla="*/ 79 h 90"/>
              <a:gd name="T2" fmla="*/ 28 w 42"/>
              <a:gd name="T3" fmla="*/ 90 h 90"/>
              <a:gd name="T4" fmla="*/ 24 w 42"/>
              <a:gd name="T5" fmla="*/ 83 h 90"/>
              <a:gd name="T6" fmla="*/ 7 w 42"/>
              <a:gd name="T7" fmla="*/ 79 h 90"/>
              <a:gd name="T8" fmla="*/ 0 w 42"/>
              <a:gd name="T9" fmla="*/ 62 h 90"/>
              <a:gd name="T10" fmla="*/ 21 w 42"/>
              <a:gd name="T11" fmla="*/ 55 h 90"/>
              <a:gd name="T12" fmla="*/ 17 w 42"/>
              <a:gd name="T13" fmla="*/ 45 h 90"/>
              <a:gd name="T14" fmla="*/ 10 w 42"/>
              <a:gd name="T15" fmla="*/ 41 h 90"/>
              <a:gd name="T16" fmla="*/ 3 w 42"/>
              <a:gd name="T17" fmla="*/ 31 h 90"/>
              <a:gd name="T18" fmla="*/ 10 w 42"/>
              <a:gd name="T19" fmla="*/ 27 h 90"/>
              <a:gd name="T20" fmla="*/ 7 w 42"/>
              <a:gd name="T21" fmla="*/ 24 h 90"/>
              <a:gd name="T22" fmla="*/ 3 w 42"/>
              <a:gd name="T23" fmla="*/ 3 h 90"/>
              <a:gd name="T24" fmla="*/ 10 w 42"/>
              <a:gd name="T25" fmla="*/ 0 h 90"/>
              <a:gd name="T26" fmla="*/ 17 w 42"/>
              <a:gd name="T27" fmla="*/ 3 h 90"/>
              <a:gd name="T28" fmla="*/ 28 w 42"/>
              <a:gd name="T29" fmla="*/ 10 h 90"/>
              <a:gd name="T30" fmla="*/ 35 w 42"/>
              <a:gd name="T31" fmla="*/ 10 h 90"/>
              <a:gd name="T32" fmla="*/ 38 w 42"/>
              <a:gd name="T33" fmla="*/ 13 h 90"/>
              <a:gd name="T34" fmla="*/ 35 w 42"/>
              <a:gd name="T35" fmla="*/ 20 h 90"/>
              <a:gd name="T36" fmla="*/ 35 w 42"/>
              <a:gd name="T37" fmla="*/ 24 h 90"/>
              <a:gd name="T38" fmla="*/ 38 w 42"/>
              <a:gd name="T39" fmla="*/ 31 h 90"/>
              <a:gd name="T40" fmla="*/ 38 w 42"/>
              <a:gd name="T41" fmla="*/ 45 h 90"/>
              <a:gd name="T42" fmla="*/ 38 w 42"/>
              <a:gd name="T43" fmla="*/ 69 h 90"/>
              <a:gd name="T44" fmla="*/ 42 w 42"/>
              <a:gd name="T45" fmla="*/ 7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90">
                <a:moveTo>
                  <a:pt x="42" y="79"/>
                </a:moveTo>
                <a:lnTo>
                  <a:pt x="28" y="90"/>
                </a:lnTo>
                <a:lnTo>
                  <a:pt x="24" y="83"/>
                </a:lnTo>
                <a:lnTo>
                  <a:pt x="7" y="79"/>
                </a:lnTo>
                <a:lnTo>
                  <a:pt x="0" y="62"/>
                </a:lnTo>
                <a:lnTo>
                  <a:pt x="21" y="55"/>
                </a:lnTo>
                <a:lnTo>
                  <a:pt x="17" y="45"/>
                </a:lnTo>
                <a:lnTo>
                  <a:pt x="10" y="41"/>
                </a:lnTo>
                <a:lnTo>
                  <a:pt x="3" y="31"/>
                </a:lnTo>
                <a:lnTo>
                  <a:pt x="10" y="27"/>
                </a:lnTo>
                <a:lnTo>
                  <a:pt x="7" y="24"/>
                </a:lnTo>
                <a:lnTo>
                  <a:pt x="3" y="3"/>
                </a:lnTo>
                <a:lnTo>
                  <a:pt x="10" y="0"/>
                </a:lnTo>
                <a:lnTo>
                  <a:pt x="17" y="3"/>
                </a:lnTo>
                <a:lnTo>
                  <a:pt x="28" y="10"/>
                </a:lnTo>
                <a:lnTo>
                  <a:pt x="35" y="10"/>
                </a:lnTo>
                <a:lnTo>
                  <a:pt x="38" y="13"/>
                </a:lnTo>
                <a:lnTo>
                  <a:pt x="35" y="20"/>
                </a:lnTo>
                <a:lnTo>
                  <a:pt x="35" y="24"/>
                </a:lnTo>
                <a:lnTo>
                  <a:pt x="38" y="31"/>
                </a:lnTo>
                <a:lnTo>
                  <a:pt x="38" y="45"/>
                </a:lnTo>
                <a:lnTo>
                  <a:pt x="38" y="69"/>
                </a:lnTo>
                <a:lnTo>
                  <a:pt x="42" y="79"/>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60" name="Freeform 355">
            <a:extLst>
              <a:ext uri="{FF2B5EF4-FFF2-40B4-BE49-F238E27FC236}">
                <a16:creationId xmlns:a16="http://schemas.microsoft.com/office/drawing/2014/main" id="{15251196-53E3-4558-95D0-16008242A422}"/>
              </a:ext>
            </a:extLst>
          </p:cNvPr>
          <p:cNvSpPr>
            <a:spLocks/>
          </p:cNvSpPr>
          <p:nvPr/>
        </p:nvSpPr>
        <p:spPr bwMode="auto">
          <a:xfrm>
            <a:off x="8947331" y="5377069"/>
            <a:ext cx="110599" cy="130973"/>
          </a:xfrm>
          <a:custGeom>
            <a:avLst/>
            <a:gdLst>
              <a:gd name="T0" fmla="*/ 7 w 38"/>
              <a:gd name="T1" fmla="*/ 0 h 45"/>
              <a:gd name="T2" fmla="*/ 17 w 38"/>
              <a:gd name="T3" fmla="*/ 14 h 45"/>
              <a:gd name="T4" fmla="*/ 24 w 38"/>
              <a:gd name="T5" fmla="*/ 14 h 45"/>
              <a:gd name="T6" fmla="*/ 31 w 38"/>
              <a:gd name="T7" fmla="*/ 7 h 45"/>
              <a:gd name="T8" fmla="*/ 38 w 38"/>
              <a:gd name="T9" fmla="*/ 25 h 45"/>
              <a:gd name="T10" fmla="*/ 28 w 38"/>
              <a:gd name="T11" fmla="*/ 31 h 45"/>
              <a:gd name="T12" fmla="*/ 21 w 38"/>
              <a:gd name="T13" fmla="*/ 25 h 45"/>
              <a:gd name="T14" fmla="*/ 21 w 38"/>
              <a:gd name="T15" fmla="*/ 45 h 45"/>
              <a:gd name="T16" fmla="*/ 14 w 38"/>
              <a:gd name="T17" fmla="*/ 45 h 45"/>
              <a:gd name="T18" fmla="*/ 0 w 38"/>
              <a:gd name="T19" fmla="*/ 18 h 45"/>
              <a:gd name="T20" fmla="*/ 3 w 38"/>
              <a:gd name="T21" fmla="*/ 21 h 45"/>
              <a:gd name="T22" fmla="*/ 7 w 38"/>
              <a:gd name="T23" fmla="*/ 28 h 45"/>
              <a:gd name="T24" fmla="*/ 10 w 38"/>
              <a:gd name="T25" fmla="*/ 31 h 45"/>
              <a:gd name="T26" fmla="*/ 10 w 38"/>
              <a:gd name="T27" fmla="*/ 28 h 45"/>
              <a:gd name="T28" fmla="*/ 10 w 38"/>
              <a:gd name="T29" fmla="*/ 25 h 45"/>
              <a:gd name="T30" fmla="*/ 3 w 38"/>
              <a:gd name="T31" fmla="*/ 18 h 45"/>
              <a:gd name="T32" fmla="*/ 0 w 38"/>
              <a:gd name="T33" fmla="*/ 4 h 45"/>
              <a:gd name="T34" fmla="*/ 0 w 38"/>
              <a:gd name="T35" fmla="*/ 0 h 45"/>
              <a:gd name="T36" fmla="*/ 3 w 38"/>
              <a:gd name="T37" fmla="*/ 0 h 45"/>
              <a:gd name="T38" fmla="*/ 7 w 38"/>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5">
                <a:moveTo>
                  <a:pt x="7" y="0"/>
                </a:moveTo>
                <a:lnTo>
                  <a:pt x="17" y="14"/>
                </a:lnTo>
                <a:lnTo>
                  <a:pt x="24" y="14"/>
                </a:lnTo>
                <a:lnTo>
                  <a:pt x="31" y="7"/>
                </a:lnTo>
                <a:lnTo>
                  <a:pt x="38" y="25"/>
                </a:lnTo>
                <a:lnTo>
                  <a:pt x="28" y="31"/>
                </a:lnTo>
                <a:lnTo>
                  <a:pt x="21" y="25"/>
                </a:lnTo>
                <a:lnTo>
                  <a:pt x="21" y="45"/>
                </a:lnTo>
                <a:lnTo>
                  <a:pt x="14" y="45"/>
                </a:lnTo>
                <a:lnTo>
                  <a:pt x="0" y="18"/>
                </a:lnTo>
                <a:lnTo>
                  <a:pt x="3" y="21"/>
                </a:lnTo>
                <a:lnTo>
                  <a:pt x="7" y="28"/>
                </a:lnTo>
                <a:lnTo>
                  <a:pt x="10" y="31"/>
                </a:lnTo>
                <a:lnTo>
                  <a:pt x="10" y="28"/>
                </a:lnTo>
                <a:lnTo>
                  <a:pt x="10" y="25"/>
                </a:lnTo>
                <a:lnTo>
                  <a:pt x="3" y="18"/>
                </a:lnTo>
                <a:lnTo>
                  <a:pt x="0" y="4"/>
                </a:lnTo>
                <a:lnTo>
                  <a:pt x="0" y="0"/>
                </a:lnTo>
                <a:lnTo>
                  <a:pt x="3" y="0"/>
                </a:lnTo>
                <a:lnTo>
                  <a:pt x="7"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61" name="Freeform 356">
            <a:extLst>
              <a:ext uri="{FF2B5EF4-FFF2-40B4-BE49-F238E27FC236}">
                <a16:creationId xmlns:a16="http://schemas.microsoft.com/office/drawing/2014/main" id="{866B7FA8-4581-48FF-9ACC-7DAAAB7DE644}"/>
              </a:ext>
            </a:extLst>
          </p:cNvPr>
          <p:cNvSpPr>
            <a:spLocks/>
          </p:cNvSpPr>
          <p:nvPr/>
        </p:nvSpPr>
        <p:spPr bwMode="auto">
          <a:xfrm>
            <a:off x="9008452" y="5417815"/>
            <a:ext cx="180451" cy="171720"/>
          </a:xfrm>
          <a:custGeom>
            <a:avLst/>
            <a:gdLst>
              <a:gd name="T0" fmla="*/ 31 w 62"/>
              <a:gd name="T1" fmla="*/ 0 h 59"/>
              <a:gd name="T2" fmla="*/ 38 w 62"/>
              <a:gd name="T3" fmla="*/ 7 h 59"/>
              <a:gd name="T4" fmla="*/ 45 w 62"/>
              <a:gd name="T5" fmla="*/ 24 h 59"/>
              <a:gd name="T6" fmla="*/ 62 w 62"/>
              <a:gd name="T7" fmla="*/ 28 h 59"/>
              <a:gd name="T8" fmla="*/ 52 w 62"/>
              <a:gd name="T9" fmla="*/ 42 h 59"/>
              <a:gd name="T10" fmla="*/ 24 w 62"/>
              <a:gd name="T11" fmla="*/ 59 h 59"/>
              <a:gd name="T12" fmla="*/ 21 w 62"/>
              <a:gd name="T13" fmla="*/ 59 h 59"/>
              <a:gd name="T14" fmla="*/ 14 w 62"/>
              <a:gd name="T15" fmla="*/ 45 h 59"/>
              <a:gd name="T16" fmla="*/ 3 w 62"/>
              <a:gd name="T17" fmla="*/ 38 h 59"/>
              <a:gd name="T18" fmla="*/ 0 w 62"/>
              <a:gd name="T19" fmla="*/ 31 h 59"/>
              <a:gd name="T20" fmla="*/ 0 w 62"/>
              <a:gd name="T21" fmla="*/ 11 h 59"/>
              <a:gd name="T22" fmla="*/ 7 w 62"/>
              <a:gd name="T23" fmla="*/ 17 h 59"/>
              <a:gd name="T24" fmla="*/ 17 w 62"/>
              <a:gd name="T25" fmla="*/ 11 h 59"/>
              <a:gd name="T26" fmla="*/ 31 w 62"/>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59">
                <a:moveTo>
                  <a:pt x="31" y="0"/>
                </a:moveTo>
                <a:lnTo>
                  <a:pt x="38" y="7"/>
                </a:lnTo>
                <a:lnTo>
                  <a:pt x="45" y="24"/>
                </a:lnTo>
                <a:lnTo>
                  <a:pt x="62" y="28"/>
                </a:lnTo>
                <a:lnTo>
                  <a:pt x="52" y="42"/>
                </a:lnTo>
                <a:lnTo>
                  <a:pt x="24" y="59"/>
                </a:lnTo>
                <a:lnTo>
                  <a:pt x="21" y="59"/>
                </a:lnTo>
                <a:lnTo>
                  <a:pt x="14" y="45"/>
                </a:lnTo>
                <a:lnTo>
                  <a:pt x="3" y="38"/>
                </a:lnTo>
                <a:lnTo>
                  <a:pt x="0" y="31"/>
                </a:lnTo>
                <a:lnTo>
                  <a:pt x="0" y="11"/>
                </a:lnTo>
                <a:lnTo>
                  <a:pt x="7" y="17"/>
                </a:lnTo>
                <a:lnTo>
                  <a:pt x="17" y="11"/>
                </a:lnTo>
                <a:lnTo>
                  <a:pt x="31"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62" name="Freeform 357">
            <a:extLst>
              <a:ext uri="{FF2B5EF4-FFF2-40B4-BE49-F238E27FC236}">
                <a16:creationId xmlns:a16="http://schemas.microsoft.com/office/drawing/2014/main" id="{2F18FBF7-5DEF-4374-A0A9-116820F5E8D6}"/>
              </a:ext>
            </a:extLst>
          </p:cNvPr>
          <p:cNvSpPr>
            <a:spLocks/>
          </p:cNvSpPr>
          <p:nvPr/>
        </p:nvSpPr>
        <p:spPr bwMode="auto">
          <a:xfrm>
            <a:off x="8967705" y="5295576"/>
            <a:ext cx="212467" cy="154257"/>
          </a:xfrm>
          <a:custGeom>
            <a:avLst/>
            <a:gdLst>
              <a:gd name="T0" fmla="*/ 10 w 73"/>
              <a:gd name="T1" fmla="*/ 0 h 53"/>
              <a:gd name="T2" fmla="*/ 28 w 73"/>
              <a:gd name="T3" fmla="*/ 11 h 53"/>
              <a:gd name="T4" fmla="*/ 31 w 73"/>
              <a:gd name="T5" fmla="*/ 18 h 53"/>
              <a:gd name="T6" fmla="*/ 52 w 73"/>
              <a:gd name="T7" fmla="*/ 18 h 53"/>
              <a:gd name="T8" fmla="*/ 55 w 73"/>
              <a:gd name="T9" fmla="*/ 18 h 53"/>
              <a:gd name="T10" fmla="*/ 62 w 73"/>
              <a:gd name="T11" fmla="*/ 28 h 53"/>
              <a:gd name="T12" fmla="*/ 69 w 73"/>
              <a:gd name="T13" fmla="*/ 32 h 53"/>
              <a:gd name="T14" fmla="*/ 73 w 73"/>
              <a:gd name="T15" fmla="*/ 42 h 53"/>
              <a:gd name="T16" fmla="*/ 52 w 73"/>
              <a:gd name="T17" fmla="*/ 49 h 53"/>
              <a:gd name="T18" fmla="*/ 45 w 73"/>
              <a:gd name="T19" fmla="*/ 42 h 53"/>
              <a:gd name="T20" fmla="*/ 31 w 73"/>
              <a:gd name="T21" fmla="*/ 53 h 53"/>
              <a:gd name="T22" fmla="*/ 24 w 73"/>
              <a:gd name="T23" fmla="*/ 35 h 53"/>
              <a:gd name="T24" fmla="*/ 17 w 73"/>
              <a:gd name="T25" fmla="*/ 42 h 53"/>
              <a:gd name="T26" fmla="*/ 10 w 73"/>
              <a:gd name="T27" fmla="*/ 42 h 53"/>
              <a:gd name="T28" fmla="*/ 0 w 73"/>
              <a:gd name="T29" fmla="*/ 28 h 53"/>
              <a:gd name="T30" fmla="*/ 3 w 73"/>
              <a:gd name="T31" fmla="*/ 28 h 53"/>
              <a:gd name="T32" fmla="*/ 7 w 73"/>
              <a:gd name="T33" fmla="*/ 28 h 53"/>
              <a:gd name="T34" fmla="*/ 7 w 73"/>
              <a:gd name="T35" fmla="*/ 25 h 53"/>
              <a:gd name="T36" fmla="*/ 7 w 73"/>
              <a:gd name="T37" fmla="*/ 21 h 53"/>
              <a:gd name="T38" fmla="*/ 10 w 73"/>
              <a:gd name="T39" fmla="*/ 11 h 53"/>
              <a:gd name="T40" fmla="*/ 10 w 73"/>
              <a:gd name="T41" fmla="*/ 7 h 53"/>
              <a:gd name="T42" fmla="*/ 10 w 73"/>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53">
                <a:moveTo>
                  <a:pt x="10" y="0"/>
                </a:moveTo>
                <a:lnTo>
                  <a:pt x="28" y="11"/>
                </a:lnTo>
                <a:lnTo>
                  <a:pt x="31" y="18"/>
                </a:lnTo>
                <a:lnTo>
                  <a:pt x="52" y="18"/>
                </a:lnTo>
                <a:lnTo>
                  <a:pt x="55" y="18"/>
                </a:lnTo>
                <a:lnTo>
                  <a:pt x="62" y="28"/>
                </a:lnTo>
                <a:lnTo>
                  <a:pt x="69" y="32"/>
                </a:lnTo>
                <a:lnTo>
                  <a:pt x="73" y="42"/>
                </a:lnTo>
                <a:lnTo>
                  <a:pt x="52" y="49"/>
                </a:lnTo>
                <a:lnTo>
                  <a:pt x="45" y="42"/>
                </a:lnTo>
                <a:lnTo>
                  <a:pt x="31" y="53"/>
                </a:lnTo>
                <a:lnTo>
                  <a:pt x="24" y="35"/>
                </a:lnTo>
                <a:lnTo>
                  <a:pt x="17" y="42"/>
                </a:lnTo>
                <a:lnTo>
                  <a:pt x="10" y="42"/>
                </a:lnTo>
                <a:lnTo>
                  <a:pt x="0" y="28"/>
                </a:lnTo>
                <a:lnTo>
                  <a:pt x="3" y="28"/>
                </a:lnTo>
                <a:lnTo>
                  <a:pt x="7" y="28"/>
                </a:lnTo>
                <a:lnTo>
                  <a:pt x="7" y="25"/>
                </a:lnTo>
                <a:lnTo>
                  <a:pt x="7" y="21"/>
                </a:lnTo>
                <a:lnTo>
                  <a:pt x="10" y="11"/>
                </a:lnTo>
                <a:lnTo>
                  <a:pt x="10" y="7"/>
                </a:lnTo>
                <a:lnTo>
                  <a:pt x="10" y="0"/>
                </a:lnTo>
                <a:close/>
              </a:path>
            </a:pathLst>
          </a:custGeom>
          <a:solidFill>
            <a:srgbClr val="00AEC0"/>
          </a:solidFill>
          <a:ln w="28575">
            <a:solidFill>
              <a:srgbClr val="55575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63" name="Freeform 358">
            <a:extLst>
              <a:ext uri="{FF2B5EF4-FFF2-40B4-BE49-F238E27FC236}">
                <a16:creationId xmlns:a16="http://schemas.microsoft.com/office/drawing/2014/main" id="{2A340279-7374-49EC-847D-D29BCBB1BDC5}"/>
              </a:ext>
            </a:extLst>
          </p:cNvPr>
          <p:cNvSpPr>
            <a:spLocks/>
          </p:cNvSpPr>
          <p:nvPr/>
        </p:nvSpPr>
        <p:spPr bwMode="auto">
          <a:xfrm>
            <a:off x="8967704" y="5295575"/>
            <a:ext cx="20374" cy="32016"/>
          </a:xfrm>
          <a:custGeom>
            <a:avLst/>
            <a:gdLst>
              <a:gd name="T0" fmla="*/ 7 w 7"/>
              <a:gd name="T1" fmla="*/ 7 h 11"/>
              <a:gd name="T2" fmla="*/ 3 w 7"/>
              <a:gd name="T3" fmla="*/ 11 h 11"/>
              <a:gd name="T4" fmla="*/ 0 w 7"/>
              <a:gd name="T5" fmla="*/ 7 h 11"/>
              <a:gd name="T6" fmla="*/ 0 w 7"/>
              <a:gd name="T7" fmla="*/ 4 h 11"/>
              <a:gd name="T8" fmla="*/ 0 w 7"/>
              <a:gd name="T9" fmla="*/ 0 h 11"/>
              <a:gd name="T10" fmla="*/ 3 w 7"/>
              <a:gd name="T11" fmla="*/ 0 h 11"/>
              <a:gd name="T12" fmla="*/ 7 w 7"/>
              <a:gd name="T13" fmla="*/ 0 h 11"/>
              <a:gd name="T14" fmla="*/ 7 w 7"/>
              <a:gd name="T15" fmla="*/ 7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7"/>
                </a:moveTo>
                <a:lnTo>
                  <a:pt x="3" y="11"/>
                </a:lnTo>
                <a:lnTo>
                  <a:pt x="0" y="7"/>
                </a:lnTo>
                <a:lnTo>
                  <a:pt x="0" y="4"/>
                </a:lnTo>
                <a:lnTo>
                  <a:pt x="0" y="0"/>
                </a:lnTo>
                <a:lnTo>
                  <a:pt x="3" y="0"/>
                </a:lnTo>
                <a:lnTo>
                  <a:pt x="7" y="0"/>
                </a:lnTo>
                <a:lnTo>
                  <a:pt x="7"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64" name="Freeform 359">
            <a:extLst>
              <a:ext uri="{FF2B5EF4-FFF2-40B4-BE49-F238E27FC236}">
                <a16:creationId xmlns:a16="http://schemas.microsoft.com/office/drawing/2014/main" id="{5E0F7E7F-FD96-4CD9-89F3-B366C55F5DE0}"/>
              </a:ext>
            </a:extLst>
          </p:cNvPr>
          <p:cNvSpPr>
            <a:spLocks/>
          </p:cNvSpPr>
          <p:nvPr/>
        </p:nvSpPr>
        <p:spPr bwMode="auto">
          <a:xfrm>
            <a:off x="8906583" y="5429457"/>
            <a:ext cx="162988" cy="241572"/>
          </a:xfrm>
          <a:custGeom>
            <a:avLst/>
            <a:gdLst>
              <a:gd name="T0" fmla="*/ 14 w 56"/>
              <a:gd name="T1" fmla="*/ 0 h 83"/>
              <a:gd name="T2" fmla="*/ 28 w 56"/>
              <a:gd name="T3" fmla="*/ 27 h 83"/>
              <a:gd name="T4" fmla="*/ 35 w 56"/>
              <a:gd name="T5" fmla="*/ 27 h 83"/>
              <a:gd name="T6" fmla="*/ 38 w 56"/>
              <a:gd name="T7" fmla="*/ 34 h 83"/>
              <a:gd name="T8" fmla="*/ 49 w 56"/>
              <a:gd name="T9" fmla="*/ 41 h 83"/>
              <a:gd name="T10" fmla="*/ 56 w 56"/>
              <a:gd name="T11" fmla="*/ 55 h 83"/>
              <a:gd name="T12" fmla="*/ 35 w 56"/>
              <a:gd name="T13" fmla="*/ 62 h 83"/>
              <a:gd name="T14" fmla="*/ 35 w 56"/>
              <a:gd name="T15" fmla="*/ 83 h 83"/>
              <a:gd name="T16" fmla="*/ 28 w 56"/>
              <a:gd name="T17" fmla="*/ 79 h 83"/>
              <a:gd name="T18" fmla="*/ 17 w 56"/>
              <a:gd name="T19" fmla="*/ 79 h 83"/>
              <a:gd name="T20" fmla="*/ 17 w 56"/>
              <a:gd name="T21" fmla="*/ 76 h 83"/>
              <a:gd name="T22" fmla="*/ 14 w 56"/>
              <a:gd name="T23" fmla="*/ 69 h 83"/>
              <a:gd name="T24" fmla="*/ 14 w 56"/>
              <a:gd name="T25" fmla="*/ 62 h 83"/>
              <a:gd name="T26" fmla="*/ 14 w 56"/>
              <a:gd name="T27" fmla="*/ 55 h 83"/>
              <a:gd name="T28" fmla="*/ 14 w 56"/>
              <a:gd name="T29" fmla="*/ 52 h 83"/>
              <a:gd name="T30" fmla="*/ 10 w 56"/>
              <a:gd name="T31" fmla="*/ 48 h 83"/>
              <a:gd name="T32" fmla="*/ 10 w 56"/>
              <a:gd name="T33" fmla="*/ 38 h 83"/>
              <a:gd name="T34" fmla="*/ 7 w 56"/>
              <a:gd name="T35" fmla="*/ 34 h 83"/>
              <a:gd name="T36" fmla="*/ 10 w 56"/>
              <a:gd name="T37" fmla="*/ 31 h 83"/>
              <a:gd name="T38" fmla="*/ 14 w 56"/>
              <a:gd name="T39" fmla="*/ 27 h 83"/>
              <a:gd name="T40" fmla="*/ 10 w 56"/>
              <a:gd name="T41" fmla="*/ 24 h 83"/>
              <a:gd name="T42" fmla="*/ 3 w 56"/>
              <a:gd name="T43" fmla="*/ 20 h 83"/>
              <a:gd name="T44" fmla="*/ 0 w 56"/>
              <a:gd name="T45" fmla="*/ 17 h 83"/>
              <a:gd name="T46" fmla="*/ 3 w 56"/>
              <a:gd name="T47" fmla="*/ 13 h 83"/>
              <a:gd name="T48" fmla="*/ 10 w 56"/>
              <a:gd name="T49" fmla="*/ 13 h 83"/>
              <a:gd name="T50" fmla="*/ 10 w 56"/>
              <a:gd name="T51" fmla="*/ 10 h 83"/>
              <a:gd name="T52" fmla="*/ 10 w 56"/>
              <a:gd name="T53" fmla="*/ 7 h 83"/>
              <a:gd name="T54" fmla="*/ 7 w 56"/>
              <a:gd name="T55" fmla="*/ 3 h 83"/>
              <a:gd name="T56" fmla="*/ 10 w 56"/>
              <a:gd name="T57" fmla="*/ 0 h 83"/>
              <a:gd name="T58" fmla="*/ 14 w 56"/>
              <a:gd name="T5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83">
                <a:moveTo>
                  <a:pt x="14" y="0"/>
                </a:moveTo>
                <a:lnTo>
                  <a:pt x="28" y="27"/>
                </a:lnTo>
                <a:lnTo>
                  <a:pt x="35" y="27"/>
                </a:lnTo>
                <a:lnTo>
                  <a:pt x="38" y="34"/>
                </a:lnTo>
                <a:lnTo>
                  <a:pt x="49" y="41"/>
                </a:lnTo>
                <a:lnTo>
                  <a:pt x="56" y="55"/>
                </a:lnTo>
                <a:lnTo>
                  <a:pt x="35" y="62"/>
                </a:lnTo>
                <a:lnTo>
                  <a:pt x="35" y="83"/>
                </a:lnTo>
                <a:lnTo>
                  <a:pt x="28" y="79"/>
                </a:lnTo>
                <a:lnTo>
                  <a:pt x="17" y="79"/>
                </a:lnTo>
                <a:lnTo>
                  <a:pt x="17" y="76"/>
                </a:lnTo>
                <a:lnTo>
                  <a:pt x="14" y="69"/>
                </a:lnTo>
                <a:lnTo>
                  <a:pt x="14" y="62"/>
                </a:lnTo>
                <a:lnTo>
                  <a:pt x="14" y="55"/>
                </a:lnTo>
                <a:lnTo>
                  <a:pt x="14" y="52"/>
                </a:lnTo>
                <a:lnTo>
                  <a:pt x="10" y="48"/>
                </a:lnTo>
                <a:lnTo>
                  <a:pt x="10" y="38"/>
                </a:lnTo>
                <a:lnTo>
                  <a:pt x="7" y="34"/>
                </a:lnTo>
                <a:lnTo>
                  <a:pt x="10" y="31"/>
                </a:lnTo>
                <a:lnTo>
                  <a:pt x="14" y="27"/>
                </a:lnTo>
                <a:lnTo>
                  <a:pt x="10" y="24"/>
                </a:lnTo>
                <a:lnTo>
                  <a:pt x="3" y="20"/>
                </a:lnTo>
                <a:lnTo>
                  <a:pt x="0" y="17"/>
                </a:lnTo>
                <a:lnTo>
                  <a:pt x="3" y="13"/>
                </a:lnTo>
                <a:lnTo>
                  <a:pt x="10" y="13"/>
                </a:lnTo>
                <a:lnTo>
                  <a:pt x="10" y="10"/>
                </a:lnTo>
                <a:lnTo>
                  <a:pt x="10" y="7"/>
                </a:lnTo>
                <a:lnTo>
                  <a:pt x="7" y="3"/>
                </a:lnTo>
                <a:lnTo>
                  <a:pt x="10" y="0"/>
                </a:lnTo>
                <a:lnTo>
                  <a:pt x="1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65" name="Freeform 360">
            <a:extLst>
              <a:ext uri="{FF2B5EF4-FFF2-40B4-BE49-F238E27FC236}">
                <a16:creationId xmlns:a16="http://schemas.microsoft.com/office/drawing/2014/main" id="{8455E345-CD7A-49A9-BF83-C08CAA5E404E}"/>
              </a:ext>
            </a:extLst>
          </p:cNvPr>
          <p:cNvSpPr>
            <a:spLocks/>
          </p:cNvSpPr>
          <p:nvPr/>
        </p:nvSpPr>
        <p:spPr bwMode="auto">
          <a:xfrm>
            <a:off x="8836732" y="5700136"/>
            <a:ext cx="29105" cy="72763"/>
          </a:xfrm>
          <a:custGeom>
            <a:avLst/>
            <a:gdLst>
              <a:gd name="T0" fmla="*/ 7 w 10"/>
              <a:gd name="T1" fmla="*/ 25 h 25"/>
              <a:gd name="T2" fmla="*/ 3 w 10"/>
              <a:gd name="T3" fmla="*/ 21 h 25"/>
              <a:gd name="T4" fmla="*/ 0 w 10"/>
              <a:gd name="T5" fmla="*/ 14 h 25"/>
              <a:gd name="T6" fmla="*/ 0 w 10"/>
              <a:gd name="T7" fmla="*/ 4 h 25"/>
              <a:gd name="T8" fmla="*/ 0 w 10"/>
              <a:gd name="T9" fmla="*/ 0 h 25"/>
              <a:gd name="T10" fmla="*/ 3 w 10"/>
              <a:gd name="T11" fmla="*/ 0 h 25"/>
              <a:gd name="T12" fmla="*/ 7 w 10"/>
              <a:gd name="T13" fmla="*/ 4 h 25"/>
              <a:gd name="T14" fmla="*/ 10 w 10"/>
              <a:gd name="T15" fmla="*/ 11 h 25"/>
              <a:gd name="T16" fmla="*/ 10 w 10"/>
              <a:gd name="T17" fmla="*/ 14 h 25"/>
              <a:gd name="T18" fmla="*/ 10 w 10"/>
              <a:gd name="T19" fmla="*/ 18 h 25"/>
              <a:gd name="T20" fmla="*/ 7 w 10"/>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5">
                <a:moveTo>
                  <a:pt x="7" y="25"/>
                </a:moveTo>
                <a:lnTo>
                  <a:pt x="3" y="21"/>
                </a:lnTo>
                <a:lnTo>
                  <a:pt x="0" y="14"/>
                </a:lnTo>
                <a:lnTo>
                  <a:pt x="0" y="4"/>
                </a:lnTo>
                <a:lnTo>
                  <a:pt x="0" y="0"/>
                </a:lnTo>
                <a:lnTo>
                  <a:pt x="3" y="0"/>
                </a:lnTo>
                <a:lnTo>
                  <a:pt x="7" y="4"/>
                </a:lnTo>
                <a:lnTo>
                  <a:pt x="10" y="11"/>
                </a:lnTo>
                <a:lnTo>
                  <a:pt x="10" y="14"/>
                </a:lnTo>
                <a:lnTo>
                  <a:pt x="10" y="18"/>
                </a:lnTo>
                <a:lnTo>
                  <a:pt x="7" y="25"/>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66" name="Freeform 361">
            <a:extLst>
              <a:ext uri="{FF2B5EF4-FFF2-40B4-BE49-F238E27FC236}">
                <a16:creationId xmlns:a16="http://schemas.microsoft.com/office/drawing/2014/main" id="{0432B317-D9D2-484D-AD24-778C30766BB9}"/>
              </a:ext>
            </a:extLst>
          </p:cNvPr>
          <p:cNvSpPr>
            <a:spLocks/>
          </p:cNvSpPr>
          <p:nvPr/>
        </p:nvSpPr>
        <p:spPr bwMode="auto">
          <a:xfrm>
            <a:off x="8795984" y="5732150"/>
            <a:ext cx="20374" cy="49479"/>
          </a:xfrm>
          <a:custGeom>
            <a:avLst/>
            <a:gdLst>
              <a:gd name="T0" fmla="*/ 0 w 7"/>
              <a:gd name="T1" fmla="*/ 10 h 17"/>
              <a:gd name="T2" fmla="*/ 0 w 7"/>
              <a:gd name="T3" fmla="*/ 3 h 17"/>
              <a:gd name="T4" fmla="*/ 3 w 7"/>
              <a:gd name="T5" fmla="*/ 0 h 17"/>
              <a:gd name="T6" fmla="*/ 7 w 7"/>
              <a:gd name="T7" fmla="*/ 3 h 17"/>
              <a:gd name="T8" fmla="*/ 7 w 7"/>
              <a:gd name="T9" fmla="*/ 7 h 17"/>
              <a:gd name="T10" fmla="*/ 7 w 7"/>
              <a:gd name="T11" fmla="*/ 14 h 17"/>
              <a:gd name="T12" fmla="*/ 7 w 7"/>
              <a:gd name="T13" fmla="*/ 17 h 17"/>
              <a:gd name="T14" fmla="*/ 3 w 7"/>
              <a:gd name="T15" fmla="*/ 17 h 17"/>
              <a:gd name="T16" fmla="*/ 0 w 7"/>
              <a:gd name="T17" fmla="*/ 17 h 17"/>
              <a:gd name="T18" fmla="*/ 0 w 7"/>
              <a:gd name="T1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7">
                <a:moveTo>
                  <a:pt x="0" y="10"/>
                </a:moveTo>
                <a:lnTo>
                  <a:pt x="0" y="3"/>
                </a:lnTo>
                <a:lnTo>
                  <a:pt x="3" y="0"/>
                </a:lnTo>
                <a:lnTo>
                  <a:pt x="7" y="3"/>
                </a:lnTo>
                <a:lnTo>
                  <a:pt x="7" y="7"/>
                </a:lnTo>
                <a:lnTo>
                  <a:pt x="7" y="14"/>
                </a:lnTo>
                <a:lnTo>
                  <a:pt x="7" y="17"/>
                </a:lnTo>
                <a:lnTo>
                  <a:pt x="3" y="17"/>
                </a:lnTo>
                <a:lnTo>
                  <a:pt x="0" y="17"/>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67" name="Freeform 362">
            <a:extLst>
              <a:ext uri="{FF2B5EF4-FFF2-40B4-BE49-F238E27FC236}">
                <a16:creationId xmlns:a16="http://schemas.microsoft.com/office/drawing/2014/main" id="{40A48E48-8171-4EF7-B151-E1C4AF3DAE57}"/>
              </a:ext>
            </a:extLst>
          </p:cNvPr>
          <p:cNvSpPr>
            <a:spLocks/>
          </p:cNvSpPr>
          <p:nvPr/>
        </p:nvSpPr>
        <p:spPr bwMode="auto">
          <a:xfrm>
            <a:off x="8825089" y="5781629"/>
            <a:ext cx="32016" cy="49479"/>
          </a:xfrm>
          <a:custGeom>
            <a:avLst/>
            <a:gdLst>
              <a:gd name="T0" fmla="*/ 11 w 11"/>
              <a:gd name="T1" fmla="*/ 3 h 17"/>
              <a:gd name="T2" fmla="*/ 7 w 11"/>
              <a:gd name="T3" fmla="*/ 17 h 17"/>
              <a:gd name="T4" fmla="*/ 4 w 11"/>
              <a:gd name="T5" fmla="*/ 17 h 17"/>
              <a:gd name="T6" fmla="*/ 0 w 11"/>
              <a:gd name="T7" fmla="*/ 14 h 17"/>
              <a:gd name="T8" fmla="*/ 0 w 11"/>
              <a:gd name="T9" fmla="*/ 7 h 17"/>
              <a:gd name="T10" fmla="*/ 0 w 11"/>
              <a:gd name="T11" fmla="*/ 3 h 17"/>
              <a:gd name="T12" fmla="*/ 4 w 11"/>
              <a:gd name="T13" fmla="*/ 0 h 17"/>
              <a:gd name="T14" fmla="*/ 11 w 11"/>
              <a:gd name="T15" fmla="*/ 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7">
                <a:moveTo>
                  <a:pt x="11" y="3"/>
                </a:moveTo>
                <a:lnTo>
                  <a:pt x="7" y="17"/>
                </a:lnTo>
                <a:lnTo>
                  <a:pt x="4" y="17"/>
                </a:lnTo>
                <a:lnTo>
                  <a:pt x="0" y="14"/>
                </a:lnTo>
                <a:lnTo>
                  <a:pt x="0" y="7"/>
                </a:lnTo>
                <a:lnTo>
                  <a:pt x="0" y="3"/>
                </a:lnTo>
                <a:lnTo>
                  <a:pt x="4" y="0"/>
                </a:lnTo>
                <a:lnTo>
                  <a:pt x="11"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68" name="Freeform 363">
            <a:extLst>
              <a:ext uri="{FF2B5EF4-FFF2-40B4-BE49-F238E27FC236}">
                <a16:creationId xmlns:a16="http://schemas.microsoft.com/office/drawing/2014/main" id="{35FD89CF-D75C-4BB7-BAFF-471BE939C5B1}"/>
              </a:ext>
            </a:extLst>
          </p:cNvPr>
          <p:cNvSpPr>
            <a:spLocks/>
          </p:cNvSpPr>
          <p:nvPr/>
        </p:nvSpPr>
        <p:spPr bwMode="auto">
          <a:xfrm>
            <a:off x="8734866" y="5851481"/>
            <a:ext cx="29105" cy="40747"/>
          </a:xfrm>
          <a:custGeom>
            <a:avLst/>
            <a:gdLst>
              <a:gd name="T0" fmla="*/ 0 w 10"/>
              <a:gd name="T1" fmla="*/ 4 h 14"/>
              <a:gd name="T2" fmla="*/ 7 w 10"/>
              <a:gd name="T3" fmla="*/ 0 h 14"/>
              <a:gd name="T4" fmla="*/ 10 w 10"/>
              <a:gd name="T5" fmla="*/ 4 h 14"/>
              <a:gd name="T6" fmla="*/ 10 w 10"/>
              <a:gd name="T7" fmla="*/ 11 h 14"/>
              <a:gd name="T8" fmla="*/ 7 w 10"/>
              <a:gd name="T9" fmla="*/ 14 h 14"/>
              <a:gd name="T10" fmla="*/ 3 w 10"/>
              <a:gd name="T11" fmla="*/ 14 h 14"/>
              <a:gd name="T12" fmla="*/ 0 w 10"/>
              <a:gd name="T13" fmla="*/ 14 h 14"/>
              <a:gd name="T14" fmla="*/ 0 w 10"/>
              <a:gd name="T15" fmla="*/ 11 h 14"/>
              <a:gd name="T16" fmla="*/ 0 w 10"/>
              <a:gd name="T1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4">
                <a:moveTo>
                  <a:pt x="0" y="4"/>
                </a:moveTo>
                <a:lnTo>
                  <a:pt x="7" y="0"/>
                </a:lnTo>
                <a:lnTo>
                  <a:pt x="10" y="4"/>
                </a:lnTo>
                <a:lnTo>
                  <a:pt x="10" y="11"/>
                </a:lnTo>
                <a:lnTo>
                  <a:pt x="7" y="14"/>
                </a:lnTo>
                <a:lnTo>
                  <a:pt x="3" y="14"/>
                </a:lnTo>
                <a:lnTo>
                  <a:pt x="0" y="14"/>
                </a:lnTo>
                <a:lnTo>
                  <a:pt x="0" y="11"/>
                </a:lnTo>
                <a:lnTo>
                  <a:pt x="0"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69" name="Freeform 364">
            <a:extLst>
              <a:ext uri="{FF2B5EF4-FFF2-40B4-BE49-F238E27FC236}">
                <a16:creationId xmlns:a16="http://schemas.microsoft.com/office/drawing/2014/main" id="{630EB8DB-85F6-4A2C-B9BA-F443874C109F}"/>
              </a:ext>
            </a:extLst>
          </p:cNvPr>
          <p:cNvSpPr>
            <a:spLocks/>
          </p:cNvSpPr>
          <p:nvPr/>
        </p:nvSpPr>
        <p:spPr bwMode="auto">
          <a:xfrm>
            <a:off x="8763969" y="5802002"/>
            <a:ext cx="32016" cy="40747"/>
          </a:xfrm>
          <a:custGeom>
            <a:avLst/>
            <a:gdLst>
              <a:gd name="T0" fmla="*/ 0 w 11"/>
              <a:gd name="T1" fmla="*/ 7 h 14"/>
              <a:gd name="T2" fmla="*/ 4 w 11"/>
              <a:gd name="T3" fmla="*/ 0 h 14"/>
              <a:gd name="T4" fmla="*/ 7 w 11"/>
              <a:gd name="T5" fmla="*/ 0 h 14"/>
              <a:gd name="T6" fmla="*/ 7 w 11"/>
              <a:gd name="T7" fmla="*/ 3 h 14"/>
              <a:gd name="T8" fmla="*/ 11 w 11"/>
              <a:gd name="T9" fmla="*/ 7 h 14"/>
              <a:gd name="T10" fmla="*/ 11 w 11"/>
              <a:gd name="T11" fmla="*/ 10 h 14"/>
              <a:gd name="T12" fmla="*/ 11 w 11"/>
              <a:gd name="T13" fmla="*/ 14 h 14"/>
              <a:gd name="T14" fmla="*/ 4 w 11"/>
              <a:gd name="T15" fmla="*/ 14 h 14"/>
              <a:gd name="T16" fmla="*/ 4 w 11"/>
              <a:gd name="T17" fmla="*/ 10 h 14"/>
              <a:gd name="T18" fmla="*/ 0 w 11"/>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
                <a:moveTo>
                  <a:pt x="0" y="7"/>
                </a:moveTo>
                <a:lnTo>
                  <a:pt x="4" y="0"/>
                </a:lnTo>
                <a:lnTo>
                  <a:pt x="7" y="0"/>
                </a:lnTo>
                <a:lnTo>
                  <a:pt x="7" y="3"/>
                </a:lnTo>
                <a:lnTo>
                  <a:pt x="11" y="7"/>
                </a:lnTo>
                <a:lnTo>
                  <a:pt x="11" y="10"/>
                </a:lnTo>
                <a:lnTo>
                  <a:pt x="11" y="14"/>
                </a:lnTo>
                <a:lnTo>
                  <a:pt x="4" y="14"/>
                </a:lnTo>
                <a:lnTo>
                  <a:pt x="4" y="10"/>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70" name="Freeform 365">
            <a:extLst>
              <a:ext uri="{FF2B5EF4-FFF2-40B4-BE49-F238E27FC236}">
                <a16:creationId xmlns:a16="http://schemas.microsoft.com/office/drawing/2014/main" id="{C57D70D8-C73C-405A-A817-F17DC966C1E4}"/>
              </a:ext>
            </a:extLst>
          </p:cNvPr>
          <p:cNvSpPr>
            <a:spLocks/>
          </p:cNvSpPr>
          <p:nvPr/>
        </p:nvSpPr>
        <p:spPr bwMode="auto">
          <a:xfrm>
            <a:off x="8694119" y="5883496"/>
            <a:ext cx="29105" cy="40747"/>
          </a:xfrm>
          <a:custGeom>
            <a:avLst/>
            <a:gdLst>
              <a:gd name="T0" fmla="*/ 0 w 10"/>
              <a:gd name="T1" fmla="*/ 3 h 14"/>
              <a:gd name="T2" fmla="*/ 3 w 10"/>
              <a:gd name="T3" fmla="*/ 3 h 14"/>
              <a:gd name="T4" fmla="*/ 3 w 10"/>
              <a:gd name="T5" fmla="*/ 0 h 14"/>
              <a:gd name="T6" fmla="*/ 10 w 10"/>
              <a:gd name="T7" fmla="*/ 3 h 14"/>
              <a:gd name="T8" fmla="*/ 10 w 10"/>
              <a:gd name="T9" fmla="*/ 7 h 14"/>
              <a:gd name="T10" fmla="*/ 10 w 10"/>
              <a:gd name="T11" fmla="*/ 10 h 14"/>
              <a:gd name="T12" fmla="*/ 7 w 10"/>
              <a:gd name="T13" fmla="*/ 14 h 14"/>
              <a:gd name="T14" fmla="*/ 3 w 10"/>
              <a:gd name="T15" fmla="*/ 10 h 14"/>
              <a:gd name="T16" fmla="*/ 0 w 1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4">
                <a:moveTo>
                  <a:pt x="0" y="3"/>
                </a:moveTo>
                <a:lnTo>
                  <a:pt x="3" y="3"/>
                </a:lnTo>
                <a:lnTo>
                  <a:pt x="3" y="0"/>
                </a:lnTo>
                <a:lnTo>
                  <a:pt x="10" y="3"/>
                </a:lnTo>
                <a:lnTo>
                  <a:pt x="10" y="7"/>
                </a:lnTo>
                <a:lnTo>
                  <a:pt x="10" y="10"/>
                </a:lnTo>
                <a:lnTo>
                  <a:pt x="7" y="14"/>
                </a:lnTo>
                <a:lnTo>
                  <a:pt x="3" y="10"/>
                </a:lnTo>
                <a:lnTo>
                  <a:pt x="0"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71" name="Freeform 366">
            <a:extLst>
              <a:ext uri="{FF2B5EF4-FFF2-40B4-BE49-F238E27FC236}">
                <a16:creationId xmlns:a16="http://schemas.microsoft.com/office/drawing/2014/main" id="{2F7F4D22-E954-4056-A995-76869A705ACF}"/>
              </a:ext>
            </a:extLst>
          </p:cNvPr>
          <p:cNvSpPr>
            <a:spLocks/>
          </p:cNvSpPr>
          <p:nvPr/>
        </p:nvSpPr>
        <p:spPr bwMode="auto">
          <a:xfrm>
            <a:off x="8723223" y="5810733"/>
            <a:ext cx="32016" cy="32016"/>
          </a:xfrm>
          <a:custGeom>
            <a:avLst/>
            <a:gdLst>
              <a:gd name="T0" fmla="*/ 0 w 11"/>
              <a:gd name="T1" fmla="*/ 7 h 11"/>
              <a:gd name="T2" fmla="*/ 4 w 11"/>
              <a:gd name="T3" fmla="*/ 0 h 11"/>
              <a:gd name="T4" fmla="*/ 7 w 11"/>
              <a:gd name="T5" fmla="*/ 0 h 11"/>
              <a:gd name="T6" fmla="*/ 11 w 11"/>
              <a:gd name="T7" fmla="*/ 0 h 11"/>
              <a:gd name="T8" fmla="*/ 11 w 11"/>
              <a:gd name="T9" fmla="*/ 4 h 11"/>
              <a:gd name="T10" fmla="*/ 7 w 11"/>
              <a:gd name="T11" fmla="*/ 7 h 11"/>
              <a:gd name="T12" fmla="*/ 7 w 11"/>
              <a:gd name="T13" fmla="*/ 11 h 11"/>
              <a:gd name="T14" fmla="*/ 4 w 11"/>
              <a:gd name="T15" fmla="*/ 11 h 11"/>
              <a:gd name="T16" fmla="*/ 0 w 11"/>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0" y="7"/>
                </a:moveTo>
                <a:lnTo>
                  <a:pt x="4" y="0"/>
                </a:lnTo>
                <a:lnTo>
                  <a:pt x="7" y="0"/>
                </a:lnTo>
                <a:lnTo>
                  <a:pt x="11" y="0"/>
                </a:lnTo>
                <a:lnTo>
                  <a:pt x="11" y="4"/>
                </a:lnTo>
                <a:lnTo>
                  <a:pt x="7" y="7"/>
                </a:lnTo>
                <a:lnTo>
                  <a:pt x="7" y="11"/>
                </a:lnTo>
                <a:lnTo>
                  <a:pt x="4" y="11"/>
                </a:lnTo>
                <a:lnTo>
                  <a:pt x="0"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72" name="Freeform 367">
            <a:extLst>
              <a:ext uri="{FF2B5EF4-FFF2-40B4-BE49-F238E27FC236}">
                <a16:creationId xmlns:a16="http://schemas.microsoft.com/office/drawing/2014/main" id="{3966B866-0E18-445C-BC76-612CD6C707B0}"/>
              </a:ext>
            </a:extLst>
          </p:cNvPr>
          <p:cNvSpPr>
            <a:spLocks/>
          </p:cNvSpPr>
          <p:nvPr/>
        </p:nvSpPr>
        <p:spPr bwMode="auto">
          <a:xfrm>
            <a:off x="8603892" y="5831107"/>
            <a:ext cx="29105" cy="72763"/>
          </a:xfrm>
          <a:custGeom>
            <a:avLst/>
            <a:gdLst>
              <a:gd name="T0" fmla="*/ 0 w 10"/>
              <a:gd name="T1" fmla="*/ 11 h 25"/>
              <a:gd name="T2" fmla="*/ 0 w 10"/>
              <a:gd name="T3" fmla="*/ 7 h 25"/>
              <a:gd name="T4" fmla="*/ 3 w 10"/>
              <a:gd name="T5" fmla="*/ 4 h 25"/>
              <a:gd name="T6" fmla="*/ 7 w 10"/>
              <a:gd name="T7" fmla="*/ 4 h 25"/>
              <a:gd name="T8" fmla="*/ 10 w 10"/>
              <a:gd name="T9" fmla="*/ 0 h 25"/>
              <a:gd name="T10" fmla="*/ 10 w 10"/>
              <a:gd name="T11" fmla="*/ 4 h 25"/>
              <a:gd name="T12" fmla="*/ 10 w 10"/>
              <a:gd name="T13" fmla="*/ 7 h 25"/>
              <a:gd name="T14" fmla="*/ 10 w 10"/>
              <a:gd name="T15" fmla="*/ 11 h 25"/>
              <a:gd name="T16" fmla="*/ 10 w 10"/>
              <a:gd name="T17" fmla="*/ 14 h 25"/>
              <a:gd name="T18" fmla="*/ 10 w 10"/>
              <a:gd name="T19" fmla="*/ 18 h 25"/>
              <a:gd name="T20" fmla="*/ 10 w 10"/>
              <a:gd name="T21" fmla="*/ 21 h 25"/>
              <a:gd name="T22" fmla="*/ 7 w 10"/>
              <a:gd name="T23" fmla="*/ 25 h 25"/>
              <a:gd name="T24" fmla="*/ 3 w 10"/>
              <a:gd name="T25" fmla="*/ 25 h 25"/>
              <a:gd name="T26" fmla="*/ 3 w 10"/>
              <a:gd name="T27" fmla="*/ 21 h 25"/>
              <a:gd name="T28" fmla="*/ 3 w 10"/>
              <a:gd name="T29" fmla="*/ 18 h 25"/>
              <a:gd name="T30" fmla="*/ 3 w 10"/>
              <a:gd name="T31" fmla="*/ 14 h 25"/>
              <a:gd name="T32" fmla="*/ 0 w 10"/>
              <a:gd name="T3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25">
                <a:moveTo>
                  <a:pt x="0" y="11"/>
                </a:moveTo>
                <a:lnTo>
                  <a:pt x="0" y="7"/>
                </a:lnTo>
                <a:lnTo>
                  <a:pt x="3" y="4"/>
                </a:lnTo>
                <a:lnTo>
                  <a:pt x="7" y="4"/>
                </a:lnTo>
                <a:lnTo>
                  <a:pt x="10" y="0"/>
                </a:lnTo>
                <a:lnTo>
                  <a:pt x="10" y="4"/>
                </a:lnTo>
                <a:lnTo>
                  <a:pt x="10" y="7"/>
                </a:lnTo>
                <a:lnTo>
                  <a:pt x="10" y="11"/>
                </a:lnTo>
                <a:lnTo>
                  <a:pt x="10" y="14"/>
                </a:lnTo>
                <a:lnTo>
                  <a:pt x="10" y="18"/>
                </a:lnTo>
                <a:lnTo>
                  <a:pt x="10" y="21"/>
                </a:lnTo>
                <a:lnTo>
                  <a:pt x="7" y="25"/>
                </a:lnTo>
                <a:lnTo>
                  <a:pt x="3" y="25"/>
                </a:lnTo>
                <a:lnTo>
                  <a:pt x="3" y="21"/>
                </a:lnTo>
                <a:lnTo>
                  <a:pt x="3" y="18"/>
                </a:lnTo>
                <a:lnTo>
                  <a:pt x="3" y="14"/>
                </a:lnTo>
                <a:lnTo>
                  <a:pt x="0"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73" name="Freeform 368">
            <a:extLst>
              <a:ext uri="{FF2B5EF4-FFF2-40B4-BE49-F238E27FC236}">
                <a16:creationId xmlns:a16="http://schemas.microsoft.com/office/drawing/2014/main" id="{5D46F0E3-A7BB-4E02-8101-97E4E966F564}"/>
              </a:ext>
            </a:extLst>
          </p:cNvPr>
          <p:cNvSpPr>
            <a:spLocks/>
          </p:cNvSpPr>
          <p:nvPr/>
        </p:nvSpPr>
        <p:spPr bwMode="auto">
          <a:xfrm>
            <a:off x="8592250" y="5790359"/>
            <a:ext cx="52389" cy="32016"/>
          </a:xfrm>
          <a:custGeom>
            <a:avLst/>
            <a:gdLst>
              <a:gd name="T0" fmla="*/ 4 w 18"/>
              <a:gd name="T1" fmla="*/ 7 h 11"/>
              <a:gd name="T2" fmla="*/ 0 w 18"/>
              <a:gd name="T3" fmla="*/ 4 h 11"/>
              <a:gd name="T4" fmla="*/ 4 w 18"/>
              <a:gd name="T5" fmla="*/ 4 h 11"/>
              <a:gd name="T6" fmla="*/ 7 w 18"/>
              <a:gd name="T7" fmla="*/ 0 h 11"/>
              <a:gd name="T8" fmla="*/ 11 w 18"/>
              <a:gd name="T9" fmla="*/ 4 h 11"/>
              <a:gd name="T10" fmla="*/ 14 w 18"/>
              <a:gd name="T11" fmla="*/ 7 h 11"/>
              <a:gd name="T12" fmla="*/ 18 w 18"/>
              <a:gd name="T13" fmla="*/ 7 h 11"/>
              <a:gd name="T14" fmla="*/ 18 w 18"/>
              <a:gd name="T15" fmla="*/ 11 h 11"/>
              <a:gd name="T16" fmla="*/ 14 w 18"/>
              <a:gd name="T17" fmla="*/ 11 h 11"/>
              <a:gd name="T18" fmla="*/ 11 w 18"/>
              <a:gd name="T19" fmla="*/ 11 h 11"/>
              <a:gd name="T20" fmla="*/ 4 w 18"/>
              <a:gd name="T21" fmla="*/ 11 h 11"/>
              <a:gd name="T22" fmla="*/ 4 w 18"/>
              <a:gd name="T23"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1">
                <a:moveTo>
                  <a:pt x="4" y="7"/>
                </a:moveTo>
                <a:lnTo>
                  <a:pt x="0" y="4"/>
                </a:lnTo>
                <a:lnTo>
                  <a:pt x="4" y="4"/>
                </a:lnTo>
                <a:lnTo>
                  <a:pt x="7" y="0"/>
                </a:lnTo>
                <a:lnTo>
                  <a:pt x="11" y="4"/>
                </a:lnTo>
                <a:lnTo>
                  <a:pt x="14" y="7"/>
                </a:lnTo>
                <a:lnTo>
                  <a:pt x="18" y="7"/>
                </a:lnTo>
                <a:lnTo>
                  <a:pt x="18" y="11"/>
                </a:lnTo>
                <a:lnTo>
                  <a:pt x="14" y="11"/>
                </a:lnTo>
                <a:lnTo>
                  <a:pt x="11" y="11"/>
                </a:lnTo>
                <a:lnTo>
                  <a:pt x="4" y="11"/>
                </a:lnTo>
                <a:lnTo>
                  <a:pt x="4" y="7"/>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74" name="Freeform 369">
            <a:extLst>
              <a:ext uri="{FF2B5EF4-FFF2-40B4-BE49-F238E27FC236}">
                <a16:creationId xmlns:a16="http://schemas.microsoft.com/office/drawing/2014/main" id="{A0F006C3-A1A6-49BF-8AF5-2162284FE97F}"/>
              </a:ext>
            </a:extLst>
          </p:cNvPr>
          <p:cNvSpPr>
            <a:spLocks/>
          </p:cNvSpPr>
          <p:nvPr/>
        </p:nvSpPr>
        <p:spPr bwMode="auto">
          <a:xfrm>
            <a:off x="8673744" y="5912601"/>
            <a:ext cx="40747" cy="61121"/>
          </a:xfrm>
          <a:custGeom>
            <a:avLst/>
            <a:gdLst>
              <a:gd name="T0" fmla="*/ 7 w 14"/>
              <a:gd name="T1" fmla="*/ 4 h 21"/>
              <a:gd name="T2" fmla="*/ 10 w 14"/>
              <a:gd name="T3" fmla="*/ 4 h 21"/>
              <a:gd name="T4" fmla="*/ 14 w 14"/>
              <a:gd name="T5" fmla="*/ 10 h 21"/>
              <a:gd name="T6" fmla="*/ 14 w 14"/>
              <a:gd name="T7" fmla="*/ 14 h 21"/>
              <a:gd name="T8" fmla="*/ 14 w 14"/>
              <a:gd name="T9" fmla="*/ 17 h 21"/>
              <a:gd name="T10" fmla="*/ 14 w 14"/>
              <a:gd name="T11" fmla="*/ 21 h 21"/>
              <a:gd name="T12" fmla="*/ 7 w 14"/>
              <a:gd name="T13" fmla="*/ 21 h 21"/>
              <a:gd name="T14" fmla="*/ 3 w 14"/>
              <a:gd name="T15" fmla="*/ 10 h 21"/>
              <a:gd name="T16" fmla="*/ 0 w 14"/>
              <a:gd name="T17" fmla="*/ 7 h 21"/>
              <a:gd name="T18" fmla="*/ 3 w 14"/>
              <a:gd name="T19" fmla="*/ 4 h 21"/>
              <a:gd name="T20" fmla="*/ 7 w 14"/>
              <a:gd name="T21" fmla="*/ 0 h 21"/>
              <a:gd name="T22" fmla="*/ 7 w 14"/>
              <a:gd name="T2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1">
                <a:moveTo>
                  <a:pt x="7" y="4"/>
                </a:moveTo>
                <a:lnTo>
                  <a:pt x="10" y="4"/>
                </a:lnTo>
                <a:lnTo>
                  <a:pt x="14" y="10"/>
                </a:lnTo>
                <a:lnTo>
                  <a:pt x="14" y="14"/>
                </a:lnTo>
                <a:lnTo>
                  <a:pt x="14" y="17"/>
                </a:lnTo>
                <a:lnTo>
                  <a:pt x="14" y="21"/>
                </a:lnTo>
                <a:lnTo>
                  <a:pt x="7" y="21"/>
                </a:lnTo>
                <a:lnTo>
                  <a:pt x="3" y="10"/>
                </a:lnTo>
                <a:lnTo>
                  <a:pt x="0" y="7"/>
                </a:lnTo>
                <a:lnTo>
                  <a:pt x="3" y="4"/>
                </a:lnTo>
                <a:lnTo>
                  <a:pt x="7" y="0"/>
                </a:lnTo>
                <a:lnTo>
                  <a:pt x="7" y="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75" name="Freeform 370">
            <a:extLst>
              <a:ext uri="{FF2B5EF4-FFF2-40B4-BE49-F238E27FC236}">
                <a16:creationId xmlns:a16="http://schemas.microsoft.com/office/drawing/2014/main" id="{6D143A4F-6C80-4E6C-A73A-D32A30A249C3}"/>
              </a:ext>
            </a:extLst>
          </p:cNvPr>
          <p:cNvSpPr>
            <a:spLocks/>
          </p:cNvSpPr>
          <p:nvPr/>
        </p:nvSpPr>
        <p:spPr bwMode="auto">
          <a:xfrm>
            <a:off x="8583519" y="5994095"/>
            <a:ext cx="90226" cy="40747"/>
          </a:xfrm>
          <a:custGeom>
            <a:avLst/>
            <a:gdLst>
              <a:gd name="T0" fmla="*/ 0 w 31"/>
              <a:gd name="T1" fmla="*/ 10 h 14"/>
              <a:gd name="T2" fmla="*/ 3 w 31"/>
              <a:gd name="T3" fmla="*/ 7 h 14"/>
              <a:gd name="T4" fmla="*/ 10 w 31"/>
              <a:gd name="T5" fmla="*/ 3 h 14"/>
              <a:gd name="T6" fmla="*/ 14 w 31"/>
              <a:gd name="T7" fmla="*/ 0 h 14"/>
              <a:gd name="T8" fmla="*/ 17 w 31"/>
              <a:gd name="T9" fmla="*/ 0 h 14"/>
              <a:gd name="T10" fmla="*/ 21 w 31"/>
              <a:gd name="T11" fmla="*/ 0 h 14"/>
              <a:gd name="T12" fmla="*/ 24 w 31"/>
              <a:gd name="T13" fmla="*/ 0 h 14"/>
              <a:gd name="T14" fmla="*/ 28 w 31"/>
              <a:gd name="T15" fmla="*/ 3 h 14"/>
              <a:gd name="T16" fmla="*/ 31 w 31"/>
              <a:gd name="T17" fmla="*/ 3 h 14"/>
              <a:gd name="T18" fmla="*/ 31 w 31"/>
              <a:gd name="T19" fmla="*/ 7 h 14"/>
              <a:gd name="T20" fmla="*/ 28 w 31"/>
              <a:gd name="T21" fmla="*/ 10 h 14"/>
              <a:gd name="T22" fmla="*/ 24 w 31"/>
              <a:gd name="T23" fmla="*/ 10 h 14"/>
              <a:gd name="T24" fmla="*/ 14 w 31"/>
              <a:gd name="T25" fmla="*/ 14 h 14"/>
              <a:gd name="T26" fmla="*/ 10 w 31"/>
              <a:gd name="T27" fmla="*/ 14 h 14"/>
              <a:gd name="T28" fmla="*/ 3 w 31"/>
              <a:gd name="T29" fmla="*/ 14 h 14"/>
              <a:gd name="T30" fmla="*/ 0 w 31"/>
              <a:gd name="T31" fmla="*/ 14 h 14"/>
              <a:gd name="T32" fmla="*/ 0 w 31"/>
              <a:gd name="T3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14">
                <a:moveTo>
                  <a:pt x="0" y="10"/>
                </a:moveTo>
                <a:lnTo>
                  <a:pt x="3" y="7"/>
                </a:lnTo>
                <a:lnTo>
                  <a:pt x="10" y="3"/>
                </a:lnTo>
                <a:lnTo>
                  <a:pt x="14" y="0"/>
                </a:lnTo>
                <a:lnTo>
                  <a:pt x="17" y="0"/>
                </a:lnTo>
                <a:lnTo>
                  <a:pt x="21" y="0"/>
                </a:lnTo>
                <a:lnTo>
                  <a:pt x="24" y="0"/>
                </a:lnTo>
                <a:lnTo>
                  <a:pt x="28" y="3"/>
                </a:lnTo>
                <a:lnTo>
                  <a:pt x="31" y="3"/>
                </a:lnTo>
                <a:lnTo>
                  <a:pt x="31" y="7"/>
                </a:lnTo>
                <a:lnTo>
                  <a:pt x="28" y="10"/>
                </a:lnTo>
                <a:lnTo>
                  <a:pt x="24" y="10"/>
                </a:lnTo>
                <a:lnTo>
                  <a:pt x="14" y="14"/>
                </a:lnTo>
                <a:lnTo>
                  <a:pt x="10" y="14"/>
                </a:lnTo>
                <a:lnTo>
                  <a:pt x="3" y="14"/>
                </a:lnTo>
                <a:lnTo>
                  <a:pt x="0" y="14"/>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76" name="Freeform 371">
            <a:extLst>
              <a:ext uri="{FF2B5EF4-FFF2-40B4-BE49-F238E27FC236}">
                <a16:creationId xmlns:a16="http://schemas.microsoft.com/office/drawing/2014/main" id="{FC6DE302-25F2-43B5-925F-A3967F526B61}"/>
              </a:ext>
            </a:extLst>
          </p:cNvPr>
          <p:cNvSpPr>
            <a:spLocks/>
          </p:cNvSpPr>
          <p:nvPr/>
        </p:nvSpPr>
        <p:spPr bwMode="auto">
          <a:xfrm>
            <a:off x="8632997" y="5953348"/>
            <a:ext cx="40747" cy="29105"/>
          </a:xfrm>
          <a:custGeom>
            <a:avLst/>
            <a:gdLst>
              <a:gd name="T0" fmla="*/ 0 w 14"/>
              <a:gd name="T1" fmla="*/ 3 h 10"/>
              <a:gd name="T2" fmla="*/ 4 w 14"/>
              <a:gd name="T3" fmla="*/ 0 h 10"/>
              <a:gd name="T4" fmla="*/ 7 w 14"/>
              <a:gd name="T5" fmla="*/ 0 h 10"/>
              <a:gd name="T6" fmla="*/ 11 w 14"/>
              <a:gd name="T7" fmla="*/ 3 h 10"/>
              <a:gd name="T8" fmla="*/ 14 w 14"/>
              <a:gd name="T9" fmla="*/ 7 h 10"/>
              <a:gd name="T10" fmla="*/ 14 w 14"/>
              <a:gd name="T11" fmla="*/ 10 h 10"/>
              <a:gd name="T12" fmla="*/ 7 w 14"/>
              <a:gd name="T13" fmla="*/ 10 h 10"/>
              <a:gd name="T14" fmla="*/ 4 w 14"/>
              <a:gd name="T15" fmla="*/ 7 h 10"/>
              <a:gd name="T16" fmla="*/ 0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0" y="3"/>
                </a:moveTo>
                <a:lnTo>
                  <a:pt x="4" y="0"/>
                </a:lnTo>
                <a:lnTo>
                  <a:pt x="7" y="0"/>
                </a:lnTo>
                <a:lnTo>
                  <a:pt x="11" y="3"/>
                </a:lnTo>
                <a:lnTo>
                  <a:pt x="14" y="7"/>
                </a:lnTo>
                <a:lnTo>
                  <a:pt x="14" y="10"/>
                </a:lnTo>
                <a:lnTo>
                  <a:pt x="7" y="10"/>
                </a:lnTo>
                <a:lnTo>
                  <a:pt x="4" y="7"/>
                </a:lnTo>
                <a:lnTo>
                  <a:pt x="0"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77" name="Freeform 372">
            <a:extLst>
              <a:ext uri="{FF2B5EF4-FFF2-40B4-BE49-F238E27FC236}">
                <a16:creationId xmlns:a16="http://schemas.microsoft.com/office/drawing/2014/main" id="{56A728CF-1014-4F8B-977C-AB897B8DA347}"/>
              </a:ext>
            </a:extLst>
          </p:cNvPr>
          <p:cNvSpPr>
            <a:spLocks/>
          </p:cNvSpPr>
          <p:nvPr/>
        </p:nvSpPr>
        <p:spPr bwMode="auto">
          <a:xfrm>
            <a:off x="8490384" y="5953347"/>
            <a:ext cx="72763" cy="81494"/>
          </a:xfrm>
          <a:custGeom>
            <a:avLst/>
            <a:gdLst>
              <a:gd name="T0" fmla="*/ 0 w 25"/>
              <a:gd name="T1" fmla="*/ 10 h 28"/>
              <a:gd name="T2" fmla="*/ 0 w 25"/>
              <a:gd name="T3" fmla="*/ 0 h 28"/>
              <a:gd name="T4" fmla="*/ 0 w 25"/>
              <a:gd name="T5" fmla="*/ 3 h 28"/>
              <a:gd name="T6" fmla="*/ 4 w 25"/>
              <a:gd name="T7" fmla="*/ 3 h 28"/>
              <a:gd name="T8" fmla="*/ 7 w 25"/>
              <a:gd name="T9" fmla="*/ 3 h 28"/>
              <a:gd name="T10" fmla="*/ 11 w 25"/>
              <a:gd name="T11" fmla="*/ 0 h 28"/>
              <a:gd name="T12" fmla="*/ 14 w 25"/>
              <a:gd name="T13" fmla="*/ 0 h 28"/>
              <a:gd name="T14" fmla="*/ 18 w 25"/>
              <a:gd name="T15" fmla="*/ 3 h 28"/>
              <a:gd name="T16" fmla="*/ 21 w 25"/>
              <a:gd name="T17" fmla="*/ 3 h 28"/>
              <a:gd name="T18" fmla="*/ 25 w 25"/>
              <a:gd name="T19" fmla="*/ 10 h 28"/>
              <a:gd name="T20" fmla="*/ 21 w 25"/>
              <a:gd name="T21" fmla="*/ 14 h 28"/>
              <a:gd name="T22" fmla="*/ 21 w 25"/>
              <a:gd name="T23" fmla="*/ 17 h 28"/>
              <a:gd name="T24" fmla="*/ 25 w 25"/>
              <a:gd name="T25" fmla="*/ 21 h 28"/>
              <a:gd name="T26" fmla="*/ 25 w 25"/>
              <a:gd name="T27" fmla="*/ 24 h 28"/>
              <a:gd name="T28" fmla="*/ 21 w 25"/>
              <a:gd name="T29" fmla="*/ 28 h 28"/>
              <a:gd name="T30" fmla="*/ 18 w 25"/>
              <a:gd name="T31" fmla="*/ 28 h 28"/>
              <a:gd name="T32" fmla="*/ 14 w 25"/>
              <a:gd name="T33" fmla="*/ 24 h 28"/>
              <a:gd name="T34" fmla="*/ 11 w 25"/>
              <a:gd name="T35" fmla="*/ 24 h 28"/>
              <a:gd name="T36" fmla="*/ 11 w 25"/>
              <a:gd name="T37" fmla="*/ 21 h 28"/>
              <a:gd name="T38" fmla="*/ 7 w 25"/>
              <a:gd name="T39" fmla="*/ 14 h 28"/>
              <a:gd name="T40" fmla="*/ 0 w 25"/>
              <a:gd name="T41"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8">
                <a:moveTo>
                  <a:pt x="0" y="10"/>
                </a:moveTo>
                <a:lnTo>
                  <a:pt x="0" y="0"/>
                </a:lnTo>
                <a:lnTo>
                  <a:pt x="0" y="3"/>
                </a:lnTo>
                <a:lnTo>
                  <a:pt x="4" y="3"/>
                </a:lnTo>
                <a:lnTo>
                  <a:pt x="7" y="3"/>
                </a:lnTo>
                <a:lnTo>
                  <a:pt x="11" y="0"/>
                </a:lnTo>
                <a:lnTo>
                  <a:pt x="14" y="0"/>
                </a:lnTo>
                <a:lnTo>
                  <a:pt x="18" y="3"/>
                </a:lnTo>
                <a:lnTo>
                  <a:pt x="21" y="3"/>
                </a:lnTo>
                <a:lnTo>
                  <a:pt x="25" y="10"/>
                </a:lnTo>
                <a:lnTo>
                  <a:pt x="21" y="14"/>
                </a:lnTo>
                <a:lnTo>
                  <a:pt x="21" y="17"/>
                </a:lnTo>
                <a:lnTo>
                  <a:pt x="25" y="21"/>
                </a:lnTo>
                <a:lnTo>
                  <a:pt x="25" y="24"/>
                </a:lnTo>
                <a:lnTo>
                  <a:pt x="21" y="28"/>
                </a:lnTo>
                <a:lnTo>
                  <a:pt x="18" y="28"/>
                </a:lnTo>
                <a:lnTo>
                  <a:pt x="14" y="24"/>
                </a:lnTo>
                <a:lnTo>
                  <a:pt x="11" y="24"/>
                </a:lnTo>
                <a:lnTo>
                  <a:pt x="11" y="21"/>
                </a:lnTo>
                <a:lnTo>
                  <a:pt x="7" y="14"/>
                </a:lnTo>
                <a:lnTo>
                  <a:pt x="0"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78" name="Freeform 373">
            <a:extLst>
              <a:ext uri="{FF2B5EF4-FFF2-40B4-BE49-F238E27FC236}">
                <a16:creationId xmlns:a16="http://schemas.microsoft.com/office/drawing/2014/main" id="{936404C7-0ECB-4CCE-B8F6-33E9B43BE870}"/>
              </a:ext>
            </a:extLst>
          </p:cNvPr>
          <p:cNvSpPr>
            <a:spLocks/>
          </p:cNvSpPr>
          <p:nvPr/>
        </p:nvSpPr>
        <p:spPr bwMode="auto">
          <a:xfrm>
            <a:off x="8432173" y="5740883"/>
            <a:ext cx="69852" cy="61121"/>
          </a:xfrm>
          <a:custGeom>
            <a:avLst/>
            <a:gdLst>
              <a:gd name="T0" fmla="*/ 24 w 24"/>
              <a:gd name="T1" fmla="*/ 11 h 21"/>
              <a:gd name="T2" fmla="*/ 10 w 24"/>
              <a:gd name="T3" fmla="*/ 21 h 21"/>
              <a:gd name="T4" fmla="*/ 10 w 24"/>
              <a:gd name="T5" fmla="*/ 17 h 21"/>
              <a:gd name="T6" fmla="*/ 7 w 24"/>
              <a:gd name="T7" fmla="*/ 17 h 21"/>
              <a:gd name="T8" fmla="*/ 3 w 24"/>
              <a:gd name="T9" fmla="*/ 17 h 21"/>
              <a:gd name="T10" fmla="*/ 0 w 24"/>
              <a:gd name="T11" fmla="*/ 14 h 21"/>
              <a:gd name="T12" fmla="*/ 3 w 24"/>
              <a:gd name="T13" fmla="*/ 14 h 21"/>
              <a:gd name="T14" fmla="*/ 3 w 24"/>
              <a:gd name="T15" fmla="*/ 7 h 21"/>
              <a:gd name="T16" fmla="*/ 7 w 24"/>
              <a:gd name="T17" fmla="*/ 4 h 21"/>
              <a:gd name="T18" fmla="*/ 14 w 24"/>
              <a:gd name="T19" fmla="*/ 4 h 21"/>
              <a:gd name="T20" fmla="*/ 14 w 24"/>
              <a:gd name="T21" fmla="*/ 0 h 21"/>
              <a:gd name="T22" fmla="*/ 17 w 24"/>
              <a:gd name="T23" fmla="*/ 4 h 21"/>
              <a:gd name="T24" fmla="*/ 24 w 24"/>
              <a:gd name="T25"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21">
                <a:moveTo>
                  <a:pt x="24" y="11"/>
                </a:moveTo>
                <a:lnTo>
                  <a:pt x="10" y="21"/>
                </a:lnTo>
                <a:lnTo>
                  <a:pt x="10" y="17"/>
                </a:lnTo>
                <a:lnTo>
                  <a:pt x="7" y="17"/>
                </a:lnTo>
                <a:lnTo>
                  <a:pt x="3" y="17"/>
                </a:lnTo>
                <a:lnTo>
                  <a:pt x="0" y="14"/>
                </a:lnTo>
                <a:lnTo>
                  <a:pt x="3" y="14"/>
                </a:lnTo>
                <a:lnTo>
                  <a:pt x="3" y="7"/>
                </a:lnTo>
                <a:lnTo>
                  <a:pt x="7" y="4"/>
                </a:lnTo>
                <a:lnTo>
                  <a:pt x="14" y="4"/>
                </a:lnTo>
                <a:lnTo>
                  <a:pt x="14" y="0"/>
                </a:lnTo>
                <a:lnTo>
                  <a:pt x="17" y="4"/>
                </a:lnTo>
                <a:lnTo>
                  <a:pt x="24" y="1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79" name="Freeform 374">
            <a:extLst>
              <a:ext uri="{FF2B5EF4-FFF2-40B4-BE49-F238E27FC236}">
                <a16:creationId xmlns:a16="http://schemas.microsoft.com/office/drawing/2014/main" id="{EB087DE9-BF6D-4379-8BA2-D3993F2FE16D}"/>
              </a:ext>
            </a:extLst>
          </p:cNvPr>
          <p:cNvSpPr>
            <a:spLocks/>
          </p:cNvSpPr>
          <p:nvPr/>
        </p:nvSpPr>
        <p:spPr bwMode="auto">
          <a:xfrm>
            <a:off x="8452546" y="5924242"/>
            <a:ext cx="37837" cy="58210"/>
          </a:xfrm>
          <a:custGeom>
            <a:avLst/>
            <a:gdLst>
              <a:gd name="T0" fmla="*/ 13 w 13"/>
              <a:gd name="T1" fmla="*/ 10 h 20"/>
              <a:gd name="T2" fmla="*/ 13 w 13"/>
              <a:gd name="T3" fmla="*/ 20 h 20"/>
              <a:gd name="T4" fmla="*/ 3 w 13"/>
              <a:gd name="T5" fmla="*/ 20 h 20"/>
              <a:gd name="T6" fmla="*/ 3 w 13"/>
              <a:gd name="T7" fmla="*/ 13 h 20"/>
              <a:gd name="T8" fmla="*/ 3 w 13"/>
              <a:gd name="T9" fmla="*/ 10 h 20"/>
              <a:gd name="T10" fmla="*/ 0 w 13"/>
              <a:gd name="T11" fmla="*/ 10 h 20"/>
              <a:gd name="T12" fmla="*/ 0 w 13"/>
              <a:gd name="T13" fmla="*/ 0 h 20"/>
              <a:gd name="T14" fmla="*/ 10 w 13"/>
              <a:gd name="T15" fmla="*/ 0 h 20"/>
              <a:gd name="T16" fmla="*/ 13 w 13"/>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0">
                <a:moveTo>
                  <a:pt x="13" y="10"/>
                </a:moveTo>
                <a:lnTo>
                  <a:pt x="13" y="20"/>
                </a:lnTo>
                <a:lnTo>
                  <a:pt x="3" y="20"/>
                </a:lnTo>
                <a:lnTo>
                  <a:pt x="3" y="13"/>
                </a:lnTo>
                <a:lnTo>
                  <a:pt x="3" y="10"/>
                </a:lnTo>
                <a:lnTo>
                  <a:pt x="0" y="10"/>
                </a:lnTo>
                <a:lnTo>
                  <a:pt x="0" y="0"/>
                </a:lnTo>
                <a:lnTo>
                  <a:pt x="10" y="0"/>
                </a:lnTo>
                <a:lnTo>
                  <a:pt x="13" y="1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80" name="Freeform 375">
            <a:extLst>
              <a:ext uri="{FF2B5EF4-FFF2-40B4-BE49-F238E27FC236}">
                <a16:creationId xmlns:a16="http://schemas.microsoft.com/office/drawing/2014/main" id="{15D73B2D-4DC2-4581-90EA-4E054DC18877}"/>
              </a:ext>
            </a:extLst>
          </p:cNvPr>
          <p:cNvSpPr>
            <a:spLocks/>
          </p:cNvSpPr>
          <p:nvPr/>
        </p:nvSpPr>
        <p:spPr bwMode="auto">
          <a:xfrm>
            <a:off x="8379785" y="5802002"/>
            <a:ext cx="72763" cy="122241"/>
          </a:xfrm>
          <a:custGeom>
            <a:avLst/>
            <a:gdLst>
              <a:gd name="T0" fmla="*/ 0 w 25"/>
              <a:gd name="T1" fmla="*/ 3 h 42"/>
              <a:gd name="T2" fmla="*/ 4 w 25"/>
              <a:gd name="T3" fmla="*/ 3 h 42"/>
              <a:gd name="T4" fmla="*/ 7 w 25"/>
              <a:gd name="T5" fmla="*/ 7 h 42"/>
              <a:gd name="T6" fmla="*/ 11 w 25"/>
              <a:gd name="T7" fmla="*/ 3 h 42"/>
              <a:gd name="T8" fmla="*/ 14 w 25"/>
              <a:gd name="T9" fmla="*/ 3 h 42"/>
              <a:gd name="T10" fmla="*/ 18 w 25"/>
              <a:gd name="T11" fmla="*/ 0 h 42"/>
              <a:gd name="T12" fmla="*/ 21 w 25"/>
              <a:gd name="T13" fmla="*/ 0 h 42"/>
              <a:gd name="T14" fmla="*/ 25 w 25"/>
              <a:gd name="T15" fmla="*/ 3 h 42"/>
              <a:gd name="T16" fmla="*/ 25 w 25"/>
              <a:gd name="T17" fmla="*/ 7 h 42"/>
              <a:gd name="T18" fmla="*/ 21 w 25"/>
              <a:gd name="T19" fmla="*/ 14 h 42"/>
              <a:gd name="T20" fmla="*/ 21 w 25"/>
              <a:gd name="T21" fmla="*/ 24 h 42"/>
              <a:gd name="T22" fmla="*/ 25 w 25"/>
              <a:gd name="T23" fmla="*/ 31 h 42"/>
              <a:gd name="T24" fmla="*/ 11 w 25"/>
              <a:gd name="T25" fmla="*/ 42 h 42"/>
              <a:gd name="T26" fmla="*/ 11 w 25"/>
              <a:gd name="T27" fmla="*/ 38 h 42"/>
              <a:gd name="T28" fmla="*/ 7 w 25"/>
              <a:gd name="T29" fmla="*/ 35 h 42"/>
              <a:gd name="T30" fmla="*/ 7 w 25"/>
              <a:gd name="T31" fmla="*/ 31 h 42"/>
              <a:gd name="T32" fmla="*/ 0 w 25"/>
              <a:gd name="T33"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42">
                <a:moveTo>
                  <a:pt x="0" y="3"/>
                </a:moveTo>
                <a:lnTo>
                  <a:pt x="4" y="3"/>
                </a:lnTo>
                <a:lnTo>
                  <a:pt x="7" y="7"/>
                </a:lnTo>
                <a:lnTo>
                  <a:pt x="11" y="3"/>
                </a:lnTo>
                <a:lnTo>
                  <a:pt x="14" y="3"/>
                </a:lnTo>
                <a:lnTo>
                  <a:pt x="18" y="0"/>
                </a:lnTo>
                <a:lnTo>
                  <a:pt x="21" y="0"/>
                </a:lnTo>
                <a:lnTo>
                  <a:pt x="25" y="3"/>
                </a:lnTo>
                <a:lnTo>
                  <a:pt x="25" y="7"/>
                </a:lnTo>
                <a:lnTo>
                  <a:pt x="21" y="14"/>
                </a:lnTo>
                <a:lnTo>
                  <a:pt x="21" y="24"/>
                </a:lnTo>
                <a:lnTo>
                  <a:pt x="25" y="31"/>
                </a:lnTo>
                <a:lnTo>
                  <a:pt x="11" y="42"/>
                </a:lnTo>
                <a:lnTo>
                  <a:pt x="11" y="38"/>
                </a:lnTo>
                <a:lnTo>
                  <a:pt x="7" y="35"/>
                </a:lnTo>
                <a:lnTo>
                  <a:pt x="7" y="31"/>
                </a:lnTo>
                <a:lnTo>
                  <a:pt x="0" y="3"/>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81" name="Freeform 376">
            <a:extLst>
              <a:ext uri="{FF2B5EF4-FFF2-40B4-BE49-F238E27FC236}">
                <a16:creationId xmlns:a16="http://schemas.microsoft.com/office/drawing/2014/main" id="{ED2CBCF1-2B6F-4B08-A814-FE3EF6BEA279}"/>
              </a:ext>
            </a:extLst>
          </p:cNvPr>
          <p:cNvSpPr>
            <a:spLocks/>
          </p:cNvSpPr>
          <p:nvPr/>
        </p:nvSpPr>
        <p:spPr bwMode="auto">
          <a:xfrm>
            <a:off x="8502025" y="5822375"/>
            <a:ext cx="81494" cy="81494"/>
          </a:xfrm>
          <a:custGeom>
            <a:avLst/>
            <a:gdLst>
              <a:gd name="T0" fmla="*/ 0 w 28"/>
              <a:gd name="T1" fmla="*/ 21 h 28"/>
              <a:gd name="T2" fmla="*/ 3 w 28"/>
              <a:gd name="T3" fmla="*/ 17 h 28"/>
              <a:gd name="T4" fmla="*/ 17 w 28"/>
              <a:gd name="T5" fmla="*/ 7 h 28"/>
              <a:gd name="T6" fmla="*/ 21 w 28"/>
              <a:gd name="T7" fmla="*/ 0 h 28"/>
              <a:gd name="T8" fmla="*/ 21 w 28"/>
              <a:gd name="T9" fmla="*/ 3 h 28"/>
              <a:gd name="T10" fmla="*/ 28 w 28"/>
              <a:gd name="T11" fmla="*/ 7 h 28"/>
              <a:gd name="T12" fmla="*/ 28 w 28"/>
              <a:gd name="T13" fmla="*/ 10 h 28"/>
              <a:gd name="T14" fmla="*/ 28 w 28"/>
              <a:gd name="T15" fmla="*/ 17 h 28"/>
              <a:gd name="T16" fmla="*/ 28 w 28"/>
              <a:gd name="T17" fmla="*/ 21 h 28"/>
              <a:gd name="T18" fmla="*/ 24 w 28"/>
              <a:gd name="T19" fmla="*/ 24 h 28"/>
              <a:gd name="T20" fmla="*/ 17 w 28"/>
              <a:gd name="T21" fmla="*/ 24 h 28"/>
              <a:gd name="T22" fmla="*/ 14 w 28"/>
              <a:gd name="T23" fmla="*/ 28 h 28"/>
              <a:gd name="T24" fmla="*/ 10 w 28"/>
              <a:gd name="T25" fmla="*/ 28 h 28"/>
              <a:gd name="T26" fmla="*/ 7 w 28"/>
              <a:gd name="T27" fmla="*/ 24 h 28"/>
              <a:gd name="T28" fmla="*/ 3 w 28"/>
              <a:gd name="T29" fmla="*/ 21 h 28"/>
              <a:gd name="T30" fmla="*/ 0 w 28"/>
              <a:gd name="T31"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0" y="21"/>
                </a:moveTo>
                <a:lnTo>
                  <a:pt x="3" y="17"/>
                </a:lnTo>
                <a:lnTo>
                  <a:pt x="17" y="7"/>
                </a:lnTo>
                <a:lnTo>
                  <a:pt x="21" y="0"/>
                </a:lnTo>
                <a:lnTo>
                  <a:pt x="21" y="3"/>
                </a:lnTo>
                <a:lnTo>
                  <a:pt x="28" y="7"/>
                </a:lnTo>
                <a:lnTo>
                  <a:pt x="28" y="10"/>
                </a:lnTo>
                <a:lnTo>
                  <a:pt x="28" y="17"/>
                </a:lnTo>
                <a:lnTo>
                  <a:pt x="28" y="21"/>
                </a:lnTo>
                <a:lnTo>
                  <a:pt x="24" y="24"/>
                </a:lnTo>
                <a:lnTo>
                  <a:pt x="17" y="24"/>
                </a:lnTo>
                <a:lnTo>
                  <a:pt x="14" y="28"/>
                </a:lnTo>
                <a:lnTo>
                  <a:pt x="10" y="28"/>
                </a:lnTo>
                <a:lnTo>
                  <a:pt x="7" y="24"/>
                </a:lnTo>
                <a:lnTo>
                  <a:pt x="3" y="21"/>
                </a:lnTo>
                <a:lnTo>
                  <a:pt x="0" y="2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82" name="Freeform 377">
            <a:extLst>
              <a:ext uri="{FF2B5EF4-FFF2-40B4-BE49-F238E27FC236}">
                <a16:creationId xmlns:a16="http://schemas.microsoft.com/office/drawing/2014/main" id="{8A5BEC78-92FD-4CDD-AD27-0B3DC60C21A2}"/>
              </a:ext>
            </a:extLst>
          </p:cNvPr>
          <p:cNvSpPr>
            <a:spLocks/>
          </p:cNvSpPr>
          <p:nvPr/>
        </p:nvSpPr>
        <p:spPr bwMode="auto">
          <a:xfrm>
            <a:off x="8339038" y="5810733"/>
            <a:ext cx="61121" cy="101868"/>
          </a:xfrm>
          <a:custGeom>
            <a:avLst/>
            <a:gdLst>
              <a:gd name="T0" fmla="*/ 14 w 21"/>
              <a:gd name="T1" fmla="*/ 0 h 35"/>
              <a:gd name="T2" fmla="*/ 21 w 21"/>
              <a:gd name="T3" fmla="*/ 28 h 35"/>
              <a:gd name="T4" fmla="*/ 18 w 21"/>
              <a:gd name="T5" fmla="*/ 28 h 35"/>
              <a:gd name="T6" fmla="*/ 14 w 21"/>
              <a:gd name="T7" fmla="*/ 28 h 35"/>
              <a:gd name="T8" fmla="*/ 11 w 21"/>
              <a:gd name="T9" fmla="*/ 28 h 35"/>
              <a:gd name="T10" fmla="*/ 7 w 21"/>
              <a:gd name="T11" fmla="*/ 32 h 35"/>
              <a:gd name="T12" fmla="*/ 4 w 21"/>
              <a:gd name="T13" fmla="*/ 35 h 35"/>
              <a:gd name="T14" fmla="*/ 4 w 21"/>
              <a:gd name="T15" fmla="*/ 32 h 35"/>
              <a:gd name="T16" fmla="*/ 0 w 21"/>
              <a:gd name="T17" fmla="*/ 28 h 35"/>
              <a:gd name="T18" fmla="*/ 0 w 21"/>
              <a:gd name="T19" fmla="*/ 21 h 35"/>
              <a:gd name="T20" fmla="*/ 4 w 21"/>
              <a:gd name="T21" fmla="*/ 18 h 35"/>
              <a:gd name="T22" fmla="*/ 4 w 21"/>
              <a:gd name="T23" fmla="*/ 14 h 35"/>
              <a:gd name="T24" fmla="*/ 0 w 21"/>
              <a:gd name="T25" fmla="*/ 14 h 35"/>
              <a:gd name="T26" fmla="*/ 0 w 21"/>
              <a:gd name="T27" fmla="*/ 11 h 35"/>
              <a:gd name="T28" fmla="*/ 0 w 21"/>
              <a:gd name="T29" fmla="*/ 7 h 35"/>
              <a:gd name="T30" fmla="*/ 7 w 21"/>
              <a:gd name="T31" fmla="*/ 7 h 35"/>
              <a:gd name="T32" fmla="*/ 11 w 21"/>
              <a:gd name="T33" fmla="*/ 4 h 35"/>
              <a:gd name="T34" fmla="*/ 14 w 21"/>
              <a:gd name="T3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5">
                <a:moveTo>
                  <a:pt x="14" y="0"/>
                </a:moveTo>
                <a:lnTo>
                  <a:pt x="21" y="28"/>
                </a:lnTo>
                <a:lnTo>
                  <a:pt x="18" y="28"/>
                </a:lnTo>
                <a:lnTo>
                  <a:pt x="14" y="28"/>
                </a:lnTo>
                <a:lnTo>
                  <a:pt x="11" y="28"/>
                </a:lnTo>
                <a:lnTo>
                  <a:pt x="7" y="32"/>
                </a:lnTo>
                <a:lnTo>
                  <a:pt x="4" y="35"/>
                </a:lnTo>
                <a:lnTo>
                  <a:pt x="4" y="32"/>
                </a:lnTo>
                <a:lnTo>
                  <a:pt x="0" y="28"/>
                </a:lnTo>
                <a:lnTo>
                  <a:pt x="0" y="21"/>
                </a:lnTo>
                <a:lnTo>
                  <a:pt x="4" y="18"/>
                </a:lnTo>
                <a:lnTo>
                  <a:pt x="4" y="14"/>
                </a:lnTo>
                <a:lnTo>
                  <a:pt x="0" y="14"/>
                </a:lnTo>
                <a:lnTo>
                  <a:pt x="0" y="11"/>
                </a:lnTo>
                <a:lnTo>
                  <a:pt x="0" y="7"/>
                </a:lnTo>
                <a:lnTo>
                  <a:pt x="7" y="7"/>
                </a:lnTo>
                <a:lnTo>
                  <a:pt x="11" y="4"/>
                </a:lnTo>
                <a:lnTo>
                  <a:pt x="14"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83" name="Freeform 378">
            <a:extLst>
              <a:ext uri="{FF2B5EF4-FFF2-40B4-BE49-F238E27FC236}">
                <a16:creationId xmlns:a16="http://schemas.microsoft.com/office/drawing/2014/main" id="{0873FA7A-8759-446D-B33A-F9C5F333884E}"/>
              </a:ext>
            </a:extLst>
          </p:cNvPr>
          <p:cNvSpPr>
            <a:spLocks/>
          </p:cNvSpPr>
          <p:nvPr/>
        </p:nvSpPr>
        <p:spPr bwMode="auto">
          <a:xfrm>
            <a:off x="8440903" y="5772897"/>
            <a:ext cx="69852" cy="130973"/>
          </a:xfrm>
          <a:custGeom>
            <a:avLst/>
            <a:gdLst>
              <a:gd name="T0" fmla="*/ 0 w 24"/>
              <a:gd name="T1" fmla="*/ 24 h 45"/>
              <a:gd name="T2" fmla="*/ 7 w 24"/>
              <a:gd name="T3" fmla="*/ 24 h 45"/>
              <a:gd name="T4" fmla="*/ 7 w 24"/>
              <a:gd name="T5" fmla="*/ 20 h 45"/>
              <a:gd name="T6" fmla="*/ 7 w 24"/>
              <a:gd name="T7" fmla="*/ 17 h 45"/>
              <a:gd name="T8" fmla="*/ 7 w 24"/>
              <a:gd name="T9" fmla="*/ 10 h 45"/>
              <a:gd name="T10" fmla="*/ 21 w 24"/>
              <a:gd name="T11" fmla="*/ 0 h 45"/>
              <a:gd name="T12" fmla="*/ 24 w 24"/>
              <a:gd name="T13" fmla="*/ 0 h 45"/>
              <a:gd name="T14" fmla="*/ 17 w 24"/>
              <a:gd name="T15" fmla="*/ 17 h 45"/>
              <a:gd name="T16" fmla="*/ 24 w 24"/>
              <a:gd name="T17" fmla="*/ 34 h 45"/>
              <a:gd name="T18" fmla="*/ 21 w 24"/>
              <a:gd name="T19" fmla="*/ 38 h 45"/>
              <a:gd name="T20" fmla="*/ 17 w 24"/>
              <a:gd name="T21" fmla="*/ 41 h 45"/>
              <a:gd name="T22" fmla="*/ 21 w 24"/>
              <a:gd name="T23" fmla="*/ 45 h 45"/>
              <a:gd name="T24" fmla="*/ 11 w 24"/>
              <a:gd name="T25" fmla="*/ 38 h 45"/>
              <a:gd name="T26" fmla="*/ 4 w 24"/>
              <a:gd name="T27" fmla="*/ 41 h 45"/>
              <a:gd name="T28" fmla="*/ 0 w 24"/>
              <a:gd name="T29" fmla="*/ 34 h 45"/>
              <a:gd name="T30" fmla="*/ 0 w 24"/>
              <a:gd name="T31"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45">
                <a:moveTo>
                  <a:pt x="0" y="24"/>
                </a:moveTo>
                <a:lnTo>
                  <a:pt x="7" y="24"/>
                </a:lnTo>
                <a:lnTo>
                  <a:pt x="7" y="20"/>
                </a:lnTo>
                <a:lnTo>
                  <a:pt x="7" y="17"/>
                </a:lnTo>
                <a:lnTo>
                  <a:pt x="7" y="10"/>
                </a:lnTo>
                <a:lnTo>
                  <a:pt x="21" y="0"/>
                </a:lnTo>
                <a:lnTo>
                  <a:pt x="24" y="0"/>
                </a:lnTo>
                <a:lnTo>
                  <a:pt x="17" y="17"/>
                </a:lnTo>
                <a:lnTo>
                  <a:pt x="24" y="34"/>
                </a:lnTo>
                <a:lnTo>
                  <a:pt x="21" y="38"/>
                </a:lnTo>
                <a:lnTo>
                  <a:pt x="17" y="41"/>
                </a:lnTo>
                <a:lnTo>
                  <a:pt x="21" y="45"/>
                </a:lnTo>
                <a:lnTo>
                  <a:pt x="11" y="38"/>
                </a:lnTo>
                <a:lnTo>
                  <a:pt x="4" y="41"/>
                </a:lnTo>
                <a:lnTo>
                  <a:pt x="0" y="34"/>
                </a:lnTo>
                <a:lnTo>
                  <a:pt x="0" y="2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84" name="Freeform 379">
            <a:extLst>
              <a:ext uri="{FF2B5EF4-FFF2-40B4-BE49-F238E27FC236}">
                <a16:creationId xmlns:a16="http://schemas.microsoft.com/office/drawing/2014/main" id="{D5F44958-4705-47D4-BF08-D0BB7C9B2DF9}"/>
              </a:ext>
            </a:extLst>
          </p:cNvPr>
          <p:cNvSpPr>
            <a:spLocks/>
          </p:cNvSpPr>
          <p:nvPr/>
        </p:nvSpPr>
        <p:spPr bwMode="auto">
          <a:xfrm>
            <a:off x="8411799" y="5883495"/>
            <a:ext cx="98957" cy="69852"/>
          </a:xfrm>
          <a:custGeom>
            <a:avLst/>
            <a:gdLst>
              <a:gd name="T0" fmla="*/ 0 w 34"/>
              <a:gd name="T1" fmla="*/ 14 h 24"/>
              <a:gd name="T2" fmla="*/ 14 w 34"/>
              <a:gd name="T3" fmla="*/ 3 h 24"/>
              <a:gd name="T4" fmla="*/ 21 w 34"/>
              <a:gd name="T5" fmla="*/ 0 h 24"/>
              <a:gd name="T6" fmla="*/ 31 w 34"/>
              <a:gd name="T7" fmla="*/ 7 h 24"/>
              <a:gd name="T8" fmla="*/ 34 w 34"/>
              <a:gd name="T9" fmla="*/ 10 h 24"/>
              <a:gd name="T10" fmla="*/ 34 w 34"/>
              <a:gd name="T11" fmla="*/ 14 h 24"/>
              <a:gd name="T12" fmla="*/ 27 w 34"/>
              <a:gd name="T13" fmla="*/ 24 h 24"/>
              <a:gd name="T14" fmla="*/ 24 w 34"/>
              <a:gd name="T15" fmla="*/ 14 h 24"/>
              <a:gd name="T16" fmla="*/ 14 w 34"/>
              <a:gd name="T17" fmla="*/ 14 h 24"/>
              <a:gd name="T18" fmla="*/ 14 w 34"/>
              <a:gd name="T19" fmla="*/ 24 h 24"/>
              <a:gd name="T20" fmla="*/ 10 w 34"/>
              <a:gd name="T21" fmla="*/ 24 h 24"/>
              <a:gd name="T22" fmla="*/ 7 w 34"/>
              <a:gd name="T23" fmla="*/ 24 h 24"/>
              <a:gd name="T24" fmla="*/ 3 w 34"/>
              <a:gd name="T25" fmla="*/ 20 h 24"/>
              <a:gd name="T26" fmla="*/ 0 w 34"/>
              <a:gd name="T27"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4">
                <a:moveTo>
                  <a:pt x="0" y="14"/>
                </a:moveTo>
                <a:lnTo>
                  <a:pt x="14" y="3"/>
                </a:lnTo>
                <a:lnTo>
                  <a:pt x="21" y="0"/>
                </a:lnTo>
                <a:lnTo>
                  <a:pt x="31" y="7"/>
                </a:lnTo>
                <a:lnTo>
                  <a:pt x="34" y="10"/>
                </a:lnTo>
                <a:lnTo>
                  <a:pt x="34" y="14"/>
                </a:lnTo>
                <a:lnTo>
                  <a:pt x="27" y="24"/>
                </a:lnTo>
                <a:lnTo>
                  <a:pt x="24" y="14"/>
                </a:lnTo>
                <a:lnTo>
                  <a:pt x="14" y="14"/>
                </a:lnTo>
                <a:lnTo>
                  <a:pt x="14" y="24"/>
                </a:lnTo>
                <a:lnTo>
                  <a:pt x="10" y="24"/>
                </a:lnTo>
                <a:lnTo>
                  <a:pt x="7" y="24"/>
                </a:lnTo>
                <a:lnTo>
                  <a:pt x="3" y="20"/>
                </a:lnTo>
                <a:lnTo>
                  <a:pt x="0" y="14"/>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85" name="Freeform 380">
            <a:extLst>
              <a:ext uri="{FF2B5EF4-FFF2-40B4-BE49-F238E27FC236}">
                <a16:creationId xmlns:a16="http://schemas.microsoft.com/office/drawing/2014/main" id="{3DD5549F-B4AC-4FDB-A8F2-0FDD1B2A5E37}"/>
              </a:ext>
            </a:extLst>
          </p:cNvPr>
          <p:cNvSpPr>
            <a:spLocks/>
          </p:cNvSpPr>
          <p:nvPr/>
        </p:nvSpPr>
        <p:spPr bwMode="auto">
          <a:xfrm>
            <a:off x="8490384" y="5772897"/>
            <a:ext cx="72763" cy="98957"/>
          </a:xfrm>
          <a:custGeom>
            <a:avLst/>
            <a:gdLst>
              <a:gd name="T0" fmla="*/ 7 w 25"/>
              <a:gd name="T1" fmla="*/ 0 h 34"/>
              <a:gd name="T2" fmla="*/ 11 w 25"/>
              <a:gd name="T3" fmla="*/ 3 h 34"/>
              <a:gd name="T4" fmla="*/ 14 w 25"/>
              <a:gd name="T5" fmla="*/ 3 h 34"/>
              <a:gd name="T6" fmla="*/ 18 w 25"/>
              <a:gd name="T7" fmla="*/ 6 h 34"/>
              <a:gd name="T8" fmla="*/ 18 w 25"/>
              <a:gd name="T9" fmla="*/ 10 h 34"/>
              <a:gd name="T10" fmla="*/ 25 w 25"/>
              <a:gd name="T11" fmla="*/ 13 h 34"/>
              <a:gd name="T12" fmla="*/ 25 w 25"/>
              <a:gd name="T13" fmla="*/ 17 h 34"/>
              <a:gd name="T14" fmla="*/ 21 w 25"/>
              <a:gd name="T15" fmla="*/ 24 h 34"/>
              <a:gd name="T16" fmla="*/ 7 w 25"/>
              <a:gd name="T17" fmla="*/ 34 h 34"/>
              <a:gd name="T18" fmla="*/ 0 w 25"/>
              <a:gd name="T19" fmla="*/ 17 h 34"/>
              <a:gd name="T20" fmla="*/ 7 w 25"/>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4">
                <a:moveTo>
                  <a:pt x="7" y="0"/>
                </a:moveTo>
                <a:lnTo>
                  <a:pt x="11" y="3"/>
                </a:lnTo>
                <a:lnTo>
                  <a:pt x="14" y="3"/>
                </a:lnTo>
                <a:lnTo>
                  <a:pt x="18" y="6"/>
                </a:lnTo>
                <a:lnTo>
                  <a:pt x="18" y="10"/>
                </a:lnTo>
                <a:lnTo>
                  <a:pt x="25" y="13"/>
                </a:lnTo>
                <a:lnTo>
                  <a:pt x="25" y="17"/>
                </a:lnTo>
                <a:lnTo>
                  <a:pt x="21" y="24"/>
                </a:lnTo>
                <a:lnTo>
                  <a:pt x="7" y="34"/>
                </a:lnTo>
                <a:lnTo>
                  <a:pt x="0" y="17"/>
                </a:lnTo>
                <a:lnTo>
                  <a:pt x="7" y="0"/>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86" name="Freeform 381">
            <a:extLst>
              <a:ext uri="{FF2B5EF4-FFF2-40B4-BE49-F238E27FC236}">
                <a16:creationId xmlns:a16="http://schemas.microsoft.com/office/drawing/2014/main" id="{4F2BF7F3-7C7D-4CBF-B33D-72D4AD03D709}"/>
              </a:ext>
            </a:extLst>
          </p:cNvPr>
          <p:cNvSpPr>
            <a:spLocks/>
          </p:cNvSpPr>
          <p:nvPr/>
        </p:nvSpPr>
        <p:spPr bwMode="auto">
          <a:xfrm>
            <a:off x="8551502" y="5912601"/>
            <a:ext cx="32016" cy="61121"/>
          </a:xfrm>
          <a:custGeom>
            <a:avLst/>
            <a:gdLst>
              <a:gd name="T0" fmla="*/ 11 w 11"/>
              <a:gd name="T1" fmla="*/ 21 h 21"/>
              <a:gd name="T2" fmla="*/ 7 w 11"/>
              <a:gd name="T3" fmla="*/ 21 h 21"/>
              <a:gd name="T4" fmla="*/ 4 w 11"/>
              <a:gd name="T5" fmla="*/ 21 h 21"/>
              <a:gd name="T6" fmla="*/ 4 w 11"/>
              <a:gd name="T7" fmla="*/ 14 h 21"/>
              <a:gd name="T8" fmla="*/ 0 w 11"/>
              <a:gd name="T9" fmla="*/ 10 h 21"/>
              <a:gd name="T10" fmla="*/ 4 w 11"/>
              <a:gd name="T11" fmla="*/ 10 h 21"/>
              <a:gd name="T12" fmla="*/ 4 w 11"/>
              <a:gd name="T13" fmla="*/ 7 h 21"/>
              <a:gd name="T14" fmla="*/ 7 w 11"/>
              <a:gd name="T15" fmla="*/ 0 h 21"/>
              <a:gd name="T16" fmla="*/ 11 w 11"/>
              <a:gd name="T17" fmla="*/ 4 h 21"/>
              <a:gd name="T18" fmla="*/ 11 w 11"/>
              <a:gd name="T19" fmla="*/ 7 h 21"/>
              <a:gd name="T20" fmla="*/ 11 w 11"/>
              <a:gd name="T21" fmla="*/ 14 h 21"/>
              <a:gd name="T22" fmla="*/ 11 w 11"/>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1">
                <a:moveTo>
                  <a:pt x="11" y="21"/>
                </a:moveTo>
                <a:lnTo>
                  <a:pt x="7" y="21"/>
                </a:lnTo>
                <a:lnTo>
                  <a:pt x="4" y="21"/>
                </a:lnTo>
                <a:lnTo>
                  <a:pt x="4" y="14"/>
                </a:lnTo>
                <a:lnTo>
                  <a:pt x="0" y="10"/>
                </a:lnTo>
                <a:lnTo>
                  <a:pt x="4" y="10"/>
                </a:lnTo>
                <a:lnTo>
                  <a:pt x="4" y="7"/>
                </a:lnTo>
                <a:lnTo>
                  <a:pt x="7" y="0"/>
                </a:lnTo>
                <a:lnTo>
                  <a:pt x="11" y="4"/>
                </a:lnTo>
                <a:lnTo>
                  <a:pt x="11" y="7"/>
                </a:lnTo>
                <a:lnTo>
                  <a:pt x="11" y="14"/>
                </a:lnTo>
                <a:lnTo>
                  <a:pt x="11" y="21"/>
                </a:lnTo>
                <a:close/>
              </a:path>
            </a:pathLst>
          </a:custGeom>
          <a:noFill/>
          <a:ln w="28575">
            <a:solidFill>
              <a:srgbClr val="5557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Calibri"/>
              <a:ea typeface="+mn-ea"/>
              <a:cs typeface="+mn-cs"/>
            </a:endParaRPr>
          </a:p>
        </p:txBody>
      </p:sp>
      <p:sp>
        <p:nvSpPr>
          <p:cNvPr id="390" name="Sisällön paikkamerkki 2">
            <a:extLst>
              <a:ext uri="{FF2B5EF4-FFF2-40B4-BE49-F238E27FC236}">
                <a16:creationId xmlns:a16="http://schemas.microsoft.com/office/drawing/2014/main" id="{0057EE04-2556-432D-BFC5-0EE6A26D5071}"/>
              </a:ext>
            </a:extLst>
          </p:cNvPr>
          <p:cNvSpPr txBox="1">
            <a:spLocks/>
          </p:cNvSpPr>
          <p:nvPr/>
        </p:nvSpPr>
        <p:spPr>
          <a:xfrm>
            <a:off x="3396788" y="1628402"/>
            <a:ext cx="1202153" cy="1845880"/>
          </a:xfrm>
          <a:prstGeom prst="rect">
            <a:avLst/>
          </a:prstGeom>
        </p:spPr>
        <p:txBody>
          <a:bodyPr vert="horz" lIns="0" tIns="0" rIns="0" bIns="0" rtlCol="0" anchor="t" anchorCtr="0">
            <a:noAutofit/>
          </a:bodyPr>
          <a:lst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614488" indent="-271463" algn="l" defTabSz="914400" rtl="0" eaLnBrk="1" latinLnBrk="0" hangingPunct="1">
              <a:lnSpc>
                <a:spcPct val="100000"/>
              </a:lnSpc>
              <a:spcBef>
                <a:spcPts val="200"/>
              </a:spcBef>
              <a:buClr>
                <a:schemeClr val="accent3"/>
              </a:buClr>
              <a:buFont typeface="Arial" panose="020B0604020202020204" pitchFamily="34" charset="0"/>
              <a:buChar char="•"/>
              <a:defRPr sz="1400" kern="1200">
                <a:solidFill>
                  <a:schemeClr val="tx1"/>
                </a:solidFill>
                <a:latin typeface="+mn-lt"/>
                <a:ea typeface="+mn-ea"/>
                <a:cs typeface="+mn-cs"/>
              </a:defRPr>
            </a:lvl4pPr>
            <a:lvl5pPr marL="2058988"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5pPr>
            <a:lvl6pPr marL="2513013" indent="-273050"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6pPr>
            <a:lvl7pPr marL="2957513"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7pPr>
            <a:lvl8pPr marL="3409950" indent="-27146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8pPr>
            <a:lvl9pPr marL="3856038" indent="-26511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800"/>
              </a:spcBef>
              <a:spcAft>
                <a:spcPts val="0"/>
              </a:spcAft>
              <a:buClr>
                <a:srgbClr val="923468"/>
              </a:buClr>
              <a:buSzTx/>
              <a:buFont typeface="Arial" panose="020B0604020202020204" pitchFamily="34" charset="0"/>
              <a:buNone/>
              <a:tabLst/>
              <a:defRPr/>
            </a:pPr>
            <a:endParaRPr kumimoji="0" lang="fi-FI" sz="1600" b="0" i="0" u="none" strike="noStrike" kern="1200" cap="none" spc="0" normalizeH="0" baseline="0" noProof="0" dirty="0">
              <a:ln>
                <a:noFill/>
              </a:ln>
              <a:solidFill>
                <a:srgbClr val="000000"/>
              </a:solidFill>
              <a:effectLst/>
              <a:uLnTx/>
              <a:uFillTx/>
              <a:latin typeface="Work Sans ExtraBold"/>
              <a:ea typeface="+mn-ea"/>
              <a:cs typeface="+mn-cs"/>
            </a:endParaRPr>
          </a:p>
        </p:txBody>
      </p:sp>
    </p:spTree>
    <p:extLst>
      <p:ext uri="{BB962C8B-B14F-4D97-AF65-F5344CB8AC3E}">
        <p14:creationId xmlns:p14="http://schemas.microsoft.com/office/powerpoint/2010/main" val="11945918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6762" y="620688"/>
            <a:ext cx="10658475" cy="1008112"/>
          </a:xfrm>
        </p:spPr>
        <p:txBody>
          <a:bodyPr anchor="t">
            <a:noAutofit/>
          </a:bodyPr>
          <a:lstStyle/>
          <a:p>
            <a:r>
              <a:rPr lang="fi-FI" sz="3600" dirty="0"/>
              <a:t>Luottamushenkilösparraukset 1.9. ja 1.12.2021</a:t>
            </a:r>
          </a:p>
        </p:txBody>
      </p:sp>
      <p:sp>
        <p:nvSpPr>
          <p:cNvPr id="3" name="Content Placeholder 2"/>
          <p:cNvSpPr>
            <a:spLocks noGrp="1"/>
          </p:cNvSpPr>
          <p:nvPr>
            <p:ph type="subTitle" idx="1"/>
          </p:nvPr>
        </p:nvSpPr>
        <p:spPr>
          <a:xfrm>
            <a:off x="695400" y="1816642"/>
            <a:ext cx="10658475" cy="4032500"/>
          </a:xfrm>
        </p:spPr>
        <p:txBody>
          <a:bodyPr anchor="t">
            <a:normAutofit fontScale="77500" lnSpcReduction="20000"/>
          </a:bodyPr>
          <a:lstStyle/>
          <a:p>
            <a:pPr marL="342900" indent="-342900">
              <a:lnSpc>
                <a:spcPct val="120000"/>
              </a:lnSpc>
              <a:buFont typeface="Arial" panose="020B0604020202020204" pitchFamily="34" charset="0"/>
              <a:buChar char="•"/>
            </a:pPr>
            <a:r>
              <a:rPr lang="fi-FI" sz="2600" b="1" dirty="0">
                <a:latin typeface="+mn-lt"/>
              </a:rPr>
              <a:t>Tapahtumat järjestetään hybriditapahtumina n. klo 9-15</a:t>
            </a:r>
          </a:p>
          <a:p>
            <a:pPr marL="800100" lvl="1" indent="-342900" algn="l">
              <a:lnSpc>
                <a:spcPct val="120000"/>
              </a:lnSpc>
              <a:buFont typeface="Arial" panose="020B0604020202020204" pitchFamily="34" charset="0"/>
              <a:buChar char="•"/>
            </a:pPr>
            <a:r>
              <a:rPr lang="fi-FI" sz="2600" dirty="0">
                <a:solidFill>
                  <a:schemeClr val="accent3"/>
                </a:solidFill>
              </a:rPr>
              <a:t>Tapahtumaan pääsee paikan päälle rajoitettu määrä osallistujia per kunta. </a:t>
            </a:r>
          </a:p>
          <a:p>
            <a:pPr marL="800100" lvl="1" indent="-342900" algn="l">
              <a:lnSpc>
                <a:spcPct val="120000"/>
              </a:lnSpc>
              <a:buFont typeface="Arial" panose="020B0604020202020204" pitchFamily="34" charset="0"/>
              <a:buChar char="•"/>
            </a:pPr>
            <a:r>
              <a:rPr lang="fi-FI" sz="2600" dirty="0">
                <a:solidFill>
                  <a:schemeClr val="accent3"/>
                </a:solidFill>
              </a:rPr>
              <a:t>Striimattaviin yhteisiin tilaisuuksiin voi etäyhteyksin osallistua niin monta kunnasta kuin haluaa.</a:t>
            </a:r>
          </a:p>
          <a:p>
            <a:pPr marL="342900" indent="-342900">
              <a:lnSpc>
                <a:spcPct val="120000"/>
              </a:lnSpc>
              <a:buFont typeface="Arial" panose="020B0604020202020204" pitchFamily="34" charset="0"/>
              <a:buChar char="•"/>
            </a:pPr>
            <a:r>
              <a:rPr lang="fi-FI" sz="2600" b="1" dirty="0">
                <a:latin typeface="+mn-lt"/>
              </a:rPr>
              <a:t>Ilmoittautumiset tapahtumiin aukeavat myöhemmin</a:t>
            </a:r>
          </a:p>
          <a:p>
            <a:pPr marL="342900" indent="-342900">
              <a:lnSpc>
                <a:spcPct val="120000"/>
              </a:lnSpc>
              <a:buFont typeface="Arial" panose="020B0604020202020204" pitchFamily="34" charset="0"/>
              <a:buChar char="•"/>
            </a:pPr>
            <a:r>
              <a:rPr lang="fi-FI" sz="2600" b="1" dirty="0">
                <a:latin typeface="+mn-lt"/>
              </a:rPr>
              <a:t>Aiheina:</a:t>
            </a:r>
          </a:p>
          <a:p>
            <a:pPr marL="800100" lvl="1" indent="-342900" algn="l">
              <a:lnSpc>
                <a:spcPct val="120000"/>
              </a:lnSpc>
              <a:buFont typeface="Arial" panose="020B0604020202020204" pitchFamily="34" charset="0"/>
              <a:buChar char="•"/>
            </a:pPr>
            <a:r>
              <a:rPr lang="fi-FI" sz="2600" dirty="0">
                <a:solidFill>
                  <a:schemeClr val="accent3"/>
                </a:solidFill>
              </a:rPr>
              <a:t>Luottamushenkilön rooli päättäjänä, yhteisön rakentaja ja edunvalvojana </a:t>
            </a:r>
          </a:p>
          <a:p>
            <a:pPr marL="800100" lvl="1" indent="-342900" algn="l">
              <a:lnSpc>
                <a:spcPct val="120000"/>
              </a:lnSpc>
              <a:buFont typeface="Arial" panose="020B0604020202020204" pitchFamily="34" charset="0"/>
              <a:buChar char="•"/>
            </a:pPr>
            <a:r>
              <a:rPr lang="fi-FI" sz="2600" dirty="0">
                <a:solidFill>
                  <a:schemeClr val="accent3"/>
                </a:solidFill>
              </a:rPr>
              <a:t>Vaikuttava luottamushenkilötyöskentely (mm. strategisuus, luottamuksen rakentaminen, yhteistyö ja toimintatavat) ja kaksoisjohtamisen toimivuus</a:t>
            </a:r>
          </a:p>
          <a:p>
            <a:pPr marL="800100" lvl="1" indent="-342900" algn="l">
              <a:lnSpc>
                <a:spcPct val="120000"/>
              </a:lnSpc>
              <a:buFont typeface="Arial" panose="020B0604020202020204" pitchFamily="34" charset="0"/>
              <a:buChar char="•"/>
            </a:pPr>
            <a:r>
              <a:rPr lang="fi-FI" sz="2600" dirty="0">
                <a:solidFill>
                  <a:schemeClr val="accent3"/>
                </a:solidFill>
              </a:rPr>
              <a:t>Kuntajohtamisen rakenteet ja johtamismallit</a:t>
            </a:r>
          </a:p>
          <a:p>
            <a:pPr marL="800100" lvl="1" indent="-342900" algn="l">
              <a:lnSpc>
                <a:spcPct val="120000"/>
              </a:lnSpc>
              <a:buFont typeface="Arial" panose="020B0604020202020204" pitchFamily="34" charset="0"/>
              <a:buChar char="•"/>
            </a:pPr>
            <a:r>
              <a:rPr lang="fi-FI" sz="2600" dirty="0">
                <a:solidFill>
                  <a:schemeClr val="accent3"/>
                </a:solidFill>
              </a:rPr>
              <a:t>Hyvä valtuusto- ja hallitustyöskentely</a:t>
            </a:r>
          </a:p>
          <a:p>
            <a:pPr>
              <a:lnSpc>
                <a:spcPct val="90000"/>
              </a:lnSpc>
            </a:pPr>
            <a:endParaRPr lang="fi-FI" sz="1500" dirty="0"/>
          </a:p>
        </p:txBody>
      </p:sp>
      <p:sp>
        <p:nvSpPr>
          <p:cNvPr id="17" name="Slide Number Placeholder 3">
            <a:extLst>
              <a:ext uri="{FF2B5EF4-FFF2-40B4-BE49-F238E27FC236}">
                <a16:creationId xmlns:a16="http://schemas.microsoft.com/office/drawing/2014/main" id="{229D9040-C8FB-426D-87C6-08717A232F9F}"/>
              </a:ext>
            </a:extLst>
          </p:cNvPr>
          <p:cNvSpPr>
            <a:spLocks noGrp="1"/>
          </p:cNvSpPr>
          <p:nvPr>
            <p:ph type="sldNum" sz="quarter" idx="12"/>
          </p:nvPr>
        </p:nvSpPr>
        <p:spPr>
          <a:xfrm>
            <a:off x="766763" y="6309321"/>
            <a:ext cx="432693" cy="216024"/>
          </a:xfrm>
        </p:spPr>
        <p:txBody>
          <a:bodyPr/>
          <a:lstStyle/>
          <a:p>
            <a:pPr>
              <a:spcAft>
                <a:spcPts val="600"/>
              </a:spcAft>
            </a:pPr>
            <a:fld id="{0861148C-697E-4B67-BDAA-872F34DF1106}" type="slidenum">
              <a:rPr lang="fi-FI" smtClean="0"/>
              <a:pPr>
                <a:spcAft>
                  <a:spcPts val="600"/>
                </a:spcAft>
              </a:pPr>
              <a:t>5</a:t>
            </a:fld>
            <a:endParaRPr lang="fi-FI"/>
          </a:p>
        </p:txBody>
      </p:sp>
      <p:sp>
        <p:nvSpPr>
          <p:cNvPr id="7" name="Slide Number Placeholder 6" hidden="1"/>
          <p:cNvSpPr>
            <a:spLocks noGrp="1"/>
          </p:cNvSpPr>
          <p:nvPr>
            <p:ph type="sldNum" sz="quarter" idx="12"/>
          </p:nvPr>
        </p:nvSpPr>
        <p:spPr/>
        <p:txBody>
          <a:bodyPr/>
          <a:lstStyle/>
          <a:p>
            <a:pPr>
              <a:spcAft>
                <a:spcPts val="600"/>
              </a:spcAft>
            </a:pPr>
            <a:fld id="{0861148C-697E-4B67-BDAA-872F34DF1106}" type="slidenum">
              <a:rPr lang="fi-FI" smtClean="0"/>
              <a:pPr>
                <a:spcAft>
                  <a:spcPts val="600"/>
                </a:spcAft>
              </a:pPr>
              <a:t>5</a:t>
            </a:fld>
            <a:endParaRPr lang="fi-FI"/>
          </a:p>
        </p:txBody>
      </p:sp>
      <p:pic>
        <p:nvPicPr>
          <p:cNvPr id="1026" name="Picture 2">
            <a:extLst>
              <a:ext uri="{FF2B5EF4-FFF2-40B4-BE49-F238E27FC236}">
                <a16:creationId xmlns:a16="http://schemas.microsoft.com/office/drawing/2014/main" id="{8886AA32-4DC0-4CE5-B82C-8A3786571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221" y="5744476"/>
            <a:ext cx="1775718" cy="761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17850E-4B57-455A-ADD8-1E387FBFA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884" y="5871840"/>
            <a:ext cx="12858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DFCDAEF-D73E-404F-AE87-7D2455279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4413" y="5716264"/>
            <a:ext cx="1257300" cy="866775"/>
          </a:xfrm>
          <a:prstGeom prst="rect">
            <a:avLst/>
          </a:prstGeom>
          <a:noFill/>
          <a:extLst>
            <a:ext uri="{909E8E84-426E-40DD-AFC4-6F175D3DCCD1}">
              <a14:hiddenFill xmlns:a14="http://schemas.microsoft.com/office/drawing/2010/main">
                <a:solidFill>
                  <a:srgbClr val="FFFFFF"/>
                </a:solidFill>
              </a14:hiddenFill>
            </a:ext>
          </a:extLst>
        </p:spPr>
      </p:pic>
      <p:pic>
        <p:nvPicPr>
          <p:cNvPr id="16" name="Kuva 15">
            <a:extLst>
              <a:ext uri="{FF2B5EF4-FFF2-40B4-BE49-F238E27FC236}">
                <a16:creationId xmlns:a16="http://schemas.microsoft.com/office/drawing/2014/main" id="{89235A20-F2F8-434D-9AAF-4B8CE65EF2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00" y="5871840"/>
            <a:ext cx="1666876" cy="555625"/>
          </a:xfrm>
          <a:prstGeom prst="rect">
            <a:avLst/>
          </a:prstGeom>
        </p:spPr>
      </p:pic>
    </p:spTree>
    <p:extLst>
      <p:ext uri="{BB962C8B-B14F-4D97-AF65-F5344CB8AC3E}">
        <p14:creationId xmlns:p14="http://schemas.microsoft.com/office/powerpoint/2010/main" val="36594133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6762" y="620688"/>
            <a:ext cx="10658475" cy="1008112"/>
          </a:xfrm>
        </p:spPr>
        <p:txBody>
          <a:bodyPr anchor="t">
            <a:noAutofit/>
          </a:bodyPr>
          <a:lstStyle/>
          <a:p>
            <a:r>
              <a:rPr lang="fi-FI" sz="3600" dirty="0"/>
              <a:t>Muut yhteiset tapahtumat</a:t>
            </a:r>
          </a:p>
        </p:txBody>
      </p:sp>
      <p:sp>
        <p:nvSpPr>
          <p:cNvPr id="3" name="Content Placeholder 2"/>
          <p:cNvSpPr>
            <a:spLocks noGrp="1"/>
          </p:cNvSpPr>
          <p:nvPr>
            <p:ph type="subTitle" idx="1"/>
          </p:nvPr>
        </p:nvSpPr>
        <p:spPr>
          <a:xfrm>
            <a:off x="695400" y="1556792"/>
            <a:ext cx="10945216" cy="4032500"/>
          </a:xfrm>
        </p:spPr>
        <p:txBody>
          <a:bodyPr anchor="t">
            <a:normAutofit/>
          </a:bodyPr>
          <a:lstStyle/>
          <a:p>
            <a:pPr>
              <a:spcBef>
                <a:spcPts val="0"/>
              </a:spcBef>
            </a:pPr>
            <a:r>
              <a:rPr lang="fi-FI" sz="2000" b="1" dirty="0">
                <a:solidFill>
                  <a:schemeClr val="accent4"/>
                </a:solidFill>
              </a:rPr>
              <a:t>Kaksoisjohtamisen teemaseminaari 6.10 </a:t>
            </a:r>
            <a:r>
              <a:rPr lang="fi-FI" sz="2000" b="1" dirty="0"/>
              <a:t>(alustava varaus klo 9 – 15, hybriditapahtuma) </a:t>
            </a:r>
          </a:p>
          <a:p>
            <a:pPr marL="457200" indent="-457200">
              <a:spcBef>
                <a:spcPts val="0"/>
              </a:spcBef>
              <a:buFont typeface="Arial" panose="020B0604020202020204" pitchFamily="34" charset="0"/>
              <a:buChar char="•"/>
            </a:pPr>
            <a:r>
              <a:rPr lang="fi-FI" sz="2000" b="1" dirty="0"/>
              <a:t>Osallistujina kuntien luottamushenkilöt ja viranhaltijat </a:t>
            </a:r>
          </a:p>
          <a:p>
            <a:pPr marL="457200" indent="-457200">
              <a:spcBef>
                <a:spcPts val="0"/>
              </a:spcBef>
              <a:buFont typeface="Arial" panose="020B0604020202020204" pitchFamily="34" charset="0"/>
              <a:buChar char="•"/>
            </a:pPr>
            <a:r>
              <a:rPr lang="fi-FI" sz="2000" b="1" dirty="0"/>
              <a:t>Teemana toimiva kaksoisjohtaminen ja tulevaisuuden kunta</a:t>
            </a:r>
          </a:p>
          <a:p>
            <a:pPr>
              <a:lnSpc>
                <a:spcPct val="90000"/>
              </a:lnSpc>
            </a:pPr>
            <a:endParaRPr lang="fi-FI" sz="2000" dirty="0"/>
          </a:p>
          <a:p>
            <a:pPr>
              <a:lnSpc>
                <a:spcPct val="90000"/>
              </a:lnSpc>
            </a:pPr>
            <a:endParaRPr lang="fi-FI" sz="2000" dirty="0"/>
          </a:p>
          <a:p>
            <a:pPr>
              <a:spcBef>
                <a:spcPts val="0"/>
              </a:spcBef>
            </a:pPr>
            <a:r>
              <a:rPr lang="fi-FI" sz="2000" b="1" dirty="0">
                <a:solidFill>
                  <a:schemeClr val="accent4"/>
                </a:solidFill>
              </a:rPr>
              <a:t>Kestävyyden johtamisen vertaiskeskustelut ja kehittämistilaisuudet </a:t>
            </a:r>
          </a:p>
          <a:p>
            <a:pPr marL="342900" indent="-342900">
              <a:spcBef>
                <a:spcPts val="0"/>
              </a:spcBef>
              <a:buFont typeface="Arial" panose="020B0604020202020204" pitchFamily="34" charset="0"/>
              <a:buChar char="•"/>
            </a:pPr>
            <a:r>
              <a:rPr lang="fi-FI" sz="2000" dirty="0"/>
              <a:t>USO-kuntien toimijoiden ja kohderyhmien mukaisesti räätälöidyt vertais- ja kehittämiskeskustelut, joissa mukana asiantuntijasparraajat</a:t>
            </a:r>
          </a:p>
          <a:p>
            <a:pPr marL="342900" indent="-342900">
              <a:spcBef>
                <a:spcPts val="0"/>
              </a:spcBef>
              <a:buFont typeface="Arial" panose="020B0604020202020204" pitchFamily="34" charset="0"/>
              <a:buChar char="•"/>
            </a:pPr>
            <a:r>
              <a:rPr lang="fi-FI" sz="2000" dirty="0"/>
              <a:t>Toiveita sparrausaiheista otetaan vastaan </a:t>
            </a:r>
            <a:r>
              <a:rPr lang="fi-FI" sz="2000" dirty="0">
                <a:sym typeface="Wingdings" panose="05000000000000000000" pitchFamily="2" charset="2"/>
              </a:rPr>
              <a:t></a:t>
            </a:r>
            <a:r>
              <a:rPr lang="fi-FI" sz="2000" dirty="0"/>
              <a:t> </a:t>
            </a:r>
          </a:p>
          <a:p>
            <a:pPr marL="171450" indent="-171450">
              <a:spcBef>
                <a:spcPts val="0"/>
              </a:spcBef>
              <a:buFont typeface="Arial" panose="020B0604020202020204" pitchFamily="34" charset="0"/>
              <a:buChar char="•"/>
            </a:pPr>
            <a:endParaRPr lang="fi-FI" sz="2000" dirty="0"/>
          </a:p>
          <a:p>
            <a:pPr>
              <a:lnSpc>
                <a:spcPct val="90000"/>
              </a:lnSpc>
            </a:pPr>
            <a:endParaRPr lang="fi-FI" sz="2000" dirty="0"/>
          </a:p>
          <a:p>
            <a:pPr>
              <a:lnSpc>
                <a:spcPct val="90000"/>
              </a:lnSpc>
            </a:pPr>
            <a:endParaRPr lang="fi-FI" sz="2000" dirty="0"/>
          </a:p>
        </p:txBody>
      </p:sp>
      <p:sp>
        <p:nvSpPr>
          <p:cNvPr id="17" name="Slide Number Placeholder 3">
            <a:extLst>
              <a:ext uri="{FF2B5EF4-FFF2-40B4-BE49-F238E27FC236}">
                <a16:creationId xmlns:a16="http://schemas.microsoft.com/office/drawing/2014/main" id="{229D9040-C8FB-426D-87C6-08717A232F9F}"/>
              </a:ext>
            </a:extLst>
          </p:cNvPr>
          <p:cNvSpPr>
            <a:spLocks noGrp="1"/>
          </p:cNvSpPr>
          <p:nvPr>
            <p:ph type="sldNum" sz="quarter" idx="12"/>
          </p:nvPr>
        </p:nvSpPr>
        <p:spPr>
          <a:xfrm>
            <a:off x="766763" y="6309321"/>
            <a:ext cx="432693" cy="216024"/>
          </a:xfrm>
        </p:spPr>
        <p:txBody>
          <a:bodyPr/>
          <a:lstStyle/>
          <a:p>
            <a:pPr>
              <a:spcAft>
                <a:spcPts val="600"/>
              </a:spcAft>
            </a:pPr>
            <a:fld id="{0861148C-697E-4B67-BDAA-872F34DF1106}" type="slidenum">
              <a:rPr lang="fi-FI" smtClean="0"/>
              <a:pPr>
                <a:spcAft>
                  <a:spcPts val="600"/>
                </a:spcAft>
              </a:pPr>
              <a:t>6</a:t>
            </a:fld>
            <a:endParaRPr lang="fi-FI"/>
          </a:p>
        </p:txBody>
      </p:sp>
      <p:sp>
        <p:nvSpPr>
          <p:cNvPr id="7" name="Slide Number Placeholder 6" hidden="1"/>
          <p:cNvSpPr>
            <a:spLocks noGrp="1"/>
          </p:cNvSpPr>
          <p:nvPr>
            <p:ph type="sldNum" sz="quarter" idx="12"/>
          </p:nvPr>
        </p:nvSpPr>
        <p:spPr/>
        <p:txBody>
          <a:bodyPr/>
          <a:lstStyle/>
          <a:p>
            <a:pPr>
              <a:spcAft>
                <a:spcPts val="600"/>
              </a:spcAft>
            </a:pPr>
            <a:fld id="{0861148C-697E-4B67-BDAA-872F34DF1106}" type="slidenum">
              <a:rPr lang="fi-FI" smtClean="0"/>
              <a:pPr>
                <a:spcAft>
                  <a:spcPts val="600"/>
                </a:spcAft>
              </a:pPr>
              <a:t>6</a:t>
            </a:fld>
            <a:endParaRPr lang="fi-FI"/>
          </a:p>
        </p:txBody>
      </p:sp>
      <p:pic>
        <p:nvPicPr>
          <p:cNvPr id="1026" name="Picture 2">
            <a:extLst>
              <a:ext uri="{FF2B5EF4-FFF2-40B4-BE49-F238E27FC236}">
                <a16:creationId xmlns:a16="http://schemas.microsoft.com/office/drawing/2014/main" id="{8886AA32-4DC0-4CE5-B82C-8A3786571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221" y="5744476"/>
            <a:ext cx="1775718" cy="761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17850E-4B57-455A-ADD8-1E387FBFA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884" y="5871840"/>
            <a:ext cx="12858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DFCDAEF-D73E-404F-AE87-7D2455279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4413" y="5716264"/>
            <a:ext cx="1257300" cy="866775"/>
          </a:xfrm>
          <a:prstGeom prst="rect">
            <a:avLst/>
          </a:prstGeom>
          <a:noFill/>
          <a:extLst>
            <a:ext uri="{909E8E84-426E-40DD-AFC4-6F175D3DCCD1}">
              <a14:hiddenFill xmlns:a14="http://schemas.microsoft.com/office/drawing/2010/main">
                <a:solidFill>
                  <a:srgbClr val="FFFFFF"/>
                </a:solidFill>
              </a14:hiddenFill>
            </a:ext>
          </a:extLst>
        </p:spPr>
      </p:pic>
      <p:pic>
        <p:nvPicPr>
          <p:cNvPr id="16" name="Kuva 15">
            <a:extLst>
              <a:ext uri="{FF2B5EF4-FFF2-40B4-BE49-F238E27FC236}">
                <a16:creationId xmlns:a16="http://schemas.microsoft.com/office/drawing/2014/main" id="{89235A20-F2F8-434D-9AAF-4B8CE65EF2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00" y="5871840"/>
            <a:ext cx="1666876" cy="555625"/>
          </a:xfrm>
          <a:prstGeom prst="rect">
            <a:avLst/>
          </a:prstGeom>
        </p:spPr>
      </p:pic>
    </p:spTree>
    <p:extLst>
      <p:ext uri="{BB962C8B-B14F-4D97-AF65-F5344CB8AC3E}">
        <p14:creationId xmlns:p14="http://schemas.microsoft.com/office/powerpoint/2010/main" val="15245230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E7A10225-5567-4576-89F3-73AE6DAB55AD}"/>
              </a:ext>
            </a:extLst>
          </p:cNvPr>
          <p:cNvSpPr>
            <a:spLocks noGrp="1"/>
          </p:cNvSpPr>
          <p:nvPr>
            <p:ph type="subTitle" idx="1"/>
          </p:nvPr>
        </p:nvSpPr>
        <p:spPr>
          <a:xfrm>
            <a:off x="983109" y="548680"/>
            <a:ext cx="10658475" cy="720080"/>
          </a:xfrm>
        </p:spPr>
        <p:txBody>
          <a:bodyPr/>
          <a:lstStyle/>
          <a:p>
            <a:r>
              <a:rPr lang="fi-FI" sz="3200" dirty="0">
                <a:latin typeface="+mj-lt"/>
              </a:rPr>
              <a:t>Tulevia Kuntaliiton tapahtumia</a:t>
            </a:r>
          </a:p>
        </p:txBody>
      </p:sp>
      <p:sp>
        <p:nvSpPr>
          <p:cNvPr id="3" name="Dian numeron paikkamerkki 2">
            <a:extLst>
              <a:ext uri="{FF2B5EF4-FFF2-40B4-BE49-F238E27FC236}">
                <a16:creationId xmlns:a16="http://schemas.microsoft.com/office/drawing/2014/main" id="{7116F296-8E55-4F59-BBE0-C753952EF13F}"/>
              </a:ext>
            </a:extLst>
          </p:cNvPr>
          <p:cNvSpPr>
            <a:spLocks noGrp="1"/>
          </p:cNvSpPr>
          <p:nvPr>
            <p:ph type="sldNum" sz="quarter" idx="12"/>
          </p:nvPr>
        </p:nvSpPr>
        <p:spPr/>
        <p:txBody>
          <a:bodyPr/>
          <a:lstStyle/>
          <a:p>
            <a:fld id="{0861148C-697E-4B67-BDAA-872F34DF1106}" type="slidenum">
              <a:rPr lang="fi-FI" smtClean="0"/>
              <a:pPr/>
              <a:t>7</a:t>
            </a:fld>
            <a:endParaRPr lang="fi-FI"/>
          </a:p>
        </p:txBody>
      </p:sp>
      <p:sp>
        <p:nvSpPr>
          <p:cNvPr id="6" name="Tekstiruutu 5">
            <a:extLst>
              <a:ext uri="{FF2B5EF4-FFF2-40B4-BE49-F238E27FC236}">
                <a16:creationId xmlns:a16="http://schemas.microsoft.com/office/drawing/2014/main" id="{4A9FDD5F-A6C6-4D6F-BD85-CD02DA5D7974}"/>
              </a:ext>
            </a:extLst>
          </p:cNvPr>
          <p:cNvSpPr txBox="1"/>
          <p:nvPr/>
        </p:nvSpPr>
        <p:spPr>
          <a:xfrm>
            <a:off x="983109" y="1196752"/>
            <a:ext cx="9937104" cy="4339650"/>
          </a:xfrm>
          <a:prstGeom prst="rect">
            <a:avLst/>
          </a:prstGeom>
          <a:noFill/>
        </p:spPr>
        <p:txBody>
          <a:bodyPr wrap="square" rtlCol="0">
            <a:spAutoFit/>
          </a:bodyPr>
          <a:lstStyle/>
          <a:p>
            <a:pPr>
              <a:buClr>
                <a:srgbClr val="923468"/>
              </a:buClr>
            </a:pPr>
            <a:r>
              <a:rPr lang="fi-FI" sz="2000" b="1" dirty="0"/>
              <a:t>27.5.2021 Kuntien hyvinvointiseminaari</a:t>
            </a:r>
          </a:p>
          <a:p>
            <a:pPr marL="742950" lvl="1" indent="-285750">
              <a:buClr>
                <a:srgbClr val="923468"/>
              </a:buClr>
              <a:buFont typeface="Arial" panose="020B0604020202020204" pitchFamily="34" charset="0"/>
              <a:buChar char="•"/>
            </a:pPr>
            <a:r>
              <a:rPr lang="fi-FI" dirty="0"/>
              <a:t>Ajankohtaista asiaa hyvinvoinnin johtamisesta ja edistämisestä kunnissa </a:t>
            </a:r>
          </a:p>
          <a:p>
            <a:pPr marL="742950" lvl="1" indent="-285750">
              <a:buClr>
                <a:srgbClr val="923468"/>
              </a:buClr>
              <a:buFont typeface="Arial" panose="020B0604020202020204" pitchFamily="34" charset="0"/>
              <a:buChar char="•"/>
            </a:pPr>
            <a:r>
              <a:rPr lang="fi-FI" dirty="0"/>
              <a:t>Ilmoittautuminen viimeistään 19.5.2021</a:t>
            </a:r>
          </a:p>
          <a:p>
            <a:pPr marL="742950" lvl="1" indent="-285750">
              <a:buClr>
                <a:srgbClr val="923468"/>
              </a:buClr>
              <a:buFont typeface="Arial" panose="020B0604020202020204" pitchFamily="34" charset="0"/>
              <a:buChar char="•"/>
            </a:pPr>
            <a:r>
              <a:rPr lang="fi-FI" dirty="0">
                <a:hlinkClick r:id="rId2"/>
              </a:rPr>
              <a:t>https://www.kuntaliitto.fi/tapahtumat/2021/kuntien-hyvinvointiseminaari-yhteistyossa-kohti-uudistuvaa-hyvinvointityota</a:t>
            </a:r>
            <a:r>
              <a:rPr lang="fi-FI" dirty="0"/>
              <a:t> </a:t>
            </a:r>
          </a:p>
          <a:p>
            <a:pPr marL="742950" lvl="1" indent="-285750">
              <a:buClr>
                <a:srgbClr val="923468"/>
              </a:buClr>
              <a:buFont typeface="Arial" panose="020B0604020202020204" pitchFamily="34" charset="0"/>
              <a:buChar char="•"/>
            </a:pPr>
            <a:endParaRPr lang="fi-FI" dirty="0"/>
          </a:p>
          <a:p>
            <a:pPr>
              <a:buClr>
                <a:srgbClr val="923468"/>
              </a:buClr>
            </a:pPr>
            <a:r>
              <a:rPr lang="fi-FI" sz="2000" b="1" dirty="0"/>
              <a:t>2. – 3.6.2021 Kuntien ilmastokonferenssi</a:t>
            </a:r>
          </a:p>
          <a:p>
            <a:pPr marL="742950" lvl="1" indent="-285750">
              <a:buClr>
                <a:srgbClr val="923468"/>
              </a:buClr>
              <a:buFont typeface="Arial" panose="020B0604020202020204" pitchFamily="34" charset="0"/>
              <a:buChar char="•"/>
            </a:pPr>
            <a:r>
              <a:rPr lang="fi-FI" dirty="0"/>
              <a:t>Tapahtumassa keskustellaan kuntien ilmastotyöstä ja pohditaan, miltä näyttää tulevaisuuden ilmastokunta</a:t>
            </a:r>
          </a:p>
          <a:p>
            <a:pPr marL="742950" lvl="1" indent="-285750">
              <a:buClr>
                <a:srgbClr val="923468"/>
              </a:buClr>
              <a:buFont typeface="Arial" panose="020B0604020202020204" pitchFamily="34" charset="0"/>
              <a:buChar char="•"/>
            </a:pPr>
            <a:r>
              <a:rPr lang="fi-FI" dirty="0"/>
              <a:t>Ilmoittautuminen viimeistään 28.5.2021</a:t>
            </a:r>
          </a:p>
          <a:p>
            <a:pPr marL="742950" lvl="1" indent="-285750">
              <a:buClr>
                <a:srgbClr val="923468"/>
              </a:buClr>
              <a:buFont typeface="Arial" panose="020B0604020202020204" pitchFamily="34" charset="0"/>
              <a:buChar char="•"/>
            </a:pPr>
            <a:r>
              <a:rPr lang="fi-FI" dirty="0">
                <a:hlinkClick r:id="rId3"/>
              </a:rPr>
              <a:t>https://www.kuntienilmastokonferenssi.fi/</a:t>
            </a:r>
            <a:endParaRPr lang="fi-FI" dirty="0"/>
          </a:p>
          <a:p>
            <a:pPr marL="285750" indent="-285750">
              <a:buClr>
                <a:srgbClr val="923468"/>
              </a:buClr>
              <a:buFont typeface="Arial" panose="020B0604020202020204" pitchFamily="34" charset="0"/>
              <a:buChar char="•"/>
            </a:pPr>
            <a:endParaRPr lang="fi-FI" dirty="0"/>
          </a:p>
          <a:p>
            <a:pPr>
              <a:buClr>
                <a:srgbClr val="923468"/>
              </a:buClr>
            </a:pPr>
            <a:r>
              <a:rPr lang="fi-FI" sz="2000" b="1" dirty="0"/>
              <a:t>9. - 10.6.2021 Kuntien digitalisointipäivät – kunta muutoksessa</a:t>
            </a:r>
          </a:p>
          <a:p>
            <a:pPr marL="742950" lvl="1" indent="-285750">
              <a:buClr>
                <a:srgbClr val="923468"/>
              </a:buClr>
              <a:buFont typeface="Arial" panose="020B0604020202020204" pitchFamily="34" charset="0"/>
              <a:buChar char="•"/>
            </a:pPr>
            <a:r>
              <a:rPr lang="fi-FI" dirty="0"/>
              <a:t>Tapahtuma tarjoaa ikkunan kuntien digitalisaation ajankohtaisiin kysymyksiin</a:t>
            </a:r>
          </a:p>
          <a:p>
            <a:pPr marL="742950" lvl="1" indent="-285750">
              <a:buClr>
                <a:srgbClr val="923468"/>
              </a:buClr>
              <a:buFont typeface="Arial" panose="020B0604020202020204" pitchFamily="34" charset="0"/>
              <a:buChar char="•"/>
            </a:pPr>
            <a:r>
              <a:rPr lang="fi-FI" dirty="0">
                <a:hlinkClick r:id="rId4"/>
              </a:rPr>
              <a:t>https://tapahtumat.fcg.fi/digitalisointipaivat</a:t>
            </a:r>
            <a:endParaRPr lang="fi-FI" dirty="0"/>
          </a:p>
        </p:txBody>
      </p:sp>
      <p:sp>
        <p:nvSpPr>
          <p:cNvPr id="5" name="Tekstin paikkamerkki 3">
            <a:extLst>
              <a:ext uri="{FF2B5EF4-FFF2-40B4-BE49-F238E27FC236}">
                <a16:creationId xmlns:a16="http://schemas.microsoft.com/office/drawing/2014/main" id="{297348A2-5795-4629-ADF9-EA7482BEF7F1}"/>
              </a:ext>
            </a:extLst>
          </p:cNvPr>
          <p:cNvSpPr txBox="1">
            <a:spLocks/>
          </p:cNvSpPr>
          <p:nvPr/>
        </p:nvSpPr>
        <p:spPr>
          <a:xfrm>
            <a:off x="1775520" y="5805264"/>
            <a:ext cx="5544616" cy="72008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200"/>
              </a:spcBef>
              <a:buClr>
                <a:schemeClr val="accent3"/>
              </a:buClr>
              <a:buFont typeface="Arial" panose="020B0604020202020204" pitchFamily="34" charset="0"/>
              <a:buNone/>
              <a:defRPr sz="2400" kern="1200">
                <a:solidFill>
                  <a:schemeClr val="accent3"/>
                </a:solidFill>
                <a:latin typeface="Work Sans Medium" panose="00000600000000000000" pitchFamily="2" charset="0"/>
                <a:ea typeface="+mn-ea"/>
                <a:cs typeface="+mn-cs"/>
              </a:defRPr>
            </a:lvl1pPr>
            <a:lvl2pPr marL="457200" indent="0" algn="ctr" defTabSz="914400" rtl="0" eaLnBrk="1" latinLnBrk="0" hangingPunct="1">
              <a:lnSpc>
                <a:spcPct val="100000"/>
              </a:lnSpc>
              <a:spcBef>
                <a:spcPts val="2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2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2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2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200"/>
              </a:spcBef>
              <a:buClr>
                <a:schemeClr val="accent3"/>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200"/>
              </a:spcBef>
              <a:buClr>
                <a:schemeClr val="accent3"/>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200"/>
              </a:spcBef>
              <a:buClr>
                <a:schemeClr val="accent3"/>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200"/>
              </a:spcBef>
              <a:buClr>
                <a:schemeClr val="accent3"/>
              </a:buClr>
              <a:buFont typeface="Arial" panose="020B0604020202020204" pitchFamily="34" charset="0"/>
              <a:buNone/>
              <a:defRPr sz="1600" kern="1200">
                <a:solidFill>
                  <a:schemeClr val="tx1"/>
                </a:solidFill>
                <a:latin typeface="+mn-lt"/>
                <a:ea typeface="+mn-ea"/>
                <a:cs typeface="+mn-cs"/>
              </a:defRPr>
            </a:lvl9pPr>
          </a:lstStyle>
          <a:p>
            <a:r>
              <a:rPr lang="fi-FI" sz="2000" dirty="0">
                <a:latin typeface="+mj-lt"/>
              </a:rPr>
              <a:t>Tilaisuudet ovat maksuttomia mutta edellyttävät ilmoittautumista</a:t>
            </a:r>
          </a:p>
        </p:txBody>
      </p:sp>
    </p:spTree>
    <p:extLst>
      <p:ext uri="{BB962C8B-B14F-4D97-AF65-F5344CB8AC3E}">
        <p14:creationId xmlns:p14="http://schemas.microsoft.com/office/powerpoint/2010/main" val="21692938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D77101-A254-4827-AF30-FD221D1C9AA1}"/>
              </a:ext>
            </a:extLst>
          </p:cNvPr>
          <p:cNvSpPr>
            <a:spLocks noGrp="1"/>
          </p:cNvSpPr>
          <p:nvPr>
            <p:ph type="title"/>
          </p:nvPr>
        </p:nvSpPr>
        <p:spPr/>
        <p:txBody>
          <a:bodyPr/>
          <a:lstStyle/>
          <a:p>
            <a:r>
              <a:rPr lang="fi-FI" dirty="0"/>
              <a:t>Ennakointiprosessin tulokset ja skenaarioiden esittelyt</a:t>
            </a:r>
          </a:p>
        </p:txBody>
      </p:sp>
      <p:sp>
        <p:nvSpPr>
          <p:cNvPr id="4" name="Dian numeron paikkamerkki 3">
            <a:extLst>
              <a:ext uri="{FF2B5EF4-FFF2-40B4-BE49-F238E27FC236}">
                <a16:creationId xmlns:a16="http://schemas.microsoft.com/office/drawing/2014/main" id="{7A34FBE4-0FAE-4C54-AC46-0774A76147AA}"/>
              </a:ext>
            </a:extLst>
          </p:cNvPr>
          <p:cNvSpPr>
            <a:spLocks noGrp="1"/>
          </p:cNvSpPr>
          <p:nvPr>
            <p:ph type="sldNum" sz="quarter" idx="12"/>
          </p:nvPr>
        </p:nvSpPr>
        <p:spPr/>
        <p:txBody>
          <a:bodyPr/>
          <a:lstStyle/>
          <a:p>
            <a:fld id="{0861148C-697E-4B67-BDAA-872F34DF1106}" type="slidenum">
              <a:rPr lang="fi-FI" smtClean="0"/>
              <a:pPr/>
              <a:t>8</a:t>
            </a:fld>
            <a:endParaRPr lang="fi-FI"/>
          </a:p>
        </p:txBody>
      </p:sp>
    </p:spTree>
    <p:extLst>
      <p:ext uri="{BB962C8B-B14F-4D97-AF65-F5344CB8AC3E}">
        <p14:creationId xmlns:p14="http://schemas.microsoft.com/office/powerpoint/2010/main" val="15488086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8E1F5E47-FA3D-4B75-B506-DDA1FF21B79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no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fi-FI" sz="1000" b="0" i="0" u="none" strike="noStrike" kern="1200" cap="none" spc="0" normalizeH="0" baseline="0" noProof="0">
              <a:ln>
                <a:noFill/>
              </a:ln>
              <a:noFill/>
              <a:effectLst/>
              <a:uLnTx/>
              <a:uFillTx/>
              <a:latin typeface="Work Sans"/>
              <a:ea typeface="+mn-ea"/>
              <a:cs typeface="+mn-cs"/>
            </a:endParaRPr>
          </a:p>
        </p:txBody>
      </p:sp>
      <p:sp>
        <p:nvSpPr>
          <p:cNvPr id="6" name="Tekstin paikkamerkki 5">
            <a:extLst>
              <a:ext uri="{FF2B5EF4-FFF2-40B4-BE49-F238E27FC236}">
                <a16:creationId xmlns:a16="http://schemas.microsoft.com/office/drawing/2014/main" id="{27628CAA-D284-40D2-811A-0D01BC045073}"/>
              </a:ext>
            </a:extLst>
          </p:cNvPr>
          <p:cNvSpPr>
            <a:spLocks noGrp="1"/>
          </p:cNvSpPr>
          <p:nvPr>
            <p:ph type="body" sz="quarter" idx="13"/>
          </p:nvPr>
        </p:nvSpPr>
        <p:spPr/>
        <p:txBody>
          <a:bodyPr/>
          <a:lstStyle/>
          <a:p>
            <a:r>
              <a:rPr lang="fi-FI" sz="2800" dirty="0"/>
              <a:t>Ennakointityön tavoite:</a:t>
            </a:r>
          </a:p>
          <a:p>
            <a:endParaRPr lang="fi-FI" sz="2800" b="1" dirty="0"/>
          </a:p>
          <a:p>
            <a:pPr marL="457200" indent="-457200">
              <a:buFont typeface="Arial" panose="020B0604020202020204" pitchFamily="34" charset="0"/>
              <a:buChar char="•"/>
            </a:pPr>
            <a:r>
              <a:rPr lang="fi-FI" sz="2800" b="1" dirty="0"/>
              <a:t>minkälaisia ovat tulevaisuuden kestävät kunnat vuonna 2030</a:t>
            </a:r>
            <a:r>
              <a:rPr lang="fi-FI" sz="2800" dirty="0"/>
              <a:t> </a:t>
            </a:r>
          </a:p>
          <a:p>
            <a:endParaRPr lang="fi-FI" sz="2800" dirty="0"/>
          </a:p>
          <a:p>
            <a:pPr marL="457200" indent="-457200">
              <a:buFont typeface="Arial" panose="020B0604020202020204" pitchFamily="34" charset="0"/>
              <a:buChar char="•"/>
            </a:pPr>
            <a:r>
              <a:rPr lang="fi-FI" sz="2800" dirty="0"/>
              <a:t>miten edetä taloudellisen, sosiaalisen ja ekologisen kestävyyden näkökulmissa</a:t>
            </a:r>
          </a:p>
          <a:p>
            <a:endParaRPr lang="fi-FI" sz="2800" dirty="0"/>
          </a:p>
        </p:txBody>
      </p:sp>
    </p:spTree>
    <p:extLst>
      <p:ext uri="{BB962C8B-B14F-4D97-AF65-F5344CB8AC3E}">
        <p14:creationId xmlns:p14="http://schemas.microsoft.com/office/powerpoint/2010/main" val="35044035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Kuntaliitto">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untaliitto_malli_embed.potx" id="{91FB2515-5E8B-44C4-A688-BA8A75B81799}" vid="{C0D67778-91AD-4F46-A7C8-A38C3F5FFA35}"/>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B65B0926CE8349B4F2AEEDA5F13269" ma:contentTypeVersion="13" ma:contentTypeDescription="Create a new document." ma:contentTypeScope="" ma:versionID="cdd57be23246fa8507b6cf413e83bcf0">
  <xsd:schema xmlns:xsd="http://www.w3.org/2001/XMLSchema" xmlns:xs="http://www.w3.org/2001/XMLSchema" xmlns:p="http://schemas.microsoft.com/office/2006/metadata/properties" xmlns:ns3="8febfa75-f0ab-4c9f-b600-b9b4bce92e74" xmlns:ns4="934ed77c-edec-48b6-8cf5-ede5ebd3d1f1" targetNamespace="http://schemas.microsoft.com/office/2006/metadata/properties" ma:root="true" ma:fieldsID="eac77909bf353a306cd60db78cd2c16c" ns3:_="" ns4:_="">
    <xsd:import namespace="8febfa75-f0ab-4c9f-b600-b9b4bce92e74"/>
    <xsd:import namespace="934ed77c-edec-48b6-8cf5-ede5ebd3d1f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bfa75-f0ab-4c9f-b600-b9b4bce92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4ed77c-edec-48b6-8cf5-ede5ebd3d1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28CB23-DE40-4DCC-968C-CC704B2A3728}">
  <ds:schemaRefs>
    <ds:schemaRef ds:uri="http://schemas.microsoft.com/sharepoint/v3/contenttype/forms"/>
  </ds:schemaRefs>
</ds:datastoreItem>
</file>

<file path=customXml/itemProps2.xml><?xml version="1.0" encoding="utf-8"?>
<ds:datastoreItem xmlns:ds="http://schemas.openxmlformats.org/officeDocument/2006/customXml" ds:itemID="{250E2C91-CB43-420A-AAF7-299121CCD40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CE86067-30A8-4910-8448-6A39EE7A82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bfa75-f0ab-4c9f-b600-b9b4bce92e74"/>
    <ds:schemaRef ds:uri="934ed77c-edec-48b6-8cf5-ede5ebd3d1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12084</TotalTime>
  <Words>3024</Words>
  <Application>Microsoft Office PowerPoint</Application>
  <PresentationFormat>Laajakuva</PresentationFormat>
  <Paragraphs>328</Paragraphs>
  <Slides>35</Slides>
  <Notes>6</Notes>
  <HiddenSlides>0</HiddenSlides>
  <MMClips>0</MMClips>
  <ScaleCrop>false</ScaleCrop>
  <HeadingPairs>
    <vt:vector size="6" baseType="variant">
      <vt:variant>
        <vt:lpstr>Käytetyt fontit</vt:lpstr>
      </vt:variant>
      <vt:variant>
        <vt:i4>8</vt:i4>
      </vt:variant>
      <vt:variant>
        <vt:lpstr>Teema</vt:lpstr>
      </vt:variant>
      <vt:variant>
        <vt:i4>2</vt:i4>
      </vt:variant>
      <vt:variant>
        <vt:lpstr>Dian otsikot</vt:lpstr>
      </vt:variant>
      <vt:variant>
        <vt:i4>35</vt:i4>
      </vt:variant>
    </vt:vector>
  </HeadingPairs>
  <TitlesOfParts>
    <vt:vector size="45" baseType="lpstr">
      <vt:lpstr>Calibri</vt:lpstr>
      <vt:lpstr>Verdana</vt:lpstr>
      <vt:lpstr>Arial</vt:lpstr>
      <vt:lpstr>Work Sans</vt:lpstr>
      <vt:lpstr>Work Sans SemiBold</vt:lpstr>
      <vt:lpstr>Calibri Light</vt:lpstr>
      <vt:lpstr>Work Sans Medium</vt:lpstr>
      <vt:lpstr>Work Sans ExtraBold</vt:lpstr>
      <vt:lpstr>Kuntaliitto</vt:lpstr>
      <vt:lpstr>Office-teema</vt:lpstr>
      <vt:lpstr>USO 6 – Kestävä kuntajohtaminen -verkosto</vt:lpstr>
      <vt:lpstr>Ohjelma</vt:lpstr>
      <vt:lpstr>Ajankohtaista ja tulevaa</vt:lpstr>
      <vt:lpstr>Verkostokunnat 2021 – 2022 (6.kausi)</vt:lpstr>
      <vt:lpstr>Luottamushenkilösparraukset 1.9. ja 1.12.2021</vt:lpstr>
      <vt:lpstr>Muut yhteiset tapahtumat</vt:lpstr>
      <vt:lpstr>PowerPoint-esitys</vt:lpstr>
      <vt:lpstr>Ennakointiprosessin tulokset ja skenaarioiden esittelyt</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Otteita suosituimmista innovaatioista</vt:lpstr>
      <vt:lpstr>Valmiina 115 hyvää käytäntöä/innovaatiota  </vt:lpstr>
      <vt:lpstr>PowerPoint-esitys</vt:lpstr>
      <vt:lpstr>PowerPoint-esitys</vt:lpstr>
      <vt:lpstr>PowerPoint-esitys</vt:lpstr>
      <vt:lpstr>PowerPoint-esitys</vt:lpstr>
      <vt:lpstr>PowerPoint-esitys</vt:lpstr>
      <vt:lpstr>PowerPoint-esitys</vt:lpstr>
      <vt:lpstr>Pienryhmäkeskustelut</vt:lpstr>
      <vt:lpstr>Pienryhmien kysymykset</vt:lpstr>
      <vt:lpstr>Teemaryhmät </vt:lpstr>
      <vt:lpstr>PowerPoint-esitys</vt:lpstr>
    </vt:vector>
  </TitlesOfParts>
  <Company>grow.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Verkoston tilaisuudet vuonna 2021</dc:title>
  <dc:creator>Majava Jarkko</dc:creator>
  <cp:lastModifiedBy>Majava Jarkko</cp:lastModifiedBy>
  <cp:revision>8</cp:revision>
  <dcterms:created xsi:type="dcterms:W3CDTF">2020-12-03T11:50:04Z</dcterms:created>
  <dcterms:modified xsi:type="dcterms:W3CDTF">2021-05-10T11:39:48Z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0x010100F1B65B0926CE8349B4F2AEEDA5F13269</vt:lpwstr>
  </property>
</Properties>
</file>