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25"/>
  </p:notesMasterIdLst>
  <p:handoutMasterIdLst>
    <p:handoutMasterId r:id="rId26"/>
  </p:handoutMasterIdLst>
  <p:sldIdLst>
    <p:sldId id="256" r:id="rId2"/>
    <p:sldId id="257" r:id="rId3"/>
    <p:sldId id="258" r:id="rId4"/>
    <p:sldId id="259" r:id="rId5"/>
    <p:sldId id="260" r:id="rId6"/>
    <p:sldId id="2913" r:id="rId7"/>
    <p:sldId id="2911" r:id="rId8"/>
    <p:sldId id="2912" r:id="rId9"/>
    <p:sldId id="2914" r:id="rId10"/>
    <p:sldId id="2915" r:id="rId11"/>
    <p:sldId id="2916" r:id="rId12"/>
    <p:sldId id="2917" r:id="rId13"/>
    <p:sldId id="2918" r:id="rId14"/>
    <p:sldId id="2919" r:id="rId15"/>
    <p:sldId id="2920" r:id="rId16"/>
    <p:sldId id="2921" r:id="rId17"/>
    <p:sldId id="2922" r:id="rId18"/>
    <p:sldId id="2923" r:id="rId19"/>
    <p:sldId id="2927" r:id="rId20"/>
    <p:sldId id="2928" r:id="rId21"/>
    <p:sldId id="2924" r:id="rId22"/>
    <p:sldId id="2925" r:id="rId23"/>
    <p:sldId id="2926" r:id="rId24"/>
  </p:sldIdLst>
  <p:sldSz cx="12192000" cy="6858000"/>
  <p:notesSz cx="6858000" cy="9144000"/>
  <p:embeddedFontLst>
    <p:embeddedFont>
      <p:font typeface="Work Sans" panose="00000500000000000000" pitchFamily="2" charset="0"/>
      <p:regular r:id="rId27"/>
      <p:bold r:id="rId28"/>
      <p:italic r:id="rId29"/>
      <p:boldItalic r:id="rId30"/>
    </p:embeddedFont>
    <p:embeddedFont>
      <p:font typeface="Work Sans ExtraBold" panose="00000900000000000000" pitchFamily="2" charset="0"/>
      <p:bold r:id="rId31"/>
      <p:boldItalic r:id="rId32"/>
    </p:embeddedFont>
    <p:embeddedFont>
      <p:font typeface="Work Sans Medium" panose="00000600000000000000" pitchFamily="2" charset="0"/>
      <p:regular r:id="rId33"/>
      <p:italic r:id="rId34"/>
    </p:embeddedFont>
    <p:embeddedFont>
      <p:font typeface="Work Sans SemiBold" panose="00000700000000000000" pitchFamily="2" charset="0"/>
      <p:bold r:id="rId35"/>
      <p:boldItalic r:id="rId36"/>
    </p:embeddedFont>
  </p:embeddedFont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3" userDrawn="1">
          <p15:clr>
            <a:srgbClr val="A4A3A4"/>
          </p15:clr>
        </p15:guide>
        <p15:guide id="4" orient="horz" pos="2160" userDrawn="1">
          <p15:clr>
            <a:srgbClr val="A4A3A4"/>
          </p15:clr>
        </p15:guide>
        <p15:guide id="5" orient="horz" pos="527">
          <p15:clr>
            <a:srgbClr val="A4A3A4"/>
          </p15:clr>
        </p15:guide>
        <p15:guide id="8" orient="horz" pos="3657" userDrawn="1">
          <p15:clr>
            <a:srgbClr val="A4A3A4"/>
          </p15:clr>
        </p15:guide>
        <p15:guide id="9" pos="483">
          <p15:clr>
            <a:srgbClr val="A4A3A4"/>
          </p15:clr>
        </p15:guide>
        <p15:guide id="10" pos="7197">
          <p15:clr>
            <a:srgbClr val="A4A3A4"/>
          </p15:clr>
        </p15:guide>
        <p15:guide id="1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E60"/>
    <a:srgbClr val="923468"/>
    <a:srgbClr val="C4A5A5"/>
    <a:srgbClr val="FF6D2C"/>
    <a:srgbClr val="DFDA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C73235-9B70-4A50-8723-2942457616F7}" v="16" dt="2021-05-17T08:58:33.938"/>
  </p1510:revLst>
</p1510:revInfo>
</file>

<file path=ppt/tableStyles.xml><?xml version="1.0" encoding="utf-8"?>
<a:tblStyleLst xmlns:a="http://schemas.openxmlformats.org/drawingml/2006/main" def="{F2DE63D5-997A-4646-A377-4702673A728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autoAdjust="0"/>
    <p:restoredTop sz="94660"/>
  </p:normalViewPr>
  <p:slideViewPr>
    <p:cSldViewPr showGuides="1">
      <p:cViewPr>
        <p:scale>
          <a:sx n="52" d="100"/>
          <a:sy n="52" d="100"/>
        </p:scale>
        <p:origin x="1156" y="304"/>
      </p:cViewPr>
      <p:guideLst>
        <p:guide orient="horz" pos="1253"/>
        <p:guide orient="horz" pos="2160"/>
        <p:guide orient="horz" pos="527"/>
        <p:guide orient="horz" pos="3657"/>
        <p:guide pos="483"/>
        <p:guide pos="7197"/>
        <p:guide pos="384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90" d="100"/>
          <a:sy n="90" d="100"/>
        </p:scale>
        <p:origin x="-369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8.fntdata"/><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nta-aho Riina" userId="58330cb5-a94c-46ae-ae5f-a35b685ab885" providerId="ADAL" clId="{9CC73235-9B70-4A50-8723-2942457616F7}"/>
    <pc:docChg chg="undo redo custSel delSld modSld">
      <pc:chgData name="Rinta-aho Riina" userId="58330cb5-a94c-46ae-ae5f-a35b685ab885" providerId="ADAL" clId="{9CC73235-9B70-4A50-8723-2942457616F7}" dt="2021-05-17T09:00:15.390" v="2398" actId="20577"/>
      <pc:docMkLst>
        <pc:docMk/>
      </pc:docMkLst>
      <pc:sldChg chg="modSp mod">
        <pc:chgData name="Rinta-aho Riina" userId="58330cb5-a94c-46ae-ae5f-a35b685ab885" providerId="ADAL" clId="{9CC73235-9B70-4A50-8723-2942457616F7}" dt="2021-05-14T08:47:41.796" v="821" actId="404"/>
        <pc:sldMkLst>
          <pc:docMk/>
          <pc:sldMk cId="3558354158" sldId="258"/>
        </pc:sldMkLst>
        <pc:spChg chg="mod">
          <ac:chgData name="Rinta-aho Riina" userId="58330cb5-a94c-46ae-ae5f-a35b685ab885" providerId="ADAL" clId="{9CC73235-9B70-4A50-8723-2942457616F7}" dt="2021-05-14T08:47:31.110" v="817" actId="1076"/>
          <ac:spMkLst>
            <pc:docMk/>
            <pc:sldMk cId="3558354158" sldId="258"/>
            <ac:spMk id="6" creationId="{A85A8C97-AB4C-44DF-A169-1B437A521B5F}"/>
          </ac:spMkLst>
        </pc:spChg>
        <pc:spChg chg="mod">
          <ac:chgData name="Rinta-aho Riina" userId="58330cb5-a94c-46ae-ae5f-a35b685ab885" providerId="ADAL" clId="{9CC73235-9B70-4A50-8723-2942457616F7}" dt="2021-05-14T08:47:41.796" v="821" actId="404"/>
          <ac:spMkLst>
            <pc:docMk/>
            <pc:sldMk cId="3558354158" sldId="258"/>
            <ac:spMk id="12" creationId="{72654A8B-6C8B-431B-8DD6-5B826096EE09}"/>
          </ac:spMkLst>
        </pc:spChg>
      </pc:sldChg>
      <pc:sldChg chg="modSp mod">
        <pc:chgData name="Rinta-aho Riina" userId="58330cb5-a94c-46ae-ae5f-a35b685ab885" providerId="ADAL" clId="{9CC73235-9B70-4A50-8723-2942457616F7}" dt="2021-05-14T08:45:54.704" v="785" actId="1076"/>
        <pc:sldMkLst>
          <pc:docMk/>
          <pc:sldMk cId="3908800568" sldId="259"/>
        </pc:sldMkLst>
        <pc:spChg chg="mod">
          <ac:chgData name="Rinta-aho Riina" userId="58330cb5-a94c-46ae-ae5f-a35b685ab885" providerId="ADAL" clId="{9CC73235-9B70-4A50-8723-2942457616F7}" dt="2021-05-14T08:45:52.253" v="784" actId="14100"/>
          <ac:spMkLst>
            <pc:docMk/>
            <pc:sldMk cId="3908800568" sldId="259"/>
            <ac:spMk id="4" creationId="{EA58A647-0F9A-4BF9-9915-450B196A93C2}"/>
          </ac:spMkLst>
        </pc:spChg>
        <pc:spChg chg="mod">
          <ac:chgData name="Rinta-aho Riina" userId="58330cb5-a94c-46ae-ae5f-a35b685ab885" providerId="ADAL" clId="{9CC73235-9B70-4A50-8723-2942457616F7}" dt="2021-05-14T08:45:54.704" v="785" actId="1076"/>
          <ac:spMkLst>
            <pc:docMk/>
            <pc:sldMk cId="3908800568" sldId="259"/>
            <ac:spMk id="6" creationId="{3987420F-D44D-447C-B4BE-0D6F04B7516D}"/>
          </ac:spMkLst>
        </pc:spChg>
      </pc:sldChg>
      <pc:sldChg chg="modSp mod">
        <pc:chgData name="Rinta-aho Riina" userId="58330cb5-a94c-46ae-ae5f-a35b685ab885" providerId="ADAL" clId="{9CC73235-9B70-4A50-8723-2942457616F7}" dt="2021-05-14T08:47:57.655" v="823" actId="1076"/>
        <pc:sldMkLst>
          <pc:docMk/>
          <pc:sldMk cId="2474158774" sldId="260"/>
        </pc:sldMkLst>
        <pc:spChg chg="mod">
          <ac:chgData name="Rinta-aho Riina" userId="58330cb5-a94c-46ae-ae5f-a35b685ab885" providerId="ADAL" clId="{9CC73235-9B70-4A50-8723-2942457616F7}" dt="2021-05-14T08:47:57.655" v="823" actId="1076"/>
          <ac:spMkLst>
            <pc:docMk/>
            <pc:sldMk cId="2474158774" sldId="260"/>
            <ac:spMk id="6" creationId="{E707E5A9-9FF8-4251-A111-52D1B2099456}"/>
          </ac:spMkLst>
        </pc:spChg>
        <pc:spChg chg="mod">
          <ac:chgData name="Rinta-aho Riina" userId="58330cb5-a94c-46ae-ae5f-a35b685ab885" providerId="ADAL" clId="{9CC73235-9B70-4A50-8723-2942457616F7}" dt="2021-05-14T08:47:54.530" v="822" actId="1076"/>
          <ac:spMkLst>
            <pc:docMk/>
            <pc:sldMk cId="2474158774" sldId="260"/>
            <ac:spMk id="8" creationId="{B48B19A0-5851-46EB-B12D-A0F23A4465B4}"/>
          </ac:spMkLst>
        </pc:spChg>
      </pc:sldChg>
      <pc:sldChg chg="modSp mod">
        <pc:chgData name="Rinta-aho Riina" userId="58330cb5-a94c-46ae-ae5f-a35b685ab885" providerId="ADAL" clId="{9CC73235-9B70-4A50-8723-2942457616F7}" dt="2021-05-14T08:43:59.120" v="738" actId="1076"/>
        <pc:sldMkLst>
          <pc:docMk/>
          <pc:sldMk cId="773572570" sldId="2911"/>
        </pc:sldMkLst>
        <pc:spChg chg="mod">
          <ac:chgData name="Rinta-aho Riina" userId="58330cb5-a94c-46ae-ae5f-a35b685ab885" providerId="ADAL" clId="{9CC73235-9B70-4A50-8723-2942457616F7}" dt="2021-05-14T08:43:57.088" v="737" actId="1076"/>
          <ac:spMkLst>
            <pc:docMk/>
            <pc:sldMk cId="773572570" sldId="2911"/>
            <ac:spMk id="2" creationId="{B4087044-BF92-42AB-BB35-9DA17B2B6D6C}"/>
          </ac:spMkLst>
        </pc:spChg>
        <pc:spChg chg="mod">
          <ac:chgData name="Rinta-aho Riina" userId="58330cb5-a94c-46ae-ae5f-a35b685ab885" providerId="ADAL" clId="{9CC73235-9B70-4A50-8723-2942457616F7}" dt="2021-05-14T08:43:59.120" v="738" actId="1076"/>
          <ac:spMkLst>
            <pc:docMk/>
            <pc:sldMk cId="773572570" sldId="2911"/>
            <ac:spMk id="3" creationId="{42C6569E-2C37-42A7-AFAF-13A92E8B8419}"/>
          </ac:spMkLst>
        </pc:spChg>
      </pc:sldChg>
      <pc:sldChg chg="modSp mod">
        <pc:chgData name="Rinta-aho Riina" userId="58330cb5-a94c-46ae-ae5f-a35b685ab885" providerId="ADAL" clId="{9CC73235-9B70-4A50-8723-2942457616F7}" dt="2021-05-14T08:41:58.905" v="640" actId="1076"/>
        <pc:sldMkLst>
          <pc:docMk/>
          <pc:sldMk cId="2943363656" sldId="2912"/>
        </pc:sldMkLst>
        <pc:spChg chg="mod">
          <ac:chgData name="Rinta-aho Riina" userId="58330cb5-a94c-46ae-ae5f-a35b685ab885" providerId="ADAL" clId="{9CC73235-9B70-4A50-8723-2942457616F7}" dt="2021-05-14T08:41:58.905" v="640" actId="1076"/>
          <ac:spMkLst>
            <pc:docMk/>
            <pc:sldMk cId="2943363656" sldId="2912"/>
            <ac:spMk id="3" creationId="{42C6569E-2C37-42A7-AFAF-13A92E8B8419}"/>
          </ac:spMkLst>
        </pc:spChg>
      </pc:sldChg>
      <pc:sldChg chg="modSp mod">
        <pc:chgData name="Rinta-aho Riina" userId="58330cb5-a94c-46ae-ae5f-a35b685ab885" providerId="ADAL" clId="{9CC73235-9B70-4A50-8723-2942457616F7}" dt="2021-05-14T08:48:45.964" v="851" actId="20577"/>
        <pc:sldMkLst>
          <pc:docMk/>
          <pc:sldMk cId="701978758" sldId="2915"/>
        </pc:sldMkLst>
        <pc:spChg chg="mod">
          <ac:chgData name="Rinta-aho Riina" userId="58330cb5-a94c-46ae-ae5f-a35b685ab885" providerId="ADAL" clId="{9CC73235-9B70-4A50-8723-2942457616F7}" dt="2021-05-14T08:48:25.484" v="842" actId="14100"/>
          <ac:spMkLst>
            <pc:docMk/>
            <pc:sldMk cId="701978758" sldId="2915"/>
            <ac:spMk id="2" creationId="{B4087044-BF92-42AB-BB35-9DA17B2B6D6C}"/>
          </ac:spMkLst>
        </pc:spChg>
        <pc:spChg chg="mod">
          <ac:chgData name="Rinta-aho Riina" userId="58330cb5-a94c-46ae-ae5f-a35b685ab885" providerId="ADAL" clId="{9CC73235-9B70-4A50-8723-2942457616F7}" dt="2021-05-14T08:48:45.964" v="851" actId="20577"/>
          <ac:spMkLst>
            <pc:docMk/>
            <pc:sldMk cId="701978758" sldId="2915"/>
            <ac:spMk id="3" creationId="{42C6569E-2C37-42A7-AFAF-13A92E8B8419}"/>
          </ac:spMkLst>
        </pc:spChg>
      </pc:sldChg>
      <pc:sldChg chg="modSp mod">
        <pc:chgData name="Rinta-aho Riina" userId="58330cb5-a94c-46ae-ae5f-a35b685ab885" providerId="ADAL" clId="{9CC73235-9B70-4A50-8723-2942457616F7}" dt="2021-05-14T08:39:55.573" v="550" actId="1076"/>
        <pc:sldMkLst>
          <pc:docMk/>
          <pc:sldMk cId="3091965110" sldId="2916"/>
        </pc:sldMkLst>
        <pc:spChg chg="mod">
          <ac:chgData name="Rinta-aho Riina" userId="58330cb5-a94c-46ae-ae5f-a35b685ab885" providerId="ADAL" clId="{9CC73235-9B70-4A50-8723-2942457616F7}" dt="2021-05-14T08:39:50.470" v="549" actId="14100"/>
          <ac:spMkLst>
            <pc:docMk/>
            <pc:sldMk cId="3091965110" sldId="2916"/>
            <ac:spMk id="2" creationId="{B4087044-BF92-42AB-BB35-9DA17B2B6D6C}"/>
          </ac:spMkLst>
        </pc:spChg>
        <pc:spChg chg="mod">
          <ac:chgData name="Rinta-aho Riina" userId="58330cb5-a94c-46ae-ae5f-a35b685ab885" providerId="ADAL" clId="{9CC73235-9B70-4A50-8723-2942457616F7}" dt="2021-05-14T08:39:55.573" v="550" actId="1076"/>
          <ac:spMkLst>
            <pc:docMk/>
            <pc:sldMk cId="3091965110" sldId="2916"/>
            <ac:spMk id="3" creationId="{42C6569E-2C37-42A7-AFAF-13A92E8B8419}"/>
          </ac:spMkLst>
        </pc:spChg>
      </pc:sldChg>
      <pc:sldChg chg="modSp mod">
        <pc:chgData name="Rinta-aho Riina" userId="58330cb5-a94c-46ae-ae5f-a35b685ab885" providerId="ADAL" clId="{9CC73235-9B70-4A50-8723-2942457616F7}" dt="2021-05-14T10:04:47.198" v="948" actId="20577"/>
        <pc:sldMkLst>
          <pc:docMk/>
          <pc:sldMk cId="891993009" sldId="2918"/>
        </pc:sldMkLst>
        <pc:spChg chg="mod">
          <ac:chgData name="Rinta-aho Riina" userId="58330cb5-a94c-46ae-ae5f-a35b685ab885" providerId="ADAL" clId="{9CC73235-9B70-4A50-8723-2942457616F7}" dt="2021-05-14T08:39:31.299" v="544" actId="14100"/>
          <ac:spMkLst>
            <pc:docMk/>
            <pc:sldMk cId="891993009" sldId="2918"/>
            <ac:spMk id="2" creationId="{B4087044-BF92-42AB-BB35-9DA17B2B6D6C}"/>
          </ac:spMkLst>
        </pc:spChg>
        <pc:spChg chg="mod">
          <ac:chgData name="Rinta-aho Riina" userId="58330cb5-a94c-46ae-ae5f-a35b685ab885" providerId="ADAL" clId="{9CC73235-9B70-4A50-8723-2942457616F7}" dt="2021-05-14T10:04:47.198" v="948" actId="20577"/>
          <ac:spMkLst>
            <pc:docMk/>
            <pc:sldMk cId="891993009" sldId="2918"/>
            <ac:spMk id="3" creationId="{42C6569E-2C37-42A7-AFAF-13A92E8B8419}"/>
          </ac:spMkLst>
        </pc:spChg>
      </pc:sldChg>
      <pc:sldChg chg="modSp mod">
        <pc:chgData name="Rinta-aho Riina" userId="58330cb5-a94c-46ae-ae5f-a35b685ab885" providerId="ADAL" clId="{9CC73235-9B70-4A50-8723-2942457616F7}" dt="2021-05-17T09:00:15.390" v="2398" actId="20577"/>
        <pc:sldMkLst>
          <pc:docMk/>
          <pc:sldMk cId="2996670038" sldId="2919"/>
        </pc:sldMkLst>
        <pc:spChg chg="mod">
          <ac:chgData name="Rinta-aho Riina" userId="58330cb5-a94c-46ae-ae5f-a35b685ab885" providerId="ADAL" clId="{9CC73235-9B70-4A50-8723-2942457616F7}" dt="2021-05-14T08:39:12.455" v="536" actId="1076"/>
          <ac:spMkLst>
            <pc:docMk/>
            <pc:sldMk cId="2996670038" sldId="2919"/>
            <ac:spMk id="2" creationId="{B4087044-BF92-42AB-BB35-9DA17B2B6D6C}"/>
          </ac:spMkLst>
        </pc:spChg>
        <pc:spChg chg="mod">
          <ac:chgData name="Rinta-aho Riina" userId="58330cb5-a94c-46ae-ae5f-a35b685ab885" providerId="ADAL" clId="{9CC73235-9B70-4A50-8723-2942457616F7}" dt="2021-05-17T09:00:15.390" v="2398" actId="20577"/>
          <ac:spMkLst>
            <pc:docMk/>
            <pc:sldMk cId="2996670038" sldId="2919"/>
            <ac:spMk id="3" creationId="{42C6569E-2C37-42A7-AFAF-13A92E8B8419}"/>
          </ac:spMkLst>
        </pc:spChg>
      </pc:sldChg>
      <pc:sldChg chg="modSp mod">
        <pc:chgData name="Rinta-aho Riina" userId="58330cb5-a94c-46ae-ae5f-a35b685ab885" providerId="ADAL" clId="{9CC73235-9B70-4A50-8723-2942457616F7}" dt="2021-05-14T08:52:46.997" v="871" actId="404"/>
        <pc:sldMkLst>
          <pc:docMk/>
          <pc:sldMk cId="3705398577" sldId="2921"/>
        </pc:sldMkLst>
        <pc:spChg chg="mod">
          <ac:chgData name="Rinta-aho Riina" userId="58330cb5-a94c-46ae-ae5f-a35b685ab885" providerId="ADAL" clId="{9CC73235-9B70-4A50-8723-2942457616F7}" dt="2021-05-14T08:29:44.005" v="35" actId="1076"/>
          <ac:spMkLst>
            <pc:docMk/>
            <pc:sldMk cId="3705398577" sldId="2921"/>
            <ac:spMk id="2" creationId="{B4087044-BF92-42AB-BB35-9DA17B2B6D6C}"/>
          </ac:spMkLst>
        </pc:spChg>
        <pc:spChg chg="mod">
          <ac:chgData name="Rinta-aho Riina" userId="58330cb5-a94c-46ae-ae5f-a35b685ab885" providerId="ADAL" clId="{9CC73235-9B70-4A50-8723-2942457616F7}" dt="2021-05-14T08:52:46.997" v="871" actId="404"/>
          <ac:spMkLst>
            <pc:docMk/>
            <pc:sldMk cId="3705398577" sldId="2921"/>
            <ac:spMk id="3" creationId="{42C6569E-2C37-42A7-AFAF-13A92E8B8419}"/>
          </ac:spMkLst>
        </pc:spChg>
      </pc:sldChg>
      <pc:sldChg chg="modSp mod">
        <pc:chgData name="Rinta-aho Riina" userId="58330cb5-a94c-46ae-ae5f-a35b685ab885" providerId="ADAL" clId="{9CC73235-9B70-4A50-8723-2942457616F7}" dt="2021-05-14T08:53:21.959" v="923" actId="1076"/>
        <pc:sldMkLst>
          <pc:docMk/>
          <pc:sldMk cId="2316588435" sldId="2922"/>
        </pc:sldMkLst>
        <pc:spChg chg="mod">
          <ac:chgData name="Rinta-aho Riina" userId="58330cb5-a94c-46ae-ae5f-a35b685ab885" providerId="ADAL" clId="{9CC73235-9B70-4A50-8723-2942457616F7}" dt="2021-05-14T08:53:21.959" v="923" actId="1076"/>
          <ac:spMkLst>
            <pc:docMk/>
            <pc:sldMk cId="2316588435" sldId="2922"/>
            <ac:spMk id="2" creationId="{B4087044-BF92-42AB-BB35-9DA17B2B6D6C}"/>
          </ac:spMkLst>
        </pc:spChg>
        <pc:spChg chg="mod">
          <ac:chgData name="Rinta-aho Riina" userId="58330cb5-a94c-46ae-ae5f-a35b685ab885" providerId="ADAL" clId="{9CC73235-9B70-4A50-8723-2942457616F7}" dt="2021-05-14T08:53:18.678" v="922" actId="1076"/>
          <ac:spMkLst>
            <pc:docMk/>
            <pc:sldMk cId="2316588435" sldId="2922"/>
            <ac:spMk id="3" creationId="{42C6569E-2C37-42A7-AFAF-13A92E8B8419}"/>
          </ac:spMkLst>
        </pc:spChg>
      </pc:sldChg>
      <pc:sldChg chg="modSp mod">
        <pc:chgData name="Rinta-aho Riina" userId="58330cb5-a94c-46ae-ae5f-a35b685ab885" providerId="ADAL" clId="{9CC73235-9B70-4A50-8723-2942457616F7}" dt="2021-05-14T08:53:46.724" v="930" actId="1076"/>
        <pc:sldMkLst>
          <pc:docMk/>
          <pc:sldMk cId="4156451982" sldId="2926"/>
        </pc:sldMkLst>
        <pc:spChg chg="mod">
          <ac:chgData name="Rinta-aho Riina" userId="58330cb5-a94c-46ae-ae5f-a35b685ab885" providerId="ADAL" clId="{9CC73235-9B70-4A50-8723-2942457616F7}" dt="2021-05-14T08:53:43.957" v="929" actId="14100"/>
          <ac:spMkLst>
            <pc:docMk/>
            <pc:sldMk cId="4156451982" sldId="2926"/>
            <ac:spMk id="2" creationId="{B4087044-BF92-42AB-BB35-9DA17B2B6D6C}"/>
          </ac:spMkLst>
        </pc:spChg>
        <pc:spChg chg="mod">
          <ac:chgData name="Rinta-aho Riina" userId="58330cb5-a94c-46ae-ae5f-a35b685ab885" providerId="ADAL" clId="{9CC73235-9B70-4A50-8723-2942457616F7}" dt="2021-05-14T08:53:46.724" v="930" actId="1076"/>
          <ac:spMkLst>
            <pc:docMk/>
            <pc:sldMk cId="4156451982" sldId="2926"/>
            <ac:spMk id="3" creationId="{42C6569E-2C37-42A7-AFAF-13A92E8B8419}"/>
          </ac:spMkLst>
        </pc:spChg>
      </pc:sldChg>
      <pc:sldChg chg="modSp mod">
        <pc:chgData name="Rinta-aho Riina" userId="58330cb5-a94c-46ae-ae5f-a35b685ab885" providerId="ADAL" clId="{9CC73235-9B70-4A50-8723-2942457616F7}" dt="2021-05-17T08:53:56.647" v="2255" actId="1076"/>
        <pc:sldMkLst>
          <pc:docMk/>
          <pc:sldMk cId="429807231" sldId="2927"/>
        </pc:sldMkLst>
        <pc:spChg chg="mod">
          <ac:chgData name="Rinta-aho Riina" userId="58330cb5-a94c-46ae-ae5f-a35b685ab885" providerId="ADAL" clId="{9CC73235-9B70-4A50-8723-2942457616F7}" dt="2021-05-17T08:53:52.843" v="2254" actId="14100"/>
          <ac:spMkLst>
            <pc:docMk/>
            <pc:sldMk cId="429807231" sldId="2927"/>
            <ac:spMk id="2" creationId="{B4087044-BF92-42AB-BB35-9DA17B2B6D6C}"/>
          </ac:spMkLst>
        </pc:spChg>
        <pc:spChg chg="mod">
          <ac:chgData name="Rinta-aho Riina" userId="58330cb5-a94c-46ae-ae5f-a35b685ab885" providerId="ADAL" clId="{9CC73235-9B70-4A50-8723-2942457616F7}" dt="2021-05-17T08:53:56.647" v="2255" actId="1076"/>
          <ac:spMkLst>
            <pc:docMk/>
            <pc:sldMk cId="429807231" sldId="2927"/>
            <ac:spMk id="3" creationId="{42C6569E-2C37-42A7-AFAF-13A92E8B8419}"/>
          </ac:spMkLst>
        </pc:spChg>
      </pc:sldChg>
      <pc:sldChg chg="modSp mod">
        <pc:chgData name="Rinta-aho Riina" userId="58330cb5-a94c-46ae-ae5f-a35b685ab885" providerId="ADAL" clId="{9CC73235-9B70-4A50-8723-2942457616F7}" dt="2021-05-17T08:53:01.888" v="2239" actId="20577"/>
        <pc:sldMkLst>
          <pc:docMk/>
          <pc:sldMk cId="3557947933" sldId="2928"/>
        </pc:sldMkLst>
        <pc:spChg chg="mod">
          <ac:chgData name="Rinta-aho Riina" userId="58330cb5-a94c-46ae-ae5f-a35b685ab885" providerId="ADAL" clId="{9CC73235-9B70-4A50-8723-2942457616F7}" dt="2021-05-17T07:46:14.207" v="951" actId="14100"/>
          <ac:spMkLst>
            <pc:docMk/>
            <pc:sldMk cId="3557947933" sldId="2928"/>
            <ac:spMk id="2" creationId="{B4087044-BF92-42AB-BB35-9DA17B2B6D6C}"/>
          </ac:spMkLst>
        </pc:spChg>
        <pc:spChg chg="mod">
          <ac:chgData name="Rinta-aho Riina" userId="58330cb5-a94c-46ae-ae5f-a35b685ab885" providerId="ADAL" clId="{9CC73235-9B70-4A50-8723-2942457616F7}" dt="2021-05-17T08:53:01.888" v="2239" actId="20577"/>
          <ac:spMkLst>
            <pc:docMk/>
            <pc:sldMk cId="3557947933" sldId="2928"/>
            <ac:spMk id="3" creationId="{42C6569E-2C37-42A7-AFAF-13A92E8B8419}"/>
          </ac:spMkLst>
        </pc:spChg>
      </pc:sldChg>
      <pc:sldChg chg="modSp del mod">
        <pc:chgData name="Rinta-aho Riina" userId="58330cb5-a94c-46ae-ae5f-a35b685ab885" providerId="ADAL" clId="{9CC73235-9B70-4A50-8723-2942457616F7}" dt="2021-05-17T08:53:10.156" v="2240" actId="2696"/>
        <pc:sldMkLst>
          <pc:docMk/>
          <pc:sldMk cId="268879006" sldId="2929"/>
        </pc:sldMkLst>
        <pc:spChg chg="mod">
          <ac:chgData name="Rinta-aho Riina" userId="58330cb5-a94c-46ae-ae5f-a35b685ab885" providerId="ADAL" clId="{9CC73235-9B70-4A50-8723-2942457616F7}" dt="2021-05-17T08:31:13.092" v="1166" actId="400"/>
          <ac:spMkLst>
            <pc:docMk/>
            <pc:sldMk cId="268879006" sldId="2929"/>
            <ac:spMk id="3" creationId="{42C6569E-2C37-42A7-AFAF-13A92E8B841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sz="80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0478ED3-B612-4193-BFB3-30640D50ACE2}" type="datetimeFigureOut">
              <a:rPr lang="fi-FI" sz="800" smtClean="0"/>
              <a:t>17.5.2021</a:t>
            </a:fld>
            <a:endParaRPr lang="fi-FI" sz="8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sz="8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F5EF1D2-EDBA-4B30-9DEE-0BEBDA91FEA7}" type="slidenum">
              <a:rPr lang="fi-FI" sz="800" smtClean="0"/>
              <a:t>‹#›</a:t>
            </a:fld>
            <a:endParaRPr lang="fi-FI" sz="800"/>
          </a:p>
        </p:txBody>
      </p:sp>
    </p:spTree>
    <p:extLst>
      <p:ext uri="{BB962C8B-B14F-4D97-AF65-F5344CB8AC3E}">
        <p14:creationId xmlns:p14="http://schemas.microsoft.com/office/powerpoint/2010/main" val="3909660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vl1pPr>
          </a:lstStyle>
          <a:p>
            <a:fld id="{0A258E9B-EF9A-4277-B3A7-6483215B4E3F}" type="datetimeFigureOut">
              <a:rPr lang="fi-FI" smtClean="0"/>
              <a:pPr/>
              <a:t>17.5.2021</a:t>
            </a:fld>
            <a:endParaRPr lang="fi-FI"/>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vl1pPr>
          </a:lstStyle>
          <a:p>
            <a:fld id="{C23CFE97-E977-4A8B-BB69-50F617FD6581}" type="slidenum">
              <a:rPr lang="fi-FI" smtClean="0"/>
              <a:pPr/>
              <a:t>‹#›</a:t>
            </a:fld>
            <a:endParaRPr lang="fi-FI"/>
          </a:p>
        </p:txBody>
      </p:sp>
    </p:spTree>
    <p:extLst>
      <p:ext uri="{BB962C8B-B14F-4D97-AF65-F5344CB8AC3E}">
        <p14:creationId xmlns:p14="http://schemas.microsoft.com/office/powerpoint/2010/main" val="669329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hyperlink" Target="http://www.kuntaliitto.fi/" TargetMode="External"/><Relationship Id="rId7" Type="http://schemas.openxmlformats.org/officeDocument/2006/relationships/hyperlink" Target="https://www.instagram.com/kuntaliitto/" TargetMode="External"/><Relationship Id="rId2" Type="http://schemas.openxmlformats.org/officeDocument/2006/relationships/image" Target="../media/image20.jpg"/><Relationship Id="rId1" Type="http://schemas.openxmlformats.org/officeDocument/2006/relationships/slideMaster" Target="../slideMasters/slideMaster1.xml"/><Relationship Id="rId6" Type="http://schemas.openxmlformats.org/officeDocument/2006/relationships/hyperlink" Target="https://www.linkedin.com/company/association-of-finnish-local-and-regional-authorities-kuntaliitto-" TargetMode="External"/><Relationship Id="rId5" Type="http://schemas.openxmlformats.org/officeDocument/2006/relationships/hyperlink" Target="https://twitter.com/kuntaliitto" TargetMode="External"/><Relationship Id="rId4" Type="http://schemas.openxmlformats.org/officeDocument/2006/relationships/hyperlink" Target="https://www.facebook.com/kuntaliitto" TargetMode="External"/></Relationships>
</file>

<file path=ppt/slideLayouts/_rels/slideLayout44.xml.rels><?xml version="1.0" encoding="UTF-8" standalone="yes"?>
<Relationships xmlns="http://schemas.openxmlformats.org/package/2006/relationships"><Relationship Id="rId3" Type="http://schemas.openxmlformats.org/officeDocument/2006/relationships/hyperlink" Target="http://www.kuntaliitto.fi/" TargetMode="External"/><Relationship Id="rId7" Type="http://schemas.openxmlformats.org/officeDocument/2006/relationships/hyperlink" Target="https://www.instagram.com/kuntaliitto/" TargetMode="External"/><Relationship Id="rId2" Type="http://schemas.openxmlformats.org/officeDocument/2006/relationships/image" Target="../media/image21.jpg"/><Relationship Id="rId1" Type="http://schemas.openxmlformats.org/officeDocument/2006/relationships/slideMaster" Target="../slideMasters/slideMaster1.xml"/><Relationship Id="rId6" Type="http://schemas.openxmlformats.org/officeDocument/2006/relationships/hyperlink" Target="https://www.linkedin.com/company/association-of-finnish-local-and-regional-authorities-kuntaliitto-" TargetMode="External"/><Relationship Id="rId5" Type="http://schemas.openxmlformats.org/officeDocument/2006/relationships/hyperlink" Target="https://twitter.com/kuntaliitto" TargetMode="External"/><Relationship Id="rId4" Type="http://schemas.openxmlformats.org/officeDocument/2006/relationships/hyperlink" Target="https://www.facebook.com/kuntaliitto" TargetMode="External"/></Relationships>
</file>

<file path=ppt/slideLayouts/_rels/slideLayout45.xml.rels><?xml version="1.0" encoding="UTF-8" standalone="yes"?>
<Relationships xmlns="http://schemas.openxmlformats.org/package/2006/relationships"><Relationship Id="rId3" Type="http://schemas.openxmlformats.org/officeDocument/2006/relationships/hyperlink" Target="https://www.facebook.com/kuntaliitto" TargetMode="External"/><Relationship Id="rId2" Type="http://schemas.openxmlformats.org/officeDocument/2006/relationships/hyperlink" Target="http://www.kuntaliitto.fi/" TargetMode="External"/><Relationship Id="rId1" Type="http://schemas.openxmlformats.org/officeDocument/2006/relationships/slideMaster" Target="../slideMasters/slideMaster1.xml"/><Relationship Id="rId6" Type="http://schemas.openxmlformats.org/officeDocument/2006/relationships/hyperlink" Target="https://www.instagram.com/kuntaliitto/" TargetMode="External"/><Relationship Id="rId5" Type="http://schemas.openxmlformats.org/officeDocument/2006/relationships/hyperlink" Target="https://www.linkedin.com/company/association-of-finnish-local-and-regional-authorities-kuntaliitto-" TargetMode="External"/><Relationship Id="rId4" Type="http://schemas.openxmlformats.org/officeDocument/2006/relationships/hyperlink" Target="https://twitter.com/kuntaliitto" TargetMode="External"/></Relationships>
</file>

<file path=ppt/slideLayouts/_rels/slideLayout46.xml.rels><?xml version="1.0" encoding="UTF-8" standalone="yes"?>
<Relationships xmlns="http://schemas.openxmlformats.org/package/2006/relationships"><Relationship Id="rId3" Type="http://schemas.openxmlformats.org/officeDocument/2006/relationships/hyperlink" Target="https://www.facebook.com/kuntaliitto" TargetMode="External"/><Relationship Id="rId2" Type="http://schemas.openxmlformats.org/officeDocument/2006/relationships/hyperlink" Target="http://www.kuntaliitto.fi/" TargetMode="External"/><Relationship Id="rId1" Type="http://schemas.openxmlformats.org/officeDocument/2006/relationships/slideMaster" Target="../slideMasters/slideMaster1.xml"/><Relationship Id="rId6" Type="http://schemas.openxmlformats.org/officeDocument/2006/relationships/hyperlink" Target="https://www.instagram.com/kuntaliitto/" TargetMode="External"/><Relationship Id="rId5" Type="http://schemas.openxmlformats.org/officeDocument/2006/relationships/hyperlink" Target="https://www.linkedin.com/company/association-of-finnish-local-and-regional-authorities-kuntaliitto-" TargetMode="External"/><Relationship Id="rId4" Type="http://schemas.openxmlformats.org/officeDocument/2006/relationships/hyperlink" Target="https://twitter.com/kuntaliitto" TargetMode="Externa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dia sininen">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t" anchorCtr="0">
            <a:noAutofit/>
          </a:bodyPr>
          <a:lstStyle>
            <a:lvl1pPr algn="l">
              <a:defRPr sz="5400">
                <a:solidFill>
                  <a:schemeClr val="bg1"/>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3F73254E-B6CD-4592-9C35-AAF54117EE2A}" type="datetime1">
              <a:rPr lang="fi-FI" noProof="0" smtClean="0"/>
              <a:t>17.5.2021</a:t>
            </a:fld>
            <a:endParaRPr lang="fi-FI" noProof="0" dirty="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noProof="0" smtClean="0"/>
              <a:pPr/>
              <a:t>‹#›</a:t>
            </a:fld>
            <a:endParaRPr lang="fi-FI" noProof="0" dirty="0"/>
          </a:p>
        </p:txBody>
      </p:sp>
      <p:sp>
        <p:nvSpPr>
          <p:cNvPr id="9" name="Freeform 6"/>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Tree>
    <p:extLst>
      <p:ext uri="{BB962C8B-B14F-4D97-AF65-F5344CB8AC3E}">
        <p14:creationId xmlns:p14="http://schemas.microsoft.com/office/powerpoint/2010/main" val="385921428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rivinen otsikko ja sisältö ">
    <p:spTree>
      <p:nvGrpSpPr>
        <p:cNvPr id="1" name=""/>
        <p:cNvGrpSpPr/>
        <p:nvPr/>
      </p:nvGrpSpPr>
      <p:grpSpPr>
        <a:xfrm>
          <a:off x="0" y="0"/>
          <a:ext cx="0" cy="0"/>
          <a:chOff x="0" y="0"/>
          <a:chExt cx="0" cy="0"/>
        </a:xfrm>
      </p:grpSpPr>
      <p:sp>
        <p:nvSpPr>
          <p:cNvPr id="2" name="Title 1"/>
          <p:cNvSpPr>
            <a:spLocks noGrp="1"/>
          </p:cNvSpPr>
          <p:nvPr>
            <p:ph type="title"/>
          </p:nvPr>
        </p:nvSpPr>
        <p:spPr>
          <a:xfrm>
            <a:off x="766763" y="836711"/>
            <a:ext cx="10658475" cy="1584149"/>
          </a:xfrm>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766763" y="2565400"/>
            <a:ext cx="10658475" cy="324008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p:txBody>
          <a:bodyPr/>
          <a:lstStyle/>
          <a:p>
            <a:fld id="{54ECBA33-160D-4EC6-909B-9CB559B0B403}" type="datetime1">
              <a:rPr lang="fi-FI" noProof="0" smtClean="0"/>
              <a:t>17.5.2021</a:t>
            </a:fld>
            <a:endParaRPr lang="fi-FI" noProof="0" dirty="0"/>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0861148C-697E-4B67-BDAA-872F34DF1106}" type="slidenum">
              <a:rPr lang="fi-FI" noProof="0" smtClean="0"/>
              <a:t>‹#›</a:t>
            </a:fld>
            <a:endParaRPr lang="fi-FI" noProof="0" dirty="0"/>
          </a:p>
        </p:txBody>
      </p:sp>
    </p:spTree>
    <p:extLst>
      <p:ext uri="{BB962C8B-B14F-4D97-AF65-F5344CB8AC3E}">
        <p14:creationId xmlns:p14="http://schemas.microsoft.com/office/powerpoint/2010/main" val="129482115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rivinen otsikko ja sisältö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idx="1"/>
          </p:nvPr>
        </p:nvSpPr>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p:txBody>
          <a:bodyPr/>
          <a:lstStyle/>
          <a:p>
            <a:fld id="{98AD4220-0D06-4B95-9657-C9EB0E3F48C9}" type="datetime1">
              <a:rPr lang="fi-FI" smtClean="0"/>
              <a:t>17.5.2021</a:t>
            </a:fld>
            <a:endParaRPr lang="fi-FI"/>
          </a:p>
        </p:txBody>
      </p:sp>
      <p:sp>
        <p:nvSpPr>
          <p:cNvPr id="5" name="Footer Placeholder 4"/>
          <p:cNvSpPr>
            <a:spLocks noGrp="1"/>
          </p:cNvSpPr>
          <p:nvPr>
            <p:ph type="ftr" sz="quarter" idx="11"/>
          </p:nvPr>
        </p:nvSpPr>
        <p:spPr/>
        <p:txBody>
          <a:bodyPr/>
          <a:lstStyle/>
          <a:p>
            <a:r>
              <a:rPr lang="fi-FI"/>
              <a:t>Esityksen nimi ja tekijä</a:t>
            </a:r>
          </a:p>
        </p:txBody>
      </p:sp>
      <p:sp>
        <p:nvSpPr>
          <p:cNvPr id="6" name="Slide Number Placeholder 5"/>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33766240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tsikko ja sisältö 2 väliotsikoill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5" name="Text Placeholder 4"/>
          <p:cNvSpPr>
            <a:spLocks noGrp="1"/>
          </p:cNvSpPr>
          <p:nvPr>
            <p:ph type="body" sz="quarter" idx="3"/>
          </p:nvPr>
        </p:nvSpPr>
        <p:spPr>
          <a:xfrm>
            <a:off x="6311900" y="1989137"/>
            <a:ext cx="5113338"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6" name="Content Placeholder 5"/>
          <p:cNvSpPr>
            <a:spLocks noGrp="1"/>
          </p:cNvSpPr>
          <p:nvPr>
            <p:ph sz="quarter" idx="4"/>
          </p:nvPr>
        </p:nvSpPr>
        <p:spPr>
          <a:xfrm>
            <a:off x="6311900" y="2852919"/>
            <a:ext cx="5113338" cy="295256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7" name="Date Placeholder 6"/>
          <p:cNvSpPr>
            <a:spLocks noGrp="1"/>
          </p:cNvSpPr>
          <p:nvPr>
            <p:ph type="dt" sz="half" idx="10"/>
          </p:nvPr>
        </p:nvSpPr>
        <p:spPr/>
        <p:txBody>
          <a:bodyPr/>
          <a:lstStyle/>
          <a:p>
            <a:fld id="{841CBBC2-2705-4909-A44B-E8E547993242}" type="datetime1">
              <a:rPr lang="fi-FI" smtClean="0"/>
              <a:t>17.5.2021</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endParaRPr lang="fi-FI" noProof="0" dirty="0"/>
          </a:p>
        </p:txBody>
      </p:sp>
    </p:spTree>
    <p:extLst>
      <p:ext uri="{BB962C8B-B14F-4D97-AF65-F5344CB8AC3E}">
        <p14:creationId xmlns:p14="http://schemas.microsoft.com/office/powerpoint/2010/main" val="11726786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Otsikko ja sisältö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766763" y="1989138"/>
            <a:ext cx="5113337"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Content Placeholder 3"/>
          <p:cNvSpPr>
            <a:spLocks noGrp="1"/>
          </p:cNvSpPr>
          <p:nvPr>
            <p:ph sz="half" idx="2"/>
          </p:nvPr>
        </p:nvSpPr>
        <p:spPr>
          <a:xfrm>
            <a:off x="6311900" y="1989137"/>
            <a:ext cx="5113338" cy="3816351"/>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5" name="Date Placeholder 4"/>
          <p:cNvSpPr>
            <a:spLocks noGrp="1"/>
          </p:cNvSpPr>
          <p:nvPr>
            <p:ph type="dt" sz="half" idx="10"/>
          </p:nvPr>
        </p:nvSpPr>
        <p:spPr/>
        <p:txBody>
          <a:bodyPr/>
          <a:lstStyle/>
          <a:p>
            <a:fld id="{7C401418-3AB9-4A57-9BE9-76E818D353E7}" type="datetime1">
              <a:rPr lang="fi-FI" smtClean="0"/>
              <a:t>17.5.2021</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120365158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tsikko ja sisältö 3">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10658475"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10651227"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7" name="Date Placeholder 6"/>
          <p:cNvSpPr>
            <a:spLocks noGrp="1"/>
          </p:cNvSpPr>
          <p:nvPr>
            <p:ph type="dt" sz="half" idx="10"/>
          </p:nvPr>
        </p:nvSpPr>
        <p:spPr/>
        <p:txBody>
          <a:bodyPr/>
          <a:lstStyle/>
          <a:p>
            <a:fld id="{90606902-C255-44A1-8286-8619BDE5DB6C}" type="datetime1">
              <a:rPr lang="fi-FI" smtClean="0"/>
              <a:t>17.5.2021</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endParaRPr lang="fi-FI" noProof="0" dirty="0"/>
          </a:p>
        </p:txBody>
      </p:sp>
    </p:spTree>
    <p:extLst>
      <p:ext uri="{BB962C8B-B14F-4D97-AF65-F5344CB8AC3E}">
        <p14:creationId xmlns:p14="http://schemas.microsoft.com/office/powerpoint/2010/main" val="27892302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sältö ja kuva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766763" y="1989138"/>
            <a:ext cx="5113337"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5" name="Date Placeholder 4"/>
          <p:cNvSpPr>
            <a:spLocks noGrp="1"/>
          </p:cNvSpPr>
          <p:nvPr>
            <p:ph type="dt" sz="half" idx="10"/>
          </p:nvPr>
        </p:nvSpPr>
        <p:spPr/>
        <p:txBody>
          <a:bodyPr/>
          <a:lstStyle/>
          <a:p>
            <a:fld id="{8A95EB08-A361-4348-9F3E-02C2712B35A8}" type="datetime1">
              <a:rPr lang="fi-FI" smtClean="0"/>
              <a:t>17.5.2021</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Picture Placeholder 8"/>
          <p:cNvSpPr>
            <a:spLocks noGrp="1"/>
          </p:cNvSpPr>
          <p:nvPr>
            <p:ph type="pic" sz="quarter" idx="13"/>
          </p:nvPr>
        </p:nvSpPr>
        <p:spPr>
          <a:xfrm>
            <a:off x="6311900" y="1989138"/>
            <a:ext cx="5113338" cy="3816350"/>
          </a:xfrm>
          <a:solidFill>
            <a:schemeClr val="bg1">
              <a:lumMod val="95000"/>
            </a:schemeClr>
          </a:solidFill>
        </p:spPr>
        <p:txBody>
          <a:bodyPr/>
          <a:lstStyle>
            <a:lvl1pPr marL="0" indent="0">
              <a:buFontTx/>
              <a:buNone/>
              <a:defRPr sz="1200"/>
            </a:lvl1pPr>
          </a:lstStyle>
          <a:p>
            <a:r>
              <a:rPr lang="fi-FI" noProof="0"/>
              <a:t>Lisää kuva napsauttamalla kuvaketta</a:t>
            </a:r>
            <a:endParaRPr lang="fi-FI" noProof="0" dirty="0"/>
          </a:p>
        </p:txBody>
      </p:sp>
    </p:spTree>
    <p:extLst>
      <p:ext uri="{BB962C8B-B14F-4D97-AF65-F5344CB8AC3E}">
        <p14:creationId xmlns:p14="http://schemas.microsoft.com/office/powerpoint/2010/main" val="36634294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sältö ja kuva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6311901" y="1989138"/>
            <a:ext cx="5113338"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5" name="Date Placeholder 4"/>
          <p:cNvSpPr>
            <a:spLocks noGrp="1"/>
          </p:cNvSpPr>
          <p:nvPr>
            <p:ph type="dt" sz="half" idx="10"/>
          </p:nvPr>
        </p:nvSpPr>
        <p:spPr/>
        <p:txBody>
          <a:bodyPr/>
          <a:lstStyle/>
          <a:p>
            <a:fld id="{5F0FA206-5037-4386-A71E-BA74030E6AF4}" type="datetime1">
              <a:rPr lang="fi-FI" smtClean="0"/>
              <a:t>17.5.2021</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Picture Placeholder 8"/>
          <p:cNvSpPr>
            <a:spLocks noGrp="1"/>
          </p:cNvSpPr>
          <p:nvPr>
            <p:ph type="pic" sz="quarter" idx="13"/>
          </p:nvPr>
        </p:nvSpPr>
        <p:spPr>
          <a:xfrm>
            <a:off x="766763" y="1989138"/>
            <a:ext cx="5113337" cy="3816350"/>
          </a:xfrm>
          <a:solidFill>
            <a:schemeClr val="bg1">
              <a:lumMod val="95000"/>
            </a:schemeClr>
          </a:solidFill>
        </p:spPr>
        <p:txBody>
          <a:bodyPr/>
          <a:lstStyle>
            <a:lvl1pPr marL="0" indent="0">
              <a:buFontTx/>
              <a:buNone/>
              <a:defRPr sz="1200"/>
            </a:lvl1pPr>
          </a:lstStyle>
          <a:p>
            <a:r>
              <a:rPr lang="fi-FI" noProof="0"/>
              <a:t>Lisää kuva napsauttamalla kuvaketta</a:t>
            </a:r>
            <a:endParaRPr lang="fi-FI" noProof="0" dirty="0"/>
          </a:p>
        </p:txBody>
      </p:sp>
    </p:spTree>
    <p:extLst>
      <p:ext uri="{BB962C8B-B14F-4D97-AF65-F5344CB8AC3E}">
        <p14:creationId xmlns:p14="http://schemas.microsoft.com/office/powerpoint/2010/main" val="332904054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sältö j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7" name="Date Placeholder 6"/>
          <p:cNvSpPr>
            <a:spLocks noGrp="1"/>
          </p:cNvSpPr>
          <p:nvPr>
            <p:ph type="dt" sz="half" idx="10"/>
          </p:nvPr>
        </p:nvSpPr>
        <p:spPr/>
        <p:txBody>
          <a:bodyPr/>
          <a:lstStyle/>
          <a:p>
            <a:fld id="{84340ED4-C6FE-4FAE-AFC3-75E56FFF71C9}" type="datetime1">
              <a:rPr lang="fi-FI" smtClean="0"/>
              <a:t>17.5.2021</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endParaRPr lang="fi-FI" noProof="0" dirty="0"/>
          </a:p>
        </p:txBody>
      </p:sp>
    </p:spTree>
    <p:extLst>
      <p:ext uri="{BB962C8B-B14F-4D97-AF65-F5344CB8AC3E}">
        <p14:creationId xmlns:p14="http://schemas.microsoft.com/office/powerpoint/2010/main" val="308471531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sältö j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7" name="Date Placeholder 6"/>
          <p:cNvSpPr>
            <a:spLocks noGrp="1"/>
          </p:cNvSpPr>
          <p:nvPr>
            <p:ph type="dt" sz="half" idx="10"/>
          </p:nvPr>
        </p:nvSpPr>
        <p:spPr/>
        <p:txBody>
          <a:bodyPr/>
          <a:lstStyle/>
          <a:p>
            <a:fld id="{9C76FDF6-01CE-4895-B906-A8CDF2AFEEBB}" type="datetime1">
              <a:rPr lang="fi-FI" smtClean="0"/>
              <a:t>17.5.2021</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endParaRPr lang="fi-FI" noProof="0" dirty="0"/>
          </a:p>
        </p:txBody>
      </p:sp>
    </p:spTree>
    <p:extLst>
      <p:ext uri="{BB962C8B-B14F-4D97-AF65-F5344CB8AC3E}">
        <p14:creationId xmlns:p14="http://schemas.microsoft.com/office/powerpoint/2010/main" val="6941719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sältö j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7" name="Date Placeholder 6"/>
          <p:cNvSpPr>
            <a:spLocks noGrp="1"/>
          </p:cNvSpPr>
          <p:nvPr>
            <p:ph type="dt" sz="half" idx="10"/>
          </p:nvPr>
        </p:nvSpPr>
        <p:spPr/>
        <p:txBody>
          <a:bodyPr/>
          <a:lstStyle/>
          <a:p>
            <a:fld id="{3C7E74B2-E516-4435-B461-CA65DCAC78D1}" type="datetime1">
              <a:rPr lang="fi-FI" smtClean="0"/>
              <a:t>17.5.2021</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endParaRPr lang="fi-FI" noProof="0" dirty="0"/>
          </a:p>
        </p:txBody>
      </p:sp>
    </p:spTree>
    <p:extLst>
      <p:ext uri="{BB962C8B-B14F-4D97-AF65-F5344CB8AC3E}">
        <p14:creationId xmlns:p14="http://schemas.microsoft.com/office/powerpoint/2010/main" val="18372143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oitusdia vaalealla kuvalla">
    <p:bg>
      <p:bgPr>
        <a:solidFill>
          <a:schemeClr val="bg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blipFill>
            <a:blip r:embed="rId2"/>
            <a:stretch>
              <a:fillRect/>
            </a:stretch>
          </a:blipFill>
        </p:spPr>
        <p:txBody>
          <a:bodyPr/>
          <a:lstStyle>
            <a:lvl1pPr marL="0" indent="0">
              <a:buFontTx/>
              <a:buNone/>
              <a:defRPr sz="1000" baseline="0"/>
            </a:lvl1pPr>
          </a:lstStyle>
          <a:p>
            <a:r>
              <a:rPr lang="fi-FI" dirty="0"/>
              <a:t>Vaihdakuva: valitse tämä objekti ja lisää kuva valikosta</a:t>
            </a:r>
          </a:p>
        </p:txBody>
      </p:sp>
      <p:sp>
        <p:nvSpPr>
          <p:cNvPr id="2" name="Title 1"/>
          <p:cNvSpPr>
            <a:spLocks noGrp="1"/>
          </p:cNvSpPr>
          <p:nvPr>
            <p:ph type="ctrTitle"/>
          </p:nvPr>
        </p:nvSpPr>
        <p:spPr>
          <a:xfrm>
            <a:off x="766763" y="1989138"/>
            <a:ext cx="10658475" cy="747897"/>
          </a:xfrm>
        </p:spPr>
        <p:txBody>
          <a:bodyPr anchor="t" anchorCtr="0">
            <a:spAutoFit/>
          </a:bodyPr>
          <a:lstStyle>
            <a:lvl1pPr algn="l">
              <a:defRPr sz="5400">
                <a:solidFill>
                  <a:schemeClr val="accent3"/>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4EB299D4-57F5-4C10-81C1-8BF8F799F7C0}" type="datetime1">
              <a:rPr lang="fi-FI" smtClean="0"/>
              <a:t>17.5.2021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3"/>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11" name="Text Placeholder 2"/>
          <p:cNvSpPr>
            <a:spLocks noGrp="1" noChangeAspect="1"/>
          </p:cNvSpPr>
          <p:nvPr>
            <p:ph type="body" sz="quarter" idx="19"/>
          </p:nvPr>
        </p:nvSpPr>
        <p:spPr>
          <a:xfrm>
            <a:off x="479220" y="374400"/>
            <a:ext cx="1562400" cy="468000"/>
          </a:xfrm>
          <a:blipFill>
            <a:blip r:embed="rId3"/>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34551153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olme nost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766763" y="1989138"/>
            <a:ext cx="3384967" cy="3816350"/>
          </a:xfrm>
          <a:solidFill>
            <a:srgbClr val="DFDAD6">
              <a:alpha val="50196"/>
            </a:srgbClr>
          </a:solidFill>
        </p:spPr>
        <p:txBody>
          <a:bodyPr lIns="216000" tIns="216000" rIns="216000" bIns="216000"/>
          <a:lstStyle>
            <a:lvl1pPr marL="0" indent="0">
              <a:buFontTx/>
              <a:buNone/>
              <a:defRPr>
                <a:latin typeface="Work Sans SemiBold" panose="00000700000000000000" pitchFamily="2" charset="0"/>
              </a:defRPr>
            </a:lvl1pPr>
            <a:lvl2pPr marL="0" indent="0" algn="just">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768E5A34-EE4F-4300-BC0F-34FBC4D65423}" type="datetime1">
              <a:rPr lang="fi-FI" smtClean="0"/>
              <a:t>17.5.2021</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4403516" y="1989138"/>
            <a:ext cx="3384967" cy="3816350"/>
          </a:xfrm>
          <a:solidFill>
            <a:srgbClr val="DFDAD6">
              <a:alpha val="50196"/>
            </a:srgbClr>
          </a:solidFill>
        </p:spPr>
        <p:txBody>
          <a:bodyPr lIns="216000" tIns="216000" rIns="216000" bIns="216000"/>
          <a:lstStyle>
            <a:lvl1pPr marL="0" indent="0">
              <a:buFontTx/>
              <a:buNone/>
              <a:defRPr>
                <a:latin typeface="Work Sans SemiBold" panose="00000700000000000000" pitchFamily="2" charset="0"/>
              </a:defRPr>
            </a:lvl1pPr>
            <a:lvl2pPr marL="0" indent="0" algn="just">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8040271" y="1989138"/>
            <a:ext cx="3384967" cy="3816350"/>
          </a:xfrm>
          <a:solidFill>
            <a:srgbClr val="DFDAD6">
              <a:alpha val="50196"/>
            </a:srgbClr>
          </a:solidFill>
        </p:spPr>
        <p:txBody>
          <a:bodyPr lIns="216000" tIns="216000" rIns="216000" bIns="216000"/>
          <a:lstStyle>
            <a:lvl1pPr marL="0" indent="0">
              <a:buFontTx/>
              <a:buNone/>
              <a:defRPr>
                <a:latin typeface="Work Sans SemiBold" panose="00000700000000000000" pitchFamily="2" charset="0"/>
              </a:defRPr>
            </a:lvl1pPr>
            <a:lvl2pPr marL="0" indent="0" algn="just">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42607333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olme nostoa kuvill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766763" y="1989138"/>
            <a:ext cx="3384967" cy="3816350"/>
          </a:xfrm>
          <a:solidFill>
            <a:srgbClr val="DFDAD6">
              <a:alpha val="50196"/>
            </a:srgbClr>
          </a:solidFill>
        </p:spPr>
        <p:txBody>
          <a:bodyPr lIns="216000" tIns="1512000" rIns="216000" bIns="216000"/>
          <a:lstStyle>
            <a:lvl1pPr marL="0" indent="0">
              <a:buFontTx/>
              <a:buNone/>
              <a:defRPr>
                <a:latin typeface="Work Sans SemiBold" panose="00000700000000000000" pitchFamily="2" charset="0"/>
              </a:defRPr>
            </a:lvl1pPr>
            <a:lvl2pPr marL="0" indent="0" algn="just">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49A53939-6D20-48CE-8A65-6883A101DFFB}" type="datetime1">
              <a:rPr lang="fi-FI" smtClean="0"/>
              <a:t>17.5.2021</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4403516" y="1989138"/>
            <a:ext cx="3384967" cy="3816350"/>
          </a:xfrm>
          <a:solidFill>
            <a:srgbClr val="DFDAD6">
              <a:alpha val="50196"/>
            </a:srgbClr>
          </a:solidFill>
        </p:spPr>
        <p:txBody>
          <a:bodyPr lIns="216000" tIns="1512000" rIns="216000" bIns="216000"/>
          <a:lstStyle>
            <a:lvl1pPr marL="0" indent="0">
              <a:buFontTx/>
              <a:buNone/>
              <a:defRPr>
                <a:latin typeface="Work Sans SemiBold" panose="00000700000000000000" pitchFamily="2" charset="0"/>
              </a:defRPr>
            </a:lvl1pPr>
            <a:lvl2pPr marL="0" indent="0" algn="just">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8040271" y="1989138"/>
            <a:ext cx="3384967" cy="3816350"/>
          </a:xfrm>
          <a:solidFill>
            <a:srgbClr val="DFDAD6">
              <a:alpha val="50196"/>
            </a:srgbClr>
          </a:solidFill>
        </p:spPr>
        <p:txBody>
          <a:bodyPr lIns="216000" tIns="1512000" rIns="216000" bIns="216000"/>
          <a:lstStyle>
            <a:lvl1pPr marL="0" indent="0">
              <a:buFontTx/>
              <a:buNone/>
              <a:defRPr>
                <a:latin typeface="Work Sans SemiBold" panose="00000700000000000000" pitchFamily="2" charset="0"/>
              </a:defRPr>
            </a:lvl1pPr>
            <a:lvl2pPr marL="0" indent="0" algn="just">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8" name="Picture Placeholder 7"/>
          <p:cNvSpPr>
            <a:spLocks noGrp="1"/>
          </p:cNvSpPr>
          <p:nvPr>
            <p:ph type="pic" sz="quarter" idx="15"/>
          </p:nvPr>
        </p:nvSpPr>
        <p:spPr>
          <a:xfrm>
            <a:off x="983290"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endParaRPr lang="fi-FI" noProof="0" dirty="0"/>
          </a:p>
        </p:txBody>
      </p:sp>
      <p:sp>
        <p:nvSpPr>
          <p:cNvPr id="11" name="Picture Placeholder 7"/>
          <p:cNvSpPr>
            <a:spLocks noGrp="1"/>
          </p:cNvSpPr>
          <p:nvPr>
            <p:ph type="pic" sz="quarter" idx="16"/>
          </p:nvPr>
        </p:nvSpPr>
        <p:spPr>
          <a:xfrm>
            <a:off x="4619938"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endParaRPr lang="fi-FI" noProof="0" dirty="0"/>
          </a:p>
        </p:txBody>
      </p:sp>
      <p:sp>
        <p:nvSpPr>
          <p:cNvPr id="12" name="Picture Placeholder 7"/>
          <p:cNvSpPr>
            <a:spLocks noGrp="1"/>
          </p:cNvSpPr>
          <p:nvPr>
            <p:ph type="pic" sz="quarter" idx="17"/>
          </p:nvPr>
        </p:nvSpPr>
        <p:spPr>
          <a:xfrm>
            <a:off x="8256300"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endParaRPr lang="fi-FI" noProof="0" dirty="0"/>
          </a:p>
        </p:txBody>
      </p:sp>
    </p:spTree>
    <p:extLst>
      <p:ext uri="{BB962C8B-B14F-4D97-AF65-F5344CB8AC3E}">
        <p14:creationId xmlns:p14="http://schemas.microsoft.com/office/powerpoint/2010/main" val="411016632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eljä nostoa (sw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766763" y="1989138"/>
            <a:ext cx="5113337" cy="1799912"/>
          </a:xfrm>
          <a:solidFill>
            <a:srgbClr val="DFDAD6">
              <a:alpha val="50196"/>
            </a:srgbClr>
          </a:solidFill>
        </p:spPr>
        <p:txBody>
          <a:bodyPr lIns="216000" tIns="216000" rIns="216000" bIns="216000"/>
          <a:lstStyle>
            <a:lvl1pPr marL="0" indent="0">
              <a:buFontTx/>
              <a:buNone/>
              <a:defRPr>
                <a:latin typeface="Work Sans SemiBold" panose="00000700000000000000" pitchFamily="2" charset="0"/>
              </a:defRPr>
            </a:lvl1pPr>
            <a:lvl2pPr marL="0" indent="0" algn="just">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1DA28073-A458-4B12-9446-D38333399C64}" type="datetime1">
              <a:rPr lang="fi-FI" smtClean="0"/>
              <a:t>17.5.2021</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6311900" y="1989138"/>
            <a:ext cx="5113338" cy="1799912"/>
          </a:xfrm>
          <a:solidFill>
            <a:srgbClr val="DFDAD6">
              <a:alpha val="50196"/>
            </a:srgbClr>
          </a:solidFill>
        </p:spPr>
        <p:txBody>
          <a:bodyPr lIns="216000" tIns="216000" rIns="216000" bIns="216000"/>
          <a:lstStyle>
            <a:lvl1pPr marL="0" indent="0">
              <a:buFontTx/>
              <a:buNone/>
              <a:defRPr>
                <a:latin typeface="Work Sans SemiBold" panose="00000700000000000000" pitchFamily="2" charset="0"/>
              </a:defRPr>
            </a:lvl1pPr>
            <a:lvl2pPr marL="0" indent="0" algn="just">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766762" y="4005576"/>
            <a:ext cx="5113338" cy="1799912"/>
          </a:xfrm>
          <a:solidFill>
            <a:srgbClr val="DFDAD6">
              <a:alpha val="50196"/>
            </a:srgbClr>
          </a:solidFill>
        </p:spPr>
        <p:txBody>
          <a:bodyPr lIns="216000" tIns="216000" rIns="216000" bIns="216000"/>
          <a:lstStyle>
            <a:lvl1pPr marL="0" indent="0">
              <a:buFontTx/>
              <a:buNone/>
              <a:defRPr>
                <a:latin typeface="Work Sans SemiBold" panose="00000700000000000000" pitchFamily="2" charset="0"/>
              </a:defRPr>
            </a:lvl1pPr>
            <a:lvl2pPr marL="0" indent="0" algn="just">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1" name="Content Placeholder 2"/>
          <p:cNvSpPr>
            <a:spLocks noGrp="1"/>
          </p:cNvSpPr>
          <p:nvPr>
            <p:ph sz="half" idx="15"/>
          </p:nvPr>
        </p:nvSpPr>
        <p:spPr>
          <a:xfrm>
            <a:off x="6311900" y="4005576"/>
            <a:ext cx="5113338" cy="1799912"/>
          </a:xfrm>
          <a:solidFill>
            <a:srgbClr val="DFDAD6">
              <a:alpha val="50196"/>
            </a:srgbClr>
          </a:solidFill>
        </p:spPr>
        <p:txBody>
          <a:bodyPr lIns="216000" tIns="216000" rIns="216000" bIns="216000"/>
          <a:lstStyle>
            <a:lvl1pPr marL="0" indent="0">
              <a:buFontTx/>
              <a:buNone/>
              <a:defRPr>
                <a:latin typeface="Work Sans SemiBold" panose="00000700000000000000" pitchFamily="2" charset="0"/>
              </a:defRPr>
            </a:lvl1pPr>
            <a:lvl2pPr marL="0" indent="0" algn="just">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269891997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sältö ja nosto">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rgbClr val="DFDAD6">
              <a:alpha val="50196"/>
            </a:srgbClr>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Date Placeholder 6"/>
          <p:cNvSpPr>
            <a:spLocks noGrp="1"/>
          </p:cNvSpPr>
          <p:nvPr>
            <p:ph type="dt" sz="half" idx="10"/>
          </p:nvPr>
        </p:nvSpPr>
        <p:spPr/>
        <p:txBody>
          <a:bodyPr/>
          <a:lstStyle/>
          <a:p>
            <a:fld id="{90963F2F-44B9-41C8-8927-50FD9A36BCAE}" type="datetime1">
              <a:rPr lang="fi-FI" smtClean="0"/>
              <a:t>17.5.2021</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endParaRPr lang="fi-FI" noProof="0" dirty="0"/>
          </a:p>
        </p:txBody>
      </p:sp>
      <p:sp>
        <p:nvSpPr>
          <p:cNvPr id="6" name="Text Placeholder 5"/>
          <p:cNvSpPr>
            <a:spLocks noGrp="1"/>
          </p:cNvSpPr>
          <p:nvPr>
            <p:ph type="body" sz="quarter" idx="13" hasCustomPrompt="1"/>
          </p:nvPr>
        </p:nvSpPr>
        <p:spPr>
          <a:xfrm>
            <a:off x="8759825" y="2565400"/>
            <a:ext cx="3097213" cy="2808288"/>
          </a:xfrm>
          <a:solidFill>
            <a:srgbClr val="FF3E60"/>
          </a:solidFill>
        </p:spPr>
        <p:txBody>
          <a:bodyPr lIns="216000" tIns="648000" rIns="216000" bIns="648000"/>
          <a:lstStyle>
            <a:lvl1pPr marL="0" indent="0">
              <a:spcBef>
                <a:spcPts val="200"/>
              </a:spcBef>
              <a:buFontTx/>
              <a:buNone/>
              <a:defRPr sz="3600">
                <a:solidFill>
                  <a:schemeClr val="bg1"/>
                </a:solidFill>
                <a:latin typeface="+mj-lt"/>
              </a:defRPr>
            </a:lvl1pPr>
            <a:lvl2pPr marL="0" indent="0">
              <a:spcBef>
                <a:spcPts val="200"/>
              </a:spcBef>
              <a:buFontTx/>
              <a:buNone/>
              <a:defRPr>
                <a:solidFill>
                  <a:schemeClr val="bg1"/>
                </a:solidFill>
                <a:latin typeface="Work Sans SemiBold" panose="00000700000000000000" pitchFamily="2" charset="0"/>
              </a:defRPr>
            </a:lvl2pPr>
            <a:lvl3pPr marL="0" indent="0">
              <a:spcBef>
                <a:spcPts val="200"/>
              </a:spcBef>
              <a:buFontTx/>
              <a:buNone/>
              <a:defRPr>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dirty="0"/>
              <a:t>nosto%</a:t>
            </a:r>
          </a:p>
          <a:p>
            <a:pPr lvl="1"/>
            <a:r>
              <a:rPr lang="fi-FI" noProof="0" dirty="0"/>
              <a:t>Second level</a:t>
            </a:r>
          </a:p>
          <a:p>
            <a:pPr lvl="2"/>
            <a:r>
              <a:rPr lang="fi-FI" noProof="0" dirty="0"/>
              <a:t>Third level</a:t>
            </a:r>
          </a:p>
        </p:txBody>
      </p:sp>
    </p:spTree>
    <p:extLst>
      <p:ext uri="{BB962C8B-B14F-4D97-AF65-F5344CB8AC3E}">
        <p14:creationId xmlns:p14="http://schemas.microsoft.com/office/powerpoint/2010/main" val="313840672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sältö ja nosto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rgbClr val="DFDAD6">
              <a:alpha val="50196"/>
            </a:srgbClr>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Date Placeholder 6"/>
          <p:cNvSpPr>
            <a:spLocks noGrp="1"/>
          </p:cNvSpPr>
          <p:nvPr>
            <p:ph type="dt" sz="half" idx="10"/>
          </p:nvPr>
        </p:nvSpPr>
        <p:spPr/>
        <p:txBody>
          <a:bodyPr/>
          <a:lstStyle/>
          <a:p>
            <a:fld id="{C6BF9130-7A42-4FBD-AEC6-4BFCDA2A07E7}" type="datetime1">
              <a:rPr lang="fi-FI" smtClean="0"/>
              <a:t>17.5.2021</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endParaRPr lang="fi-FI" noProof="0" dirty="0"/>
          </a:p>
        </p:txBody>
      </p:sp>
      <p:sp>
        <p:nvSpPr>
          <p:cNvPr id="6" name="Text Placeholder 5"/>
          <p:cNvSpPr>
            <a:spLocks noGrp="1"/>
          </p:cNvSpPr>
          <p:nvPr>
            <p:ph type="body" sz="quarter" idx="13" hasCustomPrompt="1"/>
          </p:nvPr>
        </p:nvSpPr>
        <p:spPr>
          <a:xfrm>
            <a:off x="8759825" y="2565400"/>
            <a:ext cx="3097213" cy="2808288"/>
          </a:xfrm>
          <a:solidFill>
            <a:schemeClr val="accent1"/>
          </a:solidFill>
        </p:spPr>
        <p:txBody>
          <a:bodyPr lIns="216000" tIns="648000" rIns="216000" bIns="648000"/>
          <a:lstStyle>
            <a:lvl1pPr marL="0" indent="0">
              <a:spcBef>
                <a:spcPts val="200"/>
              </a:spcBef>
              <a:buFontTx/>
              <a:buNone/>
              <a:defRPr sz="3600">
                <a:solidFill>
                  <a:schemeClr val="bg1"/>
                </a:solidFill>
                <a:latin typeface="+mj-lt"/>
              </a:defRPr>
            </a:lvl1pPr>
            <a:lvl2pPr marL="0" indent="0">
              <a:spcBef>
                <a:spcPts val="200"/>
              </a:spcBef>
              <a:buFontTx/>
              <a:buNone/>
              <a:defRPr>
                <a:solidFill>
                  <a:schemeClr val="bg1"/>
                </a:solidFill>
                <a:latin typeface="Work Sans SemiBold" panose="00000700000000000000" pitchFamily="2" charset="0"/>
              </a:defRPr>
            </a:lvl2pPr>
            <a:lvl3pPr marL="0" indent="0">
              <a:spcBef>
                <a:spcPts val="200"/>
              </a:spcBef>
              <a:buFontTx/>
              <a:buNone/>
              <a:defRPr>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dirty="0"/>
              <a:t>nosto%</a:t>
            </a:r>
          </a:p>
          <a:p>
            <a:pPr lvl="1"/>
            <a:r>
              <a:rPr lang="fi-FI" noProof="0" dirty="0"/>
              <a:t>Second level</a:t>
            </a:r>
          </a:p>
          <a:p>
            <a:pPr lvl="2"/>
            <a:r>
              <a:rPr lang="fi-FI" noProof="0" dirty="0"/>
              <a:t>Third level</a:t>
            </a:r>
          </a:p>
        </p:txBody>
      </p:sp>
    </p:spTree>
    <p:extLst>
      <p:ext uri="{BB962C8B-B14F-4D97-AF65-F5344CB8AC3E}">
        <p14:creationId xmlns:p14="http://schemas.microsoft.com/office/powerpoint/2010/main" val="272492200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sältö ja kaavi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7" name="Date Placeholder 6"/>
          <p:cNvSpPr>
            <a:spLocks noGrp="1"/>
          </p:cNvSpPr>
          <p:nvPr>
            <p:ph type="dt" sz="half" idx="10"/>
          </p:nvPr>
        </p:nvSpPr>
        <p:spPr/>
        <p:txBody>
          <a:bodyPr/>
          <a:lstStyle/>
          <a:p>
            <a:fld id="{CAFC92E4-B935-4FE6-B163-FE6F8B9B506C}" type="datetime1">
              <a:rPr lang="fi-FI" smtClean="0"/>
              <a:t>17.5.2021</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endParaRPr lang="fi-FI" noProof="0" dirty="0"/>
          </a:p>
        </p:txBody>
      </p:sp>
      <p:sp>
        <p:nvSpPr>
          <p:cNvPr id="5" name="Chart Placeholder 4"/>
          <p:cNvSpPr>
            <a:spLocks noGrp="1"/>
          </p:cNvSpPr>
          <p:nvPr>
            <p:ph type="chart" sz="quarter" idx="13"/>
          </p:nvPr>
        </p:nvSpPr>
        <p:spPr>
          <a:xfrm>
            <a:off x="6311900" y="1556740"/>
            <a:ext cx="5113338" cy="4248748"/>
          </a:xfrm>
        </p:spPr>
        <p:txBody>
          <a:bodyPr/>
          <a:lstStyle>
            <a:lvl1pPr marL="0" indent="0">
              <a:buFontTx/>
              <a:buNone/>
              <a:defRPr sz="1200"/>
            </a:lvl1pPr>
          </a:lstStyle>
          <a:p>
            <a:r>
              <a:rPr lang="fi-FI" noProof="0"/>
              <a:t>Lisää kaavio napsauttamalla kuvaketta</a:t>
            </a:r>
            <a:endParaRPr lang="fi-FI" noProof="0" dirty="0"/>
          </a:p>
        </p:txBody>
      </p:sp>
    </p:spTree>
    <p:extLst>
      <p:ext uri="{BB962C8B-B14F-4D97-AF65-F5344CB8AC3E}">
        <p14:creationId xmlns:p14="http://schemas.microsoft.com/office/powerpoint/2010/main" val="81977606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aksi kaaviota">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95D09515-BBF2-40CB-8DFB-BA183B8AAB94}" type="datetime1">
              <a:rPr lang="fi-FI" smtClean="0"/>
              <a:t>17.5.2021</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endParaRPr lang="fi-FI" noProof="0" dirty="0"/>
          </a:p>
        </p:txBody>
      </p:sp>
      <p:sp>
        <p:nvSpPr>
          <p:cNvPr id="5" name="Chart Placeholder 4"/>
          <p:cNvSpPr>
            <a:spLocks noGrp="1"/>
          </p:cNvSpPr>
          <p:nvPr>
            <p:ph type="chart" sz="quarter" idx="13"/>
          </p:nvPr>
        </p:nvSpPr>
        <p:spPr>
          <a:xfrm>
            <a:off x="766763" y="1556740"/>
            <a:ext cx="5113337" cy="4248748"/>
          </a:xfrm>
        </p:spPr>
        <p:txBody>
          <a:bodyPr/>
          <a:lstStyle>
            <a:lvl1pPr marL="0" indent="0">
              <a:buFontTx/>
              <a:buNone/>
              <a:defRPr sz="1200"/>
            </a:lvl1pPr>
          </a:lstStyle>
          <a:p>
            <a:r>
              <a:rPr lang="fi-FI" noProof="0"/>
              <a:t>Lisää kaavio napsauttamalla kuvaketta</a:t>
            </a:r>
            <a:endParaRPr lang="fi-FI" noProof="0" dirty="0"/>
          </a:p>
        </p:txBody>
      </p:sp>
      <p:sp>
        <p:nvSpPr>
          <p:cNvPr id="11" name="Chart Placeholder 4"/>
          <p:cNvSpPr>
            <a:spLocks noGrp="1"/>
          </p:cNvSpPr>
          <p:nvPr>
            <p:ph type="chart" sz="quarter" idx="14"/>
          </p:nvPr>
        </p:nvSpPr>
        <p:spPr>
          <a:xfrm>
            <a:off x="6311900" y="1556740"/>
            <a:ext cx="5113338" cy="4248748"/>
          </a:xfrm>
        </p:spPr>
        <p:txBody>
          <a:bodyPr/>
          <a:lstStyle>
            <a:lvl1pPr marL="0" indent="0">
              <a:buFontTx/>
              <a:buNone/>
              <a:defRPr sz="1200"/>
            </a:lvl1pPr>
          </a:lstStyle>
          <a:p>
            <a:r>
              <a:rPr lang="fi-FI" noProof="0"/>
              <a:t>Lisää kaavio napsauttamalla kuvaketta</a:t>
            </a:r>
            <a:endParaRPr lang="fi-FI" noProof="0" dirty="0"/>
          </a:p>
        </p:txBody>
      </p:sp>
    </p:spTree>
    <p:extLst>
      <p:ext uri="{BB962C8B-B14F-4D97-AF65-F5344CB8AC3E}">
        <p14:creationId xmlns:p14="http://schemas.microsoft.com/office/powerpoint/2010/main" val="239975259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2B40BE1D-27B4-45A7-AD76-1198A7D57D99}" type="datetime1">
              <a:rPr lang="fi-FI" smtClean="0"/>
              <a:t>17.5.2021</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endParaRPr lang="fi-FI" noProof="0" dirty="0"/>
          </a:p>
        </p:txBody>
      </p:sp>
      <p:sp>
        <p:nvSpPr>
          <p:cNvPr id="5" name="Chart Placeholder 4"/>
          <p:cNvSpPr>
            <a:spLocks noGrp="1"/>
          </p:cNvSpPr>
          <p:nvPr>
            <p:ph type="chart" sz="quarter" idx="13"/>
          </p:nvPr>
        </p:nvSpPr>
        <p:spPr>
          <a:xfrm>
            <a:off x="766763" y="1556740"/>
            <a:ext cx="10658475" cy="4248748"/>
          </a:xfrm>
        </p:spPr>
        <p:txBody>
          <a:bodyPr/>
          <a:lstStyle>
            <a:lvl1pPr marL="0" indent="0">
              <a:buFontTx/>
              <a:buNone/>
              <a:defRPr sz="1200"/>
            </a:lvl1pPr>
          </a:lstStyle>
          <a:p>
            <a:r>
              <a:rPr lang="fi-FI" noProof="0"/>
              <a:t>Lisää kaavio napsauttamalla kuvaketta</a:t>
            </a:r>
            <a:endParaRPr lang="fi-FI" noProof="0" dirty="0"/>
          </a:p>
        </p:txBody>
      </p:sp>
    </p:spTree>
    <p:extLst>
      <p:ext uri="{BB962C8B-B14F-4D97-AF65-F5344CB8AC3E}">
        <p14:creationId xmlns:p14="http://schemas.microsoft.com/office/powerpoint/2010/main" val="298056715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ulukk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5" name="Date Placeholder 4"/>
          <p:cNvSpPr>
            <a:spLocks noGrp="1"/>
          </p:cNvSpPr>
          <p:nvPr>
            <p:ph type="dt" sz="half" idx="10"/>
          </p:nvPr>
        </p:nvSpPr>
        <p:spPr/>
        <p:txBody>
          <a:bodyPr/>
          <a:lstStyle/>
          <a:p>
            <a:fld id="{3DBA2578-D1ED-4406-9F94-0AB22A2B6A3C}" type="datetime1">
              <a:rPr lang="fi-FI" smtClean="0"/>
              <a:t>17.5.2021</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Table Placeholder 8"/>
          <p:cNvSpPr>
            <a:spLocks noGrp="1"/>
          </p:cNvSpPr>
          <p:nvPr>
            <p:ph type="tbl" sz="quarter" idx="13"/>
          </p:nvPr>
        </p:nvSpPr>
        <p:spPr>
          <a:xfrm>
            <a:off x="766763" y="1989138"/>
            <a:ext cx="10658475" cy="3816350"/>
          </a:xfrm>
        </p:spPr>
        <p:txBody>
          <a:bodyPr/>
          <a:lstStyle>
            <a:lvl1pPr marL="0" indent="0">
              <a:buFontTx/>
              <a:buNone/>
              <a:defRPr sz="1200"/>
            </a:lvl1pPr>
          </a:lstStyle>
          <a:p>
            <a:r>
              <a:rPr lang="fi-FI"/>
              <a:t>Lisää taulukko napsauttamalla kuvaketta</a:t>
            </a:r>
            <a:endParaRPr lang="en-US"/>
          </a:p>
        </p:txBody>
      </p:sp>
    </p:spTree>
    <p:extLst>
      <p:ext uri="{BB962C8B-B14F-4D97-AF65-F5344CB8AC3E}">
        <p14:creationId xmlns:p14="http://schemas.microsoft.com/office/powerpoint/2010/main" val="130741098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eljä taulukk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5" name="Date Placeholder 4"/>
          <p:cNvSpPr>
            <a:spLocks noGrp="1"/>
          </p:cNvSpPr>
          <p:nvPr>
            <p:ph type="dt" sz="half" idx="10"/>
          </p:nvPr>
        </p:nvSpPr>
        <p:spPr/>
        <p:txBody>
          <a:bodyPr/>
          <a:lstStyle/>
          <a:p>
            <a:fld id="{9F5BD0C2-3805-48AA-8034-4776FDEFC4F5}" type="datetime1">
              <a:rPr lang="fi-FI" smtClean="0"/>
              <a:t>17.5.2021</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Table Placeholder 8"/>
          <p:cNvSpPr>
            <a:spLocks noGrp="1"/>
          </p:cNvSpPr>
          <p:nvPr>
            <p:ph type="tbl" sz="quarter" idx="13"/>
          </p:nvPr>
        </p:nvSpPr>
        <p:spPr>
          <a:xfrm>
            <a:off x="766763" y="1989138"/>
            <a:ext cx="5113337" cy="1871662"/>
          </a:xfrm>
        </p:spPr>
        <p:txBody>
          <a:bodyPr/>
          <a:lstStyle>
            <a:lvl1pPr marL="0" indent="0">
              <a:buFontTx/>
              <a:buNone/>
              <a:defRPr sz="1200"/>
            </a:lvl1pPr>
          </a:lstStyle>
          <a:p>
            <a:r>
              <a:rPr lang="fi-FI"/>
              <a:t>Lisää taulukko napsauttamalla kuvaketta</a:t>
            </a:r>
            <a:endParaRPr lang="en-US"/>
          </a:p>
        </p:txBody>
      </p:sp>
      <p:sp>
        <p:nvSpPr>
          <p:cNvPr id="10" name="Table Placeholder 8"/>
          <p:cNvSpPr>
            <a:spLocks noGrp="1"/>
          </p:cNvSpPr>
          <p:nvPr>
            <p:ph type="tbl" sz="quarter" idx="14"/>
          </p:nvPr>
        </p:nvSpPr>
        <p:spPr>
          <a:xfrm>
            <a:off x="766763" y="3933826"/>
            <a:ext cx="5113337" cy="1871662"/>
          </a:xfrm>
        </p:spPr>
        <p:txBody>
          <a:bodyPr/>
          <a:lstStyle>
            <a:lvl1pPr marL="0" indent="0">
              <a:buFontTx/>
              <a:buNone/>
              <a:defRPr sz="1200"/>
            </a:lvl1pPr>
          </a:lstStyle>
          <a:p>
            <a:r>
              <a:rPr lang="fi-FI"/>
              <a:t>Lisää taulukko napsauttamalla kuvaketta</a:t>
            </a:r>
            <a:endParaRPr lang="en-US"/>
          </a:p>
        </p:txBody>
      </p:sp>
      <p:sp>
        <p:nvSpPr>
          <p:cNvPr id="11" name="Table Placeholder 8"/>
          <p:cNvSpPr>
            <a:spLocks noGrp="1"/>
          </p:cNvSpPr>
          <p:nvPr>
            <p:ph type="tbl" sz="quarter" idx="15"/>
          </p:nvPr>
        </p:nvSpPr>
        <p:spPr>
          <a:xfrm>
            <a:off x="6312030" y="1989138"/>
            <a:ext cx="5113208" cy="1871662"/>
          </a:xfrm>
        </p:spPr>
        <p:txBody>
          <a:bodyPr/>
          <a:lstStyle>
            <a:lvl1pPr marL="0" indent="0">
              <a:buFontTx/>
              <a:buNone/>
              <a:defRPr sz="1200"/>
            </a:lvl1pPr>
          </a:lstStyle>
          <a:p>
            <a:r>
              <a:rPr lang="fi-FI"/>
              <a:t>Lisää taulukko napsauttamalla kuvaketta</a:t>
            </a:r>
            <a:endParaRPr lang="en-US" dirty="0"/>
          </a:p>
        </p:txBody>
      </p:sp>
      <p:sp>
        <p:nvSpPr>
          <p:cNvPr id="12" name="Table Placeholder 8"/>
          <p:cNvSpPr>
            <a:spLocks noGrp="1"/>
          </p:cNvSpPr>
          <p:nvPr>
            <p:ph type="tbl" sz="quarter" idx="16"/>
          </p:nvPr>
        </p:nvSpPr>
        <p:spPr>
          <a:xfrm>
            <a:off x="6312030" y="3933826"/>
            <a:ext cx="5113208" cy="1871662"/>
          </a:xfrm>
        </p:spPr>
        <p:txBody>
          <a:bodyPr/>
          <a:lstStyle>
            <a:lvl1pPr marL="0" indent="0">
              <a:buFontTx/>
              <a:buNone/>
              <a:defRPr sz="1200"/>
            </a:lvl1pPr>
          </a:lstStyle>
          <a:p>
            <a:r>
              <a:rPr lang="fi-FI"/>
              <a:t>Lisää taulukko napsauttamalla kuvaketta</a:t>
            </a:r>
            <a:endParaRPr lang="en-US"/>
          </a:p>
        </p:txBody>
      </p:sp>
    </p:spTree>
    <p:extLst>
      <p:ext uri="{BB962C8B-B14F-4D97-AF65-F5344CB8AC3E}">
        <p14:creationId xmlns:p14="http://schemas.microsoft.com/office/powerpoint/2010/main" val="336506058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loitusdia tummalla kuvalla">
    <p:bg>
      <p:bgPr>
        <a:solidFill>
          <a:schemeClr val="bg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blipFill>
            <a:blip r:embed="rId2"/>
            <a:stretch>
              <a:fillRect/>
            </a:stretch>
          </a:blipFill>
        </p:spPr>
        <p:txBody>
          <a:bodyPr/>
          <a:lstStyle>
            <a:lvl1pPr marL="0" indent="0">
              <a:buFontTx/>
              <a:buNone/>
              <a:defRPr sz="1000" baseline="0">
                <a:solidFill>
                  <a:schemeClr val="bg1"/>
                </a:solidFill>
              </a:defRPr>
            </a:lvl1pPr>
          </a:lstStyle>
          <a:p>
            <a:r>
              <a:rPr lang="fi-FI" dirty="0"/>
              <a:t>Vaihdakuva: valitse tämä objekti ja lisää kuva valikosta</a:t>
            </a:r>
          </a:p>
        </p:txBody>
      </p:sp>
      <p:sp>
        <p:nvSpPr>
          <p:cNvPr id="2" name="Title 1"/>
          <p:cNvSpPr>
            <a:spLocks noGrp="1"/>
          </p:cNvSpPr>
          <p:nvPr>
            <p:ph type="ctrTitle"/>
          </p:nvPr>
        </p:nvSpPr>
        <p:spPr>
          <a:xfrm>
            <a:off x="766763" y="1989138"/>
            <a:ext cx="10658475" cy="747897"/>
          </a:xfrm>
        </p:spPr>
        <p:txBody>
          <a:bodyPr anchor="t" anchorCtr="0">
            <a:spAutoFit/>
          </a:bodyPr>
          <a:lstStyle>
            <a:lvl1pPr algn="l">
              <a:defRPr sz="5400">
                <a:solidFill>
                  <a:schemeClr val="bg1"/>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7A227564-0586-4505-BF1F-E84027D5EBA7}" type="datetime1">
              <a:rPr lang="fi-FI" smtClean="0"/>
              <a:t>17.5.2021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11" name="Text Placeholder 2"/>
          <p:cNvSpPr>
            <a:spLocks noGrp="1" noChangeAspect="1"/>
          </p:cNvSpPr>
          <p:nvPr>
            <p:ph type="body" sz="quarter" idx="19"/>
          </p:nvPr>
        </p:nvSpPr>
        <p:spPr>
          <a:xfrm>
            <a:off x="479220" y="374400"/>
            <a:ext cx="1562400" cy="468000"/>
          </a:xfrm>
          <a:blipFill>
            <a:blip r:embed="rId3"/>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235164016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Väliotsikkodia roosa">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endParaRPr lang="fi-FI" noProof="0" dirty="0"/>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0614DF77-57E5-43AE-89EB-A3037004F2C0}" type="datetime1">
              <a:rPr lang="fi-FI" smtClean="0"/>
              <a:t>17.5.2021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85503486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Väliotsikkodia petrol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endParaRPr lang="fi-FI" noProof="0" dirty="0"/>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55070E62-652A-4FCA-A48A-A3C9B5D21054}" type="datetime1">
              <a:rPr lang="fi-FI" smtClean="0"/>
              <a:t>17.5.2021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3556196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3"/>
                </a:solidFill>
              </a:defRPr>
            </a:lvl1pPr>
          </a:lstStyle>
          <a:p>
            <a:r>
              <a:rPr lang="fi-FI" noProof="0"/>
              <a:t>Muokkaa ots. perustyyl. napsautt.</a:t>
            </a:r>
            <a:endParaRPr lang="fi-FI" noProof="0" dirty="0"/>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64807B02-D0B4-4A08-B62E-A00F5B78E985}" type="datetime1">
              <a:rPr lang="fi-FI" smtClean="0"/>
              <a:t>17.5.2021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19760394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endParaRPr lang="fi-FI" noProof="0" dirty="0"/>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96A53D7B-6B97-4993-8B7C-225FD1A23FDA}" type="datetime1">
              <a:rPr lang="fi-FI" smtClean="0"/>
              <a:t>17.5.2021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2804670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Date Placeholder 2"/>
          <p:cNvSpPr>
            <a:spLocks noGrp="1"/>
          </p:cNvSpPr>
          <p:nvPr>
            <p:ph type="dt" sz="half" idx="10"/>
          </p:nvPr>
        </p:nvSpPr>
        <p:spPr/>
        <p:txBody>
          <a:bodyPr/>
          <a:lstStyle/>
          <a:p>
            <a:fld id="{49B95E72-162F-498F-B705-BE5BB9DFFA3F}" type="datetime1">
              <a:rPr lang="fi-FI" smtClean="0"/>
              <a:t>17.5.2021</a:t>
            </a:fld>
            <a:endParaRPr lang="fi-FI"/>
          </a:p>
        </p:txBody>
      </p:sp>
      <p:sp>
        <p:nvSpPr>
          <p:cNvPr id="4" name="Footer Placeholder 3"/>
          <p:cNvSpPr>
            <a:spLocks noGrp="1"/>
          </p:cNvSpPr>
          <p:nvPr>
            <p:ph type="ftr" sz="quarter" idx="11"/>
          </p:nvPr>
        </p:nvSpPr>
        <p:spPr/>
        <p:txBody>
          <a:bodyPr/>
          <a:lstStyle/>
          <a:p>
            <a:r>
              <a:rPr lang="fi-FI"/>
              <a:t>Esityksen nimi ja tekijä</a:t>
            </a:r>
          </a:p>
        </p:txBody>
      </p:sp>
      <p:sp>
        <p:nvSpPr>
          <p:cNvPr id="5" name="Slide Number Placeholder 4"/>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18311711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Lainaus kuv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F2DA8B51-994D-4A31-B782-77968A11E968}" type="datetime1">
              <a:rPr lang="fi-FI" smtClean="0"/>
              <a:t>17.5.2021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accent3"/>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10" name="Freeform 6"/>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158157179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Lainaus kuv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C44088E3-6F12-4947-AD33-6B633F33A9C7}" type="datetime1">
              <a:rPr lang="fi-FI" smtClean="0"/>
              <a:t>17.5.2021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5113337"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bg1"/>
                </a:solidFill>
                <a:latin typeface="Work Sans SemiBold" panose="00000700000000000000" pitchFamily="2" charset="0"/>
              </a:defRPr>
            </a:lvl2pPr>
            <a:lvl3pPr marL="0" indent="0" algn="l">
              <a:buFontTx/>
              <a:buNone/>
              <a:defRPr>
                <a:solidFill>
                  <a:schemeClr val="bg1"/>
                </a:solidFill>
              </a:defRPr>
            </a:lvl3pPr>
            <a:lvl4pPr marL="0" indent="0" algn="l">
              <a:buFontTx/>
              <a:buNone/>
              <a:defRPr>
                <a:solidFill>
                  <a:schemeClr val="bg1"/>
                </a:solidFill>
              </a:defRPr>
            </a:lvl4pPr>
            <a:lvl5pPr marL="0" indent="0" algn="l">
              <a:buFontTx/>
              <a:buNone/>
              <a:defRPr>
                <a:solidFill>
                  <a:schemeClr val="bg1"/>
                </a:solidFill>
              </a:defRPr>
            </a:lvl5pPr>
            <a:lvl6pPr marL="0" indent="0" algn="l">
              <a:buFontTx/>
              <a:buNone/>
              <a:defRPr>
                <a:solidFill>
                  <a:schemeClr val="bg1"/>
                </a:solidFill>
              </a:defRPr>
            </a:lvl6pPr>
            <a:lvl7pPr marL="0" indent="0" algn="l">
              <a:buFontTx/>
              <a:buNone/>
              <a:defRPr>
                <a:solidFill>
                  <a:schemeClr val="bg1"/>
                </a:solidFill>
              </a:defRPr>
            </a:lvl7pPr>
            <a:lvl8pPr marL="0" indent="0" algn="l">
              <a:buFontTx/>
              <a:buNone/>
              <a:defRPr>
                <a:solidFill>
                  <a:schemeClr val="bg1"/>
                </a:solidFill>
              </a:defRPr>
            </a:lvl8pPr>
            <a:lvl9pPr marL="0" indent="0" algn="l">
              <a:buFontTx/>
              <a:buNone/>
              <a:defRPr>
                <a:solidFill>
                  <a:schemeClr val="bg1"/>
                </a:solidFill>
              </a:defRPr>
            </a:lvl9pPr>
          </a:lstStyle>
          <a:p>
            <a:pPr lvl="0"/>
            <a:r>
              <a:rPr lang="fi-FI" noProof="0"/>
              <a:t>Muokkaa tekstin perustyylejä napsauttamalla</a:t>
            </a:r>
          </a:p>
        </p:txBody>
      </p:sp>
      <p:sp>
        <p:nvSpPr>
          <p:cNvPr id="10" name="Freeform 6"/>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17654787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Lainaus kuv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256D4DAF-E4C3-4958-B746-FD7B1AD5EF19}" type="datetime1">
              <a:rPr lang="fi-FI" smtClean="0"/>
              <a:t>17.5.2021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accent3"/>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10" name="Freeform 6"/>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362239945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Nosto sininen">
    <p:bg>
      <p:bgPr>
        <a:solidFill>
          <a:schemeClr val="accent4"/>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937FF261-7541-42FA-B569-1D24A5023728}" type="datetime1">
              <a:rPr lang="fi-FI" smtClean="0"/>
              <a:t>17.5.2021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10" name="Freeform 6"/>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25909460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Nosto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9348F61E-A88D-43AD-B098-855ED78C6251}" type="datetime1">
              <a:rPr lang="fi-FI" smtClean="0"/>
              <a:t>17.5.2021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10" name="Freeform 6"/>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152857335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oitusdia punainen">
    <p:bg>
      <p:bgPr>
        <a:solidFill>
          <a:srgbClr val="FF3E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t" anchorCtr="0">
            <a:noAutofit/>
          </a:bodyPr>
          <a:lstStyle>
            <a:lvl1pPr algn="l">
              <a:defRPr sz="5400">
                <a:solidFill>
                  <a:schemeClr val="bg1"/>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7BE94E73-A393-4ECF-BC02-065EDEC21D28}" type="datetime1">
              <a:rPr lang="fi-FI" smtClean="0"/>
              <a:t>17.5.2021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9" name="Freeform 6"/>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Tree>
    <p:extLst>
      <p:ext uri="{BB962C8B-B14F-4D97-AF65-F5344CB8AC3E}">
        <p14:creationId xmlns:p14="http://schemas.microsoft.com/office/powerpoint/2010/main" val="23542455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Lainaus / Somenosto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196690"/>
            <a:ext cx="5905317" cy="3744520"/>
          </a:xfrm>
        </p:spPr>
        <p:txBody>
          <a:bodyPr anchor="t" anchorCtr="0">
            <a:noAutofit/>
          </a:bodyPr>
          <a:lstStyle>
            <a:lvl1pPr algn="l">
              <a:defRPr sz="40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lvl1pPr>
              <a:defRPr>
                <a:solidFill>
                  <a:schemeClr val="accent3"/>
                </a:solidFill>
              </a:defRPr>
            </a:lvl1pPr>
          </a:lstStyle>
          <a:p>
            <a:fld id="{7355545E-CA5D-4F16-9BEC-18C7CE8404EA}" type="datetime1">
              <a:rPr lang="fi-FI" smtClean="0"/>
              <a:t>17.5.2021</a:t>
            </a:fld>
            <a:endParaRPr lang="fi-FI"/>
          </a:p>
        </p:txBody>
      </p:sp>
      <p:sp>
        <p:nvSpPr>
          <p:cNvPr id="5" name="Footer Placeholder 4"/>
          <p:cNvSpPr>
            <a:spLocks noGrp="1"/>
          </p:cNvSpPr>
          <p:nvPr>
            <p:ph type="ftr" sz="quarter" idx="11"/>
          </p:nvPr>
        </p:nvSpPr>
        <p:spPr/>
        <p:txBody>
          <a:bodyPr/>
          <a:lstStyle>
            <a:lvl1pPr>
              <a:defRPr>
                <a:solidFill>
                  <a:schemeClr val="accent3"/>
                </a:solid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solidFill>
                  <a:schemeClr val="accent3"/>
                </a:solid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085230"/>
            <a:ext cx="5905317" cy="720259"/>
          </a:xfrm>
        </p:spPr>
        <p:txBody>
          <a:bodyPr>
            <a:noAutofit/>
          </a:bodyPr>
          <a:lstStyle>
            <a:lvl1pPr marL="0" indent="0">
              <a:buFontTx/>
              <a:buNone/>
              <a:defRPr sz="24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8" name="Picture Placeholder 7"/>
          <p:cNvSpPr>
            <a:spLocks noGrp="1"/>
          </p:cNvSpPr>
          <p:nvPr>
            <p:ph type="pic" sz="quarter" idx="14"/>
          </p:nvPr>
        </p:nvSpPr>
        <p:spPr>
          <a:xfrm>
            <a:off x="7032625" y="1052670"/>
            <a:ext cx="5159375" cy="4752818"/>
          </a:xfrm>
          <a:solidFill>
            <a:schemeClr val="accent3">
              <a:lumMod val="75000"/>
            </a:schemeClr>
          </a:solidFill>
        </p:spPr>
        <p:txBody>
          <a:bodyPr/>
          <a:lstStyle>
            <a:lvl1pPr marL="0" indent="0">
              <a:buFontTx/>
              <a:buNone/>
              <a:defRPr sz="1000">
                <a:solidFill>
                  <a:schemeClr val="bg1"/>
                </a:solidFill>
              </a:defRPr>
            </a:lvl1pPr>
          </a:lstStyle>
          <a:p>
            <a:r>
              <a:rPr lang="fi-FI" noProof="0"/>
              <a:t>Lisää kuva napsauttamalla kuvaketta</a:t>
            </a:r>
            <a:endParaRPr lang="fi-FI" noProof="0" dirty="0"/>
          </a:p>
        </p:txBody>
      </p:sp>
      <p:sp>
        <p:nvSpPr>
          <p:cNvPr id="9" name="Freeform 6"/>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119546023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ainaus / somenosto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196690"/>
            <a:ext cx="5905317" cy="3744520"/>
          </a:xfrm>
        </p:spPr>
        <p:txBody>
          <a:bodyPr anchor="t" anchorCtr="0">
            <a:noAutofit/>
          </a:bodyPr>
          <a:lstStyle>
            <a:lvl1pPr algn="l">
              <a:defRPr sz="4000">
                <a:solidFill>
                  <a:schemeClr val="accent3"/>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lvl1pPr>
              <a:defRPr>
                <a:solidFill>
                  <a:schemeClr val="accent3"/>
                </a:solidFill>
              </a:defRPr>
            </a:lvl1pPr>
          </a:lstStyle>
          <a:p>
            <a:fld id="{251DFD47-2053-4F82-99FB-D06916968DBF}" type="datetime1">
              <a:rPr lang="fi-FI" smtClean="0"/>
              <a:t>17.5.2021</a:t>
            </a:fld>
            <a:endParaRPr lang="fi-FI"/>
          </a:p>
        </p:txBody>
      </p:sp>
      <p:sp>
        <p:nvSpPr>
          <p:cNvPr id="5" name="Footer Placeholder 4"/>
          <p:cNvSpPr>
            <a:spLocks noGrp="1"/>
          </p:cNvSpPr>
          <p:nvPr>
            <p:ph type="ftr" sz="quarter" idx="11"/>
          </p:nvPr>
        </p:nvSpPr>
        <p:spPr/>
        <p:txBody>
          <a:bodyPr/>
          <a:lstStyle>
            <a:lvl1pPr>
              <a:defRPr>
                <a:solidFill>
                  <a:schemeClr val="accent3"/>
                </a:solid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solidFill>
                  <a:schemeClr val="accent3"/>
                </a:solid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085230"/>
            <a:ext cx="5905317" cy="720259"/>
          </a:xfrm>
        </p:spPr>
        <p:txBody>
          <a:bodyPr>
            <a:noAutofit/>
          </a:bodyPr>
          <a:lstStyle>
            <a:lvl1pPr marL="0" indent="0">
              <a:buFontTx/>
              <a:buNone/>
              <a:defRPr sz="2400">
                <a:solidFill>
                  <a:schemeClr val="accent3"/>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
        <p:nvSpPr>
          <p:cNvPr id="8" name="Picture Placeholder 7"/>
          <p:cNvSpPr>
            <a:spLocks noGrp="1"/>
          </p:cNvSpPr>
          <p:nvPr>
            <p:ph type="pic" sz="quarter" idx="14"/>
          </p:nvPr>
        </p:nvSpPr>
        <p:spPr>
          <a:xfrm>
            <a:off x="7032625" y="1052670"/>
            <a:ext cx="5159375" cy="4752818"/>
          </a:xfrm>
          <a:solidFill>
            <a:schemeClr val="bg1">
              <a:lumMod val="95000"/>
            </a:schemeClr>
          </a:solidFill>
        </p:spPr>
        <p:txBody>
          <a:bodyPr/>
          <a:lstStyle>
            <a:lvl1pPr marL="0" indent="0">
              <a:buFontTx/>
              <a:buNone/>
              <a:defRPr sz="1000"/>
            </a:lvl1pPr>
          </a:lstStyle>
          <a:p>
            <a:r>
              <a:rPr lang="fi-FI" noProof="0"/>
              <a:t>Lisää kuva napsauttamalla kuvaketta</a:t>
            </a:r>
            <a:endParaRPr lang="fi-FI" noProof="0" dirty="0"/>
          </a:p>
        </p:txBody>
      </p:sp>
    </p:spTree>
    <p:extLst>
      <p:ext uri="{BB962C8B-B14F-4D97-AF65-F5344CB8AC3E}">
        <p14:creationId xmlns:p14="http://schemas.microsoft.com/office/powerpoint/2010/main" val="29480990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yhjä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302BE5-232C-48AE-9285-4176BBC77C70}" type="datetime1">
              <a:rPr lang="fi-FI" smtClean="0"/>
              <a:t>17.5.2021</a:t>
            </a:fld>
            <a:endParaRPr lang="fi-FI"/>
          </a:p>
        </p:txBody>
      </p:sp>
      <p:sp>
        <p:nvSpPr>
          <p:cNvPr id="3" name="Footer Placeholder 2"/>
          <p:cNvSpPr>
            <a:spLocks noGrp="1"/>
          </p:cNvSpPr>
          <p:nvPr>
            <p:ph type="ftr" sz="quarter" idx="11"/>
          </p:nvPr>
        </p:nvSpPr>
        <p:spPr/>
        <p:txBody>
          <a:bodyPr/>
          <a:lstStyle/>
          <a:p>
            <a:r>
              <a:rPr lang="fi-FI"/>
              <a:t>Esityksen nimi ja tekijä</a:t>
            </a:r>
          </a:p>
        </p:txBody>
      </p:sp>
      <p:sp>
        <p:nvSpPr>
          <p:cNvPr id="4" name="Slide Number Placeholder 3"/>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360383668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Kiitos grafiika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accent3"/>
                </a:solidFill>
              </a:defRPr>
            </a:lvl1pPr>
          </a:lstStyle>
          <a:p>
            <a:r>
              <a:rPr lang="fi-FI" noProof="0" dirty="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accent3"/>
                </a:solidFill>
                <a:latin typeface="Work Sans Medium" panose="000006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yhteystiedot</a:t>
            </a:r>
          </a:p>
        </p:txBody>
      </p:sp>
      <p:sp>
        <p:nvSpPr>
          <p:cNvPr id="4" name="Date Placeholder 3"/>
          <p:cNvSpPr>
            <a:spLocks noGrp="1"/>
          </p:cNvSpPr>
          <p:nvPr>
            <p:ph type="dt" sz="half" idx="10"/>
          </p:nvPr>
        </p:nvSpPr>
        <p:spPr/>
        <p:txBody>
          <a:bodyPr/>
          <a:lstStyle>
            <a:lvl1pPr>
              <a:defRPr>
                <a:noFill/>
              </a:defRPr>
            </a:lvl1pPr>
          </a:lstStyle>
          <a:p>
            <a:fld id="{2172D856-1DF6-4939-B870-A33B0202D2C1}" type="datetime1">
              <a:rPr lang="fi-FI" smtClean="0"/>
              <a:t>17.5.2021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TextBox 7">
            <a:hlinkClick r:id="rId3"/>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dirty="0">
                <a:solidFill>
                  <a:schemeClr val="accent3"/>
                </a:solidFill>
                <a:latin typeface="+mn-lt"/>
              </a:rPr>
              <a:t>www.kuntaliitto.fi</a:t>
            </a:r>
          </a:p>
        </p:txBody>
      </p:sp>
      <p:sp>
        <p:nvSpPr>
          <p:cNvPr id="12" name="Freeform 6">
            <a:hlinkClick r:id="rId4" tooltip="facebook"/>
          </p:cNvPr>
          <p:cNvSpPr>
            <a:spLocks noChangeAspect="1" noEditPoints="1"/>
          </p:cNvSpPr>
          <p:nvPr userDrawn="1"/>
        </p:nvSpPr>
        <p:spPr bwMode="auto">
          <a:xfrm>
            <a:off x="11172183" y="5877340"/>
            <a:ext cx="252557" cy="252000"/>
          </a:xfrm>
          <a:custGeom>
            <a:avLst/>
            <a:gdLst>
              <a:gd name="T0" fmla="*/ 1245 w 2268"/>
              <a:gd name="T1" fmla="*/ 935 h 2720"/>
              <a:gd name="T2" fmla="*/ 1257 w 2268"/>
              <a:gd name="T3" fmla="*/ 850 h 2720"/>
              <a:gd name="T4" fmla="*/ 1285 w 2268"/>
              <a:gd name="T5" fmla="*/ 811 h 2720"/>
              <a:gd name="T6" fmla="*/ 1320 w 2268"/>
              <a:gd name="T7" fmla="*/ 794 h 2720"/>
              <a:gd name="T8" fmla="*/ 1506 w 2268"/>
              <a:gd name="T9" fmla="*/ 514 h 2720"/>
              <a:gd name="T10" fmla="*/ 1310 w 2268"/>
              <a:gd name="T11" fmla="*/ 502 h 2720"/>
              <a:gd name="T12" fmla="*/ 1207 w 2268"/>
              <a:gd name="T13" fmla="*/ 518 h 2720"/>
              <a:gd name="T14" fmla="*/ 1134 w 2268"/>
              <a:gd name="T15" fmla="*/ 551 h 2720"/>
              <a:gd name="T16" fmla="*/ 1073 w 2268"/>
              <a:gd name="T17" fmla="*/ 607 h 2720"/>
              <a:gd name="T18" fmla="*/ 1019 w 2268"/>
              <a:gd name="T19" fmla="*/ 697 h 2720"/>
              <a:gd name="T20" fmla="*/ 992 w 2268"/>
              <a:gd name="T21" fmla="*/ 793 h 2720"/>
              <a:gd name="T22" fmla="*/ 983 w 2268"/>
              <a:gd name="T23" fmla="*/ 1131 h 2720"/>
              <a:gd name="T24" fmla="*/ 0 w 2268"/>
              <a:gd name="T25" fmla="*/ 1360 h 2720"/>
              <a:gd name="T26" fmla="*/ 13 w 2268"/>
              <a:gd name="T27" fmla="*/ 1152 h 2720"/>
              <a:gd name="T28" fmla="*/ 51 w 2268"/>
              <a:gd name="T29" fmla="*/ 956 h 2720"/>
              <a:gd name="T30" fmla="*/ 111 w 2268"/>
              <a:gd name="T31" fmla="*/ 770 h 2720"/>
              <a:gd name="T32" fmla="*/ 193 w 2268"/>
              <a:gd name="T33" fmla="*/ 599 h 2720"/>
              <a:gd name="T34" fmla="*/ 294 w 2268"/>
              <a:gd name="T35" fmla="*/ 446 h 2720"/>
              <a:gd name="T36" fmla="*/ 413 w 2268"/>
              <a:gd name="T37" fmla="*/ 310 h 2720"/>
              <a:gd name="T38" fmla="*/ 547 w 2268"/>
              <a:gd name="T39" fmla="*/ 196 h 2720"/>
              <a:gd name="T40" fmla="*/ 693 w 2268"/>
              <a:gd name="T41" fmla="*/ 106 h 2720"/>
              <a:gd name="T42" fmla="*/ 851 w 2268"/>
              <a:gd name="T43" fmla="*/ 43 h 2720"/>
              <a:gd name="T44" fmla="*/ 1019 w 2268"/>
              <a:gd name="T45" fmla="*/ 7 h 2720"/>
              <a:gd name="T46" fmla="*/ 1193 w 2268"/>
              <a:gd name="T47" fmla="*/ 2 h 2720"/>
              <a:gd name="T48" fmla="*/ 1363 w 2268"/>
              <a:gd name="T49" fmla="*/ 27 h 2720"/>
              <a:gd name="T50" fmla="*/ 1524 w 2268"/>
              <a:gd name="T51" fmla="*/ 82 h 2720"/>
              <a:gd name="T52" fmla="*/ 1675 w 2268"/>
              <a:gd name="T53" fmla="*/ 164 h 2720"/>
              <a:gd name="T54" fmla="*/ 1813 w 2268"/>
              <a:gd name="T55" fmla="*/ 270 h 2720"/>
              <a:gd name="T56" fmla="*/ 1936 w 2268"/>
              <a:gd name="T57" fmla="*/ 398 h 2720"/>
              <a:gd name="T58" fmla="*/ 2043 w 2268"/>
              <a:gd name="T59" fmla="*/ 547 h 2720"/>
              <a:gd name="T60" fmla="*/ 2131 w 2268"/>
              <a:gd name="T61" fmla="*/ 712 h 2720"/>
              <a:gd name="T62" fmla="*/ 2200 w 2268"/>
              <a:gd name="T63" fmla="*/ 892 h 2720"/>
              <a:gd name="T64" fmla="*/ 2245 w 2268"/>
              <a:gd name="T65" fmla="*/ 1085 h 2720"/>
              <a:gd name="T66" fmla="*/ 2267 w 2268"/>
              <a:gd name="T67" fmla="*/ 1290 h 2720"/>
              <a:gd name="T68" fmla="*/ 2262 w 2268"/>
              <a:gd name="T69" fmla="*/ 1499 h 2720"/>
              <a:gd name="T70" fmla="*/ 2233 w 2268"/>
              <a:gd name="T71" fmla="*/ 1699 h 2720"/>
              <a:gd name="T72" fmla="*/ 2179 w 2268"/>
              <a:gd name="T73" fmla="*/ 1889 h 2720"/>
              <a:gd name="T74" fmla="*/ 2104 w 2268"/>
              <a:gd name="T75" fmla="*/ 2065 h 2720"/>
              <a:gd name="T76" fmla="*/ 2009 w 2268"/>
              <a:gd name="T77" fmla="*/ 2225 h 2720"/>
              <a:gd name="T78" fmla="*/ 1897 w 2268"/>
              <a:gd name="T79" fmla="*/ 2366 h 2720"/>
              <a:gd name="T80" fmla="*/ 1768 w 2268"/>
              <a:gd name="T81" fmla="*/ 2487 h 2720"/>
              <a:gd name="T82" fmla="*/ 1626 w 2268"/>
              <a:gd name="T83" fmla="*/ 2586 h 2720"/>
              <a:gd name="T84" fmla="*/ 1472 w 2268"/>
              <a:gd name="T85" fmla="*/ 2659 h 2720"/>
              <a:gd name="T86" fmla="*/ 1307 w 2268"/>
              <a:gd name="T87" fmla="*/ 2705 h 2720"/>
              <a:gd name="T88" fmla="*/ 1134 w 2268"/>
              <a:gd name="T89" fmla="*/ 2720 h 2720"/>
              <a:gd name="T90" fmla="*/ 962 w 2268"/>
              <a:gd name="T91" fmla="*/ 2705 h 2720"/>
              <a:gd name="T92" fmla="*/ 797 w 2268"/>
              <a:gd name="T93" fmla="*/ 2659 h 2720"/>
              <a:gd name="T94" fmla="*/ 643 w 2268"/>
              <a:gd name="T95" fmla="*/ 2586 h 2720"/>
              <a:gd name="T96" fmla="*/ 501 w 2268"/>
              <a:gd name="T97" fmla="*/ 2487 h 2720"/>
              <a:gd name="T98" fmla="*/ 372 w 2268"/>
              <a:gd name="T99" fmla="*/ 2366 h 2720"/>
              <a:gd name="T100" fmla="*/ 259 w 2268"/>
              <a:gd name="T101" fmla="*/ 2225 h 2720"/>
              <a:gd name="T102" fmla="*/ 164 w 2268"/>
              <a:gd name="T103" fmla="*/ 2065 h 2720"/>
              <a:gd name="T104" fmla="*/ 89 w 2268"/>
              <a:gd name="T105" fmla="*/ 1889 h 2720"/>
              <a:gd name="T106" fmla="*/ 35 w 2268"/>
              <a:gd name="T107" fmla="*/ 1699 h 2720"/>
              <a:gd name="T108" fmla="*/ 5 w 2268"/>
              <a:gd name="T109"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68" h="2720">
                <a:moveTo>
                  <a:pt x="1245" y="2218"/>
                </a:moveTo>
                <a:lnTo>
                  <a:pt x="1245" y="1436"/>
                </a:lnTo>
                <a:lnTo>
                  <a:pt x="1464" y="1436"/>
                </a:lnTo>
                <a:lnTo>
                  <a:pt x="1497" y="1131"/>
                </a:lnTo>
                <a:lnTo>
                  <a:pt x="1245" y="1131"/>
                </a:lnTo>
                <a:lnTo>
                  <a:pt x="1245" y="935"/>
                </a:lnTo>
                <a:lnTo>
                  <a:pt x="1245" y="920"/>
                </a:lnTo>
                <a:lnTo>
                  <a:pt x="1246" y="904"/>
                </a:lnTo>
                <a:lnTo>
                  <a:pt x="1248" y="890"/>
                </a:lnTo>
                <a:lnTo>
                  <a:pt x="1250" y="875"/>
                </a:lnTo>
                <a:lnTo>
                  <a:pt x="1253" y="862"/>
                </a:lnTo>
                <a:lnTo>
                  <a:pt x="1257" y="850"/>
                </a:lnTo>
                <a:lnTo>
                  <a:pt x="1262" y="838"/>
                </a:lnTo>
                <a:lnTo>
                  <a:pt x="1269" y="829"/>
                </a:lnTo>
                <a:lnTo>
                  <a:pt x="1272" y="824"/>
                </a:lnTo>
                <a:lnTo>
                  <a:pt x="1276" y="819"/>
                </a:lnTo>
                <a:lnTo>
                  <a:pt x="1280" y="815"/>
                </a:lnTo>
                <a:lnTo>
                  <a:pt x="1285" y="811"/>
                </a:lnTo>
                <a:lnTo>
                  <a:pt x="1290" y="807"/>
                </a:lnTo>
                <a:lnTo>
                  <a:pt x="1295" y="803"/>
                </a:lnTo>
                <a:lnTo>
                  <a:pt x="1301" y="801"/>
                </a:lnTo>
                <a:lnTo>
                  <a:pt x="1307" y="799"/>
                </a:lnTo>
                <a:lnTo>
                  <a:pt x="1313" y="795"/>
                </a:lnTo>
                <a:lnTo>
                  <a:pt x="1320" y="794"/>
                </a:lnTo>
                <a:lnTo>
                  <a:pt x="1335" y="790"/>
                </a:lnTo>
                <a:lnTo>
                  <a:pt x="1352" y="788"/>
                </a:lnTo>
                <a:lnTo>
                  <a:pt x="1361" y="788"/>
                </a:lnTo>
                <a:lnTo>
                  <a:pt x="1371" y="788"/>
                </a:lnTo>
                <a:lnTo>
                  <a:pt x="1506" y="788"/>
                </a:lnTo>
                <a:lnTo>
                  <a:pt x="1506" y="514"/>
                </a:lnTo>
                <a:lnTo>
                  <a:pt x="1478" y="511"/>
                </a:lnTo>
                <a:lnTo>
                  <a:pt x="1434" y="507"/>
                </a:lnTo>
                <a:lnTo>
                  <a:pt x="1376" y="503"/>
                </a:lnTo>
                <a:lnTo>
                  <a:pt x="1360" y="503"/>
                </a:lnTo>
                <a:lnTo>
                  <a:pt x="1344" y="503"/>
                </a:lnTo>
                <a:lnTo>
                  <a:pt x="1310" y="502"/>
                </a:lnTo>
                <a:lnTo>
                  <a:pt x="1292" y="503"/>
                </a:lnTo>
                <a:lnTo>
                  <a:pt x="1274" y="505"/>
                </a:lnTo>
                <a:lnTo>
                  <a:pt x="1257" y="506"/>
                </a:lnTo>
                <a:lnTo>
                  <a:pt x="1240" y="509"/>
                </a:lnTo>
                <a:lnTo>
                  <a:pt x="1223" y="513"/>
                </a:lnTo>
                <a:lnTo>
                  <a:pt x="1207" y="518"/>
                </a:lnTo>
                <a:lnTo>
                  <a:pt x="1200" y="520"/>
                </a:lnTo>
                <a:lnTo>
                  <a:pt x="1192" y="523"/>
                </a:lnTo>
                <a:lnTo>
                  <a:pt x="1177" y="529"/>
                </a:lnTo>
                <a:lnTo>
                  <a:pt x="1162" y="536"/>
                </a:lnTo>
                <a:lnTo>
                  <a:pt x="1148" y="543"/>
                </a:lnTo>
                <a:lnTo>
                  <a:pt x="1134" y="551"/>
                </a:lnTo>
                <a:lnTo>
                  <a:pt x="1121" y="561"/>
                </a:lnTo>
                <a:lnTo>
                  <a:pt x="1108" y="572"/>
                </a:lnTo>
                <a:lnTo>
                  <a:pt x="1096" y="583"/>
                </a:lnTo>
                <a:lnTo>
                  <a:pt x="1090" y="587"/>
                </a:lnTo>
                <a:lnTo>
                  <a:pt x="1084" y="593"/>
                </a:lnTo>
                <a:lnTo>
                  <a:pt x="1073" y="607"/>
                </a:lnTo>
                <a:lnTo>
                  <a:pt x="1063" y="620"/>
                </a:lnTo>
                <a:lnTo>
                  <a:pt x="1053" y="633"/>
                </a:lnTo>
                <a:lnTo>
                  <a:pt x="1044" y="647"/>
                </a:lnTo>
                <a:lnTo>
                  <a:pt x="1035" y="663"/>
                </a:lnTo>
                <a:lnTo>
                  <a:pt x="1027" y="680"/>
                </a:lnTo>
                <a:lnTo>
                  <a:pt x="1019" y="697"/>
                </a:lnTo>
                <a:lnTo>
                  <a:pt x="1016" y="705"/>
                </a:lnTo>
                <a:lnTo>
                  <a:pt x="1013" y="715"/>
                </a:lnTo>
                <a:lnTo>
                  <a:pt x="1007" y="733"/>
                </a:lnTo>
                <a:lnTo>
                  <a:pt x="1001" y="752"/>
                </a:lnTo>
                <a:lnTo>
                  <a:pt x="996" y="771"/>
                </a:lnTo>
                <a:lnTo>
                  <a:pt x="992" y="793"/>
                </a:lnTo>
                <a:lnTo>
                  <a:pt x="989" y="813"/>
                </a:lnTo>
                <a:lnTo>
                  <a:pt x="986" y="836"/>
                </a:lnTo>
                <a:lnTo>
                  <a:pt x="984" y="859"/>
                </a:lnTo>
                <a:lnTo>
                  <a:pt x="983" y="881"/>
                </a:lnTo>
                <a:lnTo>
                  <a:pt x="983" y="905"/>
                </a:lnTo>
                <a:lnTo>
                  <a:pt x="983" y="1131"/>
                </a:lnTo>
                <a:lnTo>
                  <a:pt x="763" y="1131"/>
                </a:lnTo>
                <a:lnTo>
                  <a:pt x="763" y="1436"/>
                </a:lnTo>
                <a:lnTo>
                  <a:pt x="983" y="1436"/>
                </a:lnTo>
                <a:lnTo>
                  <a:pt x="983" y="2218"/>
                </a:lnTo>
                <a:lnTo>
                  <a:pt x="1245" y="2218"/>
                </a:lnTo>
                <a:close/>
                <a:moveTo>
                  <a:pt x="0" y="1360"/>
                </a:moveTo>
                <a:lnTo>
                  <a:pt x="0" y="1325"/>
                </a:lnTo>
                <a:lnTo>
                  <a:pt x="1" y="1290"/>
                </a:lnTo>
                <a:lnTo>
                  <a:pt x="3" y="1256"/>
                </a:lnTo>
                <a:lnTo>
                  <a:pt x="5" y="1221"/>
                </a:lnTo>
                <a:lnTo>
                  <a:pt x="9" y="1187"/>
                </a:lnTo>
                <a:lnTo>
                  <a:pt x="13" y="1152"/>
                </a:lnTo>
                <a:lnTo>
                  <a:pt x="17" y="1119"/>
                </a:lnTo>
                <a:lnTo>
                  <a:pt x="23" y="1085"/>
                </a:lnTo>
                <a:lnTo>
                  <a:pt x="29" y="1053"/>
                </a:lnTo>
                <a:lnTo>
                  <a:pt x="35" y="1020"/>
                </a:lnTo>
                <a:lnTo>
                  <a:pt x="43" y="988"/>
                </a:lnTo>
                <a:lnTo>
                  <a:pt x="51" y="956"/>
                </a:lnTo>
                <a:lnTo>
                  <a:pt x="59" y="923"/>
                </a:lnTo>
                <a:lnTo>
                  <a:pt x="68" y="892"/>
                </a:lnTo>
                <a:lnTo>
                  <a:pt x="78" y="861"/>
                </a:lnTo>
                <a:lnTo>
                  <a:pt x="89" y="831"/>
                </a:lnTo>
                <a:lnTo>
                  <a:pt x="100" y="800"/>
                </a:lnTo>
                <a:lnTo>
                  <a:pt x="111" y="770"/>
                </a:lnTo>
                <a:lnTo>
                  <a:pt x="124" y="741"/>
                </a:lnTo>
                <a:lnTo>
                  <a:pt x="136" y="712"/>
                </a:lnTo>
                <a:lnTo>
                  <a:pt x="150" y="683"/>
                </a:lnTo>
                <a:lnTo>
                  <a:pt x="164" y="655"/>
                </a:lnTo>
                <a:lnTo>
                  <a:pt x="178" y="627"/>
                </a:lnTo>
                <a:lnTo>
                  <a:pt x="193" y="599"/>
                </a:lnTo>
                <a:lnTo>
                  <a:pt x="209" y="573"/>
                </a:lnTo>
                <a:lnTo>
                  <a:pt x="225" y="547"/>
                </a:lnTo>
                <a:lnTo>
                  <a:pt x="241" y="520"/>
                </a:lnTo>
                <a:lnTo>
                  <a:pt x="259" y="495"/>
                </a:lnTo>
                <a:lnTo>
                  <a:pt x="276" y="470"/>
                </a:lnTo>
                <a:lnTo>
                  <a:pt x="294" y="446"/>
                </a:lnTo>
                <a:lnTo>
                  <a:pt x="313" y="422"/>
                </a:lnTo>
                <a:lnTo>
                  <a:pt x="332" y="398"/>
                </a:lnTo>
                <a:lnTo>
                  <a:pt x="351" y="375"/>
                </a:lnTo>
                <a:lnTo>
                  <a:pt x="372" y="354"/>
                </a:lnTo>
                <a:lnTo>
                  <a:pt x="392" y="332"/>
                </a:lnTo>
                <a:lnTo>
                  <a:pt x="413" y="310"/>
                </a:lnTo>
                <a:lnTo>
                  <a:pt x="434" y="290"/>
                </a:lnTo>
                <a:lnTo>
                  <a:pt x="456" y="270"/>
                </a:lnTo>
                <a:lnTo>
                  <a:pt x="478" y="250"/>
                </a:lnTo>
                <a:lnTo>
                  <a:pt x="501" y="232"/>
                </a:lnTo>
                <a:lnTo>
                  <a:pt x="523" y="214"/>
                </a:lnTo>
                <a:lnTo>
                  <a:pt x="547" y="196"/>
                </a:lnTo>
                <a:lnTo>
                  <a:pt x="570" y="180"/>
                </a:lnTo>
                <a:lnTo>
                  <a:pt x="594" y="164"/>
                </a:lnTo>
                <a:lnTo>
                  <a:pt x="618" y="148"/>
                </a:lnTo>
                <a:lnTo>
                  <a:pt x="643" y="134"/>
                </a:lnTo>
                <a:lnTo>
                  <a:pt x="668" y="120"/>
                </a:lnTo>
                <a:lnTo>
                  <a:pt x="693" y="106"/>
                </a:lnTo>
                <a:lnTo>
                  <a:pt x="719" y="94"/>
                </a:lnTo>
                <a:lnTo>
                  <a:pt x="745" y="82"/>
                </a:lnTo>
                <a:lnTo>
                  <a:pt x="771" y="72"/>
                </a:lnTo>
                <a:lnTo>
                  <a:pt x="797" y="61"/>
                </a:lnTo>
                <a:lnTo>
                  <a:pt x="824" y="51"/>
                </a:lnTo>
                <a:lnTo>
                  <a:pt x="851" y="43"/>
                </a:lnTo>
                <a:lnTo>
                  <a:pt x="878" y="34"/>
                </a:lnTo>
                <a:lnTo>
                  <a:pt x="906" y="27"/>
                </a:lnTo>
                <a:lnTo>
                  <a:pt x="934" y="21"/>
                </a:lnTo>
                <a:lnTo>
                  <a:pt x="962" y="15"/>
                </a:lnTo>
                <a:lnTo>
                  <a:pt x="990" y="11"/>
                </a:lnTo>
                <a:lnTo>
                  <a:pt x="1019" y="7"/>
                </a:lnTo>
                <a:lnTo>
                  <a:pt x="1047" y="3"/>
                </a:lnTo>
                <a:lnTo>
                  <a:pt x="1076" y="2"/>
                </a:lnTo>
                <a:lnTo>
                  <a:pt x="1105" y="0"/>
                </a:lnTo>
                <a:lnTo>
                  <a:pt x="1134" y="0"/>
                </a:lnTo>
                <a:lnTo>
                  <a:pt x="1164" y="0"/>
                </a:lnTo>
                <a:lnTo>
                  <a:pt x="1193" y="2"/>
                </a:lnTo>
                <a:lnTo>
                  <a:pt x="1222" y="3"/>
                </a:lnTo>
                <a:lnTo>
                  <a:pt x="1250" y="7"/>
                </a:lnTo>
                <a:lnTo>
                  <a:pt x="1279" y="11"/>
                </a:lnTo>
                <a:lnTo>
                  <a:pt x="1307" y="15"/>
                </a:lnTo>
                <a:lnTo>
                  <a:pt x="1335" y="21"/>
                </a:lnTo>
                <a:lnTo>
                  <a:pt x="1363" y="27"/>
                </a:lnTo>
                <a:lnTo>
                  <a:pt x="1391" y="34"/>
                </a:lnTo>
                <a:lnTo>
                  <a:pt x="1418" y="43"/>
                </a:lnTo>
                <a:lnTo>
                  <a:pt x="1445" y="51"/>
                </a:lnTo>
                <a:lnTo>
                  <a:pt x="1472" y="61"/>
                </a:lnTo>
                <a:lnTo>
                  <a:pt x="1498" y="72"/>
                </a:lnTo>
                <a:lnTo>
                  <a:pt x="1524" y="82"/>
                </a:lnTo>
                <a:lnTo>
                  <a:pt x="1550" y="94"/>
                </a:lnTo>
                <a:lnTo>
                  <a:pt x="1576" y="106"/>
                </a:lnTo>
                <a:lnTo>
                  <a:pt x="1601" y="120"/>
                </a:lnTo>
                <a:lnTo>
                  <a:pt x="1626" y="134"/>
                </a:lnTo>
                <a:lnTo>
                  <a:pt x="1651" y="148"/>
                </a:lnTo>
                <a:lnTo>
                  <a:pt x="1675" y="164"/>
                </a:lnTo>
                <a:lnTo>
                  <a:pt x="1699" y="180"/>
                </a:lnTo>
                <a:lnTo>
                  <a:pt x="1722" y="196"/>
                </a:lnTo>
                <a:lnTo>
                  <a:pt x="1746" y="214"/>
                </a:lnTo>
                <a:lnTo>
                  <a:pt x="1768" y="232"/>
                </a:lnTo>
                <a:lnTo>
                  <a:pt x="1791" y="250"/>
                </a:lnTo>
                <a:lnTo>
                  <a:pt x="1813" y="270"/>
                </a:lnTo>
                <a:lnTo>
                  <a:pt x="1835" y="290"/>
                </a:lnTo>
                <a:lnTo>
                  <a:pt x="1856" y="310"/>
                </a:lnTo>
                <a:lnTo>
                  <a:pt x="1876" y="332"/>
                </a:lnTo>
                <a:lnTo>
                  <a:pt x="1897" y="354"/>
                </a:lnTo>
                <a:lnTo>
                  <a:pt x="1917" y="375"/>
                </a:lnTo>
                <a:lnTo>
                  <a:pt x="1936" y="398"/>
                </a:lnTo>
                <a:lnTo>
                  <a:pt x="1955" y="422"/>
                </a:lnTo>
                <a:lnTo>
                  <a:pt x="1974" y="446"/>
                </a:lnTo>
                <a:lnTo>
                  <a:pt x="1992" y="470"/>
                </a:lnTo>
                <a:lnTo>
                  <a:pt x="2009" y="495"/>
                </a:lnTo>
                <a:lnTo>
                  <a:pt x="2026" y="520"/>
                </a:lnTo>
                <a:lnTo>
                  <a:pt x="2043" y="547"/>
                </a:lnTo>
                <a:lnTo>
                  <a:pt x="2059" y="573"/>
                </a:lnTo>
                <a:lnTo>
                  <a:pt x="2075" y="599"/>
                </a:lnTo>
                <a:lnTo>
                  <a:pt x="2090" y="627"/>
                </a:lnTo>
                <a:lnTo>
                  <a:pt x="2104" y="655"/>
                </a:lnTo>
                <a:lnTo>
                  <a:pt x="2118" y="683"/>
                </a:lnTo>
                <a:lnTo>
                  <a:pt x="2131" y="712"/>
                </a:lnTo>
                <a:lnTo>
                  <a:pt x="2144" y="741"/>
                </a:lnTo>
                <a:lnTo>
                  <a:pt x="2157" y="770"/>
                </a:lnTo>
                <a:lnTo>
                  <a:pt x="2168" y="800"/>
                </a:lnTo>
                <a:lnTo>
                  <a:pt x="2179" y="831"/>
                </a:lnTo>
                <a:lnTo>
                  <a:pt x="2190" y="861"/>
                </a:lnTo>
                <a:lnTo>
                  <a:pt x="2200" y="892"/>
                </a:lnTo>
                <a:lnTo>
                  <a:pt x="2209" y="923"/>
                </a:lnTo>
                <a:lnTo>
                  <a:pt x="2217" y="956"/>
                </a:lnTo>
                <a:lnTo>
                  <a:pt x="2225" y="988"/>
                </a:lnTo>
                <a:lnTo>
                  <a:pt x="2233" y="1020"/>
                </a:lnTo>
                <a:lnTo>
                  <a:pt x="2239" y="1053"/>
                </a:lnTo>
                <a:lnTo>
                  <a:pt x="2245" y="1085"/>
                </a:lnTo>
                <a:lnTo>
                  <a:pt x="2251" y="1119"/>
                </a:lnTo>
                <a:lnTo>
                  <a:pt x="2255" y="1152"/>
                </a:lnTo>
                <a:lnTo>
                  <a:pt x="2259" y="1187"/>
                </a:lnTo>
                <a:lnTo>
                  <a:pt x="2262" y="1221"/>
                </a:lnTo>
                <a:lnTo>
                  <a:pt x="2265" y="1256"/>
                </a:lnTo>
                <a:lnTo>
                  <a:pt x="2267" y="1290"/>
                </a:lnTo>
                <a:lnTo>
                  <a:pt x="2268" y="1325"/>
                </a:lnTo>
                <a:lnTo>
                  <a:pt x="2268" y="1360"/>
                </a:lnTo>
                <a:lnTo>
                  <a:pt x="2268" y="1395"/>
                </a:lnTo>
                <a:lnTo>
                  <a:pt x="2267" y="1430"/>
                </a:lnTo>
                <a:lnTo>
                  <a:pt x="2265" y="1464"/>
                </a:lnTo>
                <a:lnTo>
                  <a:pt x="2262" y="1499"/>
                </a:lnTo>
                <a:lnTo>
                  <a:pt x="2259" y="1533"/>
                </a:lnTo>
                <a:lnTo>
                  <a:pt x="2255" y="1567"/>
                </a:lnTo>
                <a:lnTo>
                  <a:pt x="2251" y="1601"/>
                </a:lnTo>
                <a:lnTo>
                  <a:pt x="2245" y="1633"/>
                </a:lnTo>
                <a:lnTo>
                  <a:pt x="2239" y="1667"/>
                </a:lnTo>
                <a:lnTo>
                  <a:pt x="2233" y="1699"/>
                </a:lnTo>
                <a:lnTo>
                  <a:pt x="2225" y="1732"/>
                </a:lnTo>
                <a:lnTo>
                  <a:pt x="2217" y="1764"/>
                </a:lnTo>
                <a:lnTo>
                  <a:pt x="2209" y="1797"/>
                </a:lnTo>
                <a:lnTo>
                  <a:pt x="2200" y="1828"/>
                </a:lnTo>
                <a:lnTo>
                  <a:pt x="2190" y="1859"/>
                </a:lnTo>
                <a:lnTo>
                  <a:pt x="2179" y="1889"/>
                </a:lnTo>
                <a:lnTo>
                  <a:pt x="2168" y="1920"/>
                </a:lnTo>
                <a:lnTo>
                  <a:pt x="2157" y="1950"/>
                </a:lnTo>
                <a:lnTo>
                  <a:pt x="2144" y="1979"/>
                </a:lnTo>
                <a:lnTo>
                  <a:pt x="2131" y="2008"/>
                </a:lnTo>
                <a:lnTo>
                  <a:pt x="2118" y="2036"/>
                </a:lnTo>
                <a:lnTo>
                  <a:pt x="2104" y="2065"/>
                </a:lnTo>
                <a:lnTo>
                  <a:pt x="2090" y="2093"/>
                </a:lnTo>
                <a:lnTo>
                  <a:pt x="2075" y="2120"/>
                </a:lnTo>
                <a:lnTo>
                  <a:pt x="2059" y="2147"/>
                </a:lnTo>
                <a:lnTo>
                  <a:pt x="2043" y="2173"/>
                </a:lnTo>
                <a:lnTo>
                  <a:pt x="2026" y="2200"/>
                </a:lnTo>
                <a:lnTo>
                  <a:pt x="2009" y="2225"/>
                </a:lnTo>
                <a:lnTo>
                  <a:pt x="1992" y="2250"/>
                </a:lnTo>
                <a:lnTo>
                  <a:pt x="1974" y="2274"/>
                </a:lnTo>
                <a:lnTo>
                  <a:pt x="1955" y="2298"/>
                </a:lnTo>
                <a:lnTo>
                  <a:pt x="1936" y="2322"/>
                </a:lnTo>
                <a:lnTo>
                  <a:pt x="1917" y="2345"/>
                </a:lnTo>
                <a:lnTo>
                  <a:pt x="1897" y="2366"/>
                </a:lnTo>
                <a:lnTo>
                  <a:pt x="1876" y="2388"/>
                </a:lnTo>
                <a:lnTo>
                  <a:pt x="1856" y="2409"/>
                </a:lnTo>
                <a:lnTo>
                  <a:pt x="1835" y="2430"/>
                </a:lnTo>
                <a:lnTo>
                  <a:pt x="1813" y="2450"/>
                </a:lnTo>
                <a:lnTo>
                  <a:pt x="1791" y="2469"/>
                </a:lnTo>
                <a:lnTo>
                  <a:pt x="1768" y="2487"/>
                </a:lnTo>
                <a:lnTo>
                  <a:pt x="1746" y="2505"/>
                </a:lnTo>
                <a:lnTo>
                  <a:pt x="1722" y="2523"/>
                </a:lnTo>
                <a:lnTo>
                  <a:pt x="1699" y="2540"/>
                </a:lnTo>
                <a:lnTo>
                  <a:pt x="1675" y="2556"/>
                </a:lnTo>
                <a:lnTo>
                  <a:pt x="1651" y="2571"/>
                </a:lnTo>
                <a:lnTo>
                  <a:pt x="1626" y="2586"/>
                </a:lnTo>
                <a:lnTo>
                  <a:pt x="1601" y="2600"/>
                </a:lnTo>
                <a:lnTo>
                  <a:pt x="1576" y="2613"/>
                </a:lnTo>
                <a:lnTo>
                  <a:pt x="1550" y="2625"/>
                </a:lnTo>
                <a:lnTo>
                  <a:pt x="1524" y="2637"/>
                </a:lnTo>
                <a:lnTo>
                  <a:pt x="1498" y="2648"/>
                </a:lnTo>
                <a:lnTo>
                  <a:pt x="1472" y="2659"/>
                </a:lnTo>
                <a:lnTo>
                  <a:pt x="1445" y="2669"/>
                </a:lnTo>
                <a:lnTo>
                  <a:pt x="1418" y="2677"/>
                </a:lnTo>
                <a:lnTo>
                  <a:pt x="1391" y="2685"/>
                </a:lnTo>
                <a:lnTo>
                  <a:pt x="1363" y="2693"/>
                </a:lnTo>
                <a:lnTo>
                  <a:pt x="1335" y="2699"/>
                </a:lnTo>
                <a:lnTo>
                  <a:pt x="1307" y="2705"/>
                </a:lnTo>
                <a:lnTo>
                  <a:pt x="1279" y="2709"/>
                </a:lnTo>
                <a:lnTo>
                  <a:pt x="1250" y="2713"/>
                </a:lnTo>
                <a:lnTo>
                  <a:pt x="1222" y="2717"/>
                </a:lnTo>
                <a:lnTo>
                  <a:pt x="1193" y="2718"/>
                </a:lnTo>
                <a:lnTo>
                  <a:pt x="1164" y="2719"/>
                </a:lnTo>
                <a:lnTo>
                  <a:pt x="1134" y="2720"/>
                </a:lnTo>
                <a:lnTo>
                  <a:pt x="1105" y="2719"/>
                </a:lnTo>
                <a:lnTo>
                  <a:pt x="1076" y="2718"/>
                </a:lnTo>
                <a:lnTo>
                  <a:pt x="1047" y="2717"/>
                </a:lnTo>
                <a:lnTo>
                  <a:pt x="1019" y="2713"/>
                </a:lnTo>
                <a:lnTo>
                  <a:pt x="990" y="2709"/>
                </a:lnTo>
                <a:lnTo>
                  <a:pt x="962" y="2705"/>
                </a:lnTo>
                <a:lnTo>
                  <a:pt x="934" y="2699"/>
                </a:lnTo>
                <a:lnTo>
                  <a:pt x="906" y="2693"/>
                </a:lnTo>
                <a:lnTo>
                  <a:pt x="878" y="2685"/>
                </a:lnTo>
                <a:lnTo>
                  <a:pt x="851" y="2677"/>
                </a:lnTo>
                <a:lnTo>
                  <a:pt x="824" y="2669"/>
                </a:lnTo>
                <a:lnTo>
                  <a:pt x="797" y="2659"/>
                </a:lnTo>
                <a:lnTo>
                  <a:pt x="771" y="2648"/>
                </a:lnTo>
                <a:lnTo>
                  <a:pt x="745" y="2637"/>
                </a:lnTo>
                <a:lnTo>
                  <a:pt x="719" y="2625"/>
                </a:lnTo>
                <a:lnTo>
                  <a:pt x="693" y="2613"/>
                </a:lnTo>
                <a:lnTo>
                  <a:pt x="668" y="2600"/>
                </a:lnTo>
                <a:lnTo>
                  <a:pt x="643" y="2586"/>
                </a:lnTo>
                <a:lnTo>
                  <a:pt x="618" y="2571"/>
                </a:lnTo>
                <a:lnTo>
                  <a:pt x="594" y="2556"/>
                </a:lnTo>
                <a:lnTo>
                  <a:pt x="570" y="2540"/>
                </a:lnTo>
                <a:lnTo>
                  <a:pt x="547" y="2523"/>
                </a:lnTo>
                <a:lnTo>
                  <a:pt x="523" y="2505"/>
                </a:lnTo>
                <a:lnTo>
                  <a:pt x="501" y="2487"/>
                </a:lnTo>
                <a:lnTo>
                  <a:pt x="478" y="2469"/>
                </a:lnTo>
                <a:lnTo>
                  <a:pt x="456" y="2450"/>
                </a:lnTo>
                <a:lnTo>
                  <a:pt x="434" y="2430"/>
                </a:lnTo>
                <a:lnTo>
                  <a:pt x="413" y="2409"/>
                </a:lnTo>
                <a:lnTo>
                  <a:pt x="392" y="2388"/>
                </a:lnTo>
                <a:lnTo>
                  <a:pt x="372" y="2366"/>
                </a:lnTo>
                <a:lnTo>
                  <a:pt x="351" y="2345"/>
                </a:lnTo>
                <a:lnTo>
                  <a:pt x="332" y="2322"/>
                </a:lnTo>
                <a:lnTo>
                  <a:pt x="313" y="2298"/>
                </a:lnTo>
                <a:lnTo>
                  <a:pt x="294" y="2274"/>
                </a:lnTo>
                <a:lnTo>
                  <a:pt x="276" y="2250"/>
                </a:lnTo>
                <a:lnTo>
                  <a:pt x="259" y="2225"/>
                </a:lnTo>
                <a:lnTo>
                  <a:pt x="241" y="2200"/>
                </a:lnTo>
                <a:lnTo>
                  <a:pt x="225" y="2173"/>
                </a:lnTo>
                <a:lnTo>
                  <a:pt x="209" y="2147"/>
                </a:lnTo>
                <a:lnTo>
                  <a:pt x="193" y="2120"/>
                </a:lnTo>
                <a:lnTo>
                  <a:pt x="178" y="2093"/>
                </a:lnTo>
                <a:lnTo>
                  <a:pt x="164" y="2065"/>
                </a:lnTo>
                <a:lnTo>
                  <a:pt x="150" y="2036"/>
                </a:lnTo>
                <a:lnTo>
                  <a:pt x="136" y="2008"/>
                </a:lnTo>
                <a:lnTo>
                  <a:pt x="124" y="1979"/>
                </a:lnTo>
                <a:lnTo>
                  <a:pt x="111" y="1950"/>
                </a:lnTo>
                <a:lnTo>
                  <a:pt x="100" y="1920"/>
                </a:lnTo>
                <a:lnTo>
                  <a:pt x="89" y="1889"/>
                </a:lnTo>
                <a:lnTo>
                  <a:pt x="78" y="1859"/>
                </a:lnTo>
                <a:lnTo>
                  <a:pt x="68" y="1828"/>
                </a:lnTo>
                <a:lnTo>
                  <a:pt x="59" y="1797"/>
                </a:lnTo>
                <a:lnTo>
                  <a:pt x="51" y="1764"/>
                </a:lnTo>
                <a:lnTo>
                  <a:pt x="43" y="1732"/>
                </a:lnTo>
                <a:lnTo>
                  <a:pt x="35" y="1699"/>
                </a:lnTo>
                <a:lnTo>
                  <a:pt x="29" y="1667"/>
                </a:lnTo>
                <a:lnTo>
                  <a:pt x="23" y="1633"/>
                </a:lnTo>
                <a:lnTo>
                  <a:pt x="17" y="1601"/>
                </a:lnTo>
                <a:lnTo>
                  <a:pt x="13" y="1567"/>
                </a:lnTo>
                <a:lnTo>
                  <a:pt x="9" y="1533"/>
                </a:lnTo>
                <a:lnTo>
                  <a:pt x="5" y="1499"/>
                </a:lnTo>
                <a:lnTo>
                  <a:pt x="3" y="1464"/>
                </a:lnTo>
                <a:lnTo>
                  <a:pt x="1" y="1430"/>
                </a:lnTo>
                <a:lnTo>
                  <a:pt x="0" y="1395"/>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14" name="Freeform 7">
            <a:hlinkClick r:id="rId5"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6"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7"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8016902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Kiitos kuva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dirty="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Medium" panose="000006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yhteystiedot</a:t>
            </a:r>
          </a:p>
        </p:txBody>
      </p:sp>
      <p:sp>
        <p:nvSpPr>
          <p:cNvPr id="4" name="Date Placeholder 3"/>
          <p:cNvSpPr>
            <a:spLocks noGrp="1"/>
          </p:cNvSpPr>
          <p:nvPr>
            <p:ph type="dt" sz="half" idx="10"/>
          </p:nvPr>
        </p:nvSpPr>
        <p:spPr/>
        <p:txBody>
          <a:bodyPr/>
          <a:lstStyle>
            <a:lvl1pPr>
              <a:defRPr>
                <a:noFill/>
              </a:defRPr>
            </a:lvl1pPr>
          </a:lstStyle>
          <a:p>
            <a:fld id="{EA793451-BA5D-4D6B-9E5D-A6E6C84C1BEB}" type="datetime1">
              <a:rPr lang="fi-FI" smtClean="0"/>
              <a:t>17.5.2021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TextBox 7">
            <a:hlinkClick r:id="rId3"/>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dirty="0">
                <a:solidFill>
                  <a:schemeClr val="bg1"/>
                </a:solidFill>
                <a:latin typeface="+mn-lt"/>
              </a:rPr>
              <a:t>www.kuntaliitto.fi</a:t>
            </a:r>
          </a:p>
        </p:txBody>
      </p:sp>
      <p:sp>
        <p:nvSpPr>
          <p:cNvPr id="12" name="Freeform 6">
            <a:hlinkClick r:id="rId4" tooltip="facebook"/>
          </p:cNvPr>
          <p:cNvSpPr>
            <a:spLocks noChangeAspect="1" noEditPoints="1"/>
          </p:cNvSpPr>
          <p:nvPr userDrawn="1"/>
        </p:nvSpPr>
        <p:spPr bwMode="auto">
          <a:xfrm>
            <a:off x="11172183" y="5877340"/>
            <a:ext cx="252557" cy="252000"/>
          </a:xfrm>
          <a:custGeom>
            <a:avLst/>
            <a:gdLst>
              <a:gd name="T0" fmla="*/ 1245 w 2268"/>
              <a:gd name="T1" fmla="*/ 935 h 2720"/>
              <a:gd name="T2" fmla="*/ 1257 w 2268"/>
              <a:gd name="T3" fmla="*/ 850 h 2720"/>
              <a:gd name="T4" fmla="*/ 1285 w 2268"/>
              <a:gd name="T5" fmla="*/ 811 h 2720"/>
              <a:gd name="T6" fmla="*/ 1320 w 2268"/>
              <a:gd name="T7" fmla="*/ 794 h 2720"/>
              <a:gd name="T8" fmla="*/ 1506 w 2268"/>
              <a:gd name="T9" fmla="*/ 514 h 2720"/>
              <a:gd name="T10" fmla="*/ 1310 w 2268"/>
              <a:gd name="T11" fmla="*/ 502 h 2720"/>
              <a:gd name="T12" fmla="*/ 1207 w 2268"/>
              <a:gd name="T13" fmla="*/ 518 h 2720"/>
              <a:gd name="T14" fmla="*/ 1134 w 2268"/>
              <a:gd name="T15" fmla="*/ 551 h 2720"/>
              <a:gd name="T16" fmla="*/ 1073 w 2268"/>
              <a:gd name="T17" fmla="*/ 607 h 2720"/>
              <a:gd name="T18" fmla="*/ 1019 w 2268"/>
              <a:gd name="T19" fmla="*/ 697 h 2720"/>
              <a:gd name="T20" fmla="*/ 992 w 2268"/>
              <a:gd name="T21" fmla="*/ 793 h 2720"/>
              <a:gd name="T22" fmla="*/ 983 w 2268"/>
              <a:gd name="T23" fmla="*/ 1131 h 2720"/>
              <a:gd name="T24" fmla="*/ 0 w 2268"/>
              <a:gd name="T25" fmla="*/ 1360 h 2720"/>
              <a:gd name="T26" fmla="*/ 13 w 2268"/>
              <a:gd name="T27" fmla="*/ 1152 h 2720"/>
              <a:gd name="T28" fmla="*/ 51 w 2268"/>
              <a:gd name="T29" fmla="*/ 956 h 2720"/>
              <a:gd name="T30" fmla="*/ 111 w 2268"/>
              <a:gd name="T31" fmla="*/ 770 h 2720"/>
              <a:gd name="T32" fmla="*/ 193 w 2268"/>
              <a:gd name="T33" fmla="*/ 599 h 2720"/>
              <a:gd name="T34" fmla="*/ 294 w 2268"/>
              <a:gd name="T35" fmla="*/ 446 h 2720"/>
              <a:gd name="T36" fmla="*/ 413 w 2268"/>
              <a:gd name="T37" fmla="*/ 310 h 2720"/>
              <a:gd name="T38" fmla="*/ 547 w 2268"/>
              <a:gd name="T39" fmla="*/ 196 h 2720"/>
              <a:gd name="T40" fmla="*/ 693 w 2268"/>
              <a:gd name="T41" fmla="*/ 106 h 2720"/>
              <a:gd name="T42" fmla="*/ 851 w 2268"/>
              <a:gd name="T43" fmla="*/ 43 h 2720"/>
              <a:gd name="T44" fmla="*/ 1019 w 2268"/>
              <a:gd name="T45" fmla="*/ 7 h 2720"/>
              <a:gd name="T46" fmla="*/ 1193 w 2268"/>
              <a:gd name="T47" fmla="*/ 2 h 2720"/>
              <a:gd name="T48" fmla="*/ 1363 w 2268"/>
              <a:gd name="T49" fmla="*/ 27 h 2720"/>
              <a:gd name="T50" fmla="*/ 1524 w 2268"/>
              <a:gd name="T51" fmla="*/ 82 h 2720"/>
              <a:gd name="T52" fmla="*/ 1675 w 2268"/>
              <a:gd name="T53" fmla="*/ 164 h 2720"/>
              <a:gd name="T54" fmla="*/ 1813 w 2268"/>
              <a:gd name="T55" fmla="*/ 270 h 2720"/>
              <a:gd name="T56" fmla="*/ 1936 w 2268"/>
              <a:gd name="T57" fmla="*/ 398 h 2720"/>
              <a:gd name="T58" fmla="*/ 2043 w 2268"/>
              <a:gd name="T59" fmla="*/ 547 h 2720"/>
              <a:gd name="T60" fmla="*/ 2131 w 2268"/>
              <a:gd name="T61" fmla="*/ 712 h 2720"/>
              <a:gd name="T62" fmla="*/ 2200 w 2268"/>
              <a:gd name="T63" fmla="*/ 892 h 2720"/>
              <a:gd name="T64" fmla="*/ 2245 w 2268"/>
              <a:gd name="T65" fmla="*/ 1085 h 2720"/>
              <a:gd name="T66" fmla="*/ 2267 w 2268"/>
              <a:gd name="T67" fmla="*/ 1290 h 2720"/>
              <a:gd name="T68" fmla="*/ 2262 w 2268"/>
              <a:gd name="T69" fmla="*/ 1499 h 2720"/>
              <a:gd name="T70" fmla="*/ 2233 w 2268"/>
              <a:gd name="T71" fmla="*/ 1699 h 2720"/>
              <a:gd name="T72" fmla="*/ 2179 w 2268"/>
              <a:gd name="T73" fmla="*/ 1889 h 2720"/>
              <a:gd name="T74" fmla="*/ 2104 w 2268"/>
              <a:gd name="T75" fmla="*/ 2065 h 2720"/>
              <a:gd name="T76" fmla="*/ 2009 w 2268"/>
              <a:gd name="T77" fmla="*/ 2225 h 2720"/>
              <a:gd name="T78" fmla="*/ 1897 w 2268"/>
              <a:gd name="T79" fmla="*/ 2366 h 2720"/>
              <a:gd name="T80" fmla="*/ 1768 w 2268"/>
              <a:gd name="T81" fmla="*/ 2487 h 2720"/>
              <a:gd name="T82" fmla="*/ 1626 w 2268"/>
              <a:gd name="T83" fmla="*/ 2586 h 2720"/>
              <a:gd name="T84" fmla="*/ 1472 w 2268"/>
              <a:gd name="T85" fmla="*/ 2659 h 2720"/>
              <a:gd name="T86" fmla="*/ 1307 w 2268"/>
              <a:gd name="T87" fmla="*/ 2705 h 2720"/>
              <a:gd name="T88" fmla="*/ 1134 w 2268"/>
              <a:gd name="T89" fmla="*/ 2720 h 2720"/>
              <a:gd name="T90" fmla="*/ 962 w 2268"/>
              <a:gd name="T91" fmla="*/ 2705 h 2720"/>
              <a:gd name="T92" fmla="*/ 797 w 2268"/>
              <a:gd name="T93" fmla="*/ 2659 h 2720"/>
              <a:gd name="T94" fmla="*/ 643 w 2268"/>
              <a:gd name="T95" fmla="*/ 2586 h 2720"/>
              <a:gd name="T96" fmla="*/ 501 w 2268"/>
              <a:gd name="T97" fmla="*/ 2487 h 2720"/>
              <a:gd name="T98" fmla="*/ 372 w 2268"/>
              <a:gd name="T99" fmla="*/ 2366 h 2720"/>
              <a:gd name="T100" fmla="*/ 259 w 2268"/>
              <a:gd name="T101" fmla="*/ 2225 h 2720"/>
              <a:gd name="T102" fmla="*/ 164 w 2268"/>
              <a:gd name="T103" fmla="*/ 2065 h 2720"/>
              <a:gd name="T104" fmla="*/ 89 w 2268"/>
              <a:gd name="T105" fmla="*/ 1889 h 2720"/>
              <a:gd name="T106" fmla="*/ 35 w 2268"/>
              <a:gd name="T107" fmla="*/ 1699 h 2720"/>
              <a:gd name="T108" fmla="*/ 5 w 2268"/>
              <a:gd name="T109"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68" h="2720">
                <a:moveTo>
                  <a:pt x="1245" y="2218"/>
                </a:moveTo>
                <a:lnTo>
                  <a:pt x="1245" y="1436"/>
                </a:lnTo>
                <a:lnTo>
                  <a:pt x="1464" y="1436"/>
                </a:lnTo>
                <a:lnTo>
                  <a:pt x="1497" y="1131"/>
                </a:lnTo>
                <a:lnTo>
                  <a:pt x="1245" y="1131"/>
                </a:lnTo>
                <a:lnTo>
                  <a:pt x="1245" y="935"/>
                </a:lnTo>
                <a:lnTo>
                  <a:pt x="1245" y="920"/>
                </a:lnTo>
                <a:lnTo>
                  <a:pt x="1246" y="904"/>
                </a:lnTo>
                <a:lnTo>
                  <a:pt x="1248" y="890"/>
                </a:lnTo>
                <a:lnTo>
                  <a:pt x="1250" y="875"/>
                </a:lnTo>
                <a:lnTo>
                  <a:pt x="1253" y="862"/>
                </a:lnTo>
                <a:lnTo>
                  <a:pt x="1257" y="850"/>
                </a:lnTo>
                <a:lnTo>
                  <a:pt x="1262" y="838"/>
                </a:lnTo>
                <a:lnTo>
                  <a:pt x="1269" y="829"/>
                </a:lnTo>
                <a:lnTo>
                  <a:pt x="1272" y="824"/>
                </a:lnTo>
                <a:lnTo>
                  <a:pt x="1276" y="819"/>
                </a:lnTo>
                <a:lnTo>
                  <a:pt x="1280" y="815"/>
                </a:lnTo>
                <a:lnTo>
                  <a:pt x="1285" y="811"/>
                </a:lnTo>
                <a:lnTo>
                  <a:pt x="1290" y="807"/>
                </a:lnTo>
                <a:lnTo>
                  <a:pt x="1295" y="803"/>
                </a:lnTo>
                <a:lnTo>
                  <a:pt x="1301" y="801"/>
                </a:lnTo>
                <a:lnTo>
                  <a:pt x="1307" y="799"/>
                </a:lnTo>
                <a:lnTo>
                  <a:pt x="1313" y="795"/>
                </a:lnTo>
                <a:lnTo>
                  <a:pt x="1320" y="794"/>
                </a:lnTo>
                <a:lnTo>
                  <a:pt x="1335" y="790"/>
                </a:lnTo>
                <a:lnTo>
                  <a:pt x="1352" y="788"/>
                </a:lnTo>
                <a:lnTo>
                  <a:pt x="1361" y="788"/>
                </a:lnTo>
                <a:lnTo>
                  <a:pt x="1371" y="788"/>
                </a:lnTo>
                <a:lnTo>
                  <a:pt x="1506" y="788"/>
                </a:lnTo>
                <a:lnTo>
                  <a:pt x="1506" y="514"/>
                </a:lnTo>
                <a:lnTo>
                  <a:pt x="1478" y="511"/>
                </a:lnTo>
                <a:lnTo>
                  <a:pt x="1434" y="507"/>
                </a:lnTo>
                <a:lnTo>
                  <a:pt x="1376" y="503"/>
                </a:lnTo>
                <a:lnTo>
                  <a:pt x="1360" y="503"/>
                </a:lnTo>
                <a:lnTo>
                  <a:pt x="1344" y="503"/>
                </a:lnTo>
                <a:lnTo>
                  <a:pt x="1310" y="502"/>
                </a:lnTo>
                <a:lnTo>
                  <a:pt x="1292" y="503"/>
                </a:lnTo>
                <a:lnTo>
                  <a:pt x="1274" y="505"/>
                </a:lnTo>
                <a:lnTo>
                  <a:pt x="1257" y="506"/>
                </a:lnTo>
                <a:lnTo>
                  <a:pt x="1240" y="509"/>
                </a:lnTo>
                <a:lnTo>
                  <a:pt x="1223" y="513"/>
                </a:lnTo>
                <a:lnTo>
                  <a:pt x="1207" y="518"/>
                </a:lnTo>
                <a:lnTo>
                  <a:pt x="1200" y="520"/>
                </a:lnTo>
                <a:lnTo>
                  <a:pt x="1192" y="523"/>
                </a:lnTo>
                <a:lnTo>
                  <a:pt x="1177" y="529"/>
                </a:lnTo>
                <a:lnTo>
                  <a:pt x="1162" y="536"/>
                </a:lnTo>
                <a:lnTo>
                  <a:pt x="1148" y="543"/>
                </a:lnTo>
                <a:lnTo>
                  <a:pt x="1134" y="551"/>
                </a:lnTo>
                <a:lnTo>
                  <a:pt x="1121" y="561"/>
                </a:lnTo>
                <a:lnTo>
                  <a:pt x="1108" y="572"/>
                </a:lnTo>
                <a:lnTo>
                  <a:pt x="1096" y="583"/>
                </a:lnTo>
                <a:lnTo>
                  <a:pt x="1090" y="587"/>
                </a:lnTo>
                <a:lnTo>
                  <a:pt x="1084" y="593"/>
                </a:lnTo>
                <a:lnTo>
                  <a:pt x="1073" y="607"/>
                </a:lnTo>
                <a:lnTo>
                  <a:pt x="1063" y="620"/>
                </a:lnTo>
                <a:lnTo>
                  <a:pt x="1053" y="633"/>
                </a:lnTo>
                <a:lnTo>
                  <a:pt x="1044" y="647"/>
                </a:lnTo>
                <a:lnTo>
                  <a:pt x="1035" y="663"/>
                </a:lnTo>
                <a:lnTo>
                  <a:pt x="1027" y="680"/>
                </a:lnTo>
                <a:lnTo>
                  <a:pt x="1019" y="697"/>
                </a:lnTo>
                <a:lnTo>
                  <a:pt x="1016" y="705"/>
                </a:lnTo>
                <a:lnTo>
                  <a:pt x="1013" y="715"/>
                </a:lnTo>
                <a:lnTo>
                  <a:pt x="1007" y="733"/>
                </a:lnTo>
                <a:lnTo>
                  <a:pt x="1001" y="752"/>
                </a:lnTo>
                <a:lnTo>
                  <a:pt x="996" y="771"/>
                </a:lnTo>
                <a:lnTo>
                  <a:pt x="992" y="793"/>
                </a:lnTo>
                <a:lnTo>
                  <a:pt x="989" y="813"/>
                </a:lnTo>
                <a:lnTo>
                  <a:pt x="986" y="836"/>
                </a:lnTo>
                <a:lnTo>
                  <a:pt x="984" y="859"/>
                </a:lnTo>
                <a:lnTo>
                  <a:pt x="983" y="881"/>
                </a:lnTo>
                <a:lnTo>
                  <a:pt x="983" y="905"/>
                </a:lnTo>
                <a:lnTo>
                  <a:pt x="983" y="1131"/>
                </a:lnTo>
                <a:lnTo>
                  <a:pt x="763" y="1131"/>
                </a:lnTo>
                <a:lnTo>
                  <a:pt x="763" y="1436"/>
                </a:lnTo>
                <a:lnTo>
                  <a:pt x="983" y="1436"/>
                </a:lnTo>
                <a:lnTo>
                  <a:pt x="983" y="2218"/>
                </a:lnTo>
                <a:lnTo>
                  <a:pt x="1245" y="2218"/>
                </a:lnTo>
                <a:close/>
                <a:moveTo>
                  <a:pt x="0" y="1360"/>
                </a:moveTo>
                <a:lnTo>
                  <a:pt x="0" y="1325"/>
                </a:lnTo>
                <a:lnTo>
                  <a:pt x="1" y="1290"/>
                </a:lnTo>
                <a:lnTo>
                  <a:pt x="3" y="1256"/>
                </a:lnTo>
                <a:lnTo>
                  <a:pt x="5" y="1221"/>
                </a:lnTo>
                <a:lnTo>
                  <a:pt x="9" y="1187"/>
                </a:lnTo>
                <a:lnTo>
                  <a:pt x="13" y="1152"/>
                </a:lnTo>
                <a:lnTo>
                  <a:pt x="17" y="1119"/>
                </a:lnTo>
                <a:lnTo>
                  <a:pt x="23" y="1085"/>
                </a:lnTo>
                <a:lnTo>
                  <a:pt x="29" y="1053"/>
                </a:lnTo>
                <a:lnTo>
                  <a:pt x="35" y="1020"/>
                </a:lnTo>
                <a:lnTo>
                  <a:pt x="43" y="988"/>
                </a:lnTo>
                <a:lnTo>
                  <a:pt x="51" y="956"/>
                </a:lnTo>
                <a:lnTo>
                  <a:pt x="59" y="923"/>
                </a:lnTo>
                <a:lnTo>
                  <a:pt x="68" y="892"/>
                </a:lnTo>
                <a:lnTo>
                  <a:pt x="78" y="861"/>
                </a:lnTo>
                <a:lnTo>
                  <a:pt x="89" y="831"/>
                </a:lnTo>
                <a:lnTo>
                  <a:pt x="100" y="800"/>
                </a:lnTo>
                <a:lnTo>
                  <a:pt x="111" y="770"/>
                </a:lnTo>
                <a:lnTo>
                  <a:pt x="124" y="741"/>
                </a:lnTo>
                <a:lnTo>
                  <a:pt x="136" y="712"/>
                </a:lnTo>
                <a:lnTo>
                  <a:pt x="150" y="683"/>
                </a:lnTo>
                <a:lnTo>
                  <a:pt x="164" y="655"/>
                </a:lnTo>
                <a:lnTo>
                  <a:pt x="178" y="627"/>
                </a:lnTo>
                <a:lnTo>
                  <a:pt x="193" y="599"/>
                </a:lnTo>
                <a:lnTo>
                  <a:pt x="209" y="573"/>
                </a:lnTo>
                <a:lnTo>
                  <a:pt x="225" y="547"/>
                </a:lnTo>
                <a:lnTo>
                  <a:pt x="241" y="520"/>
                </a:lnTo>
                <a:lnTo>
                  <a:pt x="259" y="495"/>
                </a:lnTo>
                <a:lnTo>
                  <a:pt x="276" y="470"/>
                </a:lnTo>
                <a:lnTo>
                  <a:pt x="294" y="446"/>
                </a:lnTo>
                <a:lnTo>
                  <a:pt x="313" y="422"/>
                </a:lnTo>
                <a:lnTo>
                  <a:pt x="332" y="398"/>
                </a:lnTo>
                <a:lnTo>
                  <a:pt x="351" y="375"/>
                </a:lnTo>
                <a:lnTo>
                  <a:pt x="372" y="354"/>
                </a:lnTo>
                <a:lnTo>
                  <a:pt x="392" y="332"/>
                </a:lnTo>
                <a:lnTo>
                  <a:pt x="413" y="310"/>
                </a:lnTo>
                <a:lnTo>
                  <a:pt x="434" y="290"/>
                </a:lnTo>
                <a:lnTo>
                  <a:pt x="456" y="270"/>
                </a:lnTo>
                <a:lnTo>
                  <a:pt x="478" y="250"/>
                </a:lnTo>
                <a:lnTo>
                  <a:pt x="501" y="232"/>
                </a:lnTo>
                <a:lnTo>
                  <a:pt x="523" y="214"/>
                </a:lnTo>
                <a:lnTo>
                  <a:pt x="547" y="196"/>
                </a:lnTo>
                <a:lnTo>
                  <a:pt x="570" y="180"/>
                </a:lnTo>
                <a:lnTo>
                  <a:pt x="594" y="164"/>
                </a:lnTo>
                <a:lnTo>
                  <a:pt x="618" y="148"/>
                </a:lnTo>
                <a:lnTo>
                  <a:pt x="643" y="134"/>
                </a:lnTo>
                <a:lnTo>
                  <a:pt x="668" y="120"/>
                </a:lnTo>
                <a:lnTo>
                  <a:pt x="693" y="106"/>
                </a:lnTo>
                <a:lnTo>
                  <a:pt x="719" y="94"/>
                </a:lnTo>
                <a:lnTo>
                  <a:pt x="745" y="82"/>
                </a:lnTo>
                <a:lnTo>
                  <a:pt x="771" y="72"/>
                </a:lnTo>
                <a:lnTo>
                  <a:pt x="797" y="61"/>
                </a:lnTo>
                <a:lnTo>
                  <a:pt x="824" y="51"/>
                </a:lnTo>
                <a:lnTo>
                  <a:pt x="851" y="43"/>
                </a:lnTo>
                <a:lnTo>
                  <a:pt x="878" y="34"/>
                </a:lnTo>
                <a:lnTo>
                  <a:pt x="906" y="27"/>
                </a:lnTo>
                <a:lnTo>
                  <a:pt x="934" y="21"/>
                </a:lnTo>
                <a:lnTo>
                  <a:pt x="962" y="15"/>
                </a:lnTo>
                <a:lnTo>
                  <a:pt x="990" y="11"/>
                </a:lnTo>
                <a:lnTo>
                  <a:pt x="1019" y="7"/>
                </a:lnTo>
                <a:lnTo>
                  <a:pt x="1047" y="3"/>
                </a:lnTo>
                <a:lnTo>
                  <a:pt x="1076" y="2"/>
                </a:lnTo>
                <a:lnTo>
                  <a:pt x="1105" y="0"/>
                </a:lnTo>
                <a:lnTo>
                  <a:pt x="1134" y="0"/>
                </a:lnTo>
                <a:lnTo>
                  <a:pt x="1164" y="0"/>
                </a:lnTo>
                <a:lnTo>
                  <a:pt x="1193" y="2"/>
                </a:lnTo>
                <a:lnTo>
                  <a:pt x="1222" y="3"/>
                </a:lnTo>
                <a:lnTo>
                  <a:pt x="1250" y="7"/>
                </a:lnTo>
                <a:lnTo>
                  <a:pt x="1279" y="11"/>
                </a:lnTo>
                <a:lnTo>
                  <a:pt x="1307" y="15"/>
                </a:lnTo>
                <a:lnTo>
                  <a:pt x="1335" y="21"/>
                </a:lnTo>
                <a:lnTo>
                  <a:pt x="1363" y="27"/>
                </a:lnTo>
                <a:lnTo>
                  <a:pt x="1391" y="34"/>
                </a:lnTo>
                <a:lnTo>
                  <a:pt x="1418" y="43"/>
                </a:lnTo>
                <a:lnTo>
                  <a:pt x="1445" y="51"/>
                </a:lnTo>
                <a:lnTo>
                  <a:pt x="1472" y="61"/>
                </a:lnTo>
                <a:lnTo>
                  <a:pt x="1498" y="72"/>
                </a:lnTo>
                <a:lnTo>
                  <a:pt x="1524" y="82"/>
                </a:lnTo>
                <a:lnTo>
                  <a:pt x="1550" y="94"/>
                </a:lnTo>
                <a:lnTo>
                  <a:pt x="1576" y="106"/>
                </a:lnTo>
                <a:lnTo>
                  <a:pt x="1601" y="120"/>
                </a:lnTo>
                <a:lnTo>
                  <a:pt x="1626" y="134"/>
                </a:lnTo>
                <a:lnTo>
                  <a:pt x="1651" y="148"/>
                </a:lnTo>
                <a:lnTo>
                  <a:pt x="1675" y="164"/>
                </a:lnTo>
                <a:lnTo>
                  <a:pt x="1699" y="180"/>
                </a:lnTo>
                <a:lnTo>
                  <a:pt x="1722" y="196"/>
                </a:lnTo>
                <a:lnTo>
                  <a:pt x="1746" y="214"/>
                </a:lnTo>
                <a:lnTo>
                  <a:pt x="1768" y="232"/>
                </a:lnTo>
                <a:lnTo>
                  <a:pt x="1791" y="250"/>
                </a:lnTo>
                <a:lnTo>
                  <a:pt x="1813" y="270"/>
                </a:lnTo>
                <a:lnTo>
                  <a:pt x="1835" y="290"/>
                </a:lnTo>
                <a:lnTo>
                  <a:pt x="1856" y="310"/>
                </a:lnTo>
                <a:lnTo>
                  <a:pt x="1876" y="332"/>
                </a:lnTo>
                <a:lnTo>
                  <a:pt x="1897" y="354"/>
                </a:lnTo>
                <a:lnTo>
                  <a:pt x="1917" y="375"/>
                </a:lnTo>
                <a:lnTo>
                  <a:pt x="1936" y="398"/>
                </a:lnTo>
                <a:lnTo>
                  <a:pt x="1955" y="422"/>
                </a:lnTo>
                <a:lnTo>
                  <a:pt x="1974" y="446"/>
                </a:lnTo>
                <a:lnTo>
                  <a:pt x="1992" y="470"/>
                </a:lnTo>
                <a:lnTo>
                  <a:pt x="2009" y="495"/>
                </a:lnTo>
                <a:lnTo>
                  <a:pt x="2026" y="520"/>
                </a:lnTo>
                <a:lnTo>
                  <a:pt x="2043" y="547"/>
                </a:lnTo>
                <a:lnTo>
                  <a:pt x="2059" y="573"/>
                </a:lnTo>
                <a:lnTo>
                  <a:pt x="2075" y="599"/>
                </a:lnTo>
                <a:lnTo>
                  <a:pt x="2090" y="627"/>
                </a:lnTo>
                <a:lnTo>
                  <a:pt x="2104" y="655"/>
                </a:lnTo>
                <a:lnTo>
                  <a:pt x="2118" y="683"/>
                </a:lnTo>
                <a:lnTo>
                  <a:pt x="2131" y="712"/>
                </a:lnTo>
                <a:lnTo>
                  <a:pt x="2144" y="741"/>
                </a:lnTo>
                <a:lnTo>
                  <a:pt x="2157" y="770"/>
                </a:lnTo>
                <a:lnTo>
                  <a:pt x="2168" y="800"/>
                </a:lnTo>
                <a:lnTo>
                  <a:pt x="2179" y="831"/>
                </a:lnTo>
                <a:lnTo>
                  <a:pt x="2190" y="861"/>
                </a:lnTo>
                <a:lnTo>
                  <a:pt x="2200" y="892"/>
                </a:lnTo>
                <a:lnTo>
                  <a:pt x="2209" y="923"/>
                </a:lnTo>
                <a:lnTo>
                  <a:pt x="2217" y="956"/>
                </a:lnTo>
                <a:lnTo>
                  <a:pt x="2225" y="988"/>
                </a:lnTo>
                <a:lnTo>
                  <a:pt x="2233" y="1020"/>
                </a:lnTo>
                <a:lnTo>
                  <a:pt x="2239" y="1053"/>
                </a:lnTo>
                <a:lnTo>
                  <a:pt x="2245" y="1085"/>
                </a:lnTo>
                <a:lnTo>
                  <a:pt x="2251" y="1119"/>
                </a:lnTo>
                <a:lnTo>
                  <a:pt x="2255" y="1152"/>
                </a:lnTo>
                <a:lnTo>
                  <a:pt x="2259" y="1187"/>
                </a:lnTo>
                <a:lnTo>
                  <a:pt x="2262" y="1221"/>
                </a:lnTo>
                <a:lnTo>
                  <a:pt x="2265" y="1256"/>
                </a:lnTo>
                <a:lnTo>
                  <a:pt x="2267" y="1290"/>
                </a:lnTo>
                <a:lnTo>
                  <a:pt x="2268" y="1325"/>
                </a:lnTo>
                <a:lnTo>
                  <a:pt x="2268" y="1360"/>
                </a:lnTo>
                <a:lnTo>
                  <a:pt x="2268" y="1395"/>
                </a:lnTo>
                <a:lnTo>
                  <a:pt x="2267" y="1430"/>
                </a:lnTo>
                <a:lnTo>
                  <a:pt x="2265" y="1464"/>
                </a:lnTo>
                <a:lnTo>
                  <a:pt x="2262" y="1499"/>
                </a:lnTo>
                <a:lnTo>
                  <a:pt x="2259" y="1533"/>
                </a:lnTo>
                <a:lnTo>
                  <a:pt x="2255" y="1567"/>
                </a:lnTo>
                <a:lnTo>
                  <a:pt x="2251" y="1601"/>
                </a:lnTo>
                <a:lnTo>
                  <a:pt x="2245" y="1633"/>
                </a:lnTo>
                <a:lnTo>
                  <a:pt x="2239" y="1667"/>
                </a:lnTo>
                <a:lnTo>
                  <a:pt x="2233" y="1699"/>
                </a:lnTo>
                <a:lnTo>
                  <a:pt x="2225" y="1732"/>
                </a:lnTo>
                <a:lnTo>
                  <a:pt x="2217" y="1764"/>
                </a:lnTo>
                <a:lnTo>
                  <a:pt x="2209" y="1797"/>
                </a:lnTo>
                <a:lnTo>
                  <a:pt x="2200" y="1828"/>
                </a:lnTo>
                <a:lnTo>
                  <a:pt x="2190" y="1859"/>
                </a:lnTo>
                <a:lnTo>
                  <a:pt x="2179" y="1889"/>
                </a:lnTo>
                <a:lnTo>
                  <a:pt x="2168" y="1920"/>
                </a:lnTo>
                <a:lnTo>
                  <a:pt x="2157" y="1950"/>
                </a:lnTo>
                <a:lnTo>
                  <a:pt x="2144" y="1979"/>
                </a:lnTo>
                <a:lnTo>
                  <a:pt x="2131" y="2008"/>
                </a:lnTo>
                <a:lnTo>
                  <a:pt x="2118" y="2036"/>
                </a:lnTo>
                <a:lnTo>
                  <a:pt x="2104" y="2065"/>
                </a:lnTo>
                <a:lnTo>
                  <a:pt x="2090" y="2093"/>
                </a:lnTo>
                <a:lnTo>
                  <a:pt x="2075" y="2120"/>
                </a:lnTo>
                <a:lnTo>
                  <a:pt x="2059" y="2147"/>
                </a:lnTo>
                <a:lnTo>
                  <a:pt x="2043" y="2173"/>
                </a:lnTo>
                <a:lnTo>
                  <a:pt x="2026" y="2200"/>
                </a:lnTo>
                <a:lnTo>
                  <a:pt x="2009" y="2225"/>
                </a:lnTo>
                <a:lnTo>
                  <a:pt x="1992" y="2250"/>
                </a:lnTo>
                <a:lnTo>
                  <a:pt x="1974" y="2274"/>
                </a:lnTo>
                <a:lnTo>
                  <a:pt x="1955" y="2298"/>
                </a:lnTo>
                <a:lnTo>
                  <a:pt x="1936" y="2322"/>
                </a:lnTo>
                <a:lnTo>
                  <a:pt x="1917" y="2345"/>
                </a:lnTo>
                <a:lnTo>
                  <a:pt x="1897" y="2366"/>
                </a:lnTo>
                <a:lnTo>
                  <a:pt x="1876" y="2388"/>
                </a:lnTo>
                <a:lnTo>
                  <a:pt x="1856" y="2409"/>
                </a:lnTo>
                <a:lnTo>
                  <a:pt x="1835" y="2430"/>
                </a:lnTo>
                <a:lnTo>
                  <a:pt x="1813" y="2450"/>
                </a:lnTo>
                <a:lnTo>
                  <a:pt x="1791" y="2469"/>
                </a:lnTo>
                <a:lnTo>
                  <a:pt x="1768" y="2487"/>
                </a:lnTo>
                <a:lnTo>
                  <a:pt x="1746" y="2505"/>
                </a:lnTo>
                <a:lnTo>
                  <a:pt x="1722" y="2523"/>
                </a:lnTo>
                <a:lnTo>
                  <a:pt x="1699" y="2540"/>
                </a:lnTo>
                <a:lnTo>
                  <a:pt x="1675" y="2556"/>
                </a:lnTo>
                <a:lnTo>
                  <a:pt x="1651" y="2571"/>
                </a:lnTo>
                <a:lnTo>
                  <a:pt x="1626" y="2586"/>
                </a:lnTo>
                <a:lnTo>
                  <a:pt x="1601" y="2600"/>
                </a:lnTo>
                <a:lnTo>
                  <a:pt x="1576" y="2613"/>
                </a:lnTo>
                <a:lnTo>
                  <a:pt x="1550" y="2625"/>
                </a:lnTo>
                <a:lnTo>
                  <a:pt x="1524" y="2637"/>
                </a:lnTo>
                <a:lnTo>
                  <a:pt x="1498" y="2648"/>
                </a:lnTo>
                <a:lnTo>
                  <a:pt x="1472" y="2659"/>
                </a:lnTo>
                <a:lnTo>
                  <a:pt x="1445" y="2669"/>
                </a:lnTo>
                <a:lnTo>
                  <a:pt x="1418" y="2677"/>
                </a:lnTo>
                <a:lnTo>
                  <a:pt x="1391" y="2685"/>
                </a:lnTo>
                <a:lnTo>
                  <a:pt x="1363" y="2693"/>
                </a:lnTo>
                <a:lnTo>
                  <a:pt x="1335" y="2699"/>
                </a:lnTo>
                <a:lnTo>
                  <a:pt x="1307" y="2705"/>
                </a:lnTo>
                <a:lnTo>
                  <a:pt x="1279" y="2709"/>
                </a:lnTo>
                <a:lnTo>
                  <a:pt x="1250" y="2713"/>
                </a:lnTo>
                <a:lnTo>
                  <a:pt x="1222" y="2717"/>
                </a:lnTo>
                <a:lnTo>
                  <a:pt x="1193" y="2718"/>
                </a:lnTo>
                <a:lnTo>
                  <a:pt x="1164" y="2719"/>
                </a:lnTo>
                <a:lnTo>
                  <a:pt x="1134" y="2720"/>
                </a:lnTo>
                <a:lnTo>
                  <a:pt x="1105" y="2719"/>
                </a:lnTo>
                <a:lnTo>
                  <a:pt x="1076" y="2718"/>
                </a:lnTo>
                <a:lnTo>
                  <a:pt x="1047" y="2717"/>
                </a:lnTo>
                <a:lnTo>
                  <a:pt x="1019" y="2713"/>
                </a:lnTo>
                <a:lnTo>
                  <a:pt x="990" y="2709"/>
                </a:lnTo>
                <a:lnTo>
                  <a:pt x="962" y="2705"/>
                </a:lnTo>
                <a:lnTo>
                  <a:pt x="934" y="2699"/>
                </a:lnTo>
                <a:lnTo>
                  <a:pt x="906" y="2693"/>
                </a:lnTo>
                <a:lnTo>
                  <a:pt x="878" y="2685"/>
                </a:lnTo>
                <a:lnTo>
                  <a:pt x="851" y="2677"/>
                </a:lnTo>
                <a:lnTo>
                  <a:pt x="824" y="2669"/>
                </a:lnTo>
                <a:lnTo>
                  <a:pt x="797" y="2659"/>
                </a:lnTo>
                <a:lnTo>
                  <a:pt x="771" y="2648"/>
                </a:lnTo>
                <a:lnTo>
                  <a:pt x="745" y="2637"/>
                </a:lnTo>
                <a:lnTo>
                  <a:pt x="719" y="2625"/>
                </a:lnTo>
                <a:lnTo>
                  <a:pt x="693" y="2613"/>
                </a:lnTo>
                <a:lnTo>
                  <a:pt x="668" y="2600"/>
                </a:lnTo>
                <a:lnTo>
                  <a:pt x="643" y="2586"/>
                </a:lnTo>
                <a:lnTo>
                  <a:pt x="618" y="2571"/>
                </a:lnTo>
                <a:lnTo>
                  <a:pt x="594" y="2556"/>
                </a:lnTo>
                <a:lnTo>
                  <a:pt x="570" y="2540"/>
                </a:lnTo>
                <a:lnTo>
                  <a:pt x="547" y="2523"/>
                </a:lnTo>
                <a:lnTo>
                  <a:pt x="523" y="2505"/>
                </a:lnTo>
                <a:lnTo>
                  <a:pt x="501" y="2487"/>
                </a:lnTo>
                <a:lnTo>
                  <a:pt x="478" y="2469"/>
                </a:lnTo>
                <a:lnTo>
                  <a:pt x="456" y="2450"/>
                </a:lnTo>
                <a:lnTo>
                  <a:pt x="434" y="2430"/>
                </a:lnTo>
                <a:lnTo>
                  <a:pt x="413" y="2409"/>
                </a:lnTo>
                <a:lnTo>
                  <a:pt x="392" y="2388"/>
                </a:lnTo>
                <a:lnTo>
                  <a:pt x="372" y="2366"/>
                </a:lnTo>
                <a:lnTo>
                  <a:pt x="351" y="2345"/>
                </a:lnTo>
                <a:lnTo>
                  <a:pt x="332" y="2322"/>
                </a:lnTo>
                <a:lnTo>
                  <a:pt x="313" y="2298"/>
                </a:lnTo>
                <a:lnTo>
                  <a:pt x="294" y="2274"/>
                </a:lnTo>
                <a:lnTo>
                  <a:pt x="276" y="2250"/>
                </a:lnTo>
                <a:lnTo>
                  <a:pt x="259" y="2225"/>
                </a:lnTo>
                <a:lnTo>
                  <a:pt x="241" y="2200"/>
                </a:lnTo>
                <a:lnTo>
                  <a:pt x="225" y="2173"/>
                </a:lnTo>
                <a:lnTo>
                  <a:pt x="209" y="2147"/>
                </a:lnTo>
                <a:lnTo>
                  <a:pt x="193" y="2120"/>
                </a:lnTo>
                <a:lnTo>
                  <a:pt x="178" y="2093"/>
                </a:lnTo>
                <a:lnTo>
                  <a:pt x="164" y="2065"/>
                </a:lnTo>
                <a:lnTo>
                  <a:pt x="150" y="2036"/>
                </a:lnTo>
                <a:lnTo>
                  <a:pt x="136" y="2008"/>
                </a:lnTo>
                <a:lnTo>
                  <a:pt x="124" y="1979"/>
                </a:lnTo>
                <a:lnTo>
                  <a:pt x="111" y="1950"/>
                </a:lnTo>
                <a:lnTo>
                  <a:pt x="100" y="1920"/>
                </a:lnTo>
                <a:lnTo>
                  <a:pt x="89" y="1889"/>
                </a:lnTo>
                <a:lnTo>
                  <a:pt x="78" y="1859"/>
                </a:lnTo>
                <a:lnTo>
                  <a:pt x="68" y="1828"/>
                </a:lnTo>
                <a:lnTo>
                  <a:pt x="59" y="1797"/>
                </a:lnTo>
                <a:lnTo>
                  <a:pt x="51" y="1764"/>
                </a:lnTo>
                <a:lnTo>
                  <a:pt x="43" y="1732"/>
                </a:lnTo>
                <a:lnTo>
                  <a:pt x="35" y="1699"/>
                </a:lnTo>
                <a:lnTo>
                  <a:pt x="29" y="1667"/>
                </a:lnTo>
                <a:lnTo>
                  <a:pt x="23" y="1633"/>
                </a:lnTo>
                <a:lnTo>
                  <a:pt x="17" y="1601"/>
                </a:lnTo>
                <a:lnTo>
                  <a:pt x="13" y="1567"/>
                </a:lnTo>
                <a:lnTo>
                  <a:pt x="9" y="1533"/>
                </a:lnTo>
                <a:lnTo>
                  <a:pt x="5" y="1499"/>
                </a:lnTo>
                <a:lnTo>
                  <a:pt x="3" y="1464"/>
                </a:lnTo>
                <a:lnTo>
                  <a:pt x="1"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4" name="Freeform 7">
            <a:hlinkClick r:id="rId5"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6"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7"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52458469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Kiitos sininen">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dirty="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Medium" panose="000006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yhteystiedot</a:t>
            </a:r>
          </a:p>
        </p:txBody>
      </p:sp>
      <p:sp>
        <p:nvSpPr>
          <p:cNvPr id="4" name="Date Placeholder 3"/>
          <p:cNvSpPr>
            <a:spLocks noGrp="1"/>
          </p:cNvSpPr>
          <p:nvPr>
            <p:ph type="dt" sz="half" idx="10"/>
          </p:nvPr>
        </p:nvSpPr>
        <p:spPr/>
        <p:txBody>
          <a:bodyPr/>
          <a:lstStyle>
            <a:lvl1pPr>
              <a:defRPr>
                <a:noFill/>
              </a:defRPr>
            </a:lvl1pPr>
          </a:lstStyle>
          <a:p>
            <a:fld id="{FBEF2E9C-1A86-472E-BA1B-A4B19BFF61F7}" type="datetime1">
              <a:rPr lang="fi-FI" smtClean="0"/>
              <a:t>17.5.2021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TextBox 7">
            <a:hlinkClick r:id="rId2"/>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dirty="0">
                <a:solidFill>
                  <a:schemeClr val="bg1"/>
                </a:solidFill>
                <a:latin typeface="+mn-lt"/>
              </a:rPr>
              <a:t>www.kuntaliitto.fi</a:t>
            </a:r>
          </a:p>
        </p:txBody>
      </p:sp>
      <p:sp>
        <p:nvSpPr>
          <p:cNvPr id="12" name="Freeform 6">
            <a:hlinkClick r:id="rId3" tooltip="facebook"/>
          </p:cNvPr>
          <p:cNvSpPr>
            <a:spLocks noChangeAspect="1" noEditPoints="1"/>
          </p:cNvSpPr>
          <p:nvPr userDrawn="1"/>
        </p:nvSpPr>
        <p:spPr bwMode="auto">
          <a:xfrm>
            <a:off x="11172183" y="5877340"/>
            <a:ext cx="252557" cy="252000"/>
          </a:xfrm>
          <a:custGeom>
            <a:avLst/>
            <a:gdLst>
              <a:gd name="T0" fmla="*/ 1245 w 2268"/>
              <a:gd name="T1" fmla="*/ 935 h 2720"/>
              <a:gd name="T2" fmla="*/ 1257 w 2268"/>
              <a:gd name="T3" fmla="*/ 850 h 2720"/>
              <a:gd name="T4" fmla="*/ 1285 w 2268"/>
              <a:gd name="T5" fmla="*/ 811 h 2720"/>
              <a:gd name="T6" fmla="*/ 1320 w 2268"/>
              <a:gd name="T7" fmla="*/ 794 h 2720"/>
              <a:gd name="T8" fmla="*/ 1506 w 2268"/>
              <a:gd name="T9" fmla="*/ 514 h 2720"/>
              <a:gd name="T10" fmla="*/ 1310 w 2268"/>
              <a:gd name="T11" fmla="*/ 502 h 2720"/>
              <a:gd name="T12" fmla="*/ 1207 w 2268"/>
              <a:gd name="T13" fmla="*/ 518 h 2720"/>
              <a:gd name="T14" fmla="*/ 1134 w 2268"/>
              <a:gd name="T15" fmla="*/ 551 h 2720"/>
              <a:gd name="T16" fmla="*/ 1073 w 2268"/>
              <a:gd name="T17" fmla="*/ 607 h 2720"/>
              <a:gd name="T18" fmla="*/ 1019 w 2268"/>
              <a:gd name="T19" fmla="*/ 697 h 2720"/>
              <a:gd name="T20" fmla="*/ 992 w 2268"/>
              <a:gd name="T21" fmla="*/ 793 h 2720"/>
              <a:gd name="T22" fmla="*/ 983 w 2268"/>
              <a:gd name="T23" fmla="*/ 1131 h 2720"/>
              <a:gd name="T24" fmla="*/ 0 w 2268"/>
              <a:gd name="T25" fmla="*/ 1360 h 2720"/>
              <a:gd name="T26" fmla="*/ 13 w 2268"/>
              <a:gd name="T27" fmla="*/ 1152 h 2720"/>
              <a:gd name="T28" fmla="*/ 51 w 2268"/>
              <a:gd name="T29" fmla="*/ 956 h 2720"/>
              <a:gd name="T30" fmla="*/ 111 w 2268"/>
              <a:gd name="T31" fmla="*/ 770 h 2720"/>
              <a:gd name="T32" fmla="*/ 193 w 2268"/>
              <a:gd name="T33" fmla="*/ 599 h 2720"/>
              <a:gd name="T34" fmla="*/ 294 w 2268"/>
              <a:gd name="T35" fmla="*/ 446 h 2720"/>
              <a:gd name="T36" fmla="*/ 413 w 2268"/>
              <a:gd name="T37" fmla="*/ 310 h 2720"/>
              <a:gd name="T38" fmla="*/ 547 w 2268"/>
              <a:gd name="T39" fmla="*/ 196 h 2720"/>
              <a:gd name="T40" fmla="*/ 693 w 2268"/>
              <a:gd name="T41" fmla="*/ 106 h 2720"/>
              <a:gd name="T42" fmla="*/ 851 w 2268"/>
              <a:gd name="T43" fmla="*/ 43 h 2720"/>
              <a:gd name="T44" fmla="*/ 1019 w 2268"/>
              <a:gd name="T45" fmla="*/ 7 h 2720"/>
              <a:gd name="T46" fmla="*/ 1193 w 2268"/>
              <a:gd name="T47" fmla="*/ 2 h 2720"/>
              <a:gd name="T48" fmla="*/ 1363 w 2268"/>
              <a:gd name="T49" fmla="*/ 27 h 2720"/>
              <a:gd name="T50" fmla="*/ 1524 w 2268"/>
              <a:gd name="T51" fmla="*/ 82 h 2720"/>
              <a:gd name="T52" fmla="*/ 1675 w 2268"/>
              <a:gd name="T53" fmla="*/ 164 h 2720"/>
              <a:gd name="T54" fmla="*/ 1813 w 2268"/>
              <a:gd name="T55" fmla="*/ 270 h 2720"/>
              <a:gd name="T56" fmla="*/ 1936 w 2268"/>
              <a:gd name="T57" fmla="*/ 398 h 2720"/>
              <a:gd name="T58" fmla="*/ 2043 w 2268"/>
              <a:gd name="T59" fmla="*/ 547 h 2720"/>
              <a:gd name="T60" fmla="*/ 2131 w 2268"/>
              <a:gd name="T61" fmla="*/ 712 h 2720"/>
              <a:gd name="T62" fmla="*/ 2200 w 2268"/>
              <a:gd name="T63" fmla="*/ 892 h 2720"/>
              <a:gd name="T64" fmla="*/ 2245 w 2268"/>
              <a:gd name="T65" fmla="*/ 1085 h 2720"/>
              <a:gd name="T66" fmla="*/ 2267 w 2268"/>
              <a:gd name="T67" fmla="*/ 1290 h 2720"/>
              <a:gd name="T68" fmla="*/ 2262 w 2268"/>
              <a:gd name="T69" fmla="*/ 1499 h 2720"/>
              <a:gd name="T70" fmla="*/ 2233 w 2268"/>
              <a:gd name="T71" fmla="*/ 1699 h 2720"/>
              <a:gd name="T72" fmla="*/ 2179 w 2268"/>
              <a:gd name="T73" fmla="*/ 1889 h 2720"/>
              <a:gd name="T74" fmla="*/ 2104 w 2268"/>
              <a:gd name="T75" fmla="*/ 2065 h 2720"/>
              <a:gd name="T76" fmla="*/ 2009 w 2268"/>
              <a:gd name="T77" fmla="*/ 2225 h 2720"/>
              <a:gd name="T78" fmla="*/ 1897 w 2268"/>
              <a:gd name="T79" fmla="*/ 2366 h 2720"/>
              <a:gd name="T80" fmla="*/ 1768 w 2268"/>
              <a:gd name="T81" fmla="*/ 2487 h 2720"/>
              <a:gd name="T82" fmla="*/ 1626 w 2268"/>
              <a:gd name="T83" fmla="*/ 2586 h 2720"/>
              <a:gd name="T84" fmla="*/ 1472 w 2268"/>
              <a:gd name="T85" fmla="*/ 2659 h 2720"/>
              <a:gd name="T86" fmla="*/ 1307 w 2268"/>
              <a:gd name="T87" fmla="*/ 2705 h 2720"/>
              <a:gd name="T88" fmla="*/ 1134 w 2268"/>
              <a:gd name="T89" fmla="*/ 2720 h 2720"/>
              <a:gd name="T90" fmla="*/ 962 w 2268"/>
              <a:gd name="T91" fmla="*/ 2705 h 2720"/>
              <a:gd name="T92" fmla="*/ 797 w 2268"/>
              <a:gd name="T93" fmla="*/ 2659 h 2720"/>
              <a:gd name="T94" fmla="*/ 643 w 2268"/>
              <a:gd name="T95" fmla="*/ 2586 h 2720"/>
              <a:gd name="T96" fmla="*/ 501 w 2268"/>
              <a:gd name="T97" fmla="*/ 2487 h 2720"/>
              <a:gd name="T98" fmla="*/ 372 w 2268"/>
              <a:gd name="T99" fmla="*/ 2366 h 2720"/>
              <a:gd name="T100" fmla="*/ 259 w 2268"/>
              <a:gd name="T101" fmla="*/ 2225 h 2720"/>
              <a:gd name="T102" fmla="*/ 164 w 2268"/>
              <a:gd name="T103" fmla="*/ 2065 h 2720"/>
              <a:gd name="T104" fmla="*/ 89 w 2268"/>
              <a:gd name="T105" fmla="*/ 1889 h 2720"/>
              <a:gd name="T106" fmla="*/ 35 w 2268"/>
              <a:gd name="T107" fmla="*/ 1699 h 2720"/>
              <a:gd name="T108" fmla="*/ 5 w 2268"/>
              <a:gd name="T109"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68" h="2720">
                <a:moveTo>
                  <a:pt x="1245" y="2218"/>
                </a:moveTo>
                <a:lnTo>
                  <a:pt x="1245" y="1436"/>
                </a:lnTo>
                <a:lnTo>
                  <a:pt x="1464" y="1436"/>
                </a:lnTo>
                <a:lnTo>
                  <a:pt x="1497" y="1131"/>
                </a:lnTo>
                <a:lnTo>
                  <a:pt x="1245" y="1131"/>
                </a:lnTo>
                <a:lnTo>
                  <a:pt x="1245" y="935"/>
                </a:lnTo>
                <a:lnTo>
                  <a:pt x="1245" y="920"/>
                </a:lnTo>
                <a:lnTo>
                  <a:pt x="1246" y="904"/>
                </a:lnTo>
                <a:lnTo>
                  <a:pt x="1248" y="890"/>
                </a:lnTo>
                <a:lnTo>
                  <a:pt x="1250" y="875"/>
                </a:lnTo>
                <a:lnTo>
                  <a:pt x="1253" y="862"/>
                </a:lnTo>
                <a:lnTo>
                  <a:pt x="1257" y="850"/>
                </a:lnTo>
                <a:lnTo>
                  <a:pt x="1262" y="838"/>
                </a:lnTo>
                <a:lnTo>
                  <a:pt x="1269" y="829"/>
                </a:lnTo>
                <a:lnTo>
                  <a:pt x="1272" y="824"/>
                </a:lnTo>
                <a:lnTo>
                  <a:pt x="1276" y="819"/>
                </a:lnTo>
                <a:lnTo>
                  <a:pt x="1280" y="815"/>
                </a:lnTo>
                <a:lnTo>
                  <a:pt x="1285" y="811"/>
                </a:lnTo>
                <a:lnTo>
                  <a:pt x="1290" y="807"/>
                </a:lnTo>
                <a:lnTo>
                  <a:pt x="1295" y="803"/>
                </a:lnTo>
                <a:lnTo>
                  <a:pt x="1301" y="801"/>
                </a:lnTo>
                <a:lnTo>
                  <a:pt x="1307" y="799"/>
                </a:lnTo>
                <a:lnTo>
                  <a:pt x="1313" y="795"/>
                </a:lnTo>
                <a:lnTo>
                  <a:pt x="1320" y="794"/>
                </a:lnTo>
                <a:lnTo>
                  <a:pt x="1335" y="790"/>
                </a:lnTo>
                <a:lnTo>
                  <a:pt x="1352" y="788"/>
                </a:lnTo>
                <a:lnTo>
                  <a:pt x="1361" y="788"/>
                </a:lnTo>
                <a:lnTo>
                  <a:pt x="1371" y="788"/>
                </a:lnTo>
                <a:lnTo>
                  <a:pt x="1506" y="788"/>
                </a:lnTo>
                <a:lnTo>
                  <a:pt x="1506" y="514"/>
                </a:lnTo>
                <a:lnTo>
                  <a:pt x="1478" y="511"/>
                </a:lnTo>
                <a:lnTo>
                  <a:pt x="1434" y="507"/>
                </a:lnTo>
                <a:lnTo>
                  <a:pt x="1376" y="503"/>
                </a:lnTo>
                <a:lnTo>
                  <a:pt x="1360" y="503"/>
                </a:lnTo>
                <a:lnTo>
                  <a:pt x="1344" y="503"/>
                </a:lnTo>
                <a:lnTo>
                  <a:pt x="1310" y="502"/>
                </a:lnTo>
                <a:lnTo>
                  <a:pt x="1292" y="503"/>
                </a:lnTo>
                <a:lnTo>
                  <a:pt x="1274" y="505"/>
                </a:lnTo>
                <a:lnTo>
                  <a:pt x="1257" y="506"/>
                </a:lnTo>
                <a:lnTo>
                  <a:pt x="1240" y="509"/>
                </a:lnTo>
                <a:lnTo>
                  <a:pt x="1223" y="513"/>
                </a:lnTo>
                <a:lnTo>
                  <a:pt x="1207" y="518"/>
                </a:lnTo>
                <a:lnTo>
                  <a:pt x="1200" y="520"/>
                </a:lnTo>
                <a:lnTo>
                  <a:pt x="1192" y="523"/>
                </a:lnTo>
                <a:lnTo>
                  <a:pt x="1177" y="529"/>
                </a:lnTo>
                <a:lnTo>
                  <a:pt x="1162" y="536"/>
                </a:lnTo>
                <a:lnTo>
                  <a:pt x="1148" y="543"/>
                </a:lnTo>
                <a:lnTo>
                  <a:pt x="1134" y="551"/>
                </a:lnTo>
                <a:lnTo>
                  <a:pt x="1121" y="561"/>
                </a:lnTo>
                <a:lnTo>
                  <a:pt x="1108" y="572"/>
                </a:lnTo>
                <a:lnTo>
                  <a:pt x="1096" y="583"/>
                </a:lnTo>
                <a:lnTo>
                  <a:pt x="1090" y="587"/>
                </a:lnTo>
                <a:lnTo>
                  <a:pt x="1084" y="593"/>
                </a:lnTo>
                <a:lnTo>
                  <a:pt x="1073" y="607"/>
                </a:lnTo>
                <a:lnTo>
                  <a:pt x="1063" y="620"/>
                </a:lnTo>
                <a:lnTo>
                  <a:pt x="1053" y="633"/>
                </a:lnTo>
                <a:lnTo>
                  <a:pt x="1044" y="647"/>
                </a:lnTo>
                <a:lnTo>
                  <a:pt x="1035" y="663"/>
                </a:lnTo>
                <a:lnTo>
                  <a:pt x="1027" y="680"/>
                </a:lnTo>
                <a:lnTo>
                  <a:pt x="1019" y="697"/>
                </a:lnTo>
                <a:lnTo>
                  <a:pt x="1016" y="705"/>
                </a:lnTo>
                <a:lnTo>
                  <a:pt x="1013" y="715"/>
                </a:lnTo>
                <a:lnTo>
                  <a:pt x="1007" y="733"/>
                </a:lnTo>
                <a:lnTo>
                  <a:pt x="1001" y="752"/>
                </a:lnTo>
                <a:lnTo>
                  <a:pt x="996" y="771"/>
                </a:lnTo>
                <a:lnTo>
                  <a:pt x="992" y="793"/>
                </a:lnTo>
                <a:lnTo>
                  <a:pt x="989" y="813"/>
                </a:lnTo>
                <a:lnTo>
                  <a:pt x="986" y="836"/>
                </a:lnTo>
                <a:lnTo>
                  <a:pt x="984" y="859"/>
                </a:lnTo>
                <a:lnTo>
                  <a:pt x="983" y="881"/>
                </a:lnTo>
                <a:lnTo>
                  <a:pt x="983" y="905"/>
                </a:lnTo>
                <a:lnTo>
                  <a:pt x="983" y="1131"/>
                </a:lnTo>
                <a:lnTo>
                  <a:pt x="763" y="1131"/>
                </a:lnTo>
                <a:lnTo>
                  <a:pt x="763" y="1436"/>
                </a:lnTo>
                <a:lnTo>
                  <a:pt x="983" y="1436"/>
                </a:lnTo>
                <a:lnTo>
                  <a:pt x="983" y="2218"/>
                </a:lnTo>
                <a:lnTo>
                  <a:pt x="1245" y="2218"/>
                </a:lnTo>
                <a:close/>
                <a:moveTo>
                  <a:pt x="0" y="1360"/>
                </a:moveTo>
                <a:lnTo>
                  <a:pt x="0" y="1325"/>
                </a:lnTo>
                <a:lnTo>
                  <a:pt x="1" y="1290"/>
                </a:lnTo>
                <a:lnTo>
                  <a:pt x="3" y="1256"/>
                </a:lnTo>
                <a:lnTo>
                  <a:pt x="5" y="1221"/>
                </a:lnTo>
                <a:lnTo>
                  <a:pt x="9" y="1187"/>
                </a:lnTo>
                <a:lnTo>
                  <a:pt x="13" y="1152"/>
                </a:lnTo>
                <a:lnTo>
                  <a:pt x="17" y="1119"/>
                </a:lnTo>
                <a:lnTo>
                  <a:pt x="23" y="1085"/>
                </a:lnTo>
                <a:lnTo>
                  <a:pt x="29" y="1053"/>
                </a:lnTo>
                <a:lnTo>
                  <a:pt x="35" y="1020"/>
                </a:lnTo>
                <a:lnTo>
                  <a:pt x="43" y="988"/>
                </a:lnTo>
                <a:lnTo>
                  <a:pt x="51" y="956"/>
                </a:lnTo>
                <a:lnTo>
                  <a:pt x="59" y="923"/>
                </a:lnTo>
                <a:lnTo>
                  <a:pt x="68" y="892"/>
                </a:lnTo>
                <a:lnTo>
                  <a:pt x="78" y="861"/>
                </a:lnTo>
                <a:lnTo>
                  <a:pt x="89" y="831"/>
                </a:lnTo>
                <a:lnTo>
                  <a:pt x="100" y="800"/>
                </a:lnTo>
                <a:lnTo>
                  <a:pt x="111" y="770"/>
                </a:lnTo>
                <a:lnTo>
                  <a:pt x="124" y="741"/>
                </a:lnTo>
                <a:lnTo>
                  <a:pt x="136" y="712"/>
                </a:lnTo>
                <a:lnTo>
                  <a:pt x="150" y="683"/>
                </a:lnTo>
                <a:lnTo>
                  <a:pt x="164" y="655"/>
                </a:lnTo>
                <a:lnTo>
                  <a:pt x="178" y="627"/>
                </a:lnTo>
                <a:lnTo>
                  <a:pt x="193" y="599"/>
                </a:lnTo>
                <a:lnTo>
                  <a:pt x="209" y="573"/>
                </a:lnTo>
                <a:lnTo>
                  <a:pt x="225" y="547"/>
                </a:lnTo>
                <a:lnTo>
                  <a:pt x="241" y="520"/>
                </a:lnTo>
                <a:lnTo>
                  <a:pt x="259" y="495"/>
                </a:lnTo>
                <a:lnTo>
                  <a:pt x="276" y="470"/>
                </a:lnTo>
                <a:lnTo>
                  <a:pt x="294" y="446"/>
                </a:lnTo>
                <a:lnTo>
                  <a:pt x="313" y="422"/>
                </a:lnTo>
                <a:lnTo>
                  <a:pt x="332" y="398"/>
                </a:lnTo>
                <a:lnTo>
                  <a:pt x="351" y="375"/>
                </a:lnTo>
                <a:lnTo>
                  <a:pt x="372" y="354"/>
                </a:lnTo>
                <a:lnTo>
                  <a:pt x="392" y="332"/>
                </a:lnTo>
                <a:lnTo>
                  <a:pt x="413" y="310"/>
                </a:lnTo>
                <a:lnTo>
                  <a:pt x="434" y="290"/>
                </a:lnTo>
                <a:lnTo>
                  <a:pt x="456" y="270"/>
                </a:lnTo>
                <a:lnTo>
                  <a:pt x="478" y="250"/>
                </a:lnTo>
                <a:lnTo>
                  <a:pt x="501" y="232"/>
                </a:lnTo>
                <a:lnTo>
                  <a:pt x="523" y="214"/>
                </a:lnTo>
                <a:lnTo>
                  <a:pt x="547" y="196"/>
                </a:lnTo>
                <a:lnTo>
                  <a:pt x="570" y="180"/>
                </a:lnTo>
                <a:lnTo>
                  <a:pt x="594" y="164"/>
                </a:lnTo>
                <a:lnTo>
                  <a:pt x="618" y="148"/>
                </a:lnTo>
                <a:lnTo>
                  <a:pt x="643" y="134"/>
                </a:lnTo>
                <a:lnTo>
                  <a:pt x="668" y="120"/>
                </a:lnTo>
                <a:lnTo>
                  <a:pt x="693" y="106"/>
                </a:lnTo>
                <a:lnTo>
                  <a:pt x="719" y="94"/>
                </a:lnTo>
                <a:lnTo>
                  <a:pt x="745" y="82"/>
                </a:lnTo>
                <a:lnTo>
                  <a:pt x="771" y="72"/>
                </a:lnTo>
                <a:lnTo>
                  <a:pt x="797" y="61"/>
                </a:lnTo>
                <a:lnTo>
                  <a:pt x="824" y="51"/>
                </a:lnTo>
                <a:lnTo>
                  <a:pt x="851" y="43"/>
                </a:lnTo>
                <a:lnTo>
                  <a:pt x="878" y="34"/>
                </a:lnTo>
                <a:lnTo>
                  <a:pt x="906" y="27"/>
                </a:lnTo>
                <a:lnTo>
                  <a:pt x="934" y="21"/>
                </a:lnTo>
                <a:lnTo>
                  <a:pt x="962" y="15"/>
                </a:lnTo>
                <a:lnTo>
                  <a:pt x="990" y="11"/>
                </a:lnTo>
                <a:lnTo>
                  <a:pt x="1019" y="7"/>
                </a:lnTo>
                <a:lnTo>
                  <a:pt x="1047" y="3"/>
                </a:lnTo>
                <a:lnTo>
                  <a:pt x="1076" y="2"/>
                </a:lnTo>
                <a:lnTo>
                  <a:pt x="1105" y="0"/>
                </a:lnTo>
                <a:lnTo>
                  <a:pt x="1134" y="0"/>
                </a:lnTo>
                <a:lnTo>
                  <a:pt x="1164" y="0"/>
                </a:lnTo>
                <a:lnTo>
                  <a:pt x="1193" y="2"/>
                </a:lnTo>
                <a:lnTo>
                  <a:pt x="1222" y="3"/>
                </a:lnTo>
                <a:lnTo>
                  <a:pt x="1250" y="7"/>
                </a:lnTo>
                <a:lnTo>
                  <a:pt x="1279" y="11"/>
                </a:lnTo>
                <a:lnTo>
                  <a:pt x="1307" y="15"/>
                </a:lnTo>
                <a:lnTo>
                  <a:pt x="1335" y="21"/>
                </a:lnTo>
                <a:lnTo>
                  <a:pt x="1363" y="27"/>
                </a:lnTo>
                <a:lnTo>
                  <a:pt x="1391" y="34"/>
                </a:lnTo>
                <a:lnTo>
                  <a:pt x="1418" y="43"/>
                </a:lnTo>
                <a:lnTo>
                  <a:pt x="1445" y="51"/>
                </a:lnTo>
                <a:lnTo>
                  <a:pt x="1472" y="61"/>
                </a:lnTo>
                <a:lnTo>
                  <a:pt x="1498" y="72"/>
                </a:lnTo>
                <a:lnTo>
                  <a:pt x="1524" y="82"/>
                </a:lnTo>
                <a:lnTo>
                  <a:pt x="1550" y="94"/>
                </a:lnTo>
                <a:lnTo>
                  <a:pt x="1576" y="106"/>
                </a:lnTo>
                <a:lnTo>
                  <a:pt x="1601" y="120"/>
                </a:lnTo>
                <a:lnTo>
                  <a:pt x="1626" y="134"/>
                </a:lnTo>
                <a:lnTo>
                  <a:pt x="1651" y="148"/>
                </a:lnTo>
                <a:lnTo>
                  <a:pt x="1675" y="164"/>
                </a:lnTo>
                <a:lnTo>
                  <a:pt x="1699" y="180"/>
                </a:lnTo>
                <a:lnTo>
                  <a:pt x="1722" y="196"/>
                </a:lnTo>
                <a:lnTo>
                  <a:pt x="1746" y="214"/>
                </a:lnTo>
                <a:lnTo>
                  <a:pt x="1768" y="232"/>
                </a:lnTo>
                <a:lnTo>
                  <a:pt x="1791" y="250"/>
                </a:lnTo>
                <a:lnTo>
                  <a:pt x="1813" y="270"/>
                </a:lnTo>
                <a:lnTo>
                  <a:pt x="1835" y="290"/>
                </a:lnTo>
                <a:lnTo>
                  <a:pt x="1856" y="310"/>
                </a:lnTo>
                <a:lnTo>
                  <a:pt x="1876" y="332"/>
                </a:lnTo>
                <a:lnTo>
                  <a:pt x="1897" y="354"/>
                </a:lnTo>
                <a:lnTo>
                  <a:pt x="1917" y="375"/>
                </a:lnTo>
                <a:lnTo>
                  <a:pt x="1936" y="398"/>
                </a:lnTo>
                <a:lnTo>
                  <a:pt x="1955" y="422"/>
                </a:lnTo>
                <a:lnTo>
                  <a:pt x="1974" y="446"/>
                </a:lnTo>
                <a:lnTo>
                  <a:pt x="1992" y="470"/>
                </a:lnTo>
                <a:lnTo>
                  <a:pt x="2009" y="495"/>
                </a:lnTo>
                <a:lnTo>
                  <a:pt x="2026" y="520"/>
                </a:lnTo>
                <a:lnTo>
                  <a:pt x="2043" y="547"/>
                </a:lnTo>
                <a:lnTo>
                  <a:pt x="2059" y="573"/>
                </a:lnTo>
                <a:lnTo>
                  <a:pt x="2075" y="599"/>
                </a:lnTo>
                <a:lnTo>
                  <a:pt x="2090" y="627"/>
                </a:lnTo>
                <a:lnTo>
                  <a:pt x="2104" y="655"/>
                </a:lnTo>
                <a:lnTo>
                  <a:pt x="2118" y="683"/>
                </a:lnTo>
                <a:lnTo>
                  <a:pt x="2131" y="712"/>
                </a:lnTo>
                <a:lnTo>
                  <a:pt x="2144" y="741"/>
                </a:lnTo>
                <a:lnTo>
                  <a:pt x="2157" y="770"/>
                </a:lnTo>
                <a:lnTo>
                  <a:pt x="2168" y="800"/>
                </a:lnTo>
                <a:lnTo>
                  <a:pt x="2179" y="831"/>
                </a:lnTo>
                <a:lnTo>
                  <a:pt x="2190" y="861"/>
                </a:lnTo>
                <a:lnTo>
                  <a:pt x="2200" y="892"/>
                </a:lnTo>
                <a:lnTo>
                  <a:pt x="2209" y="923"/>
                </a:lnTo>
                <a:lnTo>
                  <a:pt x="2217" y="956"/>
                </a:lnTo>
                <a:lnTo>
                  <a:pt x="2225" y="988"/>
                </a:lnTo>
                <a:lnTo>
                  <a:pt x="2233" y="1020"/>
                </a:lnTo>
                <a:lnTo>
                  <a:pt x="2239" y="1053"/>
                </a:lnTo>
                <a:lnTo>
                  <a:pt x="2245" y="1085"/>
                </a:lnTo>
                <a:lnTo>
                  <a:pt x="2251" y="1119"/>
                </a:lnTo>
                <a:lnTo>
                  <a:pt x="2255" y="1152"/>
                </a:lnTo>
                <a:lnTo>
                  <a:pt x="2259" y="1187"/>
                </a:lnTo>
                <a:lnTo>
                  <a:pt x="2262" y="1221"/>
                </a:lnTo>
                <a:lnTo>
                  <a:pt x="2265" y="1256"/>
                </a:lnTo>
                <a:lnTo>
                  <a:pt x="2267" y="1290"/>
                </a:lnTo>
                <a:lnTo>
                  <a:pt x="2268" y="1325"/>
                </a:lnTo>
                <a:lnTo>
                  <a:pt x="2268" y="1360"/>
                </a:lnTo>
                <a:lnTo>
                  <a:pt x="2268" y="1395"/>
                </a:lnTo>
                <a:lnTo>
                  <a:pt x="2267" y="1430"/>
                </a:lnTo>
                <a:lnTo>
                  <a:pt x="2265" y="1464"/>
                </a:lnTo>
                <a:lnTo>
                  <a:pt x="2262" y="1499"/>
                </a:lnTo>
                <a:lnTo>
                  <a:pt x="2259" y="1533"/>
                </a:lnTo>
                <a:lnTo>
                  <a:pt x="2255" y="1567"/>
                </a:lnTo>
                <a:lnTo>
                  <a:pt x="2251" y="1601"/>
                </a:lnTo>
                <a:lnTo>
                  <a:pt x="2245" y="1633"/>
                </a:lnTo>
                <a:lnTo>
                  <a:pt x="2239" y="1667"/>
                </a:lnTo>
                <a:lnTo>
                  <a:pt x="2233" y="1699"/>
                </a:lnTo>
                <a:lnTo>
                  <a:pt x="2225" y="1732"/>
                </a:lnTo>
                <a:lnTo>
                  <a:pt x="2217" y="1764"/>
                </a:lnTo>
                <a:lnTo>
                  <a:pt x="2209" y="1797"/>
                </a:lnTo>
                <a:lnTo>
                  <a:pt x="2200" y="1828"/>
                </a:lnTo>
                <a:lnTo>
                  <a:pt x="2190" y="1859"/>
                </a:lnTo>
                <a:lnTo>
                  <a:pt x="2179" y="1889"/>
                </a:lnTo>
                <a:lnTo>
                  <a:pt x="2168" y="1920"/>
                </a:lnTo>
                <a:lnTo>
                  <a:pt x="2157" y="1950"/>
                </a:lnTo>
                <a:lnTo>
                  <a:pt x="2144" y="1979"/>
                </a:lnTo>
                <a:lnTo>
                  <a:pt x="2131" y="2008"/>
                </a:lnTo>
                <a:lnTo>
                  <a:pt x="2118" y="2036"/>
                </a:lnTo>
                <a:lnTo>
                  <a:pt x="2104" y="2065"/>
                </a:lnTo>
                <a:lnTo>
                  <a:pt x="2090" y="2093"/>
                </a:lnTo>
                <a:lnTo>
                  <a:pt x="2075" y="2120"/>
                </a:lnTo>
                <a:lnTo>
                  <a:pt x="2059" y="2147"/>
                </a:lnTo>
                <a:lnTo>
                  <a:pt x="2043" y="2173"/>
                </a:lnTo>
                <a:lnTo>
                  <a:pt x="2026" y="2200"/>
                </a:lnTo>
                <a:lnTo>
                  <a:pt x="2009" y="2225"/>
                </a:lnTo>
                <a:lnTo>
                  <a:pt x="1992" y="2250"/>
                </a:lnTo>
                <a:lnTo>
                  <a:pt x="1974" y="2274"/>
                </a:lnTo>
                <a:lnTo>
                  <a:pt x="1955" y="2298"/>
                </a:lnTo>
                <a:lnTo>
                  <a:pt x="1936" y="2322"/>
                </a:lnTo>
                <a:lnTo>
                  <a:pt x="1917" y="2345"/>
                </a:lnTo>
                <a:lnTo>
                  <a:pt x="1897" y="2366"/>
                </a:lnTo>
                <a:lnTo>
                  <a:pt x="1876" y="2388"/>
                </a:lnTo>
                <a:lnTo>
                  <a:pt x="1856" y="2409"/>
                </a:lnTo>
                <a:lnTo>
                  <a:pt x="1835" y="2430"/>
                </a:lnTo>
                <a:lnTo>
                  <a:pt x="1813" y="2450"/>
                </a:lnTo>
                <a:lnTo>
                  <a:pt x="1791" y="2469"/>
                </a:lnTo>
                <a:lnTo>
                  <a:pt x="1768" y="2487"/>
                </a:lnTo>
                <a:lnTo>
                  <a:pt x="1746" y="2505"/>
                </a:lnTo>
                <a:lnTo>
                  <a:pt x="1722" y="2523"/>
                </a:lnTo>
                <a:lnTo>
                  <a:pt x="1699" y="2540"/>
                </a:lnTo>
                <a:lnTo>
                  <a:pt x="1675" y="2556"/>
                </a:lnTo>
                <a:lnTo>
                  <a:pt x="1651" y="2571"/>
                </a:lnTo>
                <a:lnTo>
                  <a:pt x="1626" y="2586"/>
                </a:lnTo>
                <a:lnTo>
                  <a:pt x="1601" y="2600"/>
                </a:lnTo>
                <a:lnTo>
                  <a:pt x="1576" y="2613"/>
                </a:lnTo>
                <a:lnTo>
                  <a:pt x="1550" y="2625"/>
                </a:lnTo>
                <a:lnTo>
                  <a:pt x="1524" y="2637"/>
                </a:lnTo>
                <a:lnTo>
                  <a:pt x="1498" y="2648"/>
                </a:lnTo>
                <a:lnTo>
                  <a:pt x="1472" y="2659"/>
                </a:lnTo>
                <a:lnTo>
                  <a:pt x="1445" y="2669"/>
                </a:lnTo>
                <a:lnTo>
                  <a:pt x="1418" y="2677"/>
                </a:lnTo>
                <a:lnTo>
                  <a:pt x="1391" y="2685"/>
                </a:lnTo>
                <a:lnTo>
                  <a:pt x="1363" y="2693"/>
                </a:lnTo>
                <a:lnTo>
                  <a:pt x="1335" y="2699"/>
                </a:lnTo>
                <a:lnTo>
                  <a:pt x="1307" y="2705"/>
                </a:lnTo>
                <a:lnTo>
                  <a:pt x="1279" y="2709"/>
                </a:lnTo>
                <a:lnTo>
                  <a:pt x="1250" y="2713"/>
                </a:lnTo>
                <a:lnTo>
                  <a:pt x="1222" y="2717"/>
                </a:lnTo>
                <a:lnTo>
                  <a:pt x="1193" y="2718"/>
                </a:lnTo>
                <a:lnTo>
                  <a:pt x="1164" y="2719"/>
                </a:lnTo>
                <a:lnTo>
                  <a:pt x="1134" y="2720"/>
                </a:lnTo>
                <a:lnTo>
                  <a:pt x="1105" y="2719"/>
                </a:lnTo>
                <a:lnTo>
                  <a:pt x="1076" y="2718"/>
                </a:lnTo>
                <a:lnTo>
                  <a:pt x="1047" y="2717"/>
                </a:lnTo>
                <a:lnTo>
                  <a:pt x="1019" y="2713"/>
                </a:lnTo>
                <a:lnTo>
                  <a:pt x="990" y="2709"/>
                </a:lnTo>
                <a:lnTo>
                  <a:pt x="962" y="2705"/>
                </a:lnTo>
                <a:lnTo>
                  <a:pt x="934" y="2699"/>
                </a:lnTo>
                <a:lnTo>
                  <a:pt x="906" y="2693"/>
                </a:lnTo>
                <a:lnTo>
                  <a:pt x="878" y="2685"/>
                </a:lnTo>
                <a:lnTo>
                  <a:pt x="851" y="2677"/>
                </a:lnTo>
                <a:lnTo>
                  <a:pt x="824" y="2669"/>
                </a:lnTo>
                <a:lnTo>
                  <a:pt x="797" y="2659"/>
                </a:lnTo>
                <a:lnTo>
                  <a:pt x="771" y="2648"/>
                </a:lnTo>
                <a:lnTo>
                  <a:pt x="745" y="2637"/>
                </a:lnTo>
                <a:lnTo>
                  <a:pt x="719" y="2625"/>
                </a:lnTo>
                <a:lnTo>
                  <a:pt x="693" y="2613"/>
                </a:lnTo>
                <a:lnTo>
                  <a:pt x="668" y="2600"/>
                </a:lnTo>
                <a:lnTo>
                  <a:pt x="643" y="2586"/>
                </a:lnTo>
                <a:lnTo>
                  <a:pt x="618" y="2571"/>
                </a:lnTo>
                <a:lnTo>
                  <a:pt x="594" y="2556"/>
                </a:lnTo>
                <a:lnTo>
                  <a:pt x="570" y="2540"/>
                </a:lnTo>
                <a:lnTo>
                  <a:pt x="547" y="2523"/>
                </a:lnTo>
                <a:lnTo>
                  <a:pt x="523" y="2505"/>
                </a:lnTo>
                <a:lnTo>
                  <a:pt x="501" y="2487"/>
                </a:lnTo>
                <a:lnTo>
                  <a:pt x="478" y="2469"/>
                </a:lnTo>
                <a:lnTo>
                  <a:pt x="456" y="2450"/>
                </a:lnTo>
                <a:lnTo>
                  <a:pt x="434" y="2430"/>
                </a:lnTo>
                <a:lnTo>
                  <a:pt x="413" y="2409"/>
                </a:lnTo>
                <a:lnTo>
                  <a:pt x="392" y="2388"/>
                </a:lnTo>
                <a:lnTo>
                  <a:pt x="372" y="2366"/>
                </a:lnTo>
                <a:lnTo>
                  <a:pt x="351" y="2345"/>
                </a:lnTo>
                <a:lnTo>
                  <a:pt x="332" y="2322"/>
                </a:lnTo>
                <a:lnTo>
                  <a:pt x="313" y="2298"/>
                </a:lnTo>
                <a:lnTo>
                  <a:pt x="294" y="2274"/>
                </a:lnTo>
                <a:lnTo>
                  <a:pt x="276" y="2250"/>
                </a:lnTo>
                <a:lnTo>
                  <a:pt x="259" y="2225"/>
                </a:lnTo>
                <a:lnTo>
                  <a:pt x="241" y="2200"/>
                </a:lnTo>
                <a:lnTo>
                  <a:pt x="225" y="2173"/>
                </a:lnTo>
                <a:lnTo>
                  <a:pt x="209" y="2147"/>
                </a:lnTo>
                <a:lnTo>
                  <a:pt x="193" y="2120"/>
                </a:lnTo>
                <a:lnTo>
                  <a:pt x="178" y="2093"/>
                </a:lnTo>
                <a:lnTo>
                  <a:pt x="164" y="2065"/>
                </a:lnTo>
                <a:lnTo>
                  <a:pt x="150" y="2036"/>
                </a:lnTo>
                <a:lnTo>
                  <a:pt x="136" y="2008"/>
                </a:lnTo>
                <a:lnTo>
                  <a:pt x="124" y="1979"/>
                </a:lnTo>
                <a:lnTo>
                  <a:pt x="111" y="1950"/>
                </a:lnTo>
                <a:lnTo>
                  <a:pt x="100" y="1920"/>
                </a:lnTo>
                <a:lnTo>
                  <a:pt x="89" y="1889"/>
                </a:lnTo>
                <a:lnTo>
                  <a:pt x="78" y="1859"/>
                </a:lnTo>
                <a:lnTo>
                  <a:pt x="68" y="1828"/>
                </a:lnTo>
                <a:lnTo>
                  <a:pt x="59" y="1797"/>
                </a:lnTo>
                <a:lnTo>
                  <a:pt x="51" y="1764"/>
                </a:lnTo>
                <a:lnTo>
                  <a:pt x="43" y="1732"/>
                </a:lnTo>
                <a:lnTo>
                  <a:pt x="35" y="1699"/>
                </a:lnTo>
                <a:lnTo>
                  <a:pt x="29" y="1667"/>
                </a:lnTo>
                <a:lnTo>
                  <a:pt x="23" y="1633"/>
                </a:lnTo>
                <a:lnTo>
                  <a:pt x="17" y="1601"/>
                </a:lnTo>
                <a:lnTo>
                  <a:pt x="13" y="1567"/>
                </a:lnTo>
                <a:lnTo>
                  <a:pt x="9" y="1533"/>
                </a:lnTo>
                <a:lnTo>
                  <a:pt x="5" y="1499"/>
                </a:lnTo>
                <a:lnTo>
                  <a:pt x="3" y="1464"/>
                </a:lnTo>
                <a:lnTo>
                  <a:pt x="1"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4" name="Freeform 7">
            <a:hlinkClick r:id="rId4"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5"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6"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9951742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Kiitos punainen">
    <p:bg>
      <p:bgPr>
        <a:solidFill>
          <a:srgbClr val="FF3E6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dirty="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Medium" panose="000006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yhteystiedot</a:t>
            </a:r>
          </a:p>
        </p:txBody>
      </p:sp>
      <p:sp>
        <p:nvSpPr>
          <p:cNvPr id="4" name="Date Placeholder 3"/>
          <p:cNvSpPr>
            <a:spLocks noGrp="1"/>
          </p:cNvSpPr>
          <p:nvPr>
            <p:ph type="dt" sz="half" idx="10"/>
          </p:nvPr>
        </p:nvSpPr>
        <p:spPr/>
        <p:txBody>
          <a:bodyPr/>
          <a:lstStyle>
            <a:lvl1pPr>
              <a:defRPr>
                <a:noFill/>
              </a:defRPr>
            </a:lvl1pPr>
          </a:lstStyle>
          <a:p>
            <a:fld id="{BC8533C0-49A6-4D70-B89C-A1AE50857747}" type="datetime1">
              <a:rPr lang="fi-FI" smtClean="0"/>
              <a:t>17.5.2021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TextBox 7">
            <a:hlinkClick r:id="rId2"/>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dirty="0">
                <a:solidFill>
                  <a:schemeClr val="bg1"/>
                </a:solidFill>
                <a:latin typeface="+mn-lt"/>
              </a:rPr>
              <a:t>www.kuntaliitto.fi</a:t>
            </a:r>
          </a:p>
        </p:txBody>
      </p:sp>
      <p:sp>
        <p:nvSpPr>
          <p:cNvPr id="12" name="Freeform 6">
            <a:hlinkClick r:id="rId3" tooltip="facebook"/>
          </p:cNvPr>
          <p:cNvSpPr>
            <a:spLocks noChangeAspect="1" noEditPoints="1"/>
          </p:cNvSpPr>
          <p:nvPr userDrawn="1"/>
        </p:nvSpPr>
        <p:spPr bwMode="auto">
          <a:xfrm>
            <a:off x="11172183" y="5877340"/>
            <a:ext cx="252557" cy="252000"/>
          </a:xfrm>
          <a:custGeom>
            <a:avLst/>
            <a:gdLst>
              <a:gd name="T0" fmla="*/ 1245 w 2268"/>
              <a:gd name="T1" fmla="*/ 935 h 2720"/>
              <a:gd name="T2" fmla="*/ 1257 w 2268"/>
              <a:gd name="T3" fmla="*/ 850 h 2720"/>
              <a:gd name="T4" fmla="*/ 1285 w 2268"/>
              <a:gd name="T5" fmla="*/ 811 h 2720"/>
              <a:gd name="T6" fmla="*/ 1320 w 2268"/>
              <a:gd name="T7" fmla="*/ 794 h 2720"/>
              <a:gd name="T8" fmla="*/ 1506 w 2268"/>
              <a:gd name="T9" fmla="*/ 514 h 2720"/>
              <a:gd name="T10" fmla="*/ 1310 w 2268"/>
              <a:gd name="T11" fmla="*/ 502 h 2720"/>
              <a:gd name="T12" fmla="*/ 1207 w 2268"/>
              <a:gd name="T13" fmla="*/ 518 h 2720"/>
              <a:gd name="T14" fmla="*/ 1134 w 2268"/>
              <a:gd name="T15" fmla="*/ 551 h 2720"/>
              <a:gd name="T16" fmla="*/ 1073 w 2268"/>
              <a:gd name="T17" fmla="*/ 607 h 2720"/>
              <a:gd name="T18" fmla="*/ 1019 w 2268"/>
              <a:gd name="T19" fmla="*/ 697 h 2720"/>
              <a:gd name="T20" fmla="*/ 992 w 2268"/>
              <a:gd name="T21" fmla="*/ 793 h 2720"/>
              <a:gd name="T22" fmla="*/ 983 w 2268"/>
              <a:gd name="T23" fmla="*/ 1131 h 2720"/>
              <a:gd name="T24" fmla="*/ 0 w 2268"/>
              <a:gd name="T25" fmla="*/ 1360 h 2720"/>
              <a:gd name="T26" fmla="*/ 13 w 2268"/>
              <a:gd name="T27" fmla="*/ 1152 h 2720"/>
              <a:gd name="T28" fmla="*/ 51 w 2268"/>
              <a:gd name="T29" fmla="*/ 956 h 2720"/>
              <a:gd name="T30" fmla="*/ 111 w 2268"/>
              <a:gd name="T31" fmla="*/ 770 h 2720"/>
              <a:gd name="T32" fmla="*/ 193 w 2268"/>
              <a:gd name="T33" fmla="*/ 599 h 2720"/>
              <a:gd name="T34" fmla="*/ 294 w 2268"/>
              <a:gd name="T35" fmla="*/ 446 h 2720"/>
              <a:gd name="T36" fmla="*/ 413 w 2268"/>
              <a:gd name="T37" fmla="*/ 310 h 2720"/>
              <a:gd name="T38" fmla="*/ 547 w 2268"/>
              <a:gd name="T39" fmla="*/ 196 h 2720"/>
              <a:gd name="T40" fmla="*/ 693 w 2268"/>
              <a:gd name="T41" fmla="*/ 106 h 2720"/>
              <a:gd name="T42" fmla="*/ 851 w 2268"/>
              <a:gd name="T43" fmla="*/ 43 h 2720"/>
              <a:gd name="T44" fmla="*/ 1019 w 2268"/>
              <a:gd name="T45" fmla="*/ 7 h 2720"/>
              <a:gd name="T46" fmla="*/ 1193 w 2268"/>
              <a:gd name="T47" fmla="*/ 2 h 2720"/>
              <a:gd name="T48" fmla="*/ 1363 w 2268"/>
              <a:gd name="T49" fmla="*/ 27 h 2720"/>
              <a:gd name="T50" fmla="*/ 1524 w 2268"/>
              <a:gd name="T51" fmla="*/ 82 h 2720"/>
              <a:gd name="T52" fmla="*/ 1675 w 2268"/>
              <a:gd name="T53" fmla="*/ 164 h 2720"/>
              <a:gd name="T54" fmla="*/ 1813 w 2268"/>
              <a:gd name="T55" fmla="*/ 270 h 2720"/>
              <a:gd name="T56" fmla="*/ 1936 w 2268"/>
              <a:gd name="T57" fmla="*/ 398 h 2720"/>
              <a:gd name="T58" fmla="*/ 2043 w 2268"/>
              <a:gd name="T59" fmla="*/ 547 h 2720"/>
              <a:gd name="T60" fmla="*/ 2131 w 2268"/>
              <a:gd name="T61" fmla="*/ 712 h 2720"/>
              <a:gd name="T62" fmla="*/ 2200 w 2268"/>
              <a:gd name="T63" fmla="*/ 892 h 2720"/>
              <a:gd name="T64" fmla="*/ 2245 w 2268"/>
              <a:gd name="T65" fmla="*/ 1085 h 2720"/>
              <a:gd name="T66" fmla="*/ 2267 w 2268"/>
              <a:gd name="T67" fmla="*/ 1290 h 2720"/>
              <a:gd name="T68" fmla="*/ 2262 w 2268"/>
              <a:gd name="T69" fmla="*/ 1499 h 2720"/>
              <a:gd name="T70" fmla="*/ 2233 w 2268"/>
              <a:gd name="T71" fmla="*/ 1699 h 2720"/>
              <a:gd name="T72" fmla="*/ 2179 w 2268"/>
              <a:gd name="T73" fmla="*/ 1889 h 2720"/>
              <a:gd name="T74" fmla="*/ 2104 w 2268"/>
              <a:gd name="T75" fmla="*/ 2065 h 2720"/>
              <a:gd name="T76" fmla="*/ 2009 w 2268"/>
              <a:gd name="T77" fmla="*/ 2225 h 2720"/>
              <a:gd name="T78" fmla="*/ 1897 w 2268"/>
              <a:gd name="T79" fmla="*/ 2366 h 2720"/>
              <a:gd name="T80" fmla="*/ 1768 w 2268"/>
              <a:gd name="T81" fmla="*/ 2487 h 2720"/>
              <a:gd name="T82" fmla="*/ 1626 w 2268"/>
              <a:gd name="T83" fmla="*/ 2586 h 2720"/>
              <a:gd name="T84" fmla="*/ 1472 w 2268"/>
              <a:gd name="T85" fmla="*/ 2659 h 2720"/>
              <a:gd name="T86" fmla="*/ 1307 w 2268"/>
              <a:gd name="T87" fmla="*/ 2705 h 2720"/>
              <a:gd name="T88" fmla="*/ 1134 w 2268"/>
              <a:gd name="T89" fmla="*/ 2720 h 2720"/>
              <a:gd name="T90" fmla="*/ 962 w 2268"/>
              <a:gd name="T91" fmla="*/ 2705 h 2720"/>
              <a:gd name="T92" fmla="*/ 797 w 2268"/>
              <a:gd name="T93" fmla="*/ 2659 h 2720"/>
              <a:gd name="T94" fmla="*/ 643 w 2268"/>
              <a:gd name="T95" fmla="*/ 2586 h 2720"/>
              <a:gd name="T96" fmla="*/ 501 w 2268"/>
              <a:gd name="T97" fmla="*/ 2487 h 2720"/>
              <a:gd name="T98" fmla="*/ 372 w 2268"/>
              <a:gd name="T99" fmla="*/ 2366 h 2720"/>
              <a:gd name="T100" fmla="*/ 259 w 2268"/>
              <a:gd name="T101" fmla="*/ 2225 h 2720"/>
              <a:gd name="T102" fmla="*/ 164 w 2268"/>
              <a:gd name="T103" fmla="*/ 2065 h 2720"/>
              <a:gd name="T104" fmla="*/ 89 w 2268"/>
              <a:gd name="T105" fmla="*/ 1889 h 2720"/>
              <a:gd name="T106" fmla="*/ 35 w 2268"/>
              <a:gd name="T107" fmla="*/ 1699 h 2720"/>
              <a:gd name="T108" fmla="*/ 5 w 2268"/>
              <a:gd name="T109"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68" h="2720">
                <a:moveTo>
                  <a:pt x="1245" y="2218"/>
                </a:moveTo>
                <a:lnTo>
                  <a:pt x="1245" y="1436"/>
                </a:lnTo>
                <a:lnTo>
                  <a:pt x="1464" y="1436"/>
                </a:lnTo>
                <a:lnTo>
                  <a:pt x="1497" y="1131"/>
                </a:lnTo>
                <a:lnTo>
                  <a:pt x="1245" y="1131"/>
                </a:lnTo>
                <a:lnTo>
                  <a:pt x="1245" y="935"/>
                </a:lnTo>
                <a:lnTo>
                  <a:pt x="1245" y="920"/>
                </a:lnTo>
                <a:lnTo>
                  <a:pt x="1246" y="904"/>
                </a:lnTo>
                <a:lnTo>
                  <a:pt x="1248" y="890"/>
                </a:lnTo>
                <a:lnTo>
                  <a:pt x="1250" y="875"/>
                </a:lnTo>
                <a:lnTo>
                  <a:pt x="1253" y="862"/>
                </a:lnTo>
                <a:lnTo>
                  <a:pt x="1257" y="850"/>
                </a:lnTo>
                <a:lnTo>
                  <a:pt x="1262" y="838"/>
                </a:lnTo>
                <a:lnTo>
                  <a:pt x="1269" y="829"/>
                </a:lnTo>
                <a:lnTo>
                  <a:pt x="1272" y="824"/>
                </a:lnTo>
                <a:lnTo>
                  <a:pt x="1276" y="819"/>
                </a:lnTo>
                <a:lnTo>
                  <a:pt x="1280" y="815"/>
                </a:lnTo>
                <a:lnTo>
                  <a:pt x="1285" y="811"/>
                </a:lnTo>
                <a:lnTo>
                  <a:pt x="1290" y="807"/>
                </a:lnTo>
                <a:lnTo>
                  <a:pt x="1295" y="803"/>
                </a:lnTo>
                <a:lnTo>
                  <a:pt x="1301" y="801"/>
                </a:lnTo>
                <a:lnTo>
                  <a:pt x="1307" y="799"/>
                </a:lnTo>
                <a:lnTo>
                  <a:pt x="1313" y="795"/>
                </a:lnTo>
                <a:lnTo>
                  <a:pt x="1320" y="794"/>
                </a:lnTo>
                <a:lnTo>
                  <a:pt x="1335" y="790"/>
                </a:lnTo>
                <a:lnTo>
                  <a:pt x="1352" y="788"/>
                </a:lnTo>
                <a:lnTo>
                  <a:pt x="1361" y="788"/>
                </a:lnTo>
                <a:lnTo>
                  <a:pt x="1371" y="788"/>
                </a:lnTo>
                <a:lnTo>
                  <a:pt x="1506" y="788"/>
                </a:lnTo>
                <a:lnTo>
                  <a:pt x="1506" y="514"/>
                </a:lnTo>
                <a:lnTo>
                  <a:pt x="1478" y="511"/>
                </a:lnTo>
                <a:lnTo>
                  <a:pt x="1434" y="507"/>
                </a:lnTo>
                <a:lnTo>
                  <a:pt x="1376" y="503"/>
                </a:lnTo>
                <a:lnTo>
                  <a:pt x="1360" y="503"/>
                </a:lnTo>
                <a:lnTo>
                  <a:pt x="1344" y="503"/>
                </a:lnTo>
                <a:lnTo>
                  <a:pt x="1310" y="502"/>
                </a:lnTo>
                <a:lnTo>
                  <a:pt x="1292" y="503"/>
                </a:lnTo>
                <a:lnTo>
                  <a:pt x="1274" y="505"/>
                </a:lnTo>
                <a:lnTo>
                  <a:pt x="1257" y="506"/>
                </a:lnTo>
                <a:lnTo>
                  <a:pt x="1240" y="509"/>
                </a:lnTo>
                <a:lnTo>
                  <a:pt x="1223" y="513"/>
                </a:lnTo>
                <a:lnTo>
                  <a:pt x="1207" y="518"/>
                </a:lnTo>
                <a:lnTo>
                  <a:pt x="1200" y="520"/>
                </a:lnTo>
                <a:lnTo>
                  <a:pt x="1192" y="523"/>
                </a:lnTo>
                <a:lnTo>
                  <a:pt x="1177" y="529"/>
                </a:lnTo>
                <a:lnTo>
                  <a:pt x="1162" y="536"/>
                </a:lnTo>
                <a:lnTo>
                  <a:pt x="1148" y="543"/>
                </a:lnTo>
                <a:lnTo>
                  <a:pt x="1134" y="551"/>
                </a:lnTo>
                <a:lnTo>
                  <a:pt x="1121" y="561"/>
                </a:lnTo>
                <a:lnTo>
                  <a:pt x="1108" y="572"/>
                </a:lnTo>
                <a:lnTo>
                  <a:pt x="1096" y="583"/>
                </a:lnTo>
                <a:lnTo>
                  <a:pt x="1090" y="587"/>
                </a:lnTo>
                <a:lnTo>
                  <a:pt x="1084" y="593"/>
                </a:lnTo>
                <a:lnTo>
                  <a:pt x="1073" y="607"/>
                </a:lnTo>
                <a:lnTo>
                  <a:pt x="1063" y="620"/>
                </a:lnTo>
                <a:lnTo>
                  <a:pt x="1053" y="633"/>
                </a:lnTo>
                <a:lnTo>
                  <a:pt x="1044" y="647"/>
                </a:lnTo>
                <a:lnTo>
                  <a:pt x="1035" y="663"/>
                </a:lnTo>
                <a:lnTo>
                  <a:pt x="1027" y="680"/>
                </a:lnTo>
                <a:lnTo>
                  <a:pt x="1019" y="697"/>
                </a:lnTo>
                <a:lnTo>
                  <a:pt x="1016" y="705"/>
                </a:lnTo>
                <a:lnTo>
                  <a:pt x="1013" y="715"/>
                </a:lnTo>
                <a:lnTo>
                  <a:pt x="1007" y="733"/>
                </a:lnTo>
                <a:lnTo>
                  <a:pt x="1001" y="752"/>
                </a:lnTo>
                <a:lnTo>
                  <a:pt x="996" y="771"/>
                </a:lnTo>
                <a:lnTo>
                  <a:pt x="992" y="793"/>
                </a:lnTo>
                <a:lnTo>
                  <a:pt x="989" y="813"/>
                </a:lnTo>
                <a:lnTo>
                  <a:pt x="986" y="836"/>
                </a:lnTo>
                <a:lnTo>
                  <a:pt x="984" y="859"/>
                </a:lnTo>
                <a:lnTo>
                  <a:pt x="983" y="881"/>
                </a:lnTo>
                <a:lnTo>
                  <a:pt x="983" y="905"/>
                </a:lnTo>
                <a:lnTo>
                  <a:pt x="983" y="1131"/>
                </a:lnTo>
                <a:lnTo>
                  <a:pt x="763" y="1131"/>
                </a:lnTo>
                <a:lnTo>
                  <a:pt x="763" y="1436"/>
                </a:lnTo>
                <a:lnTo>
                  <a:pt x="983" y="1436"/>
                </a:lnTo>
                <a:lnTo>
                  <a:pt x="983" y="2218"/>
                </a:lnTo>
                <a:lnTo>
                  <a:pt x="1245" y="2218"/>
                </a:lnTo>
                <a:close/>
                <a:moveTo>
                  <a:pt x="0" y="1360"/>
                </a:moveTo>
                <a:lnTo>
                  <a:pt x="0" y="1325"/>
                </a:lnTo>
                <a:lnTo>
                  <a:pt x="1" y="1290"/>
                </a:lnTo>
                <a:lnTo>
                  <a:pt x="3" y="1256"/>
                </a:lnTo>
                <a:lnTo>
                  <a:pt x="5" y="1221"/>
                </a:lnTo>
                <a:lnTo>
                  <a:pt x="9" y="1187"/>
                </a:lnTo>
                <a:lnTo>
                  <a:pt x="13" y="1152"/>
                </a:lnTo>
                <a:lnTo>
                  <a:pt x="17" y="1119"/>
                </a:lnTo>
                <a:lnTo>
                  <a:pt x="23" y="1085"/>
                </a:lnTo>
                <a:lnTo>
                  <a:pt x="29" y="1053"/>
                </a:lnTo>
                <a:lnTo>
                  <a:pt x="35" y="1020"/>
                </a:lnTo>
                <a:lnTo>
                  <a:pt x="43" y="988"/>
                </a:lnTo>
                <a:lnTo>
                  <a:pt x="51" y="956"/>
                </a:lnTo>
                <a:lnTo>
                  <a:pt x="59" y="923"/>
                </a:lnTo>
                <a:lnTo>
                  <a:pt x="68" y="892"/>
                </a:lnTo>
                <a:lnTo>
                  <a:pt x="78" y="861"/>
                </a:lnTo>
                <a:lnTo>
                  <a:pt x="89" y="831"/>
                </a:lnTo>
                <a:lnTo>
                  <a:pt x="100" y="800"/>
                </a:lnTo>
                <a:lnTo>
                  <a:pt x="111" y="770"/>
                </a:lnTo>
                <a:lnTo>
                  <a:pt x="124" y="741"/>
                </a:lnTo>
                <a:lnTo>
                  <a:pt x="136" y="712"/>
                </a:lnTo>
                <a:lnTo>
                  <a:pt x="150" y="683"/>
                </a:lnTo>
                <a:lnTo>
                  <a:pt x="164" y="655"/>
                </a:lnTo>
                <a:lnTo>
                  <a:pt x="178" y="627"/>
                </a:lnTo>
                <a:lnTo>
                  <a:pt x="193" y="599"/>
                </a:lnTo>
                <a:lnTo>
                  <a:pt x="209" y="573"/>
                </a:lnTo>
                <a:lnTo>
                  <a:pt x="225" y="547"/>
                </a:lnTo>
                <a:lnTo>
                  <a:pt x="241" y="520"/>
                </a:lnTo>
                <a:lnTo>
                  <a:pt x="259" y="495"/>
                </a:lnTo>
                <a:lnTo>
                  <a:pt x="276" y="470"/>
                </a:lnTo>
                <a:lnTo>
                  <a:pt x="294" y="446"/>
                </a:lnTo>
                <a:lnTo>
                  <a:pt x="313" y="422"/>
                </a:lnTo>
                <a:lnTo>
                  <a:pt x="332" y="398"/>
                </a:lnTo>
                <a:lnTo>
                  <a:pt x="351" y="375"/>
                </a:lnTo>
                <a:lnTo>
                  <a:pt x="372" y="354"/>
                </a:lnTo>
                <a:lnTo>
                  <a:pt x="392" y="332"/>
                </a:lnTo>
                <a:lnTo>
                  <a:pt x="413" y="310"/>
                </a:lnTo>
                <a:lnTo>
                  <a:pt x="434" y="290"/>
                </a:lnTo>
                <a:lnTo>
                  <a:pt x="456" y="270"/>
                </a:lnTo>
                <a:lnTo>
                  <a:pt x="478" y="250"/>
                </a:lnTo>
                <a:lnTo>
                  <a:pt x="501" y="232"/>
                </a:lnTo>
                <a:lnTo>
                  <a:pt x="523" y="214"/>
                </a:lnTo>
                <a:lnTo>
                  <a:pt x="547" y="196"/>
                </a:lnTo>
                <a:lnTo>
                  <a:pt x="570" y="180"/>
                </a:lnTo>
                <a:lnTo>
                  <a:pt x="594" y="164"/>
                </a:lnTo>
                <a:lnTo>
                  <a:pt x="618" y="148"/>
                </a:lnTo>
                <a:lnTo>
                  <a:pt x="643" y="134"/>
                </a:lnTo>
                <a:lnTo>
                  <a:pt x="668" y="120"/>
                </a:lnTo>
                <a:lnTo>
                  <a:pt x="693" y="106"/>
                </a:lnTo>
                <a:lnTo>
                  <a:pt x="719" y="94"/>
                </a:lnTo>
                <a:lnTo>
                  <a:pt x="745" y="82"/>
                </a:lnTo>
                <a:lnTo>
                  <a:pt x="771" y="72"/>
                </a:lnTo>
                <a:lnTo>
                  <a:pt x="797" y="61"/>
                </a:lnTo>
                <a:lnTo>
                  <a:pt x="824" y="51"/>
                </a:lnTo>
                <a:lnTo>
                  <a:pt x="851" y="43"/>
                </a:lnTo>
                <a:lnTo>
                  <a:pt x="878" y="34"/>
                </a:lnTo>
                <a:lnTo>
                  <a:pt x="906" y="27"/>
                </a:lnTo>
                <a:lnTo>
                  <a:pt x="934" y="21"/>
                </a:lnTo>
                <a:lnTo>
                  <a:pt x="962" y="15"/>
                </a:lnTo>
                <a:lnTo>
                  <a:pt x="990" y="11"/>
                </a:lnTo>
                <a:lnTo>
                  <a:pt x="1019" y="7"/>
                </a:lnTo>
                <a:lnTo>
                  <a:pt x="1047" y="3"/>
                </a:lnTo>
                <a:lnTo>
                  <a:pt x="1076" y="2"/>
                </a:lnTo>
                <a:lnTo>
                  <a:pt x="1105" y="0"/>
                </a:lnTo>
                <a:lnTo>
                  <a:pt x="1134" y="0"/>
                </a:lnTo>
                <a:lnTo>
                  <a:pt x="1164" y="0"/>
                </a:lnTo>
                <a:lnTo>
                  <a:pt x="1193" y="2"/>
                </a:lnTo>
                <a:lnTo>
                  <a:pt x="1222" y="3"/>
                </a:lnTo>
                <a:lnTo>
                  <a:pt x="1250" y="7"/>
                </a:lnTo>
                <a:lnTo>
                  <a:pt x="1279" y="11"/>
                </a:lnTo>
                <a:lnTo>
                  <a:pt x="1307" y="15"/>
                </a:lnTo>
                <a:lnTo>
                  <a:pt x="1335" y="21"/>
                </a:lnTo>
                <a:lnTo>
                  <a:pt x="1363" y="27"/>
                </a:lnTo>
                <a:lnTo>
                  <a:pt x="1391" y="34"/>
                </a:lnTo>
                <a:lnTo>
                  <a:pt x="1418" y="43"/>
                </a:lnTo>
                <a:lnTo>
                  <a:pt x="1445" y="51"/>
                </a:lnTo>
                <a:lnTo>
                  <a:pt x="1472" y="61"/>
                </a:lnTo>
                <a:lnTo>
                  <a:pt x="1498" y="72"/>
                </a:lnTo>
                <a:lnTo>
                  <a:pt x="1524" y="82"/>
                </a:lnTo>
                <a:lnTo>
                  <a:pt x="1550" y="94"/>
                </a:lnTo>
                <a:lnTo>
                  <a:pt x="1576" y="106"/>
                </a:lnTo>
                <a:lnTo>
                  <a:pt x="1601" y="120"/>
                </a:lnTo>
                <a:lnTo>
                  <a:pt x="1626" y="134"/>
                </a:lnTo>
                <a:lnTo>
                  <a:pt x="1651" y="148"/>
                </a:lnTo>
                <a:lnTo>
                  <a:pt x="1675" y="164"/>
                </a:lnTo>
                <a:lnTo>
                  <a:pt x="1699" y="180"/>
                </a:lnTo>
                <a:lnTo>
                  <a:pt x="1722" y="196"/>
                </a:lnTo>
                <a:lnTo>
                  <a:pt x="1746" y="214"/>
                </a:lnTo>
                <a:lnTo>
                  <a:pt x="1768" y="232"/>
                </a:lnTo>
                <a:lnTo>
                  <a:pt x="1791" y="250"/>
                </a:lnTo>
                <a:lnTo>
                  <a:pt x="1813" y="270"/>
                </a:lnTo>
                <a:lnTo>
                  <a:pt x="1835" y="290"/>
                </a:lnTo>
                <a:lnTo>
                  <a:pt x="1856" y="310"/>
                </a:lnTo>
                <a:lnTo>
                  <a:pt x="1876" y="332"/>
                </a:lnTo>
                <a:lnTo>
                  <a:pt x="1897" y="354"/>
                </a:lnTo>
                <a:lnTo>
                  <a:pt x="1917" y="375"/>
                </a:lnTo>
                <a:lnTo>
                  <a:pt x="1936" y="398"/>
                </a:lnTo>
                <a:lnTo>
                  <a:pt x="1955" y="422"/>
                </a:lnTo>
                <a:lnTo>
                  <a:pt x="1974" y="446"/>
                </a:lnTo>
                <a:lnTo>
                  <a:pt x="1992" y="470"/>
                </a:lnTo>
                <a:lnTo>
                  <a:pt x="2009" y="495"/>
                </a:lnTo>
                <a:lnTo>
                  <a:pt x="2026" y="520"/>
                </a:lnTo>
                <a:lnTo>
                  <a:pt x="2043" y="547"/>
                </a:lnTo>
                <a:lnTo>
                  <a:pt x="2059" y="573"/>
                </a:lnTo>
                <a:lnTo>
                  <a:pt x="2075" y="599"/>
                </a:lnTo>
                <a:lnTo>
                  <a:pt x="2090" y="627"/>
                </a:lnTo>
                <a:lnTo>
                  <a:pt x="2104" y="655"/>
                </a:lnTo>
                <a:lnTo>
                  <a:pt x="2118" y="683"/>
                </a:lnTo>
                <a:lnTo>
                  <a:pt x="2131" y="712"/>
                </a:lnTo>
                <a:lnTo>
                  <a:pt x="2144" y="741"/>
                </a:lnTo>
                <a:lnTo>
                  <a:pt x="2157" y="770"/>
                </a:lnTo>
                <a:lnTo>
                  <a:pt x="2168" y="800"/>
                </a:lnTo>
                <a:lnTo>
                  <a:pt x="2179" y="831"/>
                </a:lnTo>
                <a:lnTo>
                  <a:pt x="2190" y="861"/>
                </a:lnTo>
                <a:lnTo>
                  <a:pt x="2200" y="892"/>
                </a:lnTo>
                <a:lnTo>
                  <a:pt x="2209" y="923"/>
                </a:lnTo>
                <a:lnTo>
                  <a:pt x="2217" y="956"/>
                </a:lnTo>
                <a:lnTo>
                  <a:pt x="2225" y="988"/>
                </a:lnTo>
                <a:lnTo>
                  <a:pt x="2233" y="1020"/>
                </a:lnTo>
                <a:lnTo>
                  <a:pt x="2239" y="1053"/>
                </a:lnTo>
                <a:lnTo>
                  <a:pt x="2245" y="1085"/>
                </a:lnTo>
                <a:lnTo>
                  <a:pt x="2251" y="1119"/>
                </a:lnTo>
                <a:lnTo>
                  <a:pt x="2255" y="1152"/>
                </a:lnTo>
                <a:lnTo>
                  <a:pt x="2259" y="1187"/>
                </a:lnTo>
                <a:lnTo>
                  <a:pt x="2262" y="1221"/>
                </a:lnTo>
                <a:lnTo>
                  <a:pt x="2265" y="1256"/>
                </a:lnTo>
                <a:lnTo>
                  <a:pt x="2267" y="1290"/>
                </a:lnTo>
                <a:lnTo>
                  <a:pt x="2268" y="1325"/>
                </a:lnTo>
                <a:lnTo>
                  <a:pt x="2268" y="1360"/>
                </a:lnTo>
                <a:lnTo>
                  <a:pt x="2268" y="1395"/>
                </a:lnTo>
                <a:lnTo>
                  <a:pt x="2267" y="1430"/>
                </a:lnTo>
                <a:lnTo>
                  <a:pt x="2265" y="1464"/>
                </a:lnTo>
                <a:lnTo>
                  <a:pt x="2262" y="1499"/>
                </a:lnTo>
                <a:lnTo>
                  <a:pt x="2259" y="1533"/>
                </a:lnTo>
                <a:lnTo>
                  <a:pt x="2255" y="1567"/>
                </a:lnTo>
                <a:lnTo>
                  <a:pt x="2251" y="1601"/>
                </a:lnTo>
                <a:lnTo>
                  <a:pt x="2245" y="1633"/>
                </a:lnTo>
                <a:lnTo>
                  <a:pt x="2239" y="1667"/>
                </a:lnTo>
                <a:lnTo>
                  <a:pt x="2233" y="1699"/>
                </a:lnTo>
                <a:lnTo>
                  <a:pt x="2225" y="1732"/>
                </a:lnTo>
                <a:lnTo>
                  <a:pt x="2217" y="1764"/>
                </a:lnTo>
                <a:lnTo>
                  <a:pt x="2209" y="1797"/>
                </a:lnTo>
                <a:lnTo>
                  <a:pt x="2200" y="1828"/>
                </a:lnTo>
                <a:lnTo>
                  <a:pt x="2190" y="1859"/>
                </a:lnTo>
                <a:lnTo>
                  <a:pt x="2179" y="1889"/>
                </a:lnTo>
                <a:lnTo>
                  <a:pt x="2168" y="1920"/>
                </a:lnTo>
                <a:lnTo>
                  <a:pt x="2157" y="1950"/>
                </a:lnTo>
                <a:lnTo>
                  <a:pt x="2144" y="1979"/>
                </a:lnTo>
                <a:lnTo>
                  <a:pt x="2131" y="2008"/>
                </a:lnTo>
                <a:lnTo>
                  <a:pt x="2118" y="2036"/>
                </a:lnTo>
                <a:lnTo>
                  <a:pt x="2104" y="2065"/>
                </a:lnTo>
                <a:lnTo>
                  <a:pt x="2090" y="2093"/>
                </a:lnTo>
                <a:lnTo>
                  <a:pt x="2075" y="2120"/>
                </a:lnTo>
                <a:lnTo>
                  <a:pt x="2059" y="2147"/>
                </a:lnTo>
                <a:lnTo>
                  <a:pt x="2043" y="2173"/>
                </a:lnTo>
                <a:lnTo>
                  <a:pt x="2026" y="2200"/>
                </a:lnTo>
                <a:lnTo>
                  <a:pt x="2009" y="2225"/>
                </a:lnTo>
                <a:lnTo>
                  <a:pt x="1992" y="2250"/>
                </a:lnTo>
                <a:lnTo>
                  <a:pt x="1974" y="2274"/>
                </a:lnTo>
                <a:lnTo>
                  <a:pt x="1955" y="2298"/>
                </a:lnTo>
                <a:lnTo>
                  <a:pt x="1936" y="2322"/>
                </a:lnTo>
                <a:lnTo>
                  <a:pt x="1917" y="2345"/>
                </a:lnTo>
                <a:lnTo>
                  <a:pt x="1897" y="2366"/>
                </a:lnTo>
                <a:lnTo>
                  <a:pt x="1876" y="2388"/>
                </a:lnTo>
                <a:lnTo>
                  <a:pt x="1856" y="2409"/>
                </a:lnTo>
                <a:lnTo>
                  <a:pt x="1835" y="2430"/>
                </a:lnTo>
                <a:lnTo>
                  <a:pt x="1813" y="2450"/>
                </a:lnTo>
                <a:lnTo>
                  <a:pt x="1791" y="2469"/>
                </a:lnTo>
                <a:lnTo>
                  <a:pt x="1768" y="2487"/>
                </a:lnTo>
                <a:lnTo>
                  <a:pt x="1746" y="2505"/>
                </a:lnTo>
                <a:lnTo>
                  <a:pt x="1722" y="2523"/>
                </a:lnTo>
                <a:lnTo>
                  <a:pt x="1699" y="2540"/>
                </a:lnTo>
                <a:lnTo>
                  <a:pt x="1675" y="2556"/>
                </a:lnTo>
                <a:lnTo>
                  <a:pt x="1651" y="2571"/>
                </a:lnTo>
                <a:lnTo>
                  <a:pt x="1626" y="2586"/>
                </a:lnTo>
                <a:lnTo>
                  <a:pt x="1601" y="2600"/>
                </a:lnTo>
                <a:lnTo>
                  <a:pt x="1576" y="2613"/>
                </a:lnTo>
                <a:lnTo>
                  <a:pt x="1550" y="2625"/>
                </a:lnTo>
                <a:lnTo>
                  <a:pt x="1524" y="2637"/>
                </a:lnTo>
                <a:lnTo>
                  <a:pt x="1498" y="2648"/>
                </a:lnTo>
                <a:lnTo>
                  <a:pt x="1472" y="2659"/>
                </a:lnTo>
                <a:lnTo>
                  <a:pt x="1445" y="2669"/>
                </a:lnTo>
                <a:lnTo>
                  <a:pt x="1418" y="2677"/>
                </a:lnTo>
                <a:lnTo>
                  <a:pt x="1391" y="2685"/>
                </a:lnTo>
                <a:lnTo>
                  <a:pt x="1363" y="2693"/>
                </a:lnTo>
                <a:lnTo>
                  <a:pt x="1335" y="2699"/>
                </a:lnTo>
                <a:lnTo>
                  <a:pt x="1307" y="2705"/>
                </a:lnTo>
                <a:lnTo>
                  <a:pt x="1279" y="2709"/>
                </a:lnTo>
                <a:lnTo>
                  <a:pt x="1250" y="2713"/>
                </a:lnTo>
                <a:lnTo>
                  <a:pt x="1222" y="2717"/>
                </a:lnTo>
                <a:lnTo>
                  <a:pt x="1193" y="2718"/>
                </a:lnTo>
                <a:lnTo>
                  <a:pt x="1164" y="2719"/>
                </a:lnTo>
                <a:lnTo>
                  <a:pt x="1134" y="2720"/>
                </a:lnTo>
                <a:lnTo>
                  <a:pt x="1105" y="2719"/>
                </a:lnTo>
                <a:lnTo>
                  <a:pt x="1076" y="2718"/>
                </a:lnTo>
                <a:lnTo>
                  <a:pt x="1047" y="2717"/>
                </a:lnTo>
                <a:lnTo>
                  <a:pt x="1019" y="2713"/>
                </a:lnTo>
                <a:lnTo>
                  <a:pt x="990" y="2709"/>
                </a:lnTo>
                <a:lnTo>
                  <a:pt x="962" y="2705"/>
                </a:lnTo>
                <a:lnTo>
                  <a:pt x="934" y="2699"/>
                </a:lnTo>
                <a:lnTo>
                  <a:pt x="906" y="2693"/>
                </a:lnTo>
                <a:lnTo>
                  <a:pt x="878" y="2685"/>
                </a:lnTo>
                <a:lnTo>
                  <a:pt x="851" y="2677"/>
                </a:lnTo>
                <a:lnTo>
                  <a:pt x="824" y="2669"/>
                </a:lnTo>
                <a:lnTo>
                  <a:pt x="797" y="2659"/>
                </a:lnTo>
                <a:lnTo>
                  <a:pt x="771" y="2648"/>
                </a:lnTo>
                <a:lnTo>
                  <a:pt x="745" y="2637"/>
                </a:lnTo>
                <a:lnTo>
                  <a:pt x="719" y="2625"/>
                </a:lnTo>
                <a:lnTo>
                  <a:pt x="693" y="2613"/>
                </a:lnTo>
                <a:lnTo>
                  <a:pt x="668" y="2600"/>
                </a:lnTo>
                <a:lnTo>
                  <a:pt x="643" y="2586"/>
                </a:lnTo>
                <a:lnTo>
                  <a:pt x="618" y="2571"/>
                </a:lnTo>
                <a:lnTo>
                  <a:pt x="594" y="2556"/>
                </a:lnTo>
                <a:lnTo>
                  <a:pt x="570" y="2540"/>
                </a:lnTo>
                <a:lnTo>
                  <a:pt x="547" y="2523"/>
                </a:lnTo>
                <a:lnTo>
                  <a:pt x="523" y="2505"/>
                </a:lnTo>
                <a:lnTo>
                  <a:pt x="501" y="2487"/>
                </a:lnTo>
                <a:lnTo>
                  <a:pt x="478" y="2469"/>
                </a:lnTo>
                <a:lnTo>
                  <a:pt x="456" y="2450"/>
                </a:lnTo>
                <a:lnTo>
                  <a:pt x="434" y="2430"/>
                </a:lnTo>
                <a:lnTo>
                  <a:pt x="413" y="2409"/>
                </a:lnTo>
                <a:lnTo>
                  <a:pt x="392" y="2388"/>
                </a:lnTo>
                <a:lnTo>
                  <a:pt x="372" y="2366"/>
                </a:lnTo>
                <a:lnTo>
                  <a:pt x="351" y="2345"/>
                </a:lnTo>
                <a:lnTo>
                  <a:pt x="332" y="2322"/>
                </a:lnTo>
                <a:lnTo>
                  <a:pt x="313" y="2298"/>
                </a:lnTo>
                <a:lnTo>
                  <a:pt x="294" y="2274"/>
                </a:lnTo>
                <a:lnTo>
                  <a:pt x="276" y="2250"/>
                </a:lnTo>
                <a:lnTo>
                  <a:pt x="259" y="2225"/>
                </a:lnTo>
                <a:lnTo>
                  <a:pt x="241" y="2200"/>
                </a:lnTo>
                <a:lnTo>
                  <a:pt x="225" y="2173"/>
                </a:lnTo>
                <a:lnTo>
                  <a:pt x="209" y="2147"/>
                </a:lnTo>
                <a:lnTo>
                  <a:pt x="193" y="2120"/>
                </a:lnTo>
                <a:lnTo>
                  <a:pt x="178" y="2093"/>
                </a:lnTo>
                <a:lnTo>
                  <a:pt x="164" y="2065"/>
                </a:lnTo>
                <a:lnTo>
                  <a:pt x="150" y="2036"/>
                </a:lnTo>
                <a:lnTo>
                  <a:pt x="136" y="2008"/>
                </a:lnTo>
                <a:lnTo>
                  <a:pt x="124" y="1979"/>
                </a:lnTo>
                <a:lnTo>
                  <a:pt x="111" y="1950"/>
                </a:lnTo>
                <a:lnTo>
                  <a:pt x="100" y="1920"/>
                </a:lnTo>
                <a:lnTo>
                  <a:pt x="89" y="1889"/>
                </a:lnTo>
                <a:lnTo>
                  <a:pt x="78" y="1859"/>
                </a:lnTo>
                <a:lnTo>
                  <a:pt x="68" y="1828"/>
                </a:lnTo>
                <a:lnTo>
                  <a:pt x="59" y="1797"/>
                </a:lnTo>
                <a:lnTo>
                  <a:pt x="51" y="1764"/>
                </a:lnTo>
                <a:lnTo>
                  <a:pt x="43" y="1732"/>
                </a:lnTo>
                <a:lnTo>
                  <a:pt x="35" y="1699"/>
                </a:lnTo>
                <a:lnTo>
                  <a:pt x="29" y="1667"/>
                </a:lnTo>
                <a:lnTo>
                  <a:pt x="23" y="1633"/>
                </a:lnTo>
                <a:lnTo>
                  <a:pt x="17" y="1601"/>
                </a:lnTo>
                <a:lnTo>
                  <a:pt x="13" y="1567"/>
                </a:lnTo>
                <a:lnTo>
                  <a:pt x="9" y="1533"/>
                </a:lnTo>
                <a:lnTo>
                  <a:pt x="5" y="1499"/>
                </a:lnTo>
                <a:lnTo>
                  <a:pt x="3" y="1464"/>
                </a:lnTo>
                <a:lnTo>
                  <a:pt x="1"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4" name="Freeform 7">
            <a:hlinkClick r:id="rId4"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5"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6"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0809627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F58D591-17B7-4AE6-BB60-16CEB88C4BBC}" type="datetime1">
              <a:rPr lang="fi-FI" smtClean="0"/>
              <a:t>17.5.2021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6" name="Freeform 6"/>
          <p:cNvSpPr>
            <a:spLocks noChangeAspect="1" noEditPoints="1"/>
          </p:cNvSpPr>
          <p:nvPr userDrawn="1"/>
        </p:nvSpPr>
        <p:spPr bwMode="auto">
          <a:xfrm>
            <a:off x="3072000" y="2480903"/>
            <a:ext cx="6048000" cy="1812217"/>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99053870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Logo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AA0596C6-AC54-47F9-83DE-3EB79233E5A7}" type="datetime1">
              <a:rPr lang="fi-FI" smtClean="0"/>
              <a:t>17.5.2021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6" name="Freeform 6"/>
          <p:cNvSpPr>
            <a:spLocks noChangeAspect="1" noEditPoints="1"/>
          </p:cNvSpPr>
          <p:nvPr userDrawn="1"/>
        </p:nvSpPr>
        <p:spPr bwMode="auto">
          <a:xfrm>
            <a:off x="3072000" y="2480903"/>
            <a:ext cx="6048000" cy="1812217"/>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47122919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Logo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84FBD393-E650-4223-886C-4D78C7ACD091}" type="datetime1">
              <a:rPr lang="fi-FI" smtClean="0"/>
              <a:t>17.5.2021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6" name="Freeform 6"/>
          <p:cNvSpPr>
            <a:spLocks noChangeAspect="1" noEditPoints="1"/>
          </p:cNvSpPr>
          <p:nvPr userDrawn="1"/>
        </p:nvSpPr>
        <p:spPr bwMode="auto">
          <a:xfrm>
            <a:off x="3072000" y="2480903"/>
            <a:ext cx="6048000" cy="1812217"/>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78376386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t" anchorCtr="0">
            <a:noAutofit/>
          </a:bodyPr>
          <a:lstStyle>
            <a:lvl1pPr algn="l">
              <a:defRPr sz="5400">
                <a:solidFill>
                  <a:schemeClr val="accent4"/>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62FAB94D-EAA4-4ABB-AA8C-06714C2040FE}" type="datetime1">
              <a:rPr lang="fi-FI" smtClean="0"/>
              <a:t>17.5.2021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9" name="Freeform 6"/>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4"/>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Tree>
    <p:extLst>
      <p:ext uri="{BB962C8B-B14F-4D97-AF65-F5344CB8AC3E}">
        <p14:creationId xmlns:p14="http://schemas.microsoft.com/office/powerpoint/2010/main" val="41521191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Logo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CD6567F7-A74A-4A34-A59B-3212670D2AE7}" type="datetime1">
              <a:rPr lang="fi-FI" smtClean="0"/>
              <a:t>17.5.2021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6" name="Freeform 6"/>
          <p:cNvSpPr>
            <a:spLocks noChangeAspect="1" noEditPoints="1"/>
          </p:cNvSpPr>
          <p:nvPr userDrawn="1"/>
        </p:nvSpPr>
        <p:spPr bwMode="auto">
          <a:xfrm>
            <a:off x="3072000" y="2480903"/>
            <a:ext cx="6048000" cy="1812217"/>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1483769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t" anchorCtr="0">
            <a:noAutofit/>
          </a:bodyPr>
          <a:lstStyle>
            <a:lvl1pPr algn="l">
              <a:defRPr sz="5400">
                <a:solidFill>
                  <a:schemeClr val="accent3"/>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EC95CC45-6607-47DC-A7A9-BF90EC2628BD}" type="datetime1">
              <a:rPr lang="fi-FI" smtClean="0"/>
              <a:t>17.5.2021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9" name="Freeform 6"/>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3"/>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Tree>
    <p:extLst>
      <p:ext uri="{BB962C8B-B14F-4D97-AF65-F5344CB8AC3E}">
        <p14:creationId xmlns:p14="http://schemas.microsoft.com/office/powerpoint/2010/main" val="64786680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inaus / somenos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56050" y="1628750"/>
            <a:ext cx="4969188" cy="2592360"/>
          </a:xfrm>
        </p:spPr>
        <p:txBody>
          <a:bodyPr anchor="t" anchorCtr="0">
            <a:noAutofit/>
          </a:bodyPr>
          <a:lstStyle>
            <a:lvl1pPr algn="l">
              <a:defRPr sz="4000">
                <a:solidFill>
                  <a:schemeClr val="accent3"/>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B33FB06A-2199-45FA-83DB-6FECE6E0A95E}" type="datetime1">
              <a:rPr lang="fi-FI" smtClean="0"/>
              <a:t>17.5.2021</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6456050" y="4365130"/>
            <a:ext cx="4969188" cy="1440359"/>
          </a:xfrm>
        </p:spPr>
        <p:txBody>
          <a:bodyPr>
            <a:noAutofit/>
          </a:bodyPr>
          <a:lstStyle>
            <a:lvl1pPr marL="0" indent="0">
              <a:buFontTx/>
              <a:buNone/>
              <a:defRPr sz="2000">
                <a:solidFill>
                  <a:schemeClr val="accent3"/>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dirty="0"/>
              <a:t>Etunimi Sukunimi @twitter</a:t>
            </a:r>
          </a:p>
        </p:txBody>
      </p:sp>
    </p:spTree>
    <p:extLst>
      <p:ext uri="{BB962C8B-B14F-4D97-AF65-F5344CB8AC3E}">
        <p14:creationId xmlns:p14="http://schemas.microsoft.com/office/powerpoint/2010/main" val="33178982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Nosto vaalealla kuvalla">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blipFill>
            <a:blip r:embed="rId2"/>
            <a:stretch>
              <a:fillRect/>
            </a:stretch>
          </a:blipFill>
        </p:spPr>
        <p:txBody>
          <a:bodyPr/>
          <a:lstStyle>
            <a:lvl1pPr marL="0" indent="0">
              <a:buFontTx/>
              <a:buNone/>
              <a:defRPr sz="1000" baseline="0"/>
            </a:lvl1pPr>
          </a:lstStyle>
          <a:p>
            <a:r>
              <a:rPr lang="fi-FI" dirty="0"/>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68316CC7-DE12-41D9-9D9A-4FA28A6C21A8}" type="datetime1">
              <a:rPr lang="fi-FI" smtClean="0"/>
              <a:t>17.5.2021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accent3"/>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9" name="Text Placeholder 2"/>
          <p:cNvSpPr>
            <a:spLocks noGrp="1" noChangeAspect="1"/>
          </p:cNvSpPr>
          <p:nvPr>
            <p:ph type="body" sz="quarter" idx="19"/>
          </p:nvPr>
        </p:nvSpPr>
        <p:spPr>
          <a:xfrm>
            <a:off x="10814400" y="6326675"/>
            <a:ext cx="612000" cy="183318"/>
          </a:xfrm>
          <a:blipFill>
            <a:blip r:embed="rId3"/>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134846582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Nosto tummalla kuvalla">
    <p:bg>
      <p:bgPr>
        <a:solidFill>
          <a:schemeClr val="bg2"/>
        </a:solidFill>
        <a:effectLst/>
      </p:bgPr>
    </p:bg>
    <p:spTree>
      <p:nvGrpSpPr>
        <p:cNvPr id="1" name=""/>
        <p:cNvGrpSpPr/>
        <p:nvPr/>
      </p:nvGrpSpPr>
      <p:grpSpPr>
        <a:xfrm>
          <a:off x="0" y="0"/>
          <a:ext cx="0" cy="0"/>
          <a:chOff x="0" y="0"/>
          <a:chExt cx="0" cy="0"/>
        </a:xfrm>
      </p:grpSpPr>
      <p:sp>
        <p:nvSpPr>
          <p:cNvPr id="9" name="Picture Placeholder 7"/>
          <p:cNvSpPr>
            <a:spLocks noGrp="1"/>
          </p:cNvSpPr>
          <p:nvPr>
            <p:ph type="pic" sz="quarter" idx="20" hasCustomPrompt="1"/>
          </p:nvPr>
        </p:nvSpPr>
        <p:spPr>
          <a:xfrm>
            <a:off x="0" y="0"/>
            <a:ext cx="12192000" cy="6858000"/>
          </a:xfrm>
          <a:blipFill>
            <a:blip r:embed="rId2"/>
            <a:stretch>
              <a:fillRect/>
            </a:stretch>
          </a:blipFill>
        </p:spPr>
        <p:txBody>
          <a:bodyPr/>
          <a:lstStyle>
            <a:lvl1pPr marL="0" indent="0">
              <a:buFontTx/>
              <a:buNone/>
              <a:defRPr sz="1000" baseline="0"/>
            </a:lvl1pPr>
          </a:lstStyle>
          <a:p>
            <a:r>
              <a:rPr lang="fi-FI" dirty="0"/>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467A1DCB-3851-4A5B-BCB6-D4786F0F6F94}" type="datetime1">
              <a:rPr lang="fi-FI" smtClean="0"/>
              <a:t>17.5.2021</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Text Placeholder 2"/>
          <p:cNvSpPr>
            <a:spLocks noGrp="1" noChangeAspect="1"/>
          </p:cNvSpPr>
          <p:nvPr>
            <p:ph type="body" sz="quarter" idx="19"/>
          </p:nvPr>
        </p:nvSpPr>
        <p:spPr>
          <a:xfrm>
            <a:off x="10814400" y="6326675"/>
            <a:ext cx="612000" cy="183318"/>
          </a:xfrm>
          <a:blipFill>
            <a:blip r:embed="rId3"/>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37907579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6763" y="836711"/>
            <a:ext cx="10658475" cy="1008113"/>
          </a:xfrm>
          <a:prstGeom prst="rect">
            <a:avLst/>
          </a:prstGeom>
        </p:spPr>
        <p:txBody>
          <a:bodyPr vert="horz" lIns="0" tIns="0" rIns="0" bIns="0" rtlCol="0" anchor="t" anchorCtr="0">
            <a:noAutofit/>
          </a:bodyPr>
          <a:lstStyle/>
          <a:p>
            <a:r>
              <a:rPr lang="fi-FI" noProof="0"/>
              <a:t>Muokkaa ots. perustyyl. napsautt.</a:t>
            </a:r>
            <a:endParaRPr lang="fi-FI" noProof="0" dirty="0"/>
          </a:p>
        </p:txBody>
      </p:sp>
      <p:sp>
        <p:nvSpPr>
          <p:cNvPr id="3" name="Text Placeholder 2"/>
          <p:cNvSpPr>
            <a:spLocks noGrp="1"/>
          </p:cNvSpPr>
          <p:nvPr>
            <p:ph type="body" idx="1"/>
          </p:nvPr>
        </p:nvSpPr>
        <p:spPr>
          <a:xfrm>
            <a:off x="766763" y="1988840"/>
            <a:ext cx="10658475" cy="3816648"/>
          </a:xfrm>
          <a:prstGeom prst="rect">
            <a:avLst/>
          </a:prstGeom>
        </p:spPr>
        <p:txBody>
          <a:bodyPr vert="horz" lIns="0" tIns="0" rIns="0" bIns="0" rtlCol="0" anchor="t" anchorCtr="0">
            <a:no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2"/>
          </p:nvPr>
        </p:nvSpPr>
        <p:spPr>
          <a:xfrm>
            <a:off x="5087938" y="6309321"/>
            <a:ext cx="2016124" cy="216024"/>
          </a:xfrm>
          <a:prstGeom prst="rect">
            <a:avLst/>
          </a:prstGeom>
        </p:spPr>
        <p:txBody>
          <a:bodyPr vert="horz" lIns="0" tIns="0" rIns="0" bIns="0" rtlCol="0" anchor="ctr" anchorCtr="0">
            <a:noAutofit/>
          </a:bodyPr>
          <a:lstStyle>
            <a:lvl1pPr algn="ctr">
              <a:defRPr sz="1000">
                <a:solidFill>
                  <a:schemeClr val="accent3"/>
                </a:solidFill>
              </a:defRPr>
            </a:lvl1pPr>
          </a:lstStyle>
          <a:p>
            <a:fld id="{A1943726-A193-45B0-8099-2C2B570FF038}" type="datetime1">
              <a:rPr lang="fi-FI" noProof="0" smtClean="0"/>
              <a:t>17.5.2021</a:t>
            </a:fld>
            <a:endParaRPr lang="fi-FI" noProof="0" dirty="0"/>
          </a:p>
        </p:txBody>
      </p:sp>
      <p:sp>
        <p:nvSpPr>
          <p:cNvPr id="5" name="Footer Placeholder 4"/>
          <p:cNvSpPr>
            <a:spLocks noGrp="1"/>
          </p:cNvSpPr>
          <p:nvPr>
            <p:ph type="ftr" sz="quarter" idx="3"/>
          </p:nvPr>
        </p:nvSpPr>
        <p:spPr>
          <a:xfrm>
            <a:off x="1199456" y="6309321"/>
            <a:ext cx="3888482" cy="216024"/>
          </a:xfrm>
          <a:prstGeom prst="rect">
            <a:avLst/>
          </a:prstGeom>
        </p:spPr>
        <p:txBody>
          <a:bodyPr vert="horz" lIns="0" tIns="0" rIns="0" bIns="0" rtlCol="0" anchor="ctr" anchorCtr="0">
            <a:noAutofit/>
          </a:bodyPr>
          <a:lstStyle>
            <a:lvl1pPr algn="l">
              <a:defRPr sz="1000">
                <a:solidFill>
                  <a:schemeClr val="accent3"/>
                </a:solidFill>
              </a:defRPr>
            </a:lvl1pPr>
          </a:lstStyle>
          <a:p>
            <a:r>
              <a:rPr lang="fi-FI" noProof="0"/>
              <a:t>Esityksen nimi ja tekijä</a:t>
            </a:r>
            <a:endParaRPr lang="fi-FI" noProof="0" dirty="0"/>
          </a:p>
        </p:txBody>
      </p:sp>
      <p:sp>
        <p:nvSpPr>
          <p:cNvPr id="6" name="Slide Number Placeholder 5"/>
          <p:cNvSpPr>
            <a:spLocks noGrp="1"/>
          </p:cNvSpPr>
          <p:nvPr>
            <p:ph type="sldNum" sz="quarter" idx="4"/>
          </p:nvPr>
        </p:nvSpPr>
        <p:spPr>
          <a:xfrm>
            <a:off x="766763" y="6309321"/>
            <a:ext cx="432693" cy="216024"/>
          </a:xfrm>
          <a:prstGeom prst="rect">
            <a:avLst/>
          </a:prstGeom>
        </p:spPr>
        <p:txBody>
          <a:bodyPr vert="horz" lIns="0" tIns="0" rIns="0" bIns="0" rtlCol="0" anchor="ctr" anchorCtr="0">
            <a:noAutofit/>
          </a:bodyPr>
          <a:lstStyle>
            <a:lvl1pPr algn="l">
              <a:defRPr sz="1000">
                <a:solidFill>
                  <a:schemeClr val="accent3"/>
                </a:solidFill>
              </a:defRPr>
            </a:lvl1pPr>
          </a:lstStyle>
          <a:p>
            <a:fld id="{0861148C-697E-4B67-BDAA-872F34DF1106}" type="slidenum">
              <a:rPr lang="fi-FI" noProof="0" smtClean="0"/>
              <a:pPr/>
              <a:t>‹#›</a:t>
            </a:fld>
            <a:endParaRPr lang="fi-FI" noProof="0" dirty="0"/>
          </a:p>
        </p:txBody>
      </p:sp>
      <p:sp>
        <p:nvSpPr>
          <p:cNvPr id="13" name="Freeform 6"/>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fi-FI" noProof="0" dirty="0"/>
          </a:p>
        </p:txBody>
      </p:sp>
      <p:sp>
        <p:nvSpPr>
          <p:cNvPr id="8" name="(c)" hidden="1"/>
          <p:cNvSpPr txBox="1"/>
          <p:nvPr userDrawn="1"/>
        </p:nvSpPr>
        <p:spPr>
          <a:xfrm>
            <a:off x="11932016" y="6891795"/>
            <a:ext cx="253274" cy="30778"/>
          </a:xfrm>
          <a:prstGeom prst="rect">
            <a:avLst/>
          </a:prstGeom>
          <a:noFill/>
        </p:spPr>
        <p:txBody>
          <a:bodyPr wrap="none" lIns="0" tIns="0" rIns="0" bIns="0" rtlCol="0">
            <a:spAutoFit/>
          </a:bodyPr>
          <a:lstStyle/>
          <a:p>
            <a:pPr algn="r"/>
            <a:r>
              <a:rPr lang="fi-FI" sz="200" dirty="0">
                <a:solidFill>
                  <a:schemeClr val="bg1"/>
                </a:solidFill>
                <a:latin typeface="+mn-lt"/>
              </a:rPr>
              <a:t>©grow. for</a:t>
            </a:r>
            <a:r>
              <a:rPr lang="fi-FI" sz="200" baseline="0" dirty="0">
                <a:solidFill>
                  <a:schemeClr val="bg1"/>
                </a:solidFill>
                <a:latin typeface="+mn-lt"/>
              </a:rPr>
              <a:t>  kuntaliitto</a:t>
            </a:r>
            <a:endParaRPr lang="en-GB" sz="200" dirty="0" err="1">
              <a:solidFill>
                <a:schemeClr val="bg1"/>
              </a:solidFill>
              <a:latin typeface="+mn-lt"/>
            </a:endParaRPr>
          </a:p>
        </p:txBody>
      </p:sp>
      <p:pic>
        <p:nvPicPr>
          <p:cNvPr id="9" name="(logo)" descr="Z:\GRW (grow)\logot\copyright_grow.png" hidden="1"/>
          <p:cNvPicPr>
            <a:picLocks noChangeAspect="1" noChangeArrowheads="1"/>
          </p:cNvPicPr>
          <p:nvPr userDrawn="1"/>
        </p:nvPicPr>
        <p:blipFill>
          <a:blip r:embed="rId52"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533639"/>
      </p:ext>
    </p:extLst>
  </p:cSld>
  <p:clrMap bg1="lt1" tx1="dk1" bg2="lt2" tx2="dk2" accent1="accent1" accent2="accent2" accent3="accent3" accent4="accent4" accent5="accent5" accent6="accent6" hlink="hlink" folHlink="folHlink"/>
  <p:sldLayoutIdLst>
    <p:sldLayoutId id="2147483649" r:id="rId1"/>
    <p:sldLayoutId id="2147483700" r:id="rId2"/>
    <p:sldLayoutId id="2147483660" r:id="rId3"/>
    <p:sldLayoutId id="2147483662" r:id="rId4"/>
    <p:sldLayoutId id="2147483663" r:id="rId5"/>
    <p:sldLayoutId id="2147483661" r:id="rId6"/>
    <p:sldLayoutId id="2147483696" r:id="rId7"/>
    <p:sldLayoutId id="2147483699" r:id="rId8"/>
    <p:sldLayoutId id="2147483682" r:id="rId9"/>
    <p:sldLayoutId id="2147483668" r:id="rId10"/>
    <p:sldLayoutId id="2147483650" r:id="rId11"/>
    <p:sldLayoutId id="2147483653" r:id="rId12"/>
    <p:sldLayoutId id="2147483652" r:id="rId13"/>
    <p:sldLayoutId id="2147483667" r:id="rId14"/>
    <p:sldLayoutId id="2147483669" r:id="rId15"/>
    <p:sldLayoutId id="2147483670" r:id="rId16"/>
    <p:sldLayoutId id="2147483671" r:id="rId17"/>
    <p:sldLayoutId id="2147483672" r:id="rId18"/>
    <p:sldLayoutId id="2147483673" r:id="rId19"/>
    <p:sldLayoutId id="2147483674" r:id="rId20"/>
    <p:sldLayoutId id="2147483675" r:id="rId21"/>
    <p:sldLayoutId id="2147483676" r:id="rId22"/>
    <p:sldLayoutId id="2147483677" r:id="rId23"/>
    <p:sldLayoutId id="2147483678" r:id="rId24"/>
    <p:sldLayoutId id="2147483679" r:id="rId25"/>
    <p:sldLayoutId id="2147483680" r:id="rId26"/>
    <p:sldLayoutId id="2147483681" r:id="rId27"/>
    <p:sldLayoutId id="2147483702" r:id="rId28"/>
    <p:sldLayoutId id="2147483701" r:id="rId29"/>
    <p:sldLayoutId id="2147483651" r:id="rId30"/>
    <p:sldLayoutId id="2147483664" r:id="rId31"/>
    <p:sldLayoutId id="2147483665" r:id="rId32"/>
    <p:sldLayoutId id="2147483666" r:id="rId33"/>
    <p:sldLayoutId id="2147483654" r:id="rId34"/>
    <p:sldLayoutId id="2147483684" r:id="rId35"/>
    <p:sldLayoutId id="2147483685" r:id="rId36"/>
    <p:sldLayoutId id="2147483686" r:id="rId37"/>
    <p:sldLayoutId id="2147483683" r:id="rId38"/>
    <p:sldLayoutId id="2147483687" r:id="rId39"/>
    <p:sldLayoutId id="2147483698" r:id="rId40"/>
    <p:sldLayoutId id="2147483697" r:id="rId41"/>
    <p:sldLayoutId id="2147483655" r:id="rId42"/>
    <p:sldLayoutId id="2147483692" r:id="rId43"/>
    <p:sldLayoutId id="2147483693" r:id="rId44"/>
    <p:sldLayoutId id="2147483694" r:id="rId45"/>
    <p:sldLayoutId id="2147483695" r:id="rId46"/>
    <p:sldLayoutId id="2147483689" r:id="rId47"/>
    <p:sldLayoutId id="2147483688" r:id="rId48"/>
    <p:sldLayoutId id="2147483690" r:id="rId49"/>
    <p:sldLayoutId id="2147483691" r:id="rId50"/>
  </p:sldLayoutIdLst>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4000" kern="1200">
          <a:solidFill>
            <a:schemeClr val="accent3"/>
          </a:solidFill>
          <a:latin typeface="Work Sans ExtraBold" panose="00000900000000000000" pitchFamily="2" charset="0"/>
          <a:ea typeface="+mj-ea"/>
          <a:cs typeface="+mj-cs"/>
        </a:defRPr>
      </a:lvl1pPr>
    </p:titleStyle>
    <p:bodyStyle>
      <a:lvl1pPr marL="271463" indent="-271463" algn="l" defTabSz="914400" rtl="0" eaLnBrk="1" latinLnBrk="0" hangingPunct="1">
        <a:lnSpc>
          <a:spcPct val="100000"/>
        </a:lnSpc>
        <a:spcBef>
          <a:spcPts val="800"/>
        </a:spcBef>
        <a:buClr>
          <a:schemeClr val="accent3"/>
        </a:buClr>
        <a:buFont typeface="Arial" panose="020B0604020202020204" pitchFamily="34" charset="0"/>
        <a:buChar char="•"/>
        <a:defRPr sz="2000" kern="1200">
          <a:solidFill>
            <a:schemeClr val="tx1"/>
          </a:solidFill>
          <a:latin typeface="+mn-lt"/>
          <a:ea typeface="+mn-ea"/>
          <a:cs typeface="+mn-cs"/>
        </a:defRPr>
      </a:lvl1pPr>
      <a:lvl2pPr marL="715963" indent="-271463" algn="l" defTabSz="914400" rtl="0" eaLnBrk="1" latinLnBrk="0" hangingPunct="1">
        <a:lnSpc>
          <a:spcPct val="100000"/>
        </a:lnSpc>
        <a:spcBef>
          <a:spcPts val="200"/>
        </a:spcBef>
        <a:buClr>
          <a:schemeClr val="accent3"/>
        </a:buClr>
        <a:buFont typeface="Arial" panose="020B0604020202020204" pitchFamily="34" charset="0"/>
        <a:buChar char="•"/>
        <a:defRPr sz="1800" kern="1200">
          <a:solidFill>
            <a:schemeClr val="tx1"/>
          </a:solidFill>
          <a:latin typeface="+mn-lt"/>
          <a:ea typeface="+mn-ea"/>
          <a:cs typeface="+mn-cs"/>
        </a:defRPr>
      </a:lvl2pPr>
      <a:lvl3pPr marL="1162050" indent="-263525"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1614488" indent="-271463" algn="l" defTabSz="914400" rtl="0" eaLnBrk="1" latinLnBrk="0" hangingPunct="1">
        <a:lnSpc>
          <a:spcPct val="100000"/>
        </a:lnSpc>
        <a:spcBef>
          <a:spcPts val="200"/>
        </a:spcBef>
        <a:buClr>
          <a:schemeClr val="accent3"/>
        </a:buClr>
        <a:buFont typeface="Arial" panose="020B0604020202020204" pitchFamily="34" charset="0"/>
        <a:buChar char="•"/>
        <a:defRPr sz="1400" kern="1200">
          <a:solidFill>
            <a:schemeClr val="tx1"/>
          </a:solidFill>
          <a:latin typeface="+mn-lt"/>
          <a:ea typeface="+mn-ea"/>
          <a:cs typeface="+mn-cs"/>
        </a:defRPr>
      </a:lvl4pPr>
      <a:lvl5pPr marL="2058988" indent="-263525"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mn-lt"/>
          <a:ea typeface="+mn-ea"/>
          <a:cs typeface="+mn-cs"/>
        </a:defRPr>
      </a:lvl5pPr>
      <a:lvl6pPr marL="2513013" indent="-273050"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mn-lt"/>
          <a:ea typeface="+mn-ea"/>
          <a:cs typeface="+mn-cs"/>
        </a:defRPr>
      </a:lvl6pPr>
      <a:lvl7pPr marL="2957513" indent="-263525"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mn-lt"/>
          <a:ea typeface="+mn-ea"/>
          <a:cs typeface="+mn-cs"/>
        </a:defRPr>
      </a:lvl7pPr>
      <a:lvl8pPr marL="3409950" indent="-271463"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mn-lt"/>
          <a:ea typeface="+mn-ea"/>
          <a:cs typeface="+mn-cs"/>
        </a:defRPr>
      </a:lvl8pPr>
      <a:lvl9pPr marL="3856038" indent="-265113" algn="l" defTabSz="914400" rtl="0" eaLnBrk="1" latinLnBrk="0" hangingPunct="1">
        <a:lnSpc>
          <a:spcPct val="100000"/>
        </a:lnSpc>
        <a:spcBef>
          <a:spcPts val="200"/>
        </a:spcBef>
        <a:buClr>
          <a:schemeClr val="accent3"/>
        </a:buClr>
        <a:buFont typeface="Arial" panose="020B0604020202020204" pitchFamily="34" charset="0"/>
        <a:buChar char="•"/>
        <a:defRPr sz="12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hyperlink" Target="https://kainuunliitto.fi/assets/uploads/2021/03/huoneentaulu-naisnakokulmaakainuuseen.pdf" TargetMode="Externa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3E90725-EC38-42AD-86BB-17395350E282}"/>
              </a:ext>
            </a:extLst>
          </p:cNvPr>
          <p:cNvSpPr>
            <a:spLocks noGrp="1"/>
          </p:cNvSpPr>
          <p:nvPr>
            <p:ph type="ctrTitle"/>
          </p:nvPr>
        </p:nvSpPr>
        <p:spPr/>
        <p:txBody>
          <a:bodyPr/>
          <a:lstStyle/>
          <a:p>
            <a:r>
              <a:rPr lang="fi-FI" dirty="0"/>
              <a:t>USO-webinaarin 11.5.2021 pienryhmäkeskusteluiden kommentit</a:t>
            </a:r>
          </a:p>
        </p:txBody>
      </p:sp>
      <p:sp>
        <p:nvSpPr>
          <p:cNvPr id="3" name="Alaotsikko 2">
            <a:extLst>
              <a:ext uri="{FF2B5EF4-FFF2-40B4-BE49-F238E27FC236}">
                <a16:creationId xmlns:a16="http://schemas.microsoft.com/office/drawing/2014/main" id="{231E1CB4-EFE9-4B1F-AB3E-F1C9C979BEED}"/>
              </a:ext>
            </a:extLst>
          </p:cNvPr>
          <p:cNvSpPr>
            <a:spLocks noGrp="1"/>
          </p:cNvSpPr>
          <p:nvPr>
            <p:ph type="subTitle" idx="1"/>
          </p:nvPr>
        </p:nvSpPr>
        <p:spPr/>
        <p:txBody>
          <a:bodyPr/>
          <a:lstStyle/>
          <a:p>
            <a:r>
              <a:rPr lang="fi-FI" dirty="0"/>
              <a:t>Kestävät kunnat –ennakointiprosessin skenaarioista</a:t>
            </a:r>
          </a:p>
        </p:txBody>
      </p:sp>
      <p:sp>
        <p:nvSpPr>
          <p:cNvPr id="4" name="Tekstin paikkamerkki 3">
            <a:extLst>
              <a:ext uri="{FF2B5EF4-FFF2-40B4-BE49-F238E27FC236}">
                <a16:creationId xmlns:a16="http://schemas.microsoft.com/office/drawing/2014/main" id="{75D142EA-772A-4CCE-9859-CECB5BDADF7C}"/>
              </a:ext>
            </a:extLst>
          </p:cNvPr>
          <p:cNvSpPr>
            <a:spLocks noGrp="1"/>
          </p:cNvSpPr>
          <p:nvPr>
            <p:ph type="body" sz="quarter" idx="13"/>
          </p:nvPr>
        </p:nvSpPr>
        <p:spPr>
          <a:xfrm>
            <a:off x="762114" y="5032012"/>
            <a:ext cx="10658475" cy="360208"/>
          </a:xfrm>
        </p:spPr>
        <p:txBody>
          <a:bodyPr/>
          <a:lstStyle/>
          <a:p>
            <a:r>
              <a:rPr lang="fi-FI" dirty="0"/>
              <a:t>@kuntaliitto @FCG_Group @kestavakaupunki @kl_USO</a:t>
            </a:r>
          </a:p>
        </p:txBody>
      </p:sp>
    </p:spTree>
    <p:extLst>
      <p:ext uri="{BB962C8B-B14F-4D97-AF65-F5344CB8AC3E}">
        <p14:creationId xmlns:p14="http://schemas.microsoft.com/office/powerpoint/2010/main" val="108800176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087044-BF92-42AB-BB35-9DA17B2B6D6C}"/>
              </a:ext>
            </a:extLst>
          </p:cNvPr>
          <p:cNvSpPr>
            <a:spLocks noGrp="1"/>
          </p:cNvSpPr>
          <p:nvPr>
            <p:ph type="title"/>
          </p:nvPr>
        </p:nvSpPr>
        <p:spPr>
          <a:xfrm>
            <a:off x="762115" y="620688"/>
            <a:ext cx="10658475" cy="432271"/>
          </a:xfrm>
        </p:spPr>
        <p:txBody>
          <a:bodyPr/>
          <a:lstStyle/>
          <a:p>
            <a:r>
              <a:rPr lang="fi-FI" sz="2400" dirty="0"/>
              <a:t>1. Mitä ajatuksia ennakointiprosessin skenaarioiden pohjalta syntyy?</a:t>
            </a:r>
            <a:br>
              <a:rPr lang="fi-FI" sz="3200" dirty="0"/>
            </a:br>
            <a:endParaRPr lang="fi-FI" sz="3200" dirty="0"/>
          </a:p>
        </p:txBody>
      </p:sp>
      <p:sp>
        <p:nvSpPr>
          <p:cNvPr id="3" name="Sisällön paikkamerkki 2">
            <a:extLst>
              <a:ext uri="{FF2B5EF4-FFF2-40B4-BE49-F238E27FC236}">
                <a16:creationId xmlns:a16="http://schemas.microsoft.com/office/drawing/2014/main" id="{42C6569E-2C37-42A7-AFAF-13A92E8B8419}"/>
              </a:ext>
            </a:extLst>
          </p:cNvPr>
          <p:cNvSpPr>
            <a:spLocks noGrp="1"/>
          </p:cNvSpPr>
          <p:nvPr>
            <p:ph idx="1"/>
          </p:nvPr>
        </p:nvSpPr>
        <p:spPr>
          <a:xfrm>
            <a:off x="777106" y="1340545"/>
            <a:ext cx="10658475" cy="3816648"/>
          </a:xfrm>
        </p:spPr>
        <p:txBody>
          <a:bodyPr/>
          <a:lstStyle/>
          <a:p>
            <a:r>
              <a:rPr lang="fi-FI" sz="1800" dirty="0"/>
              <a:t>Kestävien elämäntapojen korostuminen näkyy kunnassa (varhaiskasvatuksessa ja koulutuksessa) ja näissä skenaarioissa </a:t>
            </a:r>
          </a:p>
          <a:p>
            <a:r>
              <a:rPr lang="fi-FI" sz="1800" dirty="0"/>
              <a:t>Yhteisöllinen innovointi myös näkyy jo nyt kunnassa ja näissä skenaarioissa</a:t>
            </a:r>
          </a:p>
          <a:p>
            <a:r>
              <a:rPr lang="fi-FI" sz="1800" dirty="0"/>
              <a:t>Miten digipalveluilla saadaan saavutettua kaikki asukasryhmät?</a:t>
            </a:r>
          </a:p>
          <a:p>
            <a:r>
              <a:rPr lang="fi-FI" sz="1800" dirty="0"/>
              <a:t>Työvoimapula näkyy jo varhaiskasvatuksessa (ske.2 ) ja ruokapalveluissa, koulupsykologien/kuraattoreiden kohdalla</a:t>
            </a:r>
          </a:p>
          <a:p>
            <a:r>
              <a:rPr lang="fi-FI" sz="1800" dirty="0"/>
              <a:t>Pahoinvointi näkyy jo nuorissa</a:t>
            </a:r>
          </a:p>
          <a:p>
            <a:r>
              <a:rPr lang="fi-FI" sz="1800" dirty="0"/>
              <a:t>Miten koulutus pystyy vastaamaan tulevaan tarpeeseen? </a:t>
            </a:r>
          </a:p>
          <a:p>
            <a:pPr lvl="1"/>
            <a:r>
              <a:rPr lang="fi-FI" sz="1600" dirty="0"/>
              <a:t>Esim. asukkaiden digiopastaminen, koulutustarjonnan uusiutuminen, suurtalouden koulutukselle ja ”nuorten innostamiselle” tarvetta</a:t>
            </a:r>
          </a:p>
          <a:p>
            <a:r>
              <a:rPr lang="fi-FI" sz="1800" dirty="0"/>
              <a:t>Kuntalaisten kuuntelu ja osallistaminen tärkeää ja sitä tehdään jo paljon</a:t>
            </a:r>
          </a:p>
          <a:p>
            <a:r>
              <a:rPr lang="fi-FI" sz="1800" dirty="0"/>
              <a:t>Kuntien elinvoiman ja vetovoimaisuuden edistäminen on kuntien ja julkisella agendalla (resursoidaan paljon)</a:t>
            </a:r>
          </a:p>
          <a:p>
            <a:pPr lvl="1"/>
            <a:r>
              <a:rPr lang="fi-FI" sz="1600" dirty="0"/>
              <a:t>Samaan aikaan peruspalvelut eivät saa samanlaista arvostusta</a:t>
            </a:r>
          </a:p>
          <a:p>
            <a:endParaRPr lang="fi-FI" sz="1400" dirty="0"/>
          </a:p>
          <a:p>
            <a:endParaRPr lang="fi-FI" sz="1400" dirty="0"/>
          </a:p>
        </p:txBody>
      </p:sp>
      <p:sp>
        <p:nvSpPr>
          <p:cNvPr id="4" name="Dian numeron paikkamerkki 3">
            <a:extLst>
              <a:ext uri="{FF2B5EF4-FFF2-40B4-BE49-F238E27FC236}">
                <a16:creationId xmlns:a16="http://schemas.microsoft.com/office/drawing/2014/main" id="{94DB2301-2938-4B75-B12B-36E8AD0CDF99}"/>
              </a:ext>
            </a:extLst>
          </p:cNvPr>
          <p:cNvSpPr>
            <a:spLocks noGrp="1"/>
          </p:cNvSpPr>
          <p:nvPr>
            <p:ph type="sldNum" sz="quarter" idx="12"/>
          </p:nvPr>
        </p:nvSpPr>
        <p:spPr/>
        <p:txBody>
          <a:bodyPr/>
          <a:lstStyle/>
          <a:p>
            <a:fld id="{0861148C-697E-4B67-BDAA-872F34DF1106}" type="slidenum">
              <a:rPr lang="fi-FI" smtClean="0"/>
              <a:t>10</a:t>
            </a:fld>
            <a:endParaRPr lang="fi-FI"/>
          </a:p>
        </p:txBody>
      </p:sp>
    </p:spTree>
    <p:extLst>
      <p:ext uri="{BB962C8B-B14F-4D97-AF65-F5344CB8AC3E}">
        <p14:creationId xmlns:p14="http://schemas.microsoft.com/office/powerpoint/2010/main" val="70197875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087044-BF92-42AB-BB35-9DA17B2B6D6C}"/>
              </a:ext>
            </a:extLst>
          </p:cNvPr>
          <p:cNvSpPr>
            <a:spLocks noGrp="1"/>
          </p:cNvSpPr>
          <p:nvPr>
            <p:ph type="title"/>
          </p:nvPr>
        </p:nvSpPr>
        <p:spPr>
          <a:xfrm>
            <a:off x="766763" y="548681"/>
            <a:ext cx="10658475" cy="1080120"/>
          </a:xfrm>
        </p:spPr>
        <p:txBody>
          <a:bodyPr/>
          <a:lstStyle/>
          <a:p>
            <a:pPr>
              <a:spcBef>
                <a:spcPts val="600"/>
              </a:spcBef>
              <a:spcAft>
                <a:spcPts val="600"/>
              </a:spcAft>
            </a:pPr>
            <a:r>
              <a:rPr lang="fi-FI" sz="2000" dirty="0"/>
              <a:t>2. Mitkä ovat pienryhmän teeman näkökulmasta isot strategiset kysymykset, jotka tulisi ennakoinnin perusteella nostaa kuntastrategioihin? Mitä strategisia valintoja kuntastrategioihin tulisi tehdä teemassa?</a:t>
            </a:r>
            <a:br>
              <a:rPr lang="fi-FI" sz="2000" dirty="0"/>
            </a:br>
            <a:endParaRPr lang="fi-FI" sz="2000" dirty="0"/>
          </a:p>
        </p:txBody>
      </p:sp>
      <p:sp>
        <p:nvSpPr>
          <p:cNvPr id="3" name="Sisällön paikkamerkki 2">
            <a:extLst>
              <a:ext uri="{FF2B5EF4-FFF2-40B4-BE49-F238E27FC236}">
                <a16:creationId xmlns:a16="http://schemas.microsoft.com/office/drawing/2014/main" id="{42C6569E-2C37-42A7-AFAF-13A92E8B8419}"/>
              </a:ext>
            </a:extLst>
          </p:cNvPr>
          <p:cNvSpPr>
            <a:spLocks noGrp="1"/>
          </p:cNvSpPr>
          <p:nvPr>
            <p:ph idx="1"/>
          </p:nvPr>
        </p:nvSpPr>
        <p:spPr>
          <a:xfrm>
            <a:off x="742891" y="1772816"/>
            <a:ext cx="10658475" cy="4213820"/>
          </a:xfrm>
        </p:spPr>
        <p:txBody>
          <a:bodyPr/>
          <a:lstStyle/>
          <a:p>
            <a:r>
              <a:rPr lang="fi-FI" sz="1600" dirty="0"/>
              <a:t>Lasten, nuorten ja perheiden tasa-arvoisuuden edistäminen (hyvinvoinnin jakautuminen paremmaksi)</a:t>
            </a:r>
          </a:p>
          <a:p>
            <a:r>
              <a:rPr lang="fi-FI" sz="1600" dirty="0"/>
              <a:t>Ekologinen kestävyys, ilmastonmuutoksen hillintä (nuoret vaativat jo tätä)</a:t>
            </a:r>
          </a:p>
          <a:p>
            <a:r>
              <a:rPr lang="fi-FI" sz="1600" dirty="0"/>
              <a:t>Asukkaiden liikkumiseen kannustaminen ja mahdollistaminen (hyvinvointiin ja kustannuksiin vaikutuksia), yhteistyö seurojen &amp; järjestöjen jne. kanssa</a:t>
            </a:r>
          </a:p>
          <a:p>
            <a:r>
              <a:rPr lang="fi-FI" sz="1600" dirty="0"/>
              <a:t>Suvaitsevaisuus työperäisiä maahanmuuttajia kohtaan, onnistunut kotouttaminen</a:t>
            </a:r>
          </a:p>
          <a:p>
            <a:r>
              <a:rPr lang="fi-FI" sz="1600" dirty="0"/>
              <a:t>Monialainen osaaminen tärkeää pienemmissä kunnissa ja virkojen täytössä (</a:t>
            </a:r>
            <a:r>
              <a:rPr lang="fi-FI" sz="1600" dirty="0" err="1"/>
              <a:t>generalistit</a:t>
            </a:r>
            <a:r>
              <a:rPr lang="fi-FI" sz="1600" dirty="0"/>
              <a:t>, ”</a:t>
            </a:r>
            <a:r>
              <a:rPr lang="fi-FI" sz="1600" dirty="0" err="1"/>
              <a:t>multipaskaajat</a:t>
            </a:r>
            <a:r>
              <a:rPr lang="fi-FI" sz="1600" dirty="0"/>
              <a:t>”)</a:t>
            </a:r>
          </a:p>
          <a:p>
            <a:r>
              <a:rPr lang="fi-FI" sz="1600" dirty="0"/>
              <a:t>Osaamisen arvostaminen (sitä kautta syntyvät monipuoliset käytännön ratkaisut) ja monipuoliset opiskelumahdollisuudet</a:t>
            </a:r>
          </a:p>
          <a:p>
            <a:r>
              <a:rPr lang="fi-FI" sz="1600" dirty="0"/>
              <a:t>Työhyvinvointi ja työntekijöiden hyvinvoinnin edistäminen mukaan strategioihin ja henkilöstön osaamisen lisääminen, henkilöstön urapolkujen kehittäminen</a:t>
            </a:r>
          </a:p>
          <a:p>
            <a:r>
              <a:rPr lang="fi-FI" sz="1600" dirty="0"/>
              <a:t>Kunta ei ole vain palvelujen kehittäjä, vaan elinvoiman edistäjä, </a:t>
            </a:r>
          </a:p>
          <a:p>
            <a:r>
              <a:rPr lang="fi-FI" sz="1600" dirty="0"/>
              <a:t>Kuntaorganisaatioissa tarvitaan kestävän kehityksen tiedon lisäämistä, rohkeita vaihtoehtoja, uskallusta</a:t>
            </a:r>
          </a:p>
          <a:p>
            <a:endParaRPr lang="fi-FI" dirty="0"/>
          </a:p>
          <a:p>
            <a:endParaRPr lang="fi-FI" dirty="0"/>
          </a:p>
        </p:txBody>
      </p:sp>
      <p:sp>
        <p:nvSpPr>
          <p:cNvPr id="4" name="Dian numeron paikkamerkki 3">
            <a:extLst>
              <a:ext uri="{FF2B5EF4-FFF2-40B4-BE49-F238E27FC236}">
                <a16:creationId xmlns:a16="http://schemas.microsoft.com/office/drawing/2014/main" id="{94DB2301-2938-4B75-B12B-36E8AD0CDF99}"/>
              </a:ext>
            </a:extLst>
          </p:cNvPr>
          <p:cNvSpPr>
            <a:spLocks noGrp="1"/>
          </p:cNvSpPr>
          <p:nvPr>
            <p:ph type="sldNum" sz="quarter" idx="12"/>
          </p:nvPr>
        </p:nvSpPr>
        <p:spPr/>
        <p:txBody>
          <a:bodyPr/>
          <a:lstStyle/>
          <a:p>
            <a:fld id="{0861148C-697E-4B67-BDAA-872F34DF1106}" type="slidenum">
              <a:rPr lang="fi-FI" smtClean="0"/>
              <a:t>11</a:t>
            </a:fld>
            <a:endParaRPr lang="fi-FI"/>
          </a:p>
        </p:txBody>
      </p:sp>
    </p:spTree>
    <p:extLst>
      <p:ext uri="{BB962C8B-B14F-4D97-AF65-F5344CB8AC3E}">
        <p14:creationId xmlns:p14="http://schemas.microsoft.com/office/powerpoint/2010/main" val="309196511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38C88CB6-5450-4C10-A318-E97D891AE8D6}"/>
              </a:ext>
            </a:extLst>
          </p:cNvPr>
          <p:cNvSpPr>
            <a:spLocks noGrp="1"/>
          </p:cNvSpPr>
          <p:nvPr>
            <p:ph type="title"/>
          </p:nvPr>
        </p:nvSpPr>
        <p:spPr/>
        <p:txBody>
          <a:bodyPr/>
          <a:lstStyle/>
          <a:p>
            <a:r>
              <a:rPr lang="fi-FI" dirty="0"/>
              <a:t>Ryhmä 4. Maankäyttö, asuminen ja liikenne</a:t>
            </a:r>
          </a:p>
        </p:txBody>
      </p:sp>
      <p:sp>
        <p:nvSpPr>
          <p:cNvPr id="2" name="Dian numeron paikkamerkki 1">
            <a:extLst>
              <a:ext uri="{FF2B5EF4-FFF2-40B4-BE49-F238E27FC236}">
                <a16:creationId xmlns:a16="http://schemas.microsoft.com/office/drawing/2014/main" id="{CFBAA462-9553-49C7-BFF6-E78D5942A0FF}"/>
              </a:ext>
            </a:extLst>
          </p:cNvPr>
          <p:cNvSpPr>
            <a:spLocks noGrp="1"/>
          </p:cNvSpPr>
          <p:nvPr>
            <p:ph type="sldNum" sz="quarter" idx="12"/>
          </p:nvPr>
        </p:nvSpPr>
        <p:spPr/>
        <p:txBody>
          <a:bodyPr/>
          <a:lstStyle/>
          <a:p>
            <a:fld id="{0861148C-697E-4B67-BDAA-872F34DF1106}" type="slidenum">
              <a:rPr lang="fi-FI" smtClean="0"/>
              <a:t>12</a:t>
            </a:fld>
            <a:endParaRPr lang="fi-FI"/>
          </a:p>
        </p:txBody>
      </p:sp>
    </p:spTree>
    <p:extLst>
      <p:ext uri="{BB962C8B-B14F-4D97-AF65-F5344CB8AC3E}">
        <p14:creationId xmlns:p14="http://schemas.microsoft.com/office/powerpoint/2010/main" val="141045273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087044-BF92-42AB-BB35-9DA17B2B6D6C}"/>
              </a:ext>
            </a:extLst>
          </p:cNvPr>
          <p:cNvSpPr>
            <a:spLocks noGrp="1"/>
          </p:cNvSpPr>
          <p:nvPr>
            <p:ph type="title"/>
          </p:nvPr>
        </p:nvSpPr>
        <p:spPr>
          <a:xfrm>
            <a:off x="804347" y="559767"/>
            <a:ext cx="10658475" cy="492969"/>
          </a:xfrm>
        </p:spPr>
        <p:txBody>
          <a:bodyPr/>
          <a:lstStyle/>
          <a:p>
            <a:r>
              <a:rPr lang="fi-FI" sz="2000" dirty="0"/>
              <a:t>1. Mitä ajatuksia ennakointiprosessin skenaarioiden pohjalta syntyy?</a:t>
            </a:r>
            <a:br>
              <a:rPr lang="fi-FI" sz="3200" dirty="0"/>
            </a:br>
            <a:br>
              <a:rPr lang="fi-FI" sz="3200" dirty="0"/>
            </a:br>
            <a:endParaRPr lang="fi-FI" sz="3200" dirty="0"/>
          </a:p>
        </p:txBody>
      </p:sp>
      <p:sp>
        <p:nvSpPr>
          <p:cNvPr id="3" name="Sisällön paikkamerkki 2">
            <a:extLst>
              <a:ext uri="{FF2B5EF4-FFF2-40B4-BE49-F238E27FC236}">
                <a16:creationId xmlns:a16="http://schemas.microsoft.com/office/drawing/2014/main" id="{42C6569E-2C37-42A7-AFAF-13A92E8B8419}"/>
              </a:ext>
            </a:extLst>
          </p:cNvPr>
          <p:cNvSpPr>
            <a:spLocks noGrp="1"/>
          </p:cNvSpPr>
          <p:nvPr>
            <p:ph idx="1"/>
          </p:nvPr>
        </p:nvSpPr>
        <p:spPr>
          <a:xfrm>
            <a:off x="748402" y="1086455"/>
            <a:ext cx="10658475" cy="4032672"/>
          </a:xfrm>
        </p:spPr>
        <p:txBody>
          <a:bodyPr/>
          <a:lstStyle/>
          <a:p>
            <a:r>
              <a:rPr lang="fi-FI" sz="1600" dirty="0"/>
              <a:t>Kunnat ovat erilaisia, joten moni skenaarioista osua omalle kohdalle vaikka ovatkin mollivoittoisia.</a:t>
            </a:r>
          </a:p>
          <a:p>
            <a:r>
              <a:rPr lang="fi-FI" sz="1600" dirty="0"/>
              <a:t>Skenaariot ovat herättäviä: julkisella puolella varovaisuusperiaatteen pitää toimia, joten uskalletaanko tarttua tulevaisuuden mahdollisuuksiin?</a:t>
            </a:r>
          </a:p>
          <a:p>
            <a:r>
              <a:rPr lang="fi-FI" sz="1600" dirty="0"/>
              <a:t>Miten keskitytään positiiviseen ajatteluun ja miten nostetaan positiivista virettä?</a:t>
            </a:r>
          </a:p>
          <a:p>
            <a:pPr lvl="1"/>
            <a:r>
              <a:rPr lang="fi-FI" sz="1400" dirty="0"/>
              <a:t>Pienissä kunnissa nipistetty toimintaa minimiin ja kaikki kivet käännytty</a:t>
            </a:r>
          </a:p>
          <a:p>
            <a:pPr lvl="1"/>
            <a:r>
              <a:rPr lang="fi-FI" sz="1400" dirty="0"/>
              <a:t>Skenaarioita voi käyttää riskien arviointiin</a:t>
            </a:r>
          </a:p>
          <a:p>
            <a:r>
              <a:rPr lang="fi-FI" sz="1600" dirty="0"/>
              <a:t>Hyvinvointialueiden myötä rooli muuttuu kun on verkostoja ja alustatoimintaan</a:t>
            </a:r>
          </a:p>
          <a:p>
            <a:pPr lvl="1"/>
            <a:r>
              <a:rPr lang="fi-FI" sz="1400" dirty="0"/>
              <a:t>Näitä ei olla vielä viety kovin pitkälle</a:t>
            </a:r>
          </a:p>
          <a:p>
            <a:pPr lvl="1"/>
            <a:r>
              <a:rPr lang="fi-FI" sz="1400" dirty="0"/>
              <a:t>Sote ollut ainoa kasvuala, joten millaista kuntiin jäljelle jäävä tekeminen on</a:t>
            </a:r>
          </a:p>
          <a:p>
            <a:r>
              <a:rPr lang="fi-FI" sz="1600" dirty="0"/>
              <a:t>Pitäisikö osaavan työvoiman saannissa tai digi-verkkojen rakentamisessa ottaa vahvempaa roolia? </a:t>
            </a:r>
          </a:p>
          <a:p>
            <a:pPr lvl="1"/>
            <a:r>
              <a:rPr lang="fi-FI" sz="1400" dirty="0"/>
              <a:t>Keskuskaupungeilta varsinkin odotetaan johtajuutta</a:t>
            </a:r>
          </a:p>
          <a:p>
            <a:pPr lvl="1"/>
            <a:r>
              <a:rPr lang="fi-FI" sz="1400" dirty="0"/>
              <a:t>Verkostojen mahdollisuudet</a:t>
            </a:r>
          </a:p>
          <a:p>
            <a:r>
              <a:rPr lang="fi-FI" sz="1600" dirty="0"/>
              <a:t>Tietoliikenneyhteyksien</a:t>
            </a:r>
            <a:r>
              <a:rPr lang="fi-FI" sz="1400" dirty="0"/>
              <a:t> </a:t>
            </a:r>
            <a:r>
              <a:rPr lang="fi-FI" sz="1600" dirty="0"/>
              <a:t>turvaaminen</a:t>
            </a:r>
          </a:p>
          <a:p>
            <a:r>
              <a:rPr lang="fi-FI" sz="1600" dirty="0"/>
              <a:t>Kansalaistaidot ja kotitaloudet</a:t>
            </a:r>
          </a:p>
          <a:p>
            <a:r>
              <a:rPr lang="fi-FI" sz="1600" dirty="0"/>
              <a:t>Pieni kunta ja vähenevä väki</a:t>
            </a:r>
          </a:p>
          <a:p>
            <a:pPr lvl="1"/>
            <a:r>
              <a:rPr lang="fi-FI" sz="1400" dirty="0"/>
              <a:t>On pitänyt jo toimia monessa suhteessa, mm. hallintoa on suunniteltu ja </a:t>
            </a:r>
            <a:r>
              <a:rPr lang="fi-FI" sz="1400" dirty="0" err="1"/>
              <a:t>osallistettu</a:t>
            </a:r>
            <a:r>
              <a:rPr lang="fi-FI" sz="1400" dirty="0"/>
              <a:t>, asemakaavamuutoksilla tiivistetty keskustaa, kiinteistöistä luovuttu, puurakentamista suosittu ja linjattu ensisijaisesti</a:t>
            </a:r>
          </a:p>
          <a:p>
            <a:r>
              <a:rPr lang="fi-FI" sz="1600" dirty="0"/>
              <a:t>Miten liikennettä voidaan suunnitella?</a:t>
            </a:r>
          </a:p>
        </p:txBody>
      </p:sp>
      <p:sp>
        <p:nvSpPr>
          <p:cNvPr id="4" name="Dian numeron paikkamerkki 3">
            <a:extLst>
              <a:ext uri="{FF2B5EF4-FFF2-40B4-BE49-F238E27FC236}">
                <a16:creationId xmlns:a16="http://schemas.microsoft.com/office/drawing/2014/main" id="{94DB2301-2938-4B75-B12B-36E8AD0CDF99}"/>
              </a:ext>
            </a:extLst>
          </p:cNvPr>
          <p:cNvSpPr>
            <a:spLocks noGrp="1"/>
          </p:cNvSpPr>
          <p:nvPr>
            <p:ph type="sldNum" sz="quarter" idx="12"/>
          </p:nvPr>
        </p:nvSpPr>
        <p:spPr/>
        <p:txBody>
          <a:bodyPr/>
          <a:lstStyle/>
          <a:p>
            <a:fld id="{0861148C-697E-4B67-BDAA-872F34DF1106}" type="slidenum">
              <a:rPr lang="fi-FI" smtClean="0"/>
              <a:t>13</a:t>
            </a:fld>
            <a:endParaRPr lang="fi-FI"/>
          </a:p>
        </p:txBody>
      </p:sp>
    </p:spTree>
    <p:extLst>
      <p:ext uri="{BB962C8B-B14F-4D97-AF65-F5344CB8AC3E}">
        <p14:creationId xmlns:p14="http://schemas.microsoft.com/office/powerpoint/2010/main" val="89199300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087044-BF92-42AB-BB35-9DA17B2B6D6C}"/>
              </a:ext>
            </a:extLst>
          </p:cNvPr>
          <p:cNvSpPr>
            <a:spLocks noGrp="1"/>
          </p:cNvSpPr>
          <p:nvPr>
            <p:ph type="title"/>
          </p:nvPr>
        </p:nvSpPr>
        <p:spPr>
          <a:xfrm>
            <a:off x="478730" y="628832"/>
            <a:ext cx="11161886" cy="709881"/>
          </a:xfrm>
        </p:spPr>
        <p:txBody>
          <a:bodyPr/>
          <a:lstStyle/>
          <a:p>
            <a:pPr>
              <a:spcBef>
                <a:spcPts val="600"/>
              </a:spcBef>
              <a:spcAft>
                <a:spcPts val="600"/>
              </a:spcAft>
            </a:pPr>
            <a:r>
              <a:rPr lang="fi-FI" sz="1800" dirty="0"/>
              <a:t>2. Mitkä ovat pienryhmän teeman näkökulmasta isot strategiset kysymykset, jotka tulisi ennakoinnin perusteella nostaa kuntastrategioihin? Mitä strategisia valintoja kuntastrategioihin tulisi tehdä teemassa?</a:t>
            </a:r>
            <a:br>
              <a:rPr lang="fi-FI" sz="1800" dirty="0"/>
            </a:br>
            <a:br>
              <a:rPr lang="fi-FI" sz="1800" dirty="0"/>
            </a:br>
            <a:endParaRPr lang="fi-FI" sz="1800" dirty="0"/>
          </a:p>
        </p:txBody>
      </p:sp>
      <p:sp>
        <p:nvSpPr>
          <p:cNvPr id="3" name="Sisällön paikkamerkki 2">
            <a:extLst>
              <a:ext uri="{FF2B5EF4-FFF2-40B4-BE49-F238E27FC236}">
                <a16:creationId xmlns:a16="http://schemas.microsoft.com/office/drawing/2014/main" id="{42C6569E-2C37-42A7-AFAF-13A92E8B8419}"/>
              </a:ext>
            </a:extLst>
          </p:cNvPr>
          <p:cNvSpPr>
            <a:spLocks noGrp="1"/>
          </p:cNvSpPr>
          <p:nvPr>
            <p:ph idx="1"/>
          </p:nvPr>
        </p:nvSpPr>
        <p:spPr>
          <a:xfrm>
            <a:off x="515057" y="1338714"/>
            <a:ext cx="11089232" cy="4250750"/>
          </a:xfrm>
        </p:spPr>
        <p:txBody>
          <a:bodyPr/>
          <a:lstStyle/>
          <a:p>
            <a:pPr marL="444500" lvl="1" indent="0">
              <a:buNone/>
            </a:pPr>
            <a:endParaRPr lang="fi-FI" sz="1200" dirty="0"/>
          </a:p>
          <a:p>
            <a:r>
              <a:rPr lang="fi-FI" sz="1600" dirty="0"/>
              <a:t>Maankäytön kehityskuva: kunta voi itsekin yrittää muuttaa, mutta suuret trendit ohjaavat mm. väestön liikkeitä. Mihin voidaan vaikuttaa?</a:t>
            </a:r>
          </a:p>
          <a:p>
            <a:pPr lvl="1"/>
            <a:r>
              <a:rPr lang="fi-FI" sz="1400" dirty="0"/>
              <a:t>Kehyskunnissa (radanvarsikunnat) on pendelöintiä paljon, mutta nyt vähentynyt. Joukkoliikenne on lamaantunut, onko se kuinka pysyvää?</a:t>
            </a:r>
            <a:endParaRPr lang="en-US" sz="1400" dirty="0"/>
          </a:p>
          <a:p>
            <a:r>
              <a:rPr lang="en-US" sz="1600" dirty="0" err="1"/>
              <a:t>Ilmasto</a:t>
            </a:r>
            <a:r>
              <a:rPr lang="fi-FI" sz="1600" dirty="0"/>
              <a:t>tavoitteet MAL: kaupunkiseututasoisesti eli hieman laajempi näkökulma. Kun tehdään maaseutuohjelmaa, miten saadaan pidettyä väestöpohja ja palvelurakenne? </a:t>
            </a:r>
          </a:p>
          <a:p>
            <a:r>
              <a:rPr lang="fi-FI" sz="1600" dirty="0"/>
              <a:t>Varsinkin nuori väestö vähenee. Miten saataisiin houkutella paluumuuttajia? Väljempi asuminen ja tila houkuttelisi, mutta mihin infra riittää?</a:t>
            </a:r>
          </a:p>
          <a:p>
            <a:r>
              <a:rPr lang="fi-FI" sz="1600" dirty="0"/>
              <a:t>Esille nousivat kulkeminen ja asuminen, huonossa kunnossa alempiarvoiset tiet, käyttötarkoituksen muutos. </a:t>
            </a:r>
          </a:p>
          <a:p>
            <a:pPr lvl="1"/>
            <a:r>
              <a:rPr lang="fi-FI" sz="1400" dirty="0"/>
              <a:t>Joukkoliikennekysymys, kun uusia asuinalueita suunnitellaan, rakennetaanko uutta aluetta jos ei ole joukkoliikenneyhteyksiä? </a:t>
            </a:r>
          </a:p>
          <a:p>
            <a:pPr lvl="1"/>
            <a:r>
              <a:rPr lang="fi-FI" sz="1400" dirty="0"/>
              <a:t>Ei totuteta oman auton käyttöön, Suomessa odotetaan massaa ennen kuin bussit otetaan käyttöön</a:t>
            </a:r>
          </a:p>
          <a:p>
            <a:r>
              <a:rPr lang="fi-FI" sz="1600" dirty="0"/>
              <a:t>Odotukset etätyölle suuret, mutta mitä on todellisuus, onko tällä hetkellä realistista näkemystä tulevaisuudesta?</a:t>
            </a:r>
          </a:p>
          <a:p>
            <a:pPr lvl="1"/>
            <a:r>
              <a:rPr lang="fi-FI" sz="1400" dirty="0"/>
              <a:t>Etätyössä tarvitaan tilaa, vapaa-ajan asutuksen muutokset vakituisiksi, työpaikkoja tarvitaan kuitenkin suhteellisen lähellä</a:t>
            </a:r>
          </a:p>
          <a:p>
            <a:pPr lvl="1"/>
            <a:r>
              <a:rPr lang="fi-FI" sz="1400" dirty="0"/>
              <a:t>Haja-asutus alueiden vakiasunnoiksi muuttaminen (vaatimukset)</a:t>
            </a:r>
          </a:p>
        </p:txBody>
      </p:sp>
      <p:sp>
        <p:nvSpPr>
          <p:cNvPr id="4" name="Dian numeron paikkamerkki 3">
            <a:extLst>
              <a:ext uri="{FF2B5EF4-FFF2-40B4-BE49-F238E27FC236}">
                <a16:creationId xmlns:a16="http://schemas.microsoft.com/office/drawing/2014/main" id="{94DB2301-2938-4B75-B12B-36E8AD0CDF99}"/>
              </a:ext>
            </a:extLst>
          </p:cNvPr>
          <p:cNvSpPr>
            <a:spLocks noGrp="1"/>
          </p:cNvSpPr>
          <p:nvPr>
            <p:ph type="sldNum" sz="quarter" idx="12"/>
          </p:nvPr>
        </p:nvSpPr>
        <p:spPr/>
        <p:txBody>
          <a:bodyPr/>
          <a:lstStyle/>
          <a:p>
            <a:fld id="{0861148C-697E-4B67-BDAA-872F34DF1106}" type="slidenum">
              <a:rPr lang="fi-FI" smtClean="0"/>
              <a:t>14</a:t>
            </a:fld>
            <a:endParaRPr lang="fi-FI" dirty="0"/>
          </a:p>
        </p:txBody>
      </p:sp>
    </p:spTree>
    <p:extLst>
      <p:ext uri="{BB962C8B-B14F-4D97-AF65-F5344CB8AC3E}">
        <p14:creationId xmlns:p14="http://schemas.microsoft.com/office/powerpoint/2010/main" val="299667003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38C88CB6-5450-4C10-A318-E97D891AE8D6}"/>
              </a:ext>
            </a:extLst>
          </p:cNvPr>
          <p:cNvSpPr>
            <a:spLocks noGrp="1"/>
          </p:cNvSpPr>
          <p:nvPr>
            <p:ph type="title"/>
          </p:nvPr>
        </p:nvSpPr>
        <p:spPr/>
        <p:txBody>
          <a:bodyPr/>
          <a:lstStyle/>
          <a:p>
            <a:r>
              <a:rPr lang="fi-FI" dirty="0"/>
              <a:t>Ryhmä 5. Työllisyys ja elinkeinot</a:t>
            </a:r>
          </a:p>
        </p:txBody>
      </p:sp>
      <p:sp>
        <p:nvSpPr>
          <p:cNvPr id="2" name="Dian numeron paikkamerkki 1">
            <a:extLst>
              <a:ext uri="{FF2B5EF4-FFF2-40B4-BE49-F238E27FC236}">
                <a16:creationId xmlns:a16="http://schemas.microsoft.com/office/drawing/2014/main" id="{CFBAA462-9553-49C7-BFF6-E78D5942A0FF}"/>
              </a:ext>
            </a:extLst>
          </p:cNvPr>
          <p:cNvSpPr>
            <a:spLocks noGrp="1"/>
          </p:cNvSpPr>
          <p:nvPr>
            <p:ph type="sldNum" sz="quarter" idx="12"/>
          </p:nvPr>
        </p:nvSpPr>
        <p:spPr/>
        <p:txBody>
          <a:bodyPr/>
          <a:lstStyle/>
          <a:p>
            <a:fld id="{0861148C-697E-4B67-BDAA-872F34DF1106}" type="slidenum">
              <a:rPr lang="fi-FI" smtClean="0"/>
              <a:t>15</a:t>
            </a:fld>
            <a:endParaRPr lang="fi-FI"/>
          </a:p>
        </p:txBody>
      </p:sp>
    </p:spTree>
    <p:extLst>
      <p:ext uri="{BB962C8B-B14F-4D97-AF65-F5344CB8AC3E}">
        <p14:creationId xmlns:p14="http://schemas.microsoft.com/office/powerpoint/2010/main" val="394827313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087044-BF92-42AB-BB35-9DA17B2B6D6C}"/>
              </a:ext>
            </a:extLst>
          </p:cNvPr>
          <p:cNvSpPr>
            <a:spLocks noGrp="1"/>
          </p:cNvSpPr>
          <p:nvPr>
            <p:ph type="title"/>
          </p:nvPr>
        </p:nvSpPr>
        <p:spPr>
          <a:xfrm>
            <a:off x="329420" y="404664"/>
            <a:ext cx="11812982" cy="455910"/>
          </a:xfrm>
        </p:spPr>
        <p:txBody>
          <a:bodyPr/>
          <a:lstStyle/>
          <a:p>
            <a:pPr marL="742950" indent="-742950">
              <a:buFont typeface="+mj-lt"/>
              <a:buAutoNum type="arabicPeriod"/>
            </a:pPr>
            <a:r>
              <a:rPr lang="fi-FI" sz="2000" dirty="0"/>
              <a:t>Mitä ajatuksia ennakointiprosessin skenaarioiden pohjalta syntyy?</a:t>
            </a:r>
            <a:br>
              <a:rPr lang="fi-FI" sz="3200" dirty="0"/>
            </a:br>
            <a:br>
              <a:rPr lang="fi-FI" sz="3200" dirty="0"/>
            </a:br>
            <a:br>
              <a:rPr lang="fi-FI" sz="3200" dirty="0"/>
            </a:br>
            <a:endParaRPr lang="fi-FI" sz="3200" dirty="0"/>
          </a:p>
        </p:txBody>
      </p:sp>
      <p:sp>
        <p:nvSpPr>
          <p:cNvPr id="3" name="Sisällön paikkamerkki 2">
            <a:extLst>
              <a:ext uri="{FF2B5EF4-FFF2-40B4-BE49-F238E27FC236}">
                <a16:creationId xmlns:a16="http://schemas.microsoft.com/office/drawing/2014/main" id="{42C6569E-2C37-42A7-AFAF-13A92E8B8419}"/>
              </a:ext>
            </a:extLst>
          </p:cNvPr>
          <p:cNvSpPr>
            <a:spLocks noGrp="1"/>
          </p:cNvSpPr>
          <p:nvPr>
            <p:ph idx="1"/>
          </p:nvPr>
        </p:nvSpPr>
        <p:spPr>
          <a:xfrm>
            <a:off x="329420" y="764704"/>
            <a:ext cx="11675225" cy="5256585"/>
          </a:xfrm>
        </p:spPr>
        <p:txBody>
          <a:bodyPr>
            <a:noAutofit/>
          </a:bodyPr>
          <a:lstStyle/>
          <a:p>
            <a:r>
              <a:rPr lang="fi-FI" sz="1200" dirty="0"/>
              <a:t>Monipuolisesti käsitelty eri muutosilmiöitä. Allekirjoitettavia asioita – mm. osaaminen ja digitalisaatio, jotka tulevassa strategiassakin tulee korostumaan</a:t>
            </a:r>
          </a:p>
          <a:p>
            <a:pPr lvl="1"/>
            <a:r>
              <a:rPr lang="fi-FI" sz="1100" dirty="0"/>
              <a:t>Kunnille tulee mielenkiintoiset haasteet tulevaisuudessa. Muutoksen nopeus. </a:t>
            </a:r>
          </a:p>
          <a:p>
            <a:pPr lvl="1"/>
            <a:r>
              <a:rPr lang="fi-FI" sz="1100" dirty="0"/>
              <a:t>Mielenkiintoinen esim. politiikkakoulu nuorille</a:t>
            </a:r>
          </a:p>
          <a:p>
            <a:pPr lvl="1"/>
            <a:r>
              <a:rPr lang="fi-FI" sz="1100" dirty="0"/>
              <a:t>Kuinka skenaarioita voidaan todellisuudessa hyödyntää?</a:t>
            </a:r>
          </a:p>
          <a:p>
            <a:r>
              <a:rPr lang="fi-FI" sz="1200" dirty="0"/>
              <a:t>Ilmasto- ja hiilineutraalisuus korostui skenaarioissa. </a:t>
            </a:r>
            <a:r>
              <a:rPr lang="fi-FI" sz="1200" b="1" dirty="0"/>
              <a:t>Tarvitaan lisää perusteluja ja työkaluja miten ilmasto- ja hiilineutraalisuudella edistetään kuntien elinvoimaa (kytkennän tarkempi kuvaus) </a:t>
            </a:r>
          </a:p>
          <a:p>
            <a:pPr lvl="1"/>
            <a:r>
              <a:rPr lang="fi-FI" sz="1100" dirty="0"/>
              <a:t>Kunnat monimuotoisia ja maantieteellisesti erilaisia. Miten esimerkiksi hiilineutraalisuus/kestävän kehityksen tavoitteita voidaan edistää laajoilla alueilla (etäisyydet). Kunnalla lopulta rajatusti pelimerkkejä, esim. valtateiden sijainti ja liikennepäästöt. Omistajaohjaus (kuntayhtymät) ja kannustaminen. Ilmasto-ohjelma valmistelussa.</a:t>
            </a:r>
          </a:p>
          <a:p>
            <a:r>
              <a:rPr lang="fi-FI" sz="1200" b="1" dirty="0"/>
              <a:t>Työvoimapula  sekä tarpeen ja tarjonnan kohtaaminen </a:t>
            </a:r>
            <a:r>
              <a:rPr lang="fi-FI" sz="1200" dirty="0"/>
              <a:t>ikärakenteen muutoksessa. Näkyy jo nyt (esim. hoitoala)</a:t>
            </a:r>
          </a:p>
          <a:p>
            <a:pPr lvl="1"/>
            <a:r>
              <a:rPr lang="fi-FI" sz="1100" dirty="0"/>
              <a:t>Kainuussa </a:t>
            </a:r>
            <a:r>
              <a:rPr lang="fi-FI" sz="1100" b="1" dirty="0"/>
              <a:t>feminiininen elinvoimapolitiikka-hanke</a:t>
            </a:r>
            <a:r>
              <a:rPr lang="fi-FI" sz="1100" dirty="0"/>
              <a:t>, jonka työtä jatketaan. </a:t>
            </a:r>
            <a:r>
              <a:rPr lang="fi-FI" sz="1100" dirty="0">
                <a:hlinkClick r:id="rId2"/>
              </a:rPr>
              <a:t>huoneentaulu-naisnakokulmaakainuuseen.pdf (kainuunliitto.fi)</a:t>
            </a:r>
            <a:endParaRPr lang="fi-FI" sz="1100" dirty="0"/>
          </a:p>
          <a:p>
            <a:pPr lvl="1"/>
            <a:r>
              <a:rPr lang="fi-FI" sz="1100" b="1" dirty="0"/>
              <a:t>Monipaikkaisuuden kehittäminen</a:t>
            </a:r>
            <a:r>
              <a:rPr lang="fi-FI" sz="1100" dirty="0"/>
              <a:t>, voidaanko vaikuttaa?</a:t>
            </a:r>
          </a:p>
          <a:p>
            <a:pPr lvl="1"/>
            <a:r>
              <a:rPr lang="fi-FI" sz="1100" b="1" dirty="0"/>
              <a:t>Kunta mukana lukuisissa hankkeissa ja edistää yhteistyössä asioita </a:t>
            </a:r>
            <a:r>
              <a:rPr lang="fi-FI" sz="1100" dirty="0"/>
              <a:t>eri toimijoiden kanssa esim. osaavan työvoiman kehittämisessä. Esimerkkejä Eurajoelta: teekkarikampanja osaavan työvoiman houkuttelemiseksi, kasitie hanke sekä palvelun ja kaupan alan tonttitarjonnan kehittäminen. </a:t>
            </a:r>
          </a:p>
          <a:p>
            <a:pPr lvl="1"/>
            <a:r>
              <a:rPr lang="fi-FI" sz="1100" b="1" dirty="0"/>
              <a:t>Osaamisen vahvistaminen ja koulutus </a:t>
            </a:r>
            <a:r>
              <a:rPr lang="fi-FI" sz="1100" dirty="0"/>
              <a:t>korostuu, jotta voidaan vastata työvoimapulaan, jota joillain alueilla nähtävissä ja tulee jatkumaan. </a:t>
            </a:r>
          </a:p>
          <a:p>
            <a:r>
              <a:rPr lang="fi-FI" sz="1200" dirty="0"/>
              <a:t>Osa kunnista mukana työllisyyden kuntakokeilussa, </a:t>
            </a:r>
            <a:r>
              <a:rPr lang="fi-FI" sz="1200" b="1" dirty="0"/>
              <a:t>kunnilla tulevaisuudessa suurempi rooli työllisyyden edistämisessä</a:t>
            </a:r>
            <a:r>
              <a:rPr lang="fi-FI" sz="1200" dirty="0"/>
              <a:t>. Mahdollisuus, joka tulisi hyödyntää kunnissa</a:t>
            </a:r>
          </a:p>
          <a:p>
            <a:r>
              <a:rPr lang="fi-FI" sz="1200" dirty="0"/>
              <a:t>Yritysten toimintaedellytykset ja elinkeinopolitiikka </a:t>
            </a:r>
            <a:r>
              <a:rPr lang="fi-FI" sz="1200" b="1" dirty="0"/>
              <a:t>hyvinvoinnin keskeinen lähde.</a:t>
            </a:r>
          </a:p>
          <a:p>
            <a:r>
              <a:rPr lang="fi-FI" sz="1200" b="1" dirty="0"/>
              <a:t>Digitalisaatio ja viestintä </a:t>
            </a:r>
            <a:r>
              <a:rPr lang="fi-FI" sz="1200" dirty="0"/>
              <a:t>yhtenä teemana nousee. Uhkakuvana kyberhyökkäykset ja kunnan resurssit niihin vastaamisessa.</a:t>
            </a:r>
          </a:p>
          <a:p>
            <a:r>
              <a:rPr lang="fi-FI" sz="1200" b="1" dirty="0"/>
              <a:t>Saavutettavuus ja liikenne: </a:t>
            </a:r>
            <a:r>
              <a:rPr lang="fi-FI" sz="1200" dirty="0"/>
              <a:t>Tieväylien kehittäminen ja yhteistyö maakunnan toimijoiden kanssa. Saavutettavuus hyvä tavaroille, ihmisille ja matkailijoille. </a:t>
            </a:r>
          </a:p>
          <a:p>
            <a:pPr lvl="1"/>
            <a:r>
              <a:rPr lang="fi-FI" sz="1100" dirty="0"/>
              <a:t>Liittyy myös työvoiman kysynnän ja tarjonnan kohtaamiseen</a:t>
            </a:r>
          </a:p>
          <a:p>
            <a:pPr lvl="1"/>
            <a:r>
              <a:rPr lang="fi-FI" sz="1100" dirty="0"/>
              <a:t>Esimerkiksi Tampereen kaupunkiseudulla liikenne ja saavutettavuus korostuu (ratikka, junayhteydet)</a:t>
            </a:r>
          </a:p>
          <a:p>
            <a:pPr lvl="1"/>
            <a:r>
              <a:rPr lang="fi-FI" sz="1100" dirty="0"/>
              <a:t>Myös </a:t>
            </a:r>
            <a:r>
              <a:rPr lang="fi-FI" sz="1100" b="1" dirty="0"/>
              <a:t>digiajan infra ja tietoliikenneyhteydet</a:t>
            </a:r>
            <a:r>
              <a:rPr lang="fi-FI" sz="1100" dirty="0"/>
              <a:t>. Samalla voidaan myös digitaalisia palveluja kehittämään ja vastaamaan myös työvoimapulaa (esim. sote)</a:t>
            </a:r>
          </a:p>
          <a:p>
            <a:pPr lvl="1"/>
            <a:r>
              <a:rPr lang="fi-FI" sz="1100" dirty="0"/>
              <a:t>Yli kuntarajojen tapahtuvan liikkumisen lisäksi myös </a:t>
            </a:r>
            <a:r>
              <a:rPr lang="fi-FI" sz="1100" b="1" dirty="0"/>
              <a:t>sisäinen saavutettavuus </a:t>
            </a:r>
            <a:r>
              <a:rPr lang="fi-FI" sz="1100" dirty="0"/>
              <a:t>(maantieteellisesti laajat alueet, missä </a:t>
            </a:r>
            <a:r>
              <a:rPr lang="fi-FI" sz="1100" dirty="0" err="1"/>
              <a:t>laajudessa</a:t>
            </a:r>
            <a:r>
              <a:rPr lang="fi-FI" sz="1100" dirty="0"/>
              <a:t> voidaan edistää julkisen liikenteen osalta)</a:t>
            </a:r>
          </a:p>
        </p:txBody>
      </p:sp>
      <p:sp>
        <p:nvSpPr>
          <p:cNvPr id="4" name="Dian numeron paikkamerkki 3">
            <a:extLst>
              <a:ext uri="{FF2B5EF4-FFF2-40B4-BE49-F238E27FC236}">
                <a16:creationId xmlns:a16="http://schemas.microsoft.com/office/drawing/2014/main" id="{94DB2301-2938-4B75-B12B-36E8AD0CDF9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solidFill>
                  <a:srgbClr val="923468"/>
                </a:solid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fi-FI" sz="1000" b="0" i="0" u="none" strike="noStrike" kern="1200" cap="none" spc="0" normalizeH="0" baseline="0" noProof="0">
              <a:ln>
                <a:noFill/>
              </a:ln>
              <a:solidFill>
                <a:srgbClr val="923468"/>
              </a:solidFill>
              <a:effectLst/>
              <a:uLnTx/>
              <a:uFillTx/>
              <a:latin typeface="Work Sans"/>
              <a:ea typeface="+mn-ea"/>
              <a:cs typeface="+mn-cs"/>
            </a:endParaRPr>
          </a:p>
        </p:txBody>
      </p:sp>
    </p:spTree>
    <p:extLst>
      <p:ext uri="{BB962C8B-B14F-4D97-AF65-F5344CB8AC3E}">
        <p14:creationId xmlns:p14="http://schemas.microsoft.com/office/powerpoint/2010/main" val="370539857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087044-BF92-42AB-BB35-9DA17B2B6D6C}"/>
              </a:ext>
            </a:extLst>
          </p:cNvPr>
          <p:cNvSpPr>
            <a:spLocks noGrp="1"/>
          </p:cNvSpPr>
          <p:nvPr>
            <p:ph type="title"/>
          </p:nvPr>
        </p:nvSpPr>
        <p:spPr>
          <a:xfrm>
            <a:off x="328541" y="595587"/>
            <a:ext cx="10999518" cy="792089"/>
          </a:xfrm>
        </p:spPr>
        <p:txBody>
          <a:bodyPr/>
          <a:lstStyle/>
          <a:p>
            <a:pPr>
              <a:spcBef>
                <a:spcPts val="600"/>
              </a:spcBef>
              <a:spcAft>
                <a:spcPts val="600"/>
              </a:spcAft>
            </a:pPr>
            <a:r>
              <a:rPr lang="fi-FI" sz="1800" dirty="0"/>
              <a:t>2. Mitkä ovat pienryhmän teeman näkökulmasta isot strategiset kysymykset, jotka tulisi ennakoinnin perusteella nostaa kuntastrategioihin? Mitä strategisia valintoja kuntastrategioihin tulisi tehdä teemassa?</a:t>
            </a:r>
            <a:br>
              <a:rPr lang="fi-FI" sz="2000" dirty="0"/>
            </a:br>
            <a:br>
              <a:rPr lang="fi-FI" sz="2000" dirty="0"/>
            </a:br>
            <a:endParaRPr lang="fi-FI" sz="2000" dirty="0"/>
          </a:p>
        </p:txBody>
      </p:sp>
      <p:sp>
        <p:nvSpPr>
          <p:cNvPr id="3" name="Sisällön paikkamerkki 2">
            <a:extLst>
              <a:ext uri="{FF2B5EF4-FFF2-40B4-BE49-F238E27FC236}">
                <a16:creationId xmlns:a16="http://schemas.microsoft.com/office/drawing/2014/main" id="{42C6569E-2C37-42A7-AFAF-13A92E8B8419}"/>
              </a:ext>
            </a:extLst>
          </p:cNvPr>
          <p:cNvSpPr>
            <a:spLocks noGrp="1"/>
          </p:cNvSpPr>
          <p:nvPr>
            <p:ph idx="1"/>
          </p:nvPr>
        </p:nvSpPr>
        <p:spPr>
          <a:xfrm>
            <a:off x="321829" y="1556792"/>
            <a:ext cx="11548342" cy="4615629"/>
          </a:xfrm>
        </p:spPr>
        <p:txBody>
          <a:bodyPr>
            <a:normAutofit fontScale="92500"/>
          </a:bodyPr>
          <a:lstStyle/>
          <a:p>
            <a:r>
              <a:rPr lang="fi-FI" sz="1600" b="1" dirty="0"/>
              <a:t>Edellisten teemojen jatkona…</a:t>
            </a:r>
          </a:p>
          <a:p>
            <a:r>
              <a:rPr lang="fi-FI" sz="1600" b="1" dirty="0"/>
              <a:t>Yritysten ja osaavan työvoiman houkutteleminen</a:t>
            </a:r>
          </a:p>
          <a:p>
            <a:pPr lvl="1"/>
            <a:r>
              <a:rPr lang="fi-FI" sz="1400" dirty="0"/>
              <a:t>Yritykset </a:t>
            </a:r>
            <a:r>
              <a:rPr lang="fi-FI" sz="1400" dirty="0" err="1"/>
              <a:t>brändäävät</a:t>
            </a:r>
            <a:r>
              <a:rPr lang="fi-FI" sz="1400" dirty="0"/>
              <a:t> kestävän kehityksen teemoihin itseään, kuinka kunta pysyy tässä mukana (esim. kaavoitustyö) ja toimii houkuttelevana sijoittumispaikkana (ml. Houkuttelevat asuinympäristöt). </a:t>
            </a:r>
          </a:p>
          <a:p>
            <a:pPr lvl="1"/>
            <a:r>
              <a:rPr lang="fi-FI" sz="1400" dirty="0"/>
              <a:t>Saadaanko houkuteltua </a:t>
            </a:r>
            <a:r>
              <a:rPr lang="fi-FI" sz="1400" b="1" dirty="0"/>
              <a:t>työperäistä maahanmuuttoa </a:t>
            </a:r>
            <a:r>
              <a:rPr lang="fi-FI" sz="1400" dirty="0"/>
              <a:t>(miten brändätään ja houkutellaan alue/kunta)</a:t>
            </a:r>
          </a:p>
          <a:p>
            <a:pPr lvl="1"/>
            <a:r>
              <a:rPr lang="fi-FI" sz="1400" dirty="0"/>
              <a:t>Yrittäjät korostavat mm. </a:t>
            </a:r>
            <a:r>
              <a:rPr lang="fi-FI" sz="1400" b="1" dirty="0"/>
              <a:t>yritysmyönteisyyttä </a:t>
            </a:r>
            <a:r>
              <a:rPr lang="fi-FI" sz="1400" dirty="0"/>
              <a:t>kunnan toiminnassa: kunnallisen päätöksenteon ja prosessien sujuvuus sekä vuorovaikutuksen kehittäminen kunnan ja yrittäjien kesken. Mielenkiintoisia aineistoja esim. Kauppakamarin alueiden kilpailukyky ja Suomen Yrittäjien yrittäjägallup.</a:t>
            </a:r>
          </a:p>
          <a:p>
            <a:r>
              <a:rPr lang="fi-FI" sz="1600" b="1" dirty="0"/>
              <a:t>Ylikunnallinen yhteistyö ja seutuyhteistyö </a:t>
            </a:r>
            <a:r>
              <a:rPr lang="fi-FI" sz="1600" dirty="0"/>
              <a:t>– miten linjataan? </a:t>
            </a:r>
          </a:p>
          <a:p>
            <a:pPr lvl="1"/>
            <a:r>
              <a:rPr lang="fi-FI" sz="1400" dirty="0"/>
              <a:t>Työvoimapalveluissa ”paluu vanhaan” – kunnalliset elinkeinoneuvojat (paikallistuntemus) vai seutuyhteistyön voimistuminen?</a:t>
            </a:r>
          </a:p>
          <a:p>
            <a:pPr lvl="1"/>
            <a:r>
              <a:rPr lang="fi-FI" sz="1400" dirty="0"/>
              <a:t>Saumaton yhteistyö yli kuntarajojen. Kaupunkiseuduilla korostuu erityisesti. </a:t>
            </a:r>
          </a:p>
          <a:p>
            <a:pPr lvl="1"/>
            <a:r>
              <a:rPr lang="fi-FI" sz="1400" dirty="0"/>
              <a:t>Pandemia lisännyt yhteistyötä toimijoiden kesken. Asioita katsotaan laajemmin eri toimijoiden kanssa. </a:t>
            </a:r>
            <a:endParaRPr lang="fi-FI" sz="1600" dirty="0"/>
          </a:p>
          <a:p>
            <a:r>
              <a:rPr lang="fi-FI" sz="1600" b="1" dirty="0"/>
              <a:t>Voimakas väestörakenteen ja muuttoliikkeen kehitys</a:t>
            </a:r>
            <a:r>
              <a:rPr lang="fi-FI" sz="1600" dirty="0"/>
              <a:t>, miten vastaamme haasteeseen ja väestön liikkumisen esteitä voitaisiin estää?</a:t>
            </a:r>
          </a:p>
          <a:p>
            <a:pPr lvl="1"/>
            <a:r>
              <a:rPr lang="fi-FI" sz="1400" dirty="0"/>
              <a:t>Jos väestörakenne kehittyy näin, niin alueet tulevat </a:t>
            </a:r>
            <a:r>
              <a:rPr lang="fi-FI" sz="1400" b="1" dirty="0"/>
              <a:t>rajusti eriytymään. </a:t>
            </a:r>
          </a:p>
          <a:p>
            <a:pPr lvl="1"/>
            <a:r>
              <a:rPr lang="fi-FI" sz="1400" dirty="0"/>
              <a:t>Muuttoliike ja </a:t>
            </a:r>
            <a:r>
              <a:rPr lang="fi-FI" sz="1400" b="1" dirty="0"/>
              <a:t>pandemian jälkeinen tilanne </a:t>
            </a:r>
            <a:r>
              <a:rPr lang="fi-FI" sz="1400" dirty="0"/>
              <a:t>miten hyödynnetään eri alueilla (</a:t>
            </a:r>
            <a:r>
              <a:rPr lang="fi-FI" sz="1400" dirty="0" err="1"/>
              <a:t>huom</a:t>
            </a:r>
            <a:r>
              <a:rPr lang="fi-FI" sz="1400" dirty="0"/>
              <a:t>! Alueiden erilaisuus, kaupungistuminen myös vahvuus kaupunkiseudulla)</a:t>
            </a:r>
          </a:p>
          <a:p>
            <a:pPr lvl="1"/>
            <a:r>
              <a:rPr lang="fi-FI" sz="1400" b="1" dirty="0"/>
              <a:t>Maaseudun ja vapaa-ajan asumisen vetovoimaisuuden </a:t>
            </a:r>
            <a:r>
              <a:rPr lang="fi-FI" sz="1400" dirty="0"/>
              <a:t>kasvun mahdollisuudet, onko riittävää megatrendejä vastaan. </a:t>
            </a:r>
          </a:p>
          <a:p>
            <a:pPr lvl="1"/>
            <a:r>
              <a:rPr lang="fi-FI" sz="1400" b="1" dirty="0"/>
              <a:t>Matkailu ja luonto </a:t>
            </a:r>
            <a:r>
              <a:rPr lang="fi-FI" sz="1400" dirty="0"/>
              <a:t>- miten markkinoidaan ja viestitään ja brändätään alueita (ylikunnallisuus, seutukunnat, valtakunnallinen taso)? </a:t>
            </a:r>
          </a:p>
          <a:p>
            <a:pPr lvl="1"/>
            <a:endParaRPr lang="fi-FI" sz="1400" dirty="0"/>
          </a:p>
        </p:txBody>
      </p:sp>
      <p:sp>
        <p:nvSpPr>
          <p:cNvPr id="4" name="Dian numeron paikkamerkki 3">
            <a:extLst>
              <a:ext uri="{FF2B5EF4-FFF2-40B4-BE49-F238E27FC236}">
                <a16:creationId xmlns:a16="http://schemas.microsoft.com/office/drawing/2014/main" id="{94DB2301-2938-4B75-B12B-36E8AD0CDF9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solidFill>
                  <a:srgbClr val="923468"/>
                </a:solid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fi-FI" sz="1000" b="0" i="0" u="none" strike="noStrike" kern="1200" cap="none" spc="0" normalizeH="0" baseline="0" noProof="0">
              <a:ln>
                <a:noFill/>
              </a:ln>
              <a:solidFill>
                <a:srgbClr val="923468"/>
              </a:solidFill>
              <a:effectLst/>
              <a:uLnTx/>
              <a:uFillTx/>
              <a:latin typeface="Work Sans"/>
              <a:ea typeface="+mn-ea"/>
              <a:cs typeface="+mn-cs"/>
            </a:endParaRPr>
          </a:p>
        </p:txBody>
      </p:sp>
    </p:spTree>
    <p:extLst>
      <p:ext uri="{BB962C8B-B14F-4D97-AF65-F5344CB8AC3E}">
        <p14:creationId xmlns:p14="http://schemas.microsoft.com/office/powerpoint/2010/main" val="231658843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38C88CB6-5450-4C10-A318-E97D891AE8D6}"/>
              </a:ext>
            </a:extLst>
          </p:cNvPr>
          <p:cNvSpPr>
            <a:spLocks noGrp="1"/>
          </p:cNvSpPr>
          <p:nvPr>
            <p:ph type="title"/>
          </p:nvPr>
        </p:nvSpPr>
        <p:spPr/>
        <p:txBody>
          <a:bodyPr/>
          <a:lstStyle/>
          <a:p>
            <a:r>
              <a:rPr lang="fi-FI" dirty="0"/>
              <a:t>Ryhmä 6. Kumppanuudet, verkostot ja johtaminen</a:t>
            </a:r>
          </a:p>
        </p:txBody>
      </p:sp>
      <p:sp>
        <p:nvSpPr>
          <p:cNvPr id="2" name="Dian numeron paikkamerkki 1">
            <a:extLst>
              <a:ext uri="{FF2B5EF4-FFF2-40B4-BE49-F238E27FC236}">
                <a16:creationId xmlns:a16="http://schemas.microsoft.com/office/drawing/2014/main" id="{CFBAA462-9553-49C7-BFF6-E78D5942A0FF}"/>
              </a:ext>
            </a:extLst>
          </p:cNvPr>
          <p:cNvSpPr>
            <a:spLocks noGrp="1"/>
          </p:cNvSpPr>
          <p:nvPr>
            <p:ph type="sldNum" sz="quarter" idx="12"/>
          </p:nvPr>
        </p:nvSpPr>
        <p:spPr/>
        <p:txBody>
          <a:bodyPr/>
          <a:lstStyle/>
          <a:p>
            <a:fld id="{0861148C-697E-4B67-BDAA-872F34DF1106}" type="slidenum">
              <a:rPr lang="fi-FI" smtClean="0"/>
              <a:t>18</a:t>
            </a:fld>
            <a:endParaRPr lang="fi-FI"/>
          </a:p>
        </p:txBody>
      </p:sp>
    </p:spTree>
    <p:extLst>
      <p:ext uri="{BB962C8B-B14F-4D97-AF65-F5344CB8AC3E}">
        <p14:creationId xmlns:p14="http://schemas.microsoft.com/office/powerpoint/2010/main" val="246818108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087044-BF92-42AB-BB35-9DA17B2B6D6C}"/>
              </a:ext>
            </a:extLst>
          </p:cNvPr>
          <p:cNvSpPr>
            <a:spLocks noGrp="1"/>
          </p:cNvSpPr>
          <p:nvPr>
            <p:ph type="title"/>
          </p:nvPr>
        </p:nvSpPr>
        <p:spPr>
          <a:xfrm>
            <a:off x="760567" y="476672"/>
            <a:ext cx="10880049" cy="1008113"/>
          </a:xfrm>
        </p:spPr>
        <p:txBody>
          <a:bodyPr/>
          <a:lstStyle/>
          <a:p>
            <a:r>
              <a:rPr lang="fi-FI" sz="2800" dirty="0"/>
              <a:t>1. Mitä ajatuksia ennakointiprosessin skenaarioiden pohjalta syntyy?</a:t>
            </a:r>
            <a:br>
              <a:rPr lang="fi-FI" sz="3200" dirty="0"/>
            </a:br>
            <a:br>
              <a:rPr lang="fi-FI" sz="3200" dirty="0"/>
            </a:br>
            <a:endParaRPr lang="fi-FI" sz="3200" dirty="0"/>
          </a:p>
        </p:txBody>
      </p:sp>
      <p:sp>
        <p:nvSpPr>
          <p:cNvPr id="3" name="Sisällön paikkamerkki 2">
            <a:extLst>
              <a:ext uri="{FF2B5EF4-FFF2-40B4-BE49-F238E27FC236}">
                <a16:creationId xmlns:a16="http://schemas.microsoft.com/office/drawing/2014/main" id="{42C6569E-2C37-42A7-AFAF-13A92E8B8419}"/>
              </a:ext>
            </a:extLst>
          </p:cNvPr>
          <p:cNvSpPr>
            <a:spLocks noGrp="1"/>
          </p:cNvSpPr>
          <p:nvPr>
            <p:ph idx="1"/>
          </p:nvPr>
        </p:nvSpPr>
        <p:spPr>
          <a:xfrm>
            <a:off x="760567" y="1268760"/>
            <a:ext cx="11017224" cy="3816648"/>
          </a:xfrm>
        </p:spPr>
        <p:txBody>
          <a:bodyPr/>
          <a:lstStyle/>
          <a:p>
            <a:r>
              <a:rPr lang="fi-FI" sz="1400" dirty="0"/>
              <a:t>Väestönkasvu skenaarioiden ja strategioiden taustaoletuksena: Onko kasvun tavoittelu se oikea tie? Hyvä olla realisti, ja myös kasvukunnissa miettiä, onko kasvu itsetarkoitus kunnassa ja mitä sillä ylipäätään haetaan. Ei ole tutkimusta, edesauttaako lisääntynyt väestö parempia palveluita. Väestön kasvu ei suoraan lisää myöskään kuntalaisten koettua hyvinvointia.</a:t>
            </a:r>
          </a:p>
          <a:p>
            <a:r>
              <a:rPr lang="fi-FI" sz="1400" dirty="0"/>
              <a:t>Moni kunta ottanut nykyään strategiaksi väestönkasvun strategian. Löydettävä muita polkuja, jotka myös tavoiteltavia. Uhka harvaan asutulle alueelle se, että sosiaalinen kestävyys unohdetaan, ja kunnista tulee luonnonvarojen reservejä. Tällaisia pitkän aikavälin kehityskulkuja ei osattu ottaa huomioon skenaarioissa. Väestökäyrät muutamaa isoa kaupunkia lukuun ottamatta eivät ole kauhean mairittelevia, monipaikkaisuudesta löytyy tuskin myöskään ratkaisu suurimmalle osalle. </a:t>
            </a:r>
          </a:p>
          <a:p>
            <a:r>
              <a:rPr lang="fi-FI" sz="1400" dirty="0"/>
              <a:t>Keskustelussa nousivat esille arvot. Arvojen eriytymisen on vaiheessa sekä alueellisesti että kuntien sisällä. Isoilla paikoilla kestävän kehityksen tavoitteet saavat enemmän jalansijaa. Pienemmillä paikkakunnilla ei ehkä pysytä mukana muuttuvassa maailmassa, mikä luo haastetta. Koulutettu väestö siirtyy kasvukeskuksiin mikä on iso riski, jos halutaan kestävän kehityksen mallimaaksi. Eriytyminen on yhteiskuntarauhan ja koko Suomen menestyksen haaste.</a:t>
            </a:r>
          </a:p>
          <a:p>
            <a:r>
              <a:rPr lang="fi-FI" sz="1400" dirty="0"/>
              <a:t>Ilmasto korostuu skenaarioissa.</a:t>
            </a:r>
          </a:p>
          <a:p>
            <a:r>
              <a:rPr lang="fi-FI" sz="1400" dirty="0"/>
              <a:t>Ympäristöaiheet ja sosiaaliset kysymykset ovat kirvoittaneet keskusteluja, teollisuuteen ja työpaikkoihin liittyvissä keskusteluissa vähemmän porukkaa. Tärkein fokus on, miten pystymme varautumaan näihin – ennaltaehkäiseviä toimenpiteitä, ettei joku skenaario toteudu tai että päästäisiin haluttuun skenaarioon. Strategiassa huomio näihin! Tärkeä huomioida kaikkia näitä skenaarioita.</a:t>
            </a:r>
          </a:p>
          <a:p>
            <a:r>
              <a:rPr lang="fi-FI" sz="1400" dirty="0"/>
              <a:t>Skenaarioissa esiintyy hyvin vähäisesti koulutuspolitiikka, vaikka soten poistuttua jäämässä kuntien seuraavaksi suurin tehtävä. Skenaarioista koulutuksen rooli pieni suhteessa sen merkitykseen kunnassa. Tämäkin työvoimapulassa tärkeä kysymys</a:t>
            </a:r>
          </a:p>
          <a:p>
            <a:r>
              <a:rPr lang="fi-FI" sz="1400" dirty="0"/>
              <a:t>Chatin kommenteissa lisäksi mainintoja liikkumisesta ja liikenteestä, ne näkyvät skenaarioissa vähän.</a:t>
            </a:r>
          </a:p>
          <a:p>
            <a:endParaRPr lang="fi-FI" sz="1000" dirty="0"/>
          </a:p>
        </p:txBody>
      </p:sp>
      <p:sp>
        <p:nvSpPr>
          <p:cNvPr id="4" name="Dian numeron paikkamerkki 3">
            <a:extLst>
              <a:ext uri="{FF2B5EF4-FFF2-40B4-BE49-F238E27FC236}">
                <a16:creationId xmlns:a16="http://schemas.microsoft.com/office/drawing/2014/main" id="{94DB2301-2938-4B75-B12B-36E8AD0CDF99}"/>
              </a:ext>
            </a:extLst>
          </p:cNvPr>
          <p:cNvSpPr>
            <a:spLocks noGrp="1"/>
          </p:cNvSpPr>
          <p:nvPr>
            <p:ph type="sldNum" sz="quarter" idx="12"/>
          </p:nvPr>
        </p:nvSpPr>
        <p:spPr/>
        <p:txBody>
          <a:bodyPr/>
          <a:lstStyle/>
          <a:p>
            <a:fld id="{0861148C-697E-4B67-BDAA-872F34DF1106}" type="slidenum">
              <a:rPr lang="fi-FI" smtClean="0"/>
              <a:t>19</a:t>
            </a:fld>
            <a:endParaRPr lang="fi-FI" dirty="0"/>
          </a:p>
        </p:txBody>
      </p:sp>
    </p:spTree>
    <p:extLst>
      <p:ext uri="{BB962C8B-B14F-4D97-AF65-F5344CB8AC3E}">
        <p14:creationId xmlns:p14="http://schemas.microsoft.com/office/powerpoint/2010/main" val="42980723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38C88CB6-5450-4C10-A318-E97D891AE8D6}"/>
              </a:ext>
            </a:extLst>
          </p:cNvPr>
          <p:cNvSpPr>
            <a:spLocks noGrp="1"/>
          </p:cNvSpPr>
          <p:nvPr>
            <p:ph type="title"/>
          </p:nvPr>
        </p:nvSpPr>
        <p:spPr/>
        <p:txBody>
          <a:bodyPr/>
          <a:lstStyle/>
          <a:p>
            <a:r>
              <a:rPr lang="fi-FI" dirty="0"/>
              <a:t>Ryhmä 1. Hyvinvointi ja sosiaalinen kestävyys</a:t>
            </a:r>
          </a:p>
        </p:txBody>
      </p:sp>
      <p:sp>
        <p:nvSpPr>
          <p:cNvPr id="2" name="Dian numeron paikkamerkki 1">
            <a:extLst>
              <a:ext uri="{FF2B5EF4-FFF2-40B4-BE49-F238E27FC236}">
                <a16:creationId xmlns:a16="http://schemas.microsoft.com/office/drawing/2014/main" id="{CFBAA462-9553-49C7-BFF6-E78D5942A0FF}"/>
              </a:ext>
            </a:extLst>
          </p:cNvPr>
          <p:cNvSpPr>
            <a:spLocks noGrp="1"/>
          </p:cNvSpPr>
          <p:nvPr>
            <p:ph type="sldNum" sz="quarter" idx="12"/>
          </p:nvPr>
        </p:nvSpPr>
        <p:spPr/>
        <p:txBody>
          <a:bodyPr/>
          <a:lstStyle/>
          <a:p>
            <a:fld id="{0861148C-697E-4B67-BDAA-872F34DF1106}" type="slidenum">
              <a:rPr lang="fi-FI" smtClean="0"/>
              <a:t>2</a:t>
            </a:fld>
            <a:endParaRPr lang="fi-FI"/>
          </a:p>
        </p:txBody>
      </p:sp>
    </p:spTree>
    <p:extLst>
      <p:ext uri="{BB962C8B-B14F-4D97-AF65-F5344CB8AC3E}">
        <p14:creationId xmlns:p14="http://schemas.microsoft.com/office/powerpoint/2010/main" val="387712239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087044-BF92-42AB-BB35-9DA17B2B6D6C}"/>
              </a:ext>
            </a:extLst>
          </p:cNvPr>
          <p:cNvSpPr>
            <a:spLocks noGrp="1"/>
          </p:cNvSpPr>
          <p:nvPr>
            <p:ph type="title"/>
          </p:nvPr>
        </p:nvSpPr>
        <p:spPr>
          <a:xfrm>
            <a:off x="766763" y="548681"/>
            <a:ext cx="10658475" cy="936104"/>
          </a:xfrm>
        </p:spPr>
        <p:txBody>
          <a:bodyPr/>
          <a:lstStyle/>
          <a:p>
            <a:pPr>
              <a:spcBef>
                <a:spcPts val="600"/>
              </a:spcBef>
              <a:spcAft>
                <a:spcPts val="600"/>
              </a:spcAft>
            </a:pPr>
            <a:r>
              <a:rPr lang="fi-FI" sz="2000" dirty="0"/>
              <a:t>2. Mitkä ovat pienryhmän teeman näkökulmasta isot strategiset kysymykset, jotka tulisi ennakoinnin perusteella nostaa kuntastrategioihin? Mitä strategisia valintoja kuntastrategioihin tulisi tehdä teemassa?</a:t>
            </a:r>
            <a:br>
              <a:rPr lang="fi-FI" sz="2000" dirty="0"/>
            </a:br>
            <a:endParaRPr lang="fi-FI" sz="2000" dirty="0"/>
          </a:p>
        </p:txBody>
      </p:sp>
      <p:sp>
        <p:nvSpPr>
          <p:cNvPr id="3" name="Sisällön paikkamerkki 2">
            <a:extLst>
              <a:ext uri="{FF2B5EF4-FFF2-40B4-BE49-F238E27FC236}">
                <a16:creationId xmlns:a16="http://schemas.microsoft.com/office/drawing/2014/main" id="{42C6569E-2C37-42A7-AFAF-13A92E8B8419}"/>
              </a:ext>
            </a:extLst>
          </p:cNvPr>
          <p:cNvSpPr>
            <a:spLocks noGrp="1"/>
          </p:cNvSpPr>
          <p:nvPr>
            <p:ph idx="1"/>
          </p:nvPr>
        </p:nvSpPr>
        <p:spPr>
          <a:xfrm>
            <a:off x="766763" y="1713962"/>
            <a:ext cx="10225781" cy="4320703"/>
          </a:xfrm>
        </p:spPr>
        <p:txBody>
          <a:bodyPr/>
          <a:lstStyle/>
          <a:p>
            <a:r>
              <a:rPr lang="fi-FI" sz="1600" dirty="0"/>
              <a:t>Keskusteluissa nousivat esille yhteistyö- ja ystävyyskaupungit. Oli pohdintaa niiden osalta, miten edistää yhteistyötä muiden kaupunkien kanssa sekä Suomen sisällä että valtiorajojen ylitse. Lisäksi nousi esille rajaseutuyhteistyö: Pitäisi näkyä myös paikallisesti kuntatasolla, ei vain maakuntatasolla (osassa näkyykin). Sekä Suomessa rajaseudun kunnat että toisaalta verkottuminen rajan yli.</a:t>
            </a:r>
          </a:p>
          <a:p>
            <a:r>
              <a:rPr lang="fi-FI" sz="1600" dirty="0"/>
              <a:t>Työperäisen maahanmuuton merkitys nousi esille keskusteluissa. Kun syntyvyys on Suomessa laskusuuntaista, pitäisi sen vaikutukset huomioida myös kuntastrategioissa– varsinkin, kun on toiveet saada lisää työvoimaa kuntiin. Pohdittiin, mitä kunta voi tehdä tässä. Pohdittiin myös mitä roolia on esimerkiksi kuntien perheiden palveluilla.</a:t>
            </a:r>
          </a:p>
          <a:p>
            <a:r>
              <a:rPr lang="fi-FI" sz="1600" dirty="0"/>
              <a:t>Elinvoima: sitä työtä ei voi tehdä vain kaupungintalolta. Keskusteluissa mainittiin, että elinvoima on eritoten verkostoissa. Tekijää riittää ja aiheita piisaa. Täytyy pyrkiä kumppanuuteen. Verkostojen johtaminen on haastavaa, mutta tärkeää. Ei ole myöskään pelkästään elinkeinokysymys: esim. päivähoitopalvelut.</a:t>
            </a:r>
          </a:p>
          <a:p>
            <a:endParaRPr lang="fi-FI" sz="900" dirty="0"/>
          </a:p>
        </p:txBody>
      </p:sp>
      <p:sp>
        <p:nvSpPr>
          <p:cNvPr id="4" name="Dian numeron paikkamerkki 3">
            <a:extLst>
              <a:ext uri="{FF2B5EF4-FFF2-40B4-BE49-F238E27FC236}">
                <a16:creationId xmlns:a16="http://schemas.microsoft.com/office/drawing/2014/main" id="{94DB2301-2938-4B75-B12B-36E8AD0CDF99}"/>
              </a:ext>
            </a:extLst>
          </p:cNvPr>
          <p:cNvSpPr>
            <a:spLocks noGrp="1"/>
          </p:cNvSpPr>
          <p:nvPr>
            <p:ph type="sldNum" sz="quarter" idx="12"/>
          </p:nvPr>
        </p:nvSpPr>
        <p:spPr/>
        <p:txBody>
          <a:bodyPr/>
          <a:lstStyle/>
          <a:p>
            <a:fld id="{0861148C-697E-4B67-BDAA-872F34DF1106}" type="slidenum">
              <a:rPr lang="fi-FI" smtClean="0"/>
              <a:t>20</a:t>
            </a:fld>
            <a:endParaRPr lang="fi-FI"/>
          </a:p>
        </p:txBody>
      </p:sp>
    </p:spTree>
    <p:extLst>
      <p:ext uri="{BB962C8B-B14F-4D97-AF65-F5344CB8AC3E}">
        <p14:creationId xmlns:p14="http://schemas.microsoft.com/office/powerpoint/2010/main" val="355794793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38C88CB6-5450-4C10-A318-E97D891AE8D6}"/>
              </a:ext>
            </a:extLst>
          </p:cNvPr>
          <p:cNvSpPr>
            <a:spLocks noGrp="1"/>
          </p:cNvSpPr>
          <p:nvPr>
            <p:ph type="title"/>
          </p:nvPr>
        </p:nvSpPr>
        <p:spPr/>
        <p:txBody>
          <a:bodyPr/>
          <a:lstStyle/>
          <a:p>
            <a:r>
              <a:rPr lang="fi-FI" dirty="0"/>
              <a:t>Ryhmä 6. Talous ja resurssit</a:t>
            </a:r>
          </a:p>
        </p:txBody>
      </p:sp>
      <p:sp>
        <p:nvSpPr>
          <p:cNvPr id="2" name="Dian numeron paikkamerkki 1">
            <a:extLst>
              <a:ext uri="{FF2B5EF4-FFF2-40B4-BE49-F238E27FC236}">
                <a16:creationId xmlns:a16="http://schemas.microsoft.com/office/drawing/2014/main" id="{CFBAA462-9553-49C7-BFF6-E78D5942A0FF}"/>
              </a:ext>
            </a:extLst>
          </p:cNvPr>
          <p:cNvSpPr>
            <a:spLocks noGrp="1"/>
          </p:cNvSpPr>
          <p:nvPr>
            <p:ph type="sldNum" sz="quarter" idx="12"/>
          </p:nvPr>
        </p:nvSpPr>
        <p:spPr/>
        <p:txBody>
          <a:bodyPr/>
          <a:lstStyle/>
          <a:p>
            <a:fld id="{0861148C-697E-4B67-BDAA-872F34DF1106}" type="slidenum">
              <a:rPr lang="fi-FI" smtClean="0"/>
              <a:t>21</a:t>
            </a:fld>
            <a:endParaRPr lang="fi-FI"/>
          </a:p>
        </p:txBody>
      </p:sp>
    </p:spTree>
    <p:extLst>
      <p:ext uri="{BB962C8B-B14F-4D97-AF65-F5344CB8AC3E}">
        <p14:creationId xmlns:p14="http://schemas.microsoft.com/office/powerpoint/2010/main" val="40375623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087044-BF92-42AB-BB35-9DA17B2B6D6C}"/>
              </a:ext>
            </a:extLst>
          </p:cNvPr>
          <p:cNvSpPr>
            <a:spLocks noGrp="1"/>
          </p:cNvSpPr>
          <p:nvPr>
            <p:ph type="title"/>
          </p:nvPr>
        </p:nvSpPr>
        <p:spPr>
          <a:xfrm>
            <a:off x="762115" y="620688"/>
            <a:ext cx="10658475" cy="1008113"/>
          </a:xfrm>
        </p:spPr>
        <p:txBody>
          <a:bodyPr/>
          <a:lstStyle/>
          <a:p>
            <a:pPr marL="742950" indent="-742950">
              <a:buFont typeface="+mj-lt"/>
              <a:buAutoNum type="arabicPeriod"/>
            </a:pPr>
            <a:r>
              <a:rPr lang="fi-FI" sz="2800" dirty="0"/>
              <a:t>Mitä ajatuksia ennakointiprosessin skenaarioiden pohjalta syntyy?</a:t>
            </a:r>
            <a:br>
              <a:rPr lang="fi-FI" sz="3200" dirty="0"/>
            </a:br>
            <a:br>
              <a:rPr lang="fi-FI" sz="3200" dirty="0"/>
            </a:br>
            <a:endParaRPr lang="fi-FI" sz="3200" dirty="0"/>
          </a:p>
        </p:txBody>
      </p:sp>
      <p:sp>
        <p:nvSpPr>
          <p:cNvPr id="3" name="Sisällön paikkamerkki 2">
            <a:extLst>
              <a:ext uri="{FF2B5EF4-FFF2-40B4-BE49-F238E27FC236}">
                <a16:creationId xmlns:a16="http://schemas.microsoft.com/office/drawing/2014/main" id="{42C6569E-2C37-42A7-AFAF-13A92E8B8419}"/>
              </a:ext>
            </a:extLst>
          </p:cNvPr>
          <p:cNvSpPr>
            <a:spLocks noGrp="1"/>
          </p:cNvSpPr>
          <p:nvPr>
            <p:ph idx="1"/>
          </p:nvPr>
        </p:nvSpPr>
        <p:spPr>
          <a:xfrm>
            <a:off x="762114" y="1772816"/>
            <a:ext cx="10658475" cy="3816648"/>
          </a:xfrm>
        </p:spPr>
        <p:txBody>
          <a:bodyPr numCol="2">
            <a:normAutofit fontScale="70000" lnSpcReduction="20000"/>
          </a:bodyPr>
          <a:lstStyle/>
          <a:p>
            <a:r>
              <a:rPr lang="fi-FI" dirty="0"/>
              <a:t>Talouden tasapainottaminen on tärkeää</a:t>
            </a:r>
          </a:p>
          <a:p>
            <a:r>
              <a:rPr lang="fi-FI" dirty="0"/>
              <a:t>Tiedolla johtaminen kokonaisuuden hallinnassa</a:t>
            </a:r>
          </a:p>
          <a:p>
            <a:r>
              <a:rPr lang="fi-FI" dirty="0"/>
              <a:t>Hyvä relevantti tieto tukee päätöksentekoa</a:t>
            </a:r>
          </a:p>
          <a:p>
            <a:r>
              <a:rPr lang="fi-FI" dirty="0"/>
              <a:t>Digitalisaatio ja robotiikka nousi esille</a:t>
            </a:r>
          </a:p>
          <a:p>
            <a:r>
              <a:rPr lang="fi-FI" dirty="0"/>
              <a:t>Tuotannollinen toiminta nousi esille liian vähän</a:t>
            </a:r>
          </a:p>
          <a:p>
            <a:r>
              <a:rPr lang="fi-FI" dirty="0"/>
              <a:t>Koulutukseen liittyvät asiat ja niiden vaikutukset tärkeitä</a:t>
            </a:r>
          </a:p>
          <a:p>
            <a:r>
              <a:rPr lang="fi-FI" dirty="0"/>
              <a:t>Verkostoitumisen tärkeys nousi esille useissa eri skenaarioissa</a:t>
            </a:r>
          </a:p>
          <a:p>
            <a:r>
              <a:rPr lang="fi-FI" dirty="0"/>
              <a:t>Kun aina tavoitellaan väestöä (onko realistinen) – maailma muuttuu rajusti, miten osataan tehdä oikeat strategiset valinnat, miten kytkös strategiasta ja painopisteistä talouden ja toiminnan suunnitteluun ja arkeen</a:t>
            </a:r>
          </a:p>
          <a:p>
            <a:r>
              <a:rPr lang="fi-FI" dirty="0"/>
              <a:t>Väestökehitys, väestörakenteen muuttuminen ja niiden vaikutukset palveluihin ja infraan (koulut, palvelutalot jne.)</a:t>
            </a:r>
          </a:p>
          <a:p>
            <a:r>
              <a:rPr lang="fi-FI" dirty="0"/>
              <a:t>Vaikea kääntää talouden vaikutuksiksi tai heijastuksiksi. Verotus tulee yhä vaikeammaksi ja muuttumaan – alustatalous, ympäristöasiat niiden verottaminen, pienet kunnat lastuna laineilla</a:t>
            </a:r>
          </a:p>
          <a:p>
            <a:r>
              <a:rPr lang="fi-FI" dirty="0"/>
              <a:t>Mistä saadaan kestävän talouden elementit?</a:t>
            </a:r>
          </a:p>
          <a:p>
            <a:r>
              <a:rPr lang="fi-FI" dirty="0"/>
              <a:t>Kestävän talouden pitkällä aikavälillä kehittäminen, paikalliset ratkaisut, mihin taloutta kehitetään, mitä tapahtuu keskustoille?</a:t>
            </a:r>
          </a:p>
          <a:p>
            <a:r>
              <a:rPr lang="fi-FI" dirty="0"/>
              <a:t>Eettinen johtaminen ja sen kytkös</a:t>
            </a:r>
          </a:p>
          <a:p>
            <a:r>
              <a:rPr lang="fi-FI" dirty="0"/>
              <a:t>Aluetaloudelliset asiat ja globalisaatiot – pitäisikö enemmän pohtia alueellisia ratkaisuja?</a:t>
            </a:r>
          </a:p>
          <a:p>
            <a:r>
              <a:rPr lang="fi-FI" dirty="0"/>
              <a:t>Mikä on oma kunta, alue ja Suomen kilpailukyky?</a:t>
            </a:r>
          </a:p>
          <a:p>
            <a:r>
              <a:rPr lang="fi-FI" dirty="0"/>
              <a:t>Miten tehdään kompleksisista asioista järkeviä/oikeita päätöksiä tiedolla johtaen</a:t>
            </a:r>
          </a:p>
          <a:p>
            <a:pPr marL="0" indent="0">
              <a:buNone/>
            </a:pPr>
            <a:endParaRPr lang="fi-FI" dirty="0"/>
          </a:p>
          <a:p>
            <a:endParaRPr lang="fi-FI" dirty="0"/>
          </a:p>
          <a:p>
            <a:endParaRPr lang="fi-FI" dirty="0"/>
          </a:p>
        </p:txBody>
      </p:sp>
      <p:sp>
        <p:nvSpPr>
          <p:cNvPr id="4" name="Dian numeron paikkamerkki 3">
            <a:extLst>
              <a:ext uri="{FF2B5EF4-FFF2-40B4-BE49-F238E27FC236}">
                <a16:creationId xmlns:a16="http://schemas.microsoft.com/office/drawing/2014/main" id="{94DB2301-2938-4B75-B12B-36E8AD0CDF99}"/>
              </a:ext>
            </a:extLst>
          </p:cNvPr>
          <p:cNvSpPr>
            <a:spLocks noGrp="1"/>
          </p:cNvSpPr>
          <p:nvPr>
            <p:ph type="sldNum" sz="quarter" idx="12"/>
          </p:nvPr>
        </p:nvSpPr>
        <p:spPr/>
        <p:txBody>
          <a:bodyPr/>
          <a:lstStyle/>
          <a:p>
            <a:fld id="{0861148C-697E-4B67-BDAA-872F34DF1106}" type="slidenum">
              <a:rPr lang="fi-FI" smtClean="0"/>
              <a:t>22</a:t>
            </a:fld>
            <a:endParaRPr lang="fi-FI"/>
          </a:p>
        </p:txBody>
      </p:sp>
    </p:spTree>
    <p:extLst>
      <p:ext uri="{BB962C8B-B14F-4D97-AF65-F5344CB8AC3E}">
        <p14:creationId xmlns:p14="http://schemas.microsoft.com/office/powerpoint/2010/main" val="62171580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087044-BF92-42AB-BB35-9DA17B2B6D6C}"/>
              </a:ext>
            </a:extLst>
          </p:cNvPr>
          <p:cNvSpPr>
            <a:spLocks noGrp="1"/>
          </p:cNvSpPr>
          <p:nvPr>
            <p:ph type="title"/>
          </p:nvPr>
        </p:nvSpPr>
        <p:spPr>
          <a:xfrm>
            <a:off x="766763" y="548681"/>
            <a:ext cx="10658475" cy="720080"/>
          </a:xfrm>
        </p:spPr>
        <p:txBody>
          <a:bodyPr/>
          <a:lstStyle/>
          <a:p>
            <a:pPr>
              <a:spcBef>
                <a:spcPts val="600"/>
              </a:spcBef>
              <a:spcAft>
                <a:spcPts val="600"/>
              </a:spcAft>
            </a:pPr>
            <a:r>
              <a:rPr lang="fi-FI" sz="2000" dirty="0"/>
              <a:t>2. Mitkä ovat pienryhmän teeman näkökulmasta merkittävät strategiset kysymykset, jotka tulisi ennakoinnin perusteella nostaa kuntastrategioihin? </a:t>
            </a:r>
          </a:p>
        </p:txBody>
      </p:sp>
      <p:sp>
        <p:nvSpPr>
          <p:cNvPr id="3" name="Sisällön paikkamerkki 2">
            <a:extLst>
              <a:ext uri="{FF2B5EF4-FFF2-40B4-BE49-F238E27FC236}">
                <a16:creationId xmlns:a16="http://schemas.microsoft.com/office/drawing/2014/main" id="{42C6569E-2C37-42A7-AFAF-13A92E8B8419}"/>
              </a:ext>
            </a:extLst>
          </p:cNvPr>
          <p:cNvSpPr>
            <a:spLocks noGrp="1"/>
          </p:cNvSpPr>
          <p:nvPr>
            <p:ph idx="1"/>
          </p:nvPr>
        </p:nvSpPr>
        <p:spPr>
          <a:xfrm>
            <a:off x="766763" y="1700808"/>
            <a:ext cx="10658475" cy="4141812"/>
          </a:xfrm>
        </p:spPr>
        <p:txBody>
          <a:bodyPr numCol="2">
            <a:normAutofit fontScale="77500" lnSpcReduction="20000"/>
          </a:bodyPr>
          <a:lstStyle/>
          <a:p>
            <a:pPr marL="457200" indent="-457200">
              <a:buFont typeface="+mj-lt"/>
              <a:buAutoNum type="arabicPeriod"/>
            </a:pPr>
            <a:r>
              <a:rPr lang="fi-FI" dirty="0"/>
              <a:t>Elinkeinopolitiikka, työpaikat, tuo hyvän kierteen. Monta tukijalkaa (yritystä) pitää olla </a:t>
            </a:r>
          </a:p>
          <a:p>
            <a:pPr marL="457200" indent="-457200">
              <a:buFont typeface="+mj-lt"/>
              <a:buAutoNum type="arabicPeriod"/>
            </a:pPr>
            <a:r>
              <a:rPr lang="fi-FI" dirty="0"/>
              <a:t>Alustatalous. Uutta palveluiden toteuttamistapaa tarvitaan (mm. digi, hoiva-ala). </a:t>
            </a:r>
          </a:p>
          <a:p>
            <a:pPr lvl="1"/>
            <a:r>
              <a:rPr lang="fi-FI" dirty="0"/>
              <a:t>Kolmannen sektorin merkitys</a:t>
            </a:r>
          </a:p>
          <a:p>
            <a:pPr marL="457200" indent="-457200">
              <a:buFont typeface="+mj-lt"/>
              <a:buAutoNum type="arabicPeriod"/>
            </a:pPr>
            <a:r>
              <a:rPr lang="fi-FI" dirty="0"/>
              <a:t>Talouden ennakointi ohjaa valintoja ja toimintaa.</a:t>
            </a:r>
          </a:p>
          <a:p>
            <a:pPr marL="457200" indent="-457200">
              <a:buFont typeface="+mj-lt"/>
              <a:buAutoNum type="arabicPeriod"/>
            </a:pPr>
            <a:r>
              <a:rPr lang="fi-FI" dirty="0"/>
              <a:t>Palvelutarjonta on väestörakenteen osalta optimaalinen.</a:t>
            </a:r>
          </a:p>
          <a:p>
            <a:pPr marL="457200" indent="-457200">
              <a:buFont typeface="+mj-lt"/>
              <a:buAutoNum type="arabicPeriod"/>
            </a:pPr>
            <a:r>
              <a:rPr lang="fi-FI" dirty="0"/>
              <a:t>Riskien hallinta ja varautuminen (esim. pandemia, </a:t>
            </a:r>
            <a:r>
              <a:rPr lang="fi-FI" dirty="0" err="1"/>
              <a:t>cyberuhat</a:t>
            </a:r>
            <a:r>
              <a:rPr lang="fi-FI" dirty="0"/>
              <a:t>, antibioottiresistenssi jne.)</a:t>
            </a:r>
          </a:p>
          <a:p>
            <a:pPr marL="457200" indent="-457200">
              <a:buFont typeface="+mj-lt"/>
              <a:buAutoNum type="arabicPeriod"/>
            </a:pPr>
            <a:r>
              <a:rPr lang="fi-FI" dirty="0"/>
              <a:t>Kuntien välinen yhteistyö ja sen kehittäminen (hyvä harjoituskeissi sote-uudistus)</a:t>
            </a:r>
          </a:p>
          <a:p>
            <a:pPr marL="457200" indent="-457200">
              <a:buFont typeface="+mj-lt"/>
              <a:buAutoNum type="arabicPeriod"/>
            </a:pPr>
            <a:r>
              <a:rPr lang="fi-FI" dirty="0"/>
              <a:t>Valmius muutokseen tärkeä toimintatapa organisaatioissa</a:t>
            </a:r>
          </a:p>
          <a:p>
            <a:pPr lvl="1"/>
            <a:r>
              <a:rPr lang="fi-FI" dirty="0"/>
              <a:t>Päätöksentekokyvyn parantaminen</a:t>
            </a:r>
          </a:p>
          <a:p>
            <a:pPr marL="457200" indent="-457200">
              <a:buFont typeface="+mj-lt"/>
              <a:buAutoNum type="arabicPeriod"/>
            </a:pPr>
            <a:r>
              <a:rPr lang="fi-FI" dirty="0"/>
              <a:t>Työntekemisen kulttuuri on muuttunut (mm. etätyö pysyväksi käytänteeksi)</a:t>
            </a:r>
          </a:p>
          <a:p>
            <a:pPr lvl="1"/>
            <a:r>
              <a:rPr lang="fi-FI" dirty="0"/>
              <a:t>Mm. tehokkaat kiinteistöt </a:t>
            </a:r>
            <a:r>
              <a:rPr lang="fi-FI" dirty="0">
                <a:sym typeface="Wingdings" panose="05000000000000000000" pitchFamily="2" charset="2"/>
              </a:rPr>
              <a:t></a:t>
            </a:r>
            <a:r>
              <a:rPr lang="fi-FI" dirty="0"/>
              <a:t> ympäristö kiittää</a:t>
            </a:r>
          </a:p>
          <a:p>
            <a:pPr lvl="1"/>
            <a:r>
              <a:rPr lang="fi-FI" dirty="0"/>
              <a:t>Työntuottavuuden kehittäminen</a:t>
            </a:r>
          </a:p>
          <a:p>
            <a:pPr marL="457200" indent="-457200">
              <a:buFont typeface="+mj-lt"/>
              <a:buAutoNum type="arabicPeriod"/>
            </a:pPr>
            <a:r>
              <a:rPr lang="fi-FI" dirty="0"/>
              <a:t>ICT-kokonaisuudet ja niiden hallinta (eri järjestelmät ja näkemyksellisyys)</a:t>
            </a:r>
          </a:p>
          <a:p>
            <a:pPr marL="457200" indent="-457200">
              <a:buFont typeface="+mj-lt"/>
              <a:buAutoNum type="arabicPeriod"/>
            </a:pPr>
            <a:r>
              <a:rPr lang="fi-FI" dirty="0"/>
              <a:t>Hankinnat ja investoinnit toteuttavat strategisia valintoja</a:t>
            </a:r>
          </a:p>
          <a:p>
            <a:pPr lvl="1"/>
            <a:r>
              <a:rPr lang="fi-FI" dirty="0"/>
              <a:t>Hankintaosaaminen kuntoon</a:t>
            </a:r>
          </a:p>
          <a:p>
            <a:pPr marL="457200" indent="-457200">
              <a:buFont typeface="+mj-lt"/>
              <a:buAutoNum type="arabicPeriod"/>
            </a:pPr>
            <a:r>
              <a:rPr lang="fi-FI" dirty="0"/>
              <a:t>Myötäote ja optimismi tulevaisuuteen (asennepuolella) ”Mitä viedään pois asennetta” vähemmälle. </a:t>
            </a:r>
          </a:p>
          <a:p>
            <a:pPr marL="457200" indent="-457200">
              <a:buFont typeface="+mj-lt"/>
              <a:buAutoNum type="arabicPeriod"/>
            </a:pPr>
            <a:r>
              <a:rPr lang="fi-FI" dirty="0"/>
              <a:t>Paikallisyhteisön, kulttuurin, innovaatioiden merkitys ja hyödyntäminen</a:t>
            </a:r>
          </a:p>
          <a:p>
            <a:pPr marL="457200" indent="-457200">
              <a:buFont typeface="+mj-lt"/>
              <a:buAutoNum type="arabicPeriod"/>
            </a:pPr>
            <a:r>
              <a:rPr lang="fi-FI" dirty="0"/>
              <a:t>Kuntalaiset mukaan kehittämään toimintaa</a:t>
            </a:r>
          </a:p>
          <a:p>
            <a:endParaRPr lang="fi-FI" dirty="0"/>
          </a:p>
          <a:p>
            <a:endParaRPr lang="fi-FI" dirty="0"/>
          </a:p>
        </p:txBody>
      </p:sp>
      <p:sp>
        <p:nvSpPr>
          <p:cNvPr id="4" name="Dian numeron paikkamerkki 3">
            <a:extLst>
              <a:ext uri="{FF2B5EF4-FFF2-40B4-BE49-F238E27FC236}">
                <a16:creationId xmlns:a16="http://schemas.microsoft.com/office/drawing/2014/main" id="{94DB2301-2938-4B75-B12B-36E8AD0CDF99}"/>
              </a:ext>
            </a:extLst>
          </p:cNvPr>
          <p:cNvSpPr>
            <a:spLocks noGrp="1"/>
          </p:cNvSpPr>
          <p:nvPr>
            <p:ph type="sldNum" sz="quarter" idx="12"/>
          </p:nvPr>
        </p:nvSpPr>
        <p:spPr/>
        <p:txBody>
          <a:bodyPr/>
          <a:lstStyle/>
          <a:p>
            <a:fld id="{0861148C-697E-4B67-BDAA-872F34DF1106}" type="slidenum">
              <a:rPr lang="fi-FI" smtClean="0"/>
              <a:t>23</a:t>
            </a:fld>
            <a:endParaRPr lang="fi-FI"/>
          </a:p>
        </p:txBody>
      </p:sp>
    </p:spTree>
    <p:extLst>
      <p:ext uri="{BB962C8B-B14F-4D97-AF65-F5344CB8AC3E}">
        <p14:creationId xmlns:p14="http://schemas.microsoft.com/office/powerpoint/2010/main" val="415645198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4C591094-63B7-43D8-9598-5855208B8120}"/>
              </a:ext>
            </a:extLst>
          </p:cNvPr>
          <p:cNvSpPr>
            <a:spLocks noGrp="1"/>
          </p:cNvSpPr>
          <p:nvPr>
            <p:ph type="sldNum" sz="quarter" idx="12"/>
          </p:nvPr>
        </p:nvSpPr>
        <p:spPr/>
        <p:txBody>
          <a:bodyPr/>
          <a:lstStyle/>
          <a:p>
            <a:fld id="{0861148C-697E-4B67-BDAA-872F34DF1106}" type="slidenum">
              <a:rPr lang="fi-FI" smtClean="0"/>
              <a:t>3</a:t>
            </a:fld>
            <a:endParaRPr lang="fi-FI"/>
          </a:p>
        </p:txBody>
      </p:sp>
      <p:sp>
        <p:nvSpPr>
          <p:cNvPr id="6" name="Tekstiruutu 5">
            <a:extLst>
              <a:ext uri="{FF2B5EF4-FFF2-40B4-BE49-F238E27FC236}">
                <a16:creationId xmlns:a16="http://schemas.microsoft.com/office/drawing/2014/main" id="{A85A8C97-AB4C-44DF-A169-1B437A521B5F}"/>
              </a:ext>
            </a:extLst>
          </p:cNvPr>
          <p:cNvSpPr txBox="1"/>
          <p:nvPr/>
        </p:nvSpPr>
        <p:spPr>
          <a:xfrm>
            <a:off x="407368" y="476672"/>
            <a:ext cx="9865096" cy="707886"/>
          </a:xfrm>
          <a:prstGeom prst="rect">
            <a:avLst/>
          </a:prstGeom>
          <a:noFill/>
        </p:spPr>
        <p:txBody>
          <a:bodyPr wrap="square">
            <a:spAutoFit/>
          </a:bodyPr>
          <a:lstStyle/>
          <a:p>
            <a:r>
              <a:rPr lang="fi-FI" sz="2000" b="0" i="0" u="none" strike="noStrike" dirty="0">
                <a:solidFill>
                  <a:schemeClr val="accent3"/>
                </a:solidFill>
                <a:effectLst/>
                <a:latin typeface="Work Sans ExtraBold" panose="00000900000000000000" pitchFamily="2" charset="0"/>
              </a:rPr>
              <a:t>1. Mitä ajatuksia ennakointiprosessin skenaarioiden pohjalta syntyy?</a:t>
            </a:r>
            <a:r>
              <a:rPr lang="fi-FI" sz="2000" b="0" i="0" dirty="0">
                <a:solidFill>
                  <a:schemeClr val="accent3"/>
                </a:solidFill>
                <a:effectLst/>
                <a:latin typeface="Work Sans ExtraBold" panose="00000900000000000000" pitchFamily="2" charset="0"/>
              </a:rPr>
              <a:t>​</a:t>
            </a:r>
            <a:br>
              <a:rPr lang="fi-FI" sz="2000" b="0" i="0" dirty="0">
                <a:solidFill>
                  <a:schemeClr val="accent3"/>
                </a:solidFill>
                <a:effectLst/>
                <a:latin typeface="Work Sans ExtraBold" panose="00000900000000000000" pitchFamily="2" charset="0"/>
              </a:rPr>
            </a:br>
            <a:endParaRPr lang="fi-FI" sz="2000" dirty="0">
              <a:solidFill>
                <a:schemeClr val="accent3"/>
              </a:solidFill>
            </a:endParaRPr>
          </a:p>
        </p:txBody>
      </p:sp>
      <p:sp>
        <p:nvSpPr>
          <p:cNvPr id="12" name="Tekstiruutu 11">
            <a:extLst>
              <a:ext uri="{FF2B5EF4-FFF2-40B4-BE49-F238E27FC236}">
                <a16:creationId xmlns:a16="http://schemas.microsoft.com/office/drawing/2014/main" id="{72654A8B-6C8B-431B-8DD6-5B826096EE09}"/>
              </a:ext>
            </a:extLst>
          </p:cNvPr>
          <p:cNvSpPr txBox="1"/>
          <p:nvPr/>
        </p:nvSpPr>
        <p:spPr>
          <a:xfrm>
            <a:off x="407368" y="830615"/>
            <a:ext cx="11496600" cy="5826210"/>
          </a:xfrm>
          <a:prstGeom prst="rect">
            <a:avLst/>
          </a:prstGeom>
          <a:noFill/>
        </p:spPr>
        <p:txBody>
          <a:bodyPr wrap="square">
            <a:spAutoFit/>
          </a:bodyPr>
          <a:lstStyle/>
          <a:p>
            <a:pPr marL="285750" indent="-285750" rtl="0" fontAlgn="base">
              <a:lnSpc>
                <a:spcPct val="150000"/>
              </a:lnSpc>
              <a:buClr>
                <a:schemeClr val="accent3"/>
              </a:buClr>
              <a:buFont typeface="Arial" panose="020B0604020202020204" pitchFamily="34" charset="0"/>
              <a:buChar char="•"/>
            </a:pPr>
            <a:r>
              <a:rPr lang="fi-FI" sz="1600" b="0" i="0" u="none" strike="noStrike" dirty="0">
                <a:solidFill>
                  <a:srgbClr val="000000"/>
                </a:solidFill>
                <a:effectLst/>
                <a:latin typeface="Work Sans" panose="00000500000000000000" pitchFamily="2" charset="0"/>
              </a:rPr>
              <a:t>Kunnan strategian luominen on tasapainoilua</a:t>
            </a:r>
            <a:endParaRPr lang="fi-FI" sz="1600" dirty="0">
              <a:solidFill>
                <a:srgbClr val="000000"/>
              </a:solidFill>
              <a:latin typeface="Work Sans" panose="00000500000000000000" pitchFamily="2" charset="0"/>
            </a:endParaRPr>
          </a:p>
          <a:p>
            <a:pPr marL="742950" lvl="1" indent="-285750" fontAlgn="base">
              <a:lnSpc>
                <a:spcPct val="150000"/>
              </a:lnSpc>
              <a:buClr>
                <a:schemeClr val="accent3"/>
              </a:buClr>
              <a:buFont typeface="Arial" panose="020B0604020202020204" pitchFamily="34" charset="0"/>
              <a:buChar char="•"/>
            </a:pPr>
            <a:r>
              <a:rPr lang="fi-FI" sz="1400" b="0" i="0" u="none" strike="noStrike" dirty="0">
                <a:solidFill>
                  <a:srgbClr val="000000"/>
                </a:solidFill>
                <a:effectLst/>
                <a:latin typeface="Work Sans" panose="00000500000000000000" pitchFamily="2" charset="0"/>
              </a:rPr>
              <a:t>Miten eri asioita pidetään elävinä, mitä pitäisi painottaa, mitä jättää vähemmälle? </a:t>
            </a:r>
          </a:p>
          <a:p>
            <a:pPr marL="742950" lvl="1" indent="-285750" fontAlgn="base">
              <a:lnSpc>
                <a:spcPct val="150000"/>
              </a:lnSpc>
              <a:buClr>
                <a:schemeClr val="accent3"/>
              </a:buClr>
              <a:buFont typeface="Arial" panose="020B0604020202020204" pitchFamily="34" charset="0"/>
              <a:buChar char="•"/>
            </a:pPr>
            <a:r>
              <a:rPr lang="fi-FI" sz="1400" b="0" i="0" u="none" strike="noStrike" dirty="0">
                <a:solidFill>
                  <a:srgbClr val="000000"/>
                </a:solidFill>
                <a:effectLst/>
                <a:latin typeface="Work Sans" panose="00000500000000000000" pitchFamily="2" charset="0"/>
              </a:rPr>
              <a:t>Skenaarioissa on todella paljon asiaa.</a:t>
            </a:r>
            <a:r>
              <a:rPr lang="en-US" sz="1400" b="0" i="0" dirty="0">
                <a:solidFill>
                  <a:srgbClr val="000000"/>
                </a:solidFill>
                <a:effectLst/>
                <a:latin typeface="Work Sans" panose="00000500000000000000" pitchFamily="2" charset="0"/>
              </a:rPr>
              <a:t>​</a:t>
            </a:r>
            <a:endParaRPr lang="en-US" sz="1400" b="0" i="0" dirty="0">
              <a:solidFill>
                <a:srgbClr val="000000"/>
              </a:solidFill>
              <a:effectLst/>
              <a:latin typeface="Arial" panose="020B0604020202020204" pitchFamily="34" charset="0"/>
            </a:endParaRPr>
          </a:p>
          <a:p>
            <a:pPr marL="285750" indent="-285750" rtl="0" fontAlgn="base">
              <a:lnSpc>
                <a:spcPct val="150000"/>
              </a:lnSpc>
              <a:buClr>
                <a:schemeClr val="accent3"/>
              </a:buClr>
              <a:buFont typeface="Arial" panose="020B0604020202020204" pitchFamily="34" charset="0"/>
              <a:buChar char="•"/>
            </a:pPr>
            <a:r>
              <a:rPr lang="fi-FI" sz="1600" b="0" i="0" u="none" strike="noStrike" dirty="0">
                <a:solidFill>
                  <a:srgbClr val="000000"/>
                </a:solidFill>
                <a:effectLst/>
                <a:latin typeface="Work Sans" panose="00000500000000000000" pitchFamily="2" charset="0"/>
              </a:rPr>
              <a:t>Skenaariot tuntuivat hieman stabiileilta: aina on jotain hyvää! </a:t>
            </a:r>
          </a:p>
          <a:p>
            <a:pPr marL="742950" lvl="1" indent="-285750" fontAlgn="base">
              <a:lnSpc>
                <a:spcPct val="150000"/>
              </a:lnSpc>
              <a:buClr>
                <a:schemeClr val="accent3"/>
              </a:buClr>
              <a:buFont typeface="Arial" panose="020B0604020202020204" pitchFamily="34" charset="0"/>
              <a:buChar char="•"/>
            </a:pPr>
            <a:r>
              <a:rPr lang="fi-FI" sz="1400" b="0" i="0" u="none" strike="noStrike" dirty="0">
                <a:solidFill>
                  <a:srgbClr val="000000"/>
                </a:solidFill>
                <a:effectLst/>
                <a:latin typeface="Work Sans" panose="00000500000000000000" pitchFamily="2" charset="0"/>
              </a:rPr>
              <a:t>Esim. mitä 4. skenaarion yksinäisyydellä tarkoitettiin: yksinäisyydessä voi olla myös positiivisia puolia.</a:t>
            </a:r>
            <a:r>
              <a:rPr lang="en-US" sz="1400" b="0" i="0" dirty="0">
                <a:solidFill>
                  <a:srgbClr val="000000"/>
                </a:solidFill>
                <a:effectLst/>
                <a:latin typeface="Work Sans" panose="00000500000000000000" pitchFamily="2" charset="0"/>
              </a:rPr>
              <a:t>​</a:t>
            </a:r>
            <a:endParaRPr lang="en-US" sz="1400" b="0" i="0" dirty="0">
              <a:solidFill>
                <a:srgbClr val="000000"/>
              </a:solidFill>
              <a:effectLst/>
              <a:latin typeface="Arial" panose="020B0604020202020204" pitchFamily="34" charset="0"/>
            </a:endParaRPr>
          </a:p>
          <a:p>
            <a:pPr marL="285750" indent="-285750" rtl="0" fontAlgn="base">
              <a:lnSpc>
                <a:spcPct val="150000"/>
              </a:lnSpc>
              <a:buClr>
                <a:schemeClr val="accent3"/>
              </a:buClr>
              <a:buFont typeface="Arial" panose="020B0604020202020204" pitchFamily="34" charset="0"/>
              <a:buChar char="•"/>
            </a:pPr>
            <a:r>
              <a:rPr lang="fi-FI" sz="1600" b="0" i="0" u="none" strike="noStrike" dirty="0">
                <a:solidFill>
                  <a:srgbClr val="000000"/>
                </a:solidFill>
                <a:effectLst/>
                <a:latin typeface="Work Sans" panose="00000500000000000000" pitchFamily="2" charset="0"/>
              </a:rPr>
              <a:t>Teemat tuntuivat tutuilta</a:t>
            </a:r>
            <a:endParaRPr lang="fi-FI" sz="1600" dirty="0">
              <a:solidFill>
                <a:srgbClr val="000000"/>
              </a:solidFill>
              <a:latin typeface="Work Sans" panose="00000500000000000000" pitchFamily="2" charset="0"/>
            </a:endParaRPr>
          </a:p>
          <a:p>
            <a:pPr marL="742950" lvl="1" indent="-285750" fontAlgn="base">
              <a:lnSpc>
                <a:spcPct val="150000"/>
              </a:lnSpc>
              <a:buClr>
                <a:schemeClr val="accent3"/>
              </a:buClr>
              <a:buFont typeface="Arial" panose="020B0604020202020204" pitchFamily="34" charset="0"/>
              <a:buChar char="•"/>
            </a:pPr>
            <a:r>
              <a:rPr lang="fi-FI" sz="1400" b="0" i="0" u="none" strike="noStrike" dirty="0">
                <a:solidFill>
                  <a:srgbClr val="000000"/>
                </a:solidFill>
                <a:effectLst/>
                <a:latin typeface="Work Sans" panose="00000500000000000000" pitchFamily="2" charset="0"/>
              </a:rPr>
              <a:t>Niistä on käyty keskustelua (esim. uudet demokratian muodot, etätyö ym.)</a:t>
            </a:r>
          </a:p>
          <a:p>
            <a:pPr marL="742950" lvl="1" indent="-285750" fontAlgn="base">
              <a:lnSpc>
                <a:spcPct val="150000"/>
              </a:lnSpc>
              <a:buClr>
                <a:schemeClr val="accent3"/>
              </a:buClr>
              <a:buFont typeface="Arial" panose="020B0604020202020204" pitchFamily="34" charset="0"/>
              <a:buChar char="•"/>
            </a:pPr>
            <a:r>
              <a:rPr lang="fi-FI" sz="1400" b="0" i="0" u="none" strike="noStrike" dirty="0">
                <a:solidFill>
                  <a:srgbClr val="000000"/>
                </a:solidFill>
                <a:effectLst/>
                <a:latin typeface="Work Sans" panose="00000500000000000000" pitchFamily="2" charset="0"/>
              </a:rPr>
              <a:t>Oikeilla jäljillä ollaan!</a:t>
            </a:r>
            <a:r>
              <a:rPr lang="en-US" sz="1400" b="0" i="0" dirty="0">
                <a:solidFill>
                  <a:srgbClr val="000000"/>
                </a:solidFill>
                <a:effectLst/>
                <a:latin typeface="Work Sans" panose="00000500000000000000" pitchFamily="2" charset="0"/>
              </a:rPr>
              <a:t>​</a:t>
            </a:r>
            <a:endParaRPr lang="en-US" sz="1400" b="0" i="0" dirty="0">
              <a:solidFill>
                <a:srgbClr val="000000"/>
              </a:solidFill>
              <a:effectLst/>
              <a:latin typeface="Arial" panose="020B0604020202020204" pitchFamily="34" charset="0"/>
            </a:endParaRPr>
          </a:p>
          <a:p>
            <a:pPr marL="285750" indent="-285750" rtl="0" fontAlgn="base">
              <a:lnSpc>
                <a:spcPct val="150000"/>
              </a:lnSpc>
              <a:buClr>
                <a:schemeClr val="accent3"/>
              </a:buClr>
              <a:buFont typeface="Arial" panose="020B0604020202020204" pitchFamily="34" charset="0"/>
              <a:buChar char="•"/>
            </a:pPr>
            <a:r>
              <a:rPr lang="fi-FI" sz="1600" b="0" i="0" u="none" strike="noStrike" dirty="0">
                <a:solidFill>
                  <a:srgbClr val="000000"/>
                </a:solidFill>
                <a:effectLst/>
                <a:latin typeface="Work Sans" panose="00000500000000000000" pitchFamily="2" charset="0"/>
              </a:rPr>
              <a:t>Skenaariot ovat aika erilaisia. Mikähän oikeasti toteutuu? Ehkä 1. todennäköisin...</a:t>
            </a:r>
            <a:r>
              <a:rPr lang="en-US" sz="1600" b="0" i="0" dirty="0">
                <a:solidFill>
                  <a:srgbClr val="000000"/>
                </a:solidFill>
                <a:effectLst/>
                <a:latin typeface="Work Sans" panose="00000500000000000000" pitchFamily="2" charset="0"/>
              </a:rPr>
              <a:t>​</a:t>
            </a:r>
            <a:endParaRPr lang="en-US" sz="1600" b="0" i="0" dirty="0">
              <a:solidFill>
                <a:srgbClr val="000000"/>
              </a:solidFill>
              <a:effectLst/>
              <a:latin typeface="Arial" panose="020B0604020202020204" pitchFamily="34" charset="0"/>
            </a:endParaRPr>
          </a:p>
          <a:p>
            <a:pPr marL="285750" indent="-285750" rtl="0" fontAlgn="base">
              <a:lnSpc>
                <a:spcPct val="150000"/>
              </a:lnSpc>
              <a:buClr>
                <a:schemeClr val="accent3"/>
              </a:buClr>
              <a:buFont typeface="Arial" panose="020B0604020202020204" pitchFamily="34" charset="0"/>
              <a:buChar char="•"/>
            </a:pPr>
            <a:r>
              <a:rPr lang="fi-FI" sz="1600" b="0" i="0" u="none" strike="noStrike" dirty="0">
                <a:solidFill>
                  <a:srgbClr val="000000"/>
                </a:solidFill>
                <a:effectLst/>
                <a:latin typeface="Work Sans" panose="00000500000000000000" pitchFamily="2" charset="0"/>
              </a:rPr>
              <a:t>Digitalisaatio: </a:t>
            </a:r>
          </a:p>
          <a:p>
            <a:pPr marL="742950" lvl="1" indent="-285750" fontAlgn="base">
              <a:lnSpc>
                <a:spcPct val="150000"/>
              </a:lnSpc>
              <a:buClr>
                <a:schemeClr val="accent3"/>
              </a:buClr>
              <a:buFont typeface="Arial" panose="020B0604020202020204" pitchFamily="34" charset="0"/>
              <a:buChar char="•"/>
            </a:pPr>
            <a:r>
              <a:rPr lang="fi-FI" sz="1400" b="0" i="0" u="none" strike="noStrike" dirty="0">
                <a:solidFill>
                  <a:srgbClr val="000000"/>
                </a:solidFill>
                <a:effectLst/>
                <a:latin typeface="Work Sans" panose="00000500000000000000" pitchFamily="2" charset="0"/>
              </a:rPr>
              <a:t>On huomattava, että on vielä 10 vuotta henkilöitä, jotka eivät käytä digipalveluita. </a:t>
            </a:r>
            <a:r>
              <a:rPr lang="en-US" sz="1400" b="0" i="0" dirty="0">
                <a:solidFill>
                  <a:srgbClr val="000000"/>
                </a:solidFill>
                <a:effectLst/>
                <a:latin typeface="Work Sans" panose="00000500000000000000" pitchFamily="2" charset="0"/>
              </a:rPr>
              <a:t>​</a:t>
            </a:r>
            <a:endParaRPr lang="en-US" sz="1400" b="0" i="0" dirty="0">
              <a:solidFill>
                <a:srgbClr val="000000"/>
              </a:solidFill>
              <a:effectLst/>
              <a:latin typeface="Arial" panose="020B0604020202020204" pitchFamily="34" charset="0"/>
            </a:endParaRPr>
          </a:p>
          <a:p>
            <a:pPr marL="742950" lvl="1" indent="-285750" fontAlgn="base">
              <a:lnSpc>
                <a:spcPct val="150000"/>
              </a:lnSpc>
              <a:buClr>
                <a:schemeClr val="accent3"/>
              </a:buClr>
              <a:buFont typeface="Arial" panose="020B0604020202020204" pitchFamily="34" charset="0"/>
              <a:buChar char="•"/>
            </a:pPr>
            <a:r>
              <a:rPr lang="fi-FI" sz="1400" b="0" i="0" u="none" strike="noStrike" dirty="0">
                <a:solidFill>
                  <a:srgbClr val="000000"/>
                </a:solidFill>
                <a:effectLst/>
                <a:latin typeface="Work Sans" panose="00000500000000000000" pitchFamily="2" charset="0"/>
              </a:rPr>
              <a:t>Digitalisaatio vapauttaa palvelumahdollisuuksia, mutta eri ikäryhmien mahdollisuudet on huomioitava.</a:t>
            </a:r>
            <a:r>
              <a:rPr lang="en-US" sz="1400" b="0" i="0" dirty="0">
                <a:solidFill>
                  <a:srgbClr val="000000"/>
                </a:solidFill>
                <a:effectLst/>
                <a:latin typeface="Work Sans" panose="00000500000000000000" pitchFamily="2" charset="0"/>
              </a:rPr>
              <a:t>​</a:t>
            </a:r>
            <a:endParaRPr lang="en-US" sz="1400" b="0" i="0" dirty="0">
              <a:solidFill>
                <a:srgbClr val="000000"/>
              </a:solidFill>
              <a:effectLst/>
              <a:latin typeface="Arial" panose="020B0604020202020204" pitchFamily="34" charset="0"/>
            </a:endParaRPr>
          </a:p>
          <a:p>
            <a:pPr marL="742950" lvl="1" indent="-285750" fontAlgn="base">
              <a:lnSpc>
                <a:spcPct val="150000"/>
              </a:lnSpc>
              <a:buClr>
                <a:schemeClr val="accent3"/>
              </a:buClr>
              <a:buFont typeface="Arial" panose="020B0604020202020204" pitchFamily="34" charset="0"/>
              <a:buChar char="•"/>
            </a:pPr>
            <a:r>
              <a:rPr lang="fi-FI" sz="1400" b="0" i="0" u="none" strike="noStrike" dirty="0">
                <a:solidFill>
                  <a:srgbClr val="000000"/>
                </a:solidFill>
                <a:effectLst/>
                <a:latin typeface="Work Sans" panose="00000500000000000000" pitchFamily="2" charset="0"/>
              </a:rPr>
              <a:t>Palveluiden täysi siirtäminen verkkoon vie vielä aikaa. </a:t>
            </a:r>
            <a:r>
              <a:rPr lang="en-US" sz="1400" b="0" i="0" dirty="0">
                <a:solidFill>
                  <a:srgbClr val="000000"/>
                </a:solidFill>
                <a:effectLst/>
                <a:latin typeface="Work Sans" panose="00000500000000000000" pitchFamily="2" charset="0"/>
              </a:rPr>
              <a:t>​</a:t>
            </a:r>
            <a:endParaRPr lang="en-US" sz="1400" b="0" i="0" dirty="0">
              <a:solidFill>
                <a:srgbClr val="000000"/>
              </a:solidFill>
              <a:effectLst/>
              <a:latin typeface="Arial" panose="020B0604020202020204" pitchFamily="34" charset="0"/>
            </a:endParaRPr>
          </a:p>
          <a:p>
            <a:pPr marL="742950" lvl="1" indent="-285750" fontAlgn="base">
              <a:lnSpc>
                <a:spcPct val="150000"/>
              </a:lnSpc>
              <a:buClr>
                <a:schemeClr val="accent3"/>
              </a:buClr>
              <a:buFont typeface="Arial" panose="020B0604020202020204" pitchFamily="34" charset="0"/>
              <a:buChar char="•"/>
            </a:pPr>
            <a:r>
              <a:rPr lang="fi-FI" sz="1400" b="0" i="0" u="none" strike="noStrike" dirty="0">
                <a:solidFill>
                  <a:srgbClr val="000000"/>
                </a:solidFill>
                <a:effectLst/>
                <a:latin typeface="Work Sans" panose="00000500000000000000" pitchFamily="2" charset="0"/>
              </a:rPr>
              <a:t>Toisaalta automatisaatio helpottaa kaikkia ikäryhmiä (tekoäly, uudet palvelumuodot). </a:t>
            </a:r>
            <a:r>
              <a:rPr lang="en-US" sz="1400" b="0" i="0" dirty="0">
                <a:solidFill>
                  <a:srgbClr val="000000"/>
                </a:solidFill>
                <a:effectLst/>
                <a:latin typeface="Work Sans" panose="00000500000000000000" pitchFamily="2" charset="0"/>
              </a:rPr>
              <a:t>​</a:t>
            </a:r>
            <a:endParaRPr lang="en-US" sz="1400" b="0" i="0" dirty="0">
              <a:solidFill>
                <a:srgbClr val="000000"/>
              </a:solidFill>
              <a:effectLst/>
              <a:latin typeface="Arial" panose="020B0604020202020204" pitchFamily="34" charset="0"/>
            </a:endParaRPr>
          </a:p>
          <a:p>
            <a:pPr marL="285750" indent="-285750" rtl="0" fontAlgn="base">
              <a:lnSpc>
                <a:spcPct val="150000"/>
              </a:lnSpc>
              <a:buClr>
                <a:schemeClr val="accent3"/>
              </a:buClr>
              <a:buFont typeface="Arial" panose="020B0604020202020204" pitchFamily="34" charset="0"/>
              <a:buChar char="•"/>
            </a:pPr>
            <a:r>
              <a:rPr lang="fi-FI" sz="1600" b="0" i="0" u="none" strike="noStrike" dirty="0">
                <a:solidFill>
                  <a:srgbClr val="000000"/>
                </a:solidFill>
                <a:effectLst/>
                <a:latin typeface="Work Sans" panose="00000500000000000000" pitchFamily="2" charset="0"/>
              </a:rPr>
              <a:t>Tietojärjestelmien yhteensovitus on kallista kunnille, mutta integraatio tulee aloittaa heti ja välttämätöntä.</a:t>
            </a:r>
            <a:r>
              <a:rPr lang="en-US" sz="1600" b="0" i="0" dirty="0">
                <a:solidFill>
                  <a:srgbClr val="000000"/>
                </a:solidFill>
                <a:effectLst/>
                <a:latin typeface="Work Sans" panose="00000500000000000000" pitchFamily="2" charset="0"/>
              </a:rPr>
              <a:t>​</a:t>
            </a:r>
            <a:endParaRPr lang="en-US" sz="1600" b="0" i="0" dirty="0">
              <a:solidFill>
                <a:srgbClr val="000000"/>
              </a:solidFill>
              <a:effectLst/>
              <a:latin typeface="Arial" panose="020B0604020202020204" pitchFamily="34" charset="0"/>
            </a:endParaRPr>
          </a:p>
          <a:p>
            <a:pPr marL="742950" lvl="1" indent="-285750" fontAlgn="base">
              <a:lnSpc>
                <a:spcPct val="150000"/>
              </a:lnSpc>
              <a:buClr>
                <a:schemeClr val="accent3"/>
              </a:buClr>
              <a:buFont typeface="Arial" panose="020B0604020202020204" pitchFamily="34" charset="0"/>
              <a:buChar char="•"/>
            </a:pPr>
            <a:r>
              <a:rPr lang="fi-FI" sz="1400" b="0" i="0" u="none" strike="noStrike" dirty="0">
                <a:solidFill>
                  <a:srgbClr val="000000"/>
                </a:solidFill>
                <a:effectLst/>
                <a:latin typeface="Work Sans" panose="00000500000000000000" pitchFamily="2" charset="0"/>
              </a:rPr>
              <a:t>Kunta voi olla kiihdyttämässä uusia ratkaisuja, vaikka kaikki kuntalaiset eivät vielä osaisi käyttää tietotekniikkaa.</a:t>
            </a:r>
            <a:r>
              <a:rPr lang="en-US" sz="1400" b="0" i="0" dirty="0">
                <a:solidFill>
                  <a:srgbClr val="000000"/>
                </a:solidFill>
                <a:effectLst/>
                <a:latin typeface="Work Sans" panose="00000500000000000000" pitchFamily="2" charset="0"/>
              </a:rPr>
              <a:t>​</a:t>
            </a:r>
            <a:endParaRPr lang="en-US" sz="1400" b="0" i="0" dirty="0">
              <a:solidFill>
                <a:srgbClr val="000000"/>
              </a:solidFill>
              <a:effectLst/>
              <a:latin typeface="Arial" panose="020B0604020202020204" pitchFamily="34" charset="0"/>
            </a:endParaRPr>
          </a:p>
          <a:p>
            <a:pPr marL="285750" indent="-285750" rtl="0" fontAlgn="base">
              <a:lnSpc>
                <a:spcPct val="150000"/>
              </a:lnSpc>
              <a:buClr>
                <a:schemeClr val="accent3"/>
              </a:buClr>
              <a:buFont typeface="Arial" panose="020B0604020202020204" pitchFamily="34" charset="0"/>
              <a:buChar char="•"/>
            </a:pPr>
            <a:r>
              <a:rPr lang="fi-FI" sz="1400" b="0" i="0" u="none" strike="noStrike" dirty="0">
                <a:solidFill>
                  <a:srgbClr val="000000"/>
                </a:solidFill>
                <a:effectLst/>
                <a:latin typeface="Work Sans" panose="00000500000000000000" pitchFamily="2" charset="0"/>
              </a:rPr>
              <a:t>Kunnalla myös vahva oma rooli, ei vain verkostossa toimija</a:t>
            </a:r>
            <a:endParaRPr lang="en-US" sz="14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55835415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79668D84-E98D-443C-805F-04FAD3DD7DA9}"/>
              </a:ext>
            </a:extLst>
          </p:cNvPr>
          <p:cNvSpPr>
            <a:spLocks noGrp="1"/>
          </p:cNvSpPr>
          <p:nvPr>
            <p:ph type="sldNum" sz="quarter" idx="12"/>
          </p:nvPr>
        </p:nvSpPr>
        <p:spPr/>
        <p:txBody>
          <a:bodyPr/>
          <a:lstStyle/>
          <a:p>
            <a:fld id="{0861148C-697E-4B67-BDAA-872F34DF1106}" type="slidenum">
              <a:rPr lang="fi-FI" smtClean="0"/>
              <a:t>4</a:t>
            </a:fld>
            <a:endParaRPr lang="fi-FI"/>
          </a:p>
        </p:txBody>
      </p:sp>
      <p:sp>
        <p:nvSpPr>
          <p:cNvPr id="4" name="Tekstiruutu 3">
            <a:extLst>
              <a:ext uri="{FF2B5EF4-FFF2-40B4-BE49-F238E27FC236}">
                <a16:creationId xmlns:a16="http://schemas.microsoft.com/office/drawing/2014/main" id="{EA58A647-0F9A-4BF9-9915-450B196A93C2}"/>
              </a:ext>
            </a:extLst>
          </p:cNvPr>
          <p:cNvSpPr txBox="1"/>
          <p:nvPr/>
        </p:nvSpPr>
        <p:spPr>
          <a:xfrm>
            <a:off x="550692" y="719261"/>
            <a:ext cx="11305948" cy="461665"/>
          </a:xfrm>
          <a:prstGeom prst="rect">
            <a:avLst/>
          </a:prstGeom>
          <a:noFill/>
        </p:spPr>
        <p:txBody>
          <a:bodyPr wrap="square">
            <a:spAutoFit/>
          </a:bodyPr>
          <a:lstStyle/>
          <a:p>
            <a:r>
              <a:rPr lang="fi-FI" sz="2400" b="0" i="0" u="none" strike="noStrike" dirty="0">
                <a:solidFill>
                  <a:schemeClr val="accent3"/>
                </a:solidFill>
                <a:effectLst/>
                <a:latin typeface="Work Sans ExtraBold" panose="00000900000000000000" pitchFamily="2" charset="0"/>
              </a:rPr>
              <a:t>1. Mitä ajatuksia ennakointiprosessin skenaarioiden pohjalta syntyy?</a:t>
            </a:r>
            <a:endParaRPr lang="fi-FI" sz="2400" dirty="0">
              <a:solidFill>
                <a:schemeClr val="accent3"/>
              </a:solidFill>
            </a:endParaRPr>
          </a:p>
        </p:txBody>
      </p:sp>
      <p:sp>
        <p:nvSpPr>
          <p:cNvPr id="6" name="Tekstiruutu 5">
            <a:extLst>
              <a:ext uri="{FF2B5EF4-FFF2-40B4-BE49-F238E27FC236}">
                <a16:creationId xmlns:a16="http://schemas.microsoft.com/office/drawing/2014/main" id="{3987420F-D44D-447C-B4BE-0D6F04B7516D}"/>
              </a:ext>
            </a:extLst>
          </p:cNvPr>
          <p:cNvSpPr txBox="1"/>
          <p:nvPr/>
        </p:nvSpPr>
        <p:spPr>
          <a:xfrm>
            <a:off x="549204" y="1556792"/>
            <a:ext cx="11064552" cy="3416320"/>
          </a:xfrm>
          <a:prstGeom prst="rect">
            <a:avLst/>
          </a:prstGeom>
          <a:noFill/>
        </p:spPr>
        <p:txBody>
          <a:bodyPr wrap="square">
            <a:spAutoFit/>
          </a:bodyPr>
          <a:lstStyle/>
          <a:p>
            <a:pPr marL="285750" indent="-285750">
              <a:buFont typeface="Arial" panose="020B0604020202020204" pitchFamily="34" charset="0"/>
              <a:buChar char="•"/>
            </a:pPr>
            <a:r>
              <a:rPr lang="fi-FI" dirty="0"/>
              <a:t>Olipa kiva kuulla millaisia erilaisia vaihtoehtoja on olemassa! Pidemmän tähtäimen suunnittelu saattaa helposti jäädä nyt strategiaprosessiin. Kuntalaisten suuntaan olisi kuitenkin hyvä pitää esillä megatrendejä ja pidempää aikaväliä.​</a:t>
            </a:r>
          </a:p>
          <a:p>
            <a:pPr marL="285750" indent="-285750">
              <a:buFont typeface="Arial" panose="020B0604020202020204" pitchFamily="34" charset="0"/>
              <a:buChar char="•"/>
            </a:pPr>
            <a:endParaRPr lang="fi-FI" dirty="0"/>
          </a:p>
          <a:p>
            <a:pPr marL="285750" indent="-285750">
              <a:buFont typeface="Arial" panose="020B0604020202020204" pitchFamily="34" charset="0"/>
              <a:buChar char="•"/>
            </a:pPr>
            <a:r>
              <a:rPr lang="fi-FI" dirty="0"/>
              <a:t>Osallistuva budjetointi on hyvä toimintatapa, mutta se ei voi olla toiveiden tynnyri. Kuntalaiset ovat valveutuneita.​</a:t>
            </a:r>
          </a:p>
          <a:p>
            <a:pPr marL="285750" indent="-285750">
              <a:buFont typeface="Arial" panose="020B0604020202020204" pitchFamily="34" charset="0"/>
              <a:buChar char="•"/>
            </a:pPr>
            <a:endParaRPr lang="fi-FI" dirty="0"/>
          </a:p>
          <a:p>
            <a:pPr marL="742950" lvl="1" indent="-285750">
              <a:buFont typeface="Arial" panose="020B0604020202020204" pitchFamily="34" charset="0"/>
              <a:buChar char="•"/>
            </a:pPr>
            <a:r>
              <a:rPr lang="fi-FI" dirty="0"/>
              <a:t>Yhteisöllisyys ja osallisuus ovat kaiken ydin sosiaalisen hyvinvoinnin näkökulmassa. ​</a:t>
            </a:r>
          </a:p>
          <a:p>
            <a:pPr marL="285750" indent="-285750">
              <a:buFont typeface="Arial" panose="020B0604020202020204" pitchFamily="34" charset="0"/>
              <a:buChar char="•"/>
            </a:pPr>
            <a:endParaRPr lang="fi-FI" dirty="0"/>
          </a:p>
          <a:p>
            <a:pPr marL="285750" indent="-285750">
              <a:buFont typeface="Arial" panose="020B0604020202020204" pitchFamily="34" charset="0"/>
              <a:buChar char="•"/>
            </a:pPr>
            <a:r>
              <a:rPr lang="fi-FI" dirty="0"/>
              <a:t>Osassa skenaarioista ihmisyys jäi vähemmälle ja ne tuntuivat ontoilta. ​</a:t>
            </a:r>
          </a:p>
          <a:p>
            <a:pPr marL="285750" indent="-285750">
              <a:buFont typeface="Arial" panose="020B0604020202020204" pitchFamily="34" charset="0"/>
              <a:buChar char="•"/>
            </a:pPr>
            <a:endParaRPr lang="fi-FI" dirty="0"/>
          </a:p>
          <a:p>
            <a:pPr marL="285750" indent="-285750">
              <a:buFont typeface="Arial" panose="020B0604020202020204" pitchFamily="34" charset="0"/>
              <a:buChar char="•"/>
            </a:pPr>
            <a:r>
              <a:rPr lang="fi-FI" dirty="0"/>
              <a:t>Asiakkaan olisi hyvä voida osallistua kehittämiseen. </a:t>
            </a:r>
          </a:p>
        </p:txBody>
      </p:sp>
    </p:spTree>
    <p:extLst>
      <p:ext uri="{BB962C8B-B14F-4D97-AF65-F5344CB8AC3E}">
        <p14:creationId xmlns:p14="http://schemas.microsoft.com/office/powerpoint/2010/main" val="390880056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39A54421-84ED-4CED-87F5-55DEE9945B39}"/>
              </a:ext>
            </a:extLst>
          </p:cNvPr>
          <p:cNvSpPr>
            <a:spLocks noGrp="1"/>
          </p:cNvSpPr>
          <p:nvPr>
            <p:ph type="sldNum" sz="quarter" idx="12"/>
          </p:nvPr>
        </p:nvSpPr>
        <p:spPr/>
        <p:txBody>
          <a:bodyPr/>
          <a:lstStyle/>
          <a:p>
            <a:fld id="{0861148C-697E-4B67-BDAA-872F34DF1106}" type="slidenum">
              <a:rPr lang="fi-FI" smtClean="0"/>
              <a:t>5</a:t>
            </a:fld>
            <a:endParaRPr lang="fi-FI"/>
          </a:p>
        </p:txBody>
      </p:sp>
      <p:sp>
        <p:nvSpPr>
          <p:cNvPr id="6" name="Tekstiruutu 5">
            <a:extLst>
              <a:ext uri="{FF2B5EF4-FFF2-40B4-BE49-F238E27FC236}">
                <a16:creationId xmlns:a16="http://schemas.microsoft.com/office/drawing/2014/main" id="{E707E5A9-9FF8-4251-A111-52D1B2099456}"/>
              </a:ext>
            </a:extLst>
          </p:cNvPr>
          <p:cNvSpPr txBox="1"/>
          <p:nvPr/>
        </p:nvSpPr>
        <p:spPr>
          <a:xfrm>
            <a:off x="456680" y="413974"/>
            <a:ext cx="11161240" cy="1200329"/>
          </a:xfrm>
          <a:prstGeom prst="rect">
            <a:avLst/>
          </a:prstGeom>
          <a:noFill/>
        </p:spPr>
        <p:txBody>
          <a:bodyPr wrap="square">
            <a:spAutoFit/>
          </a:bodyPr>
          <a:lstStyle/>
          <a:p>
            <a:r>
              <a:rPr lang="fi-FI" b="0" i="0" u="none" strike="noStrike" dirty="0">
                <a:solidFill>
                  <a:schemeClr val="accent3"/>
                </a:solidFill>
                <a:effectLst/>
                <a:latin typeface="Work Sans ExtraBold" panose="00000900000000000000" pitchFamily="2" charset="0"/>
              </a:rPr>
              <a:t>2. Mitkä ovat pienryhmän teeman näkökulmasta isot strategiset kysymykset, jotka tulisi ennakoinnin perusteella nostaa kuntastrategioihin? Mitä strategisia valintoja kuntastrategioihin tulisi tehdä teemassa?</a:t>
            </a:r>
            <a:r>
              <a:rPr lang="fi-FI" b="0" i="0" dirty="0">
                <a:solidFill>
                  <a:schemeClr val="accent3"/>
                </a:solidFill>
                <a:effectLst/>
                <a:latin typeface="Work Sans ExtraBold" panose="00000900000000000000" pitchFamily="2" charset="0"/>
              </a:rPr>
              <a:t>​</a:t>
            </a:r>
            <a:br>
              <a:rPr lang="fi-FI" b="0" i="0" dirty="0">
                <a:solidFill>
                  <a:srgbClr val="000000"/>
                </a:solidFill>
                <a:effectLst/>
                <a:latin typeface="Work Sans ExtraBold" panose="00000900000000000000" pitchFamily="2" charset="0"/>
              </a:rPr>
            </a:br>
            <a:endParaRPr lang="fi-FI" dirty="0"/>
          </a:p>
        </p:txBody>
      </p:sp>
      <p:sp>
        <p:nvSpPr>
          <p:cNvPr id="8" name="Tekstiruutu 7">
            <a:extLst>
              <a:ext uri="{FF2B5EF4-FFF2-40B4-BE49-F238E27FC236}">
                <a16:creationId xmlns:a16="http://schemas.microsoft.com/office/drawing/2014/main" id="{B48B19A0-5851-46EB-B12D-A0F23A4465B4}"/>
              </a:ext>
            </a:extLst>
          </p:cNvPr>
          <p:cNvSpPr txBox="1"/>
          <p:nvPr/>
        </p:nvSpPr>
        <p:spPr>
          <a:xfrm>
            <a:off x="551384" y="1386147"/>
            <a:ext cx="11377264" cy="5031186"/>
          </a:xfrm>
          <a:prstGeom prst="rect">
            <a:avLst/>
          </a:prstGeom>
          <a:noFill/>
        </p:spPr>
        <p:txBody>
          <a:bodyPr wrap="square">
            <a:spAutoFit/>
          </a:bodyPr>
          <a:lstStyle/>
          <a:p>
            <a:pPr marL="285750" indent="-285750">
              <a:lnSpc>
                <a:spcPct val="150000"/>
              </a:lnSpc>
              <a:buFont typeface="Arial" panose="020B0604020202020204" pitchFamily="34" charset="0"/>
              <a:buChar char="•"/>
            </a:pPr>
            <a:r>
              <a:rPr lang="fi-FI" dirty="0"/>
              <a:t>Osallisuus ja yhteisöllisyys: </a:t>
            </a:r>
          </a:p>
          <a:p>
            <a:pPr marL="742950" lvl="1" indent="-285750">
              <a:lnSpc>
                <a:spcPct val="150000"/>
              </a:lnSpc>
              <a:buFont typeface="Arial" panose="020B0604020202020204" pitchFamily="34" charset="0"/>
              <a:buChar char="•"/>
            </a:pPr>
            <a:r>
              <a:rPr lang="fi-FI" sz="1600" dirty="0"/>
              <a:t>Osallistamisen keinot – miten saadaan osallistujia eri ikäryhmistä?​</a:t>
            </a:r>
          </a:p>
          <a:p>
            <a:pPr marL="285750" indent="-285750">
              <a:lnSpc>
                <a:spcPct val="150000"/>
              </a:lnSpc>
              <a:buFont typeface="Arial" panose="020B0604020202020204" pitchFamily="34" charset="0"/>
              <a:buChar char="•"/>
            </a:pPr>
            <a:r>
              <a:rPr lang="fi-FI" dirty="0"/>
              <a:t>Tasa-arvo ja yhdenvertaisuus ​</a:t>
            </a:r>
          </a:p>
          <a:p>
            <a:pPr marL="285750" indent="-285750">
              <a:lnSpc>
                <a:spcPct val="150000"/>
              </a:lnSpc>
              <a:buFont typeface="Arial" panose="020B0604020202020204" pitchFamily="34" charset="0"/>
              <a:buChar char="•"/>
            </a:pPr>
            <a:r>
              <a:rPr lang="fi-FI" dirty="0"/>
              <a:t>Turvallisuus​</a:t>
            </a:r>
          </a:p>
          <a:p>
            <a:pPr marL="285750" indent="-285750">
              <a:lnSpc>
                <a:spcPct val="150000"/>
              </a:lnSpc>
              <a:buFont typeface="Arial" panose="020B0604020202020204" pitchFamily="34" charset="0"/>
              <a:buChar char="•"/>
            </a:pPr>
            <a:r>
              <a:rPr lang="fi-FI" dirty="0"/>
              <a:t>Tiedolla johtaminen:</a:t>
            </a:r>
          </a:p>
          <a:p>
            <a:pPr marL="742950" lvl="1" indent="-285750">
              <a:lnSpc>
                <a:spcPct val="150000"/>
              </a:lnSpc>
              <a:buFont typeface="Arial" panose="020B0604020202020204" pitchFamily="34" charset="0"/>
              <a:buChar char="•"/>
            </a:pPr>
            <a:r>
              <a:rPr lang="fi-FI" sz="1600" dirty="0"/>
              <a:t>Riittävät resurssit turvattava​</a:t>
            </a:r>
          </a:p>
          <a:p>
            <a:pPr marL="285750" indent="-285750">
              <a:lnSpc>
                <a:spcPct val="150000"/>
              </a:lnSpc>
              <a:buFont typeface="Arial" panose="020B0604020202020204" pitchFamily="34" charset="0"/>
              <a:buChar char="•"/>
            </a:pPr>
            <a:r>
              <a:rPr lang="fi-FI" dirty="0"/>
              <a:t>Hyvinvoinnin laaja-alaisuus: </a:t>
            </a:r>
          </a:p>
          <a:p>
            <a:pPr marL="742950" lvl="1" indent="-285750">
              <a:lnSpc>
                <a:spcPct val="150000"/>
              </a:lnSpc>
              <a:buFont typeface="Arial" panose="020B0604020202020204" pitchFamily="34" charset="0"/>
              <a:buChar char="•"/>
            </a:pPr>
            <a:r>
              <a:rPr lang="fi-FI" sz="1600" dirty="0"/>
              <a:t>Hyvinvoinnin ja terveyden edistäminen mainintana -&gt; huomioitava kaikissa toiminnoissa</a:t>
            </a:r>
            <a:r>
              <a:rPr lang="fi-FI" dirty="0"/>
              <a:t>​</a:t>
            </a:r>
          </a:p>
          <a:p>
            <a:pPr marL="285750" indent="-285750">
              <a:lnSpc>
                <a:spcPct val="150000"/>
              </a:lnSpc>
              <a:buFont typeface="Arial" panose="020B0604020202020204" pitchFamily="34" charset="0"/>
              <a:buChar char="•"/>
            </a:pPr>
            <a:r>
              <a:rPr lang="fi-FI" dirty="0"/>
              <a:t>Liikkumattomuus, joka kytkeytyy useaan osa-alueeseen​</a:t>
            </a:r>
          </a:p>
          <a:p>
            <a:pPr marL="285750" indent="-285750">
              <a:lnSpc>
                <a:spcPct val="150000"/>
              </a:lnSpc>
              <a:buFont typeface="Arial" panose="020B0604020202020204" pitchFamily="34" charset="0"/>
              <a:buChar char="•"/>
            </a:pPr>
            <a:r>
              <a:rPr lang="fi-FI" dirty="0"/>
              <a:t>Ennaltaehkäisevä työ​</a:t>
            </a:r>
          </a:p>
          <a:p>
            <a:pPr marL="285750" indent="-285750">
              <a:lnSpc>
                <a:spcPct val="150000"/>
              </a:lnSpc>
              <a:buFont typeface="Arial" panose="020B0604020202020204" pitchFamily="34" charset="0"/>
              <a:buChar char="•"/>
            </a:pPr>
            <a:r>
              <a:rPr lang="fi-FI" dirty="0"/>
              <a:t>Väestörakenteen muutos ml. Ikääntyminen ​</a:t>
            </a:r>
          </a:p>
          <a:p>
            <a:pPr marL="285750" indent="-285750">
              <a:lnSpc>
                <a:spcPct val="150000"/>
              </a:lnSpc>
              <a:buFont typeface="Arial" panose="020B0604020202020204" pitchFamily="34" charset="0"/>
              <a:buChar char="•"/>
            </a:pPr>
            <a:r>
              <a:rPr lang="fi-FI" dirty="0"/>
              <a:t>Henkilöstön työkyvyn johtaminen ​</a:t>
            </a:r>
          </a:p>
        </p:txBody>
      </p:sp>
    </p:spTree>
    <p:extLst>
      <p:ext uri="{BB962C8B-B14F-4D97-AF65-F5344CB8AC3E}">
        <p14:creationId xmlns:p14="http://schemas.microsoft.com/office/powerpoint/2010/main" val="247415877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38C88CB6-5450-4C10-A318-E97D891AE8D6}"/>
              </a:ext>
            </a:extLst>
          </p:cNvPr>
          <p:cNvSpPr>
            <a:spLocks noGrp="1"/>
          </p:cNvSpPr>
          <p:nvPr>
            <p:ph type="title"/>
          </p:nvPr>
        </p:nvSpPr>
        <p:spPr/>
        <p:txBody>
          <a:bodyPr/>
          <a:lstStyle/>
          <a:p>
            <a:r>
              <a:rPr lang="fi-FI" dirty="0"/>
              <a:t>Ryhmä 2. Osallisuus ja yhteisöllisyys</a:t>
            </a:r>
          </a:p>
        </p:txBody>
      </p:sp>
      <p:sp>
        <p:nvSpPr>
          <p:cNvPr id="2" name="Dian numeron paikkamerkki 1">
            <a:extLst>
              <a:ext uri="{FF2B5EF4-FFF2-40B4-BE49-F238E27FC236}">
                <a16:creationId xmlns:a16="http://schemas.microsoft.com/office/drawing/2014/main" id="{CFBAA462-9553-49C7-BFF6-E78D5942A0FF}"/>
              </a:ext>
            </a:extLst>
          </p:cNvPr>
          <p:cNvSpPr>
            <a:spLocks noGrp="1"/>
          </p:cNvSpPr>
          <p:nvPr>
            <p:ph type="sldNum" sz="quarter" idx="12"/>
          </p:nvPr>
        </p:nvSpPr>
        <p:spPr/>
        <p:txBody>
          <a:bodyPr/>
          <a:lstStyle/>
          <a:p>
            <a:fld id="{0861148C-697E-4B67-BDAA-872F34DF1106}" type="slidenum">
              <a:rPr lang="fi-FI" smtClean="0"/>
              <a:t>6</a:t>
            </a:fld>
            <a:endParaRPr lang="fi-FI"/>
          </a:p>
        </p:txBody>
      </p:sp>
    </p:spTree>
    <p:extLst>
      <p:ext uri="{BB962C8B-B14F-4D97-AF65-F5344CB8AC3E}">
        <p14:creationId xmlns:p14="http://schemas.microsoft.com/office/powerpoint/2010/main" val="251859049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087044-BF92-42AB-BB35-9DA17B2B6D6C}"/>
              </a:ext>
            </a:extLst>
          </p:cNvPr>
          <p:cNvSpPr>
            <a:spLocks noGrp="1"/>
          </p:cNvSpPr>
          <p:nvPr>
            <p:ph type="title"/>
          </p:nvPr>
        </p:nvSpPr>
        <p:spPr>
          <a:xfrm>
            <a:off x="766762" y="729035"/>
            <a:ext cx="10658475" cy="647848"/>
          </a:xfrm>
        </p:spPr>
        <p:txBody>
          <a:bodyPr/>
          <a:lstStyle/>
          <a:p>
            <a:r>
              <a:rPr lang="fi-FI" sz="2000" dirty="0"/>
              <a:t>1</a:t>
            </a:r>
            <a:r>
              <a:rPr lang="fi-FI" sz="2400" dirty="0"/>
              <a:t>. Mitä ajatuksia ennakointiprosessin skenaarioiden pohjalta syntyy?</a:t>
            </a:r>
            <a:br>
              <a:rPr lang="fi-FI" sz="3600" dirty="0"/>
            </a:br>
            <a:endParaRPr lang="fi-FI" sz="3200" dirty="0"/>
          </a:p>
        </p:txBody>
      </p:sp>
      <p:sp>
        <p:nvSpPr>
          <p:cNvPr id="3" name="Sisällön paikkamerkki 2">
            <a:extLst>
              <a:ext uri="{FF2B5EF4-FFF2-40B4-BE49-F238E27FC236}">
                <a16:creationId xmlns:a16="http://schemas.microsoft.com/office/drawing/2014/main" id="{42C6569E-2C37-42A7-AFAF-13A92E8B8419}"/>
              </a:ext>
            </a:extLst>
          </p:cNvPr>
          <p:cNvSpPr>
            <a:spLocks noGrp="1"/>
          </p:cNvSpPr>
          <p:nvPr>
            <p:ph idx="1"/>
          </p:nvPr>
        </p:nvSpPr>
        <p:spPr>
          <a:xfrm>
            <a:off x="766761" y="1520676"/>
            <a:ext cx="10658475" cy="3816648"/>
          </a:xfrm>
        </p:spPr>
        <p:txBody>
          <a:bodyPr/>
          <a:lstStyle/>
          <a:p>
            <a:r>
              <a:rPr lang="fi-FI" sz="1800" dirty="0"/>
              <a:t>Osassa kunnista on skenaarioista ykköstä tai kakkosta kohti menty</a:t>
            </a:r>
          </a:p>
          <a:p>
            <a:r>
              <a:rPr lang="fi-FI" sz="1800" dirty="0"/>
              <a:t>Isojen asioiden äärellä ollaan</a:t>
            </a:r>
          </a:p>
          <a:p>
            <a:pPr lvl="1"/>
            <a:r>
              <a:rPr lang="fi-FI" sz="1600" dirty="0"/>
              <a:t>Aikaisemmin ei olla menty näin isojen asioiden kautta strategian valmisteluun</a:t>
            </a:r>
          </a:p>
          <a:p>
            <a:r>
              <a:rPr lang="fi-FI" sz="1800" dirty="0"/>
              <a:t>Sovellettu jo skenaarioita valtuustoseminaarissa: </a:t>
            </a:r>
          </a:p>
          <a:p>
            <a:pPr lvl="1"/>
            <a:r>
              <a:rPr lang="fi-FI" sz="1600" dirty="0"/>
              <a:t>Maankäytön kehityskuvan yhteydessä. Kunnan olosuhteisiin nähden sovellettiin. </a:t>
            </a:r>
          </a:p>
          <a:p>
            <a:pPr lvl="1"/>
            <a:r>
              <a:rPr lang="fi-FI" sz="1600" dirty="0"/>
              <a:t>Hyvää keskustelua saatiin aikaiseksi</a:t>
            </a:r>
            <a:endParaRPr lang="fi-FI" sz="1800" dirty="0"/>
          </a:p>
          <a:p>
            <a:r>
              <a:rPr lang="fi-FI" sz="1800" dirty="0"/>
              <a:t>Kaikki aisat ovat kytköksissä toisiinsa</a:t>
            </a:r>
          </a:p>
          <a:p>
            <a:r>
              <a:rPr lang="fi-FI" sz="1800" dirty="0"/>
              <a:t>Pitäisi tavoitteita ja toimenpiteitä elävöittää strategioissa</a:t>
            </a:r>
          </a:p>
          <a:p>
            <a:pPr lvl="1"/>
            <a:r>
              <a:rPr lang="fi-FI" sz="1600" dirty="0"/>
              <a:t>Ennakointityö auttaa hyvin priorisoinnissa</a:t>
            </a:r>
          </a:p>
          <a:p>
            <a:r>
              <a:rPr lang="fi-FI" sz="1800" dirty="0"/>
              <a:t>Lopputulos on yhdistelmä kaikkia skenaarioita</a:t>
            </a:r>
          </a:p>
          <a:p>
            <a:r>
              <a:rPr lang="fi-FI" sz="1800" dirty="0"/>
              <a:t>Kuntamme liikkuu 2 ja 3 rajalla. Tulevaisuuden strategiaprosessiin apua.</a:t>
            </a:r>
          </a:p>
        </p:txBody>
      </p:sp>
      <p:sp>
        <p:nvSpPr>
          <p:cNvPr id="4" name="Dian numeron paikkamerkki 3">
            <a:extLst>
              <a:ext uri="{FF2B5EF4-FFF2-40B4-BE49-F238E27FC236}">
                <a16:creationId xmlns:a16="http://schemas.microsoft.com/office/drawing/2014/main" id="{94DB2301-2938-4B75-B12B-36E8AD0CDF99}"/>
              </a:ext>
            </a:extLst>
          </p:cNvPr>
          <p:cNvSpPr>
            <a:spLocks noGrp="1"/>
          </p:cNvSpPr>
          <p:nvPr>
            <p:ph type="sldNum" sz="quarter" idx="12"/>
          </p:nvPr>
        </p:nvSpPr>
        <p:spPr/>
        <p:txBody>
          <a:bodyPr/>
          <a:lstStyle/>
          <a:p>
            <a:fld id="{0861148C-697E-4B67-BDAA-872F34DF1106}" type="slidenum">
              <a:rPr lang="fi-FI" smtClean="0"/>
              <a:t>7</a:t>
            </a:fld>
            <a:endParaRPr lang="fi-FI"/>
          </a:p>
        </p:txBody>
      </p:sp>
    </p:spTree>
    <p:extLst>
      <p:ext uri="{BB962C8B-B14F-4D97-AF65-F5344CB8AC3E}">
        <p14:creationId xmlns:p14="http://schemas.microsoft.com/office/powerpoint/2010/main" val="77357257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087044-BF92-42AB-BB35-9DA17B2B6D6C}"/>
              </a:ext>
            </a:extLst>
          </p:cNvPr>
          <p:cNvSpPr>
            <a:spLocks noGrp="1"/>
          </p:cNvSpPr>
          <p:nvPr>
            <p:ph type="title"/>
          </p:nvPr>
        </p:nvSpPr>
        <p:spPr>
          <a:xfrm>
            <a:off x="766763" y="548680"/>
            <a:ext cx="10658475" cy="1152129"/>
          </a:xfrm>
        </p:spPr>
        <p:txBody>
          <a:bodyPr/>
          <a:lstStyle/>
          <a:p>
            <a:pPr>
              <a:spcBef>
                <a:spcPts val="600"/>
              </a:spcBef>
              <a:spcAft>
                <a:spcPts val="600"/>
              </a:spcAft>
            </a:pPr>
            <a:r>
              <a:rPr lang="fi-FI" sz="2000" dirty="0"/>
              <a:t>2. Mitkä ovat osallisuuden ja yhteisöllisyyden näkökulmasta isot strategiset kysymykset, jotka tulisi ennakoinnin perusteella nostaa kuntastrategioihin? Mitä strategisia valintoja kuntastrategioihin tulisi tehdä teemassa?</a:t>
            </a:r>
            <a:br>
              <a:rPr lang="fi-FI" sz="2000" dirty="0"/>
            </a:br>
            <a:br>
              <a:rPr lang="fi-FI" sz="2000" dirty="0"/>
            </a:br>
            <a:br>
              <a:rPr lang="fi-FI" sz="2000" dirty="0"/>
            </a:br>
            <a:br>
              <a:rPr lang="fi-FI" sz="2000" dirty="0"/>
            </a:br>
            <a:endParaRPr lang="fi-FI" sz="2000" dirty="0"/>
          </a:p>
        </p:txBody>
      </p:sp>
      <p:sp>
        <p:nvSpPr>
          <p:cNvPr id="3" name="Sisällön paikkamerkki 2">
            <a:extLst>
              <a:ext uri="{FF2B5EF4-FFF2-40B4-BE49-F238E27FC236}">
                <a16:creationId xmlns:a16="http://schemas.microsoft.com/office/drawing/2014/main" id="{42C6569E-2C37-42A7-AFAF-13A92E8B8419}"/>
              </a:ext>
            </a:extLst>
          </p:cNvPr>
          <p:cNvSpPr>
            <a:spLocks noGrp="1"/>
          </p:cNvSpPr>
          <p:nvPr>
            <p:ph idx="1"/>
          </p:nvPr>
        </p:nvSpPr>
        <p:spPr>
          <a:xfrm>
            <a:off x="766762" y="1556792"/>
            <a:ext cx="10658475" cy="4392712"/>
          </a:xfrm>
        </p:spPr>
        <p:txBody>
          <a:bodyPr/>
          <a:lstStyle/>
          <a:p>
            <a:r>
              <a:rPr lang="fi-FI" sz="1800" dirty="0"/>
              <a:t>Digitalisaatioon liittyvät kysymykset</a:t>
            </a:r>
          </a:p>
          <a:p>
            <a:pPr lvl="1"/>
            <a:r>
              <a:rPr lang="fi-FI" sz="1600" dirty="0"/>
              <a:t>Aina on niitä jotka jäävät ulkopuolelle. Miten heidän digitalisaatiotaan edistetään?</a:t>
            </a:r>
          </a:p>
          <a:p>
            <a:r>
              <a:rPr lang="fi-FI" sz="1800" dirty="0"/>
              <a:t>Miten eri ryhmän tavoitetaan ja saadaan innostumaan osallisuudesta. </a:t>
            </a:r>
          </a:p>
          <a:p>
            <a:pPr lvl="1"/>
            <a:r>
              <a:rPr lang="fi-FI" sz="1600" dirty="0"/>
              <a:t>Ajatellaan, että joku muu hoitaa eikä minulla itselläni ole mahdollisuutta osallistua ja vaikuttaa.</a:t>
            </a:r>
          </a:p>
          <a:p>
            <a:pPr lvl="1"/>
            <a:r>
              <a:rPr lang="fi-FI" sz="1600" dirty="0"/>
              <a:t>Miten saadaan synnytettyä yhdessä kehittämisen kulttuuri? Pitää huomioida myös mahdolliset rajoitteet </a:t>
            </a:r>
          </a:p>
          <a:p>
            <a:pPr lvl="2"/>
            <a:r>
              <a:rPr lang="fi-FI" sz="1400" dirty="0"/>
              <a:t>Osallisuusryhmässä on tästä ollut keskustelua. Erilaiset foorumit ratkaisuna</a:t>
            </a:r>
          </a:p>
          <a:p>
            <a:r>
              <a:rPr lang="fi-FI" sz="1800" dirty="0"/>
              <a:t>Eriarvoistuminen tuli vahvasti esille kaikissa skenaarioissa. </a:t>
            </a:r>
          </a:p>
          <a:p>
            <a:pPr lvl="1"/>
            <a:r>
              <a:rPr lang="fi-FI" sz="1600" dirty="0"/>
              <a:t>Kunnan ja kuntalaisten eriytyminen toisistaan huolena</a:t>
            </a:r>
          </a:p>
          <a:p>
            <a:pPr lvl="1"/>
            <a:r>
              <a:rPr lang="fi-FI" sz="1600" dirty="0"/>
              <a:t>Täytyy pitää huolta, ettei kuntalaiset väsy politikointiin. </a:t>
            </a:r>
          </a:p>
          <a:p>
            <a:pPr lvl="1"/>
            <a:r>
              <a:rPr lang="fi-FI" sz="1600" dirty="0"/>
              <a:t>Eriarvoistuminen voi lisääntyä entisestään kun joudutaan radikaalimpia päätöksiä tekemään ilmastotyön ehdoilla.</a:t>
            </a:r>
          </a:p>
          <a:p>
            <a:pPr lvl="1"/>
            <a:r>
              <a:rPr lang="fi-FI" sz="1600" dirty="0"/>
              <a:t>Kun on kyseessä monitahoinen kunta, jossa on erilaisia kyliä: haasteeksi nousee, miten voidaan huomioida kunnan monitahoisuus?</a:t>
            </a:r>
          </a:p>
          <a:p>
            <a:pPr lvl="2"/>
            <a:r>
              <a:rPr lang="fi-FI" sz="1400" dirty="0"/>
              <a:t>Ajatellen kestävän kehityksen periaatteita, että miten sitoutetaan kuntalaisia kestävän kehityksen periaatteisiin.</a:t>
            </a:r>
          </a:p>
          <a:p>
            <a:r>
              <a:rPr lang="fi-FI" sz="1800" dirty="0"/>
              <a:t>Yksityinen sektori ja kolmas sektorin huomioiminen työstössä elinvoiman näkökulmasta. </a:t>
            </a:r>
          </a:p>
        </p:txBody>
      </p:sp>
      <p:sp>
        <p:nvSpPr>
          <p:cNvPr id="4" name="Dian numeron paikkamerkki 3">
            <a:extLst>
              <a:ext uri="{FF2B5EF4-FFF2-40B4-BE49-F238E27FC236}">
                <a16:creationId xmlns:a16="http://schemas.microsoft.com/office/drawing/2014/main" id="{94DB2301-2938-4B75-B12B-36E8AD0CDF99}"/>
              </a:ext>
            </a:extLst>
          </p:cNvPr>
          <p:cNvSpPr>
            <a:spLocks noGrp="1"/>
          </p:cNvSpPr>
          <p:nvPr>
            <p:ph type="sldNum" sz="quarter" idx="12"/>
          </p:nvPr>
        </p:nvSpPr>
        <p:spPr/>
        <p:txBody>
          <a:bodyPr/>
          <a:lstStyle/>
          <a:p>
            <a:fld id="{0861148C-697E-4B67-BDAA-872F34DF1106}" type="slidenum">
              <a:rPr lang="fi-FI" smtClean="0"/>
              <a:t>8</a:t>
            </a:fld>
            <a:endParaRPr lang="fi-FI"/>
          </a:p>
        </p:txBody>
      </p:sp>
    </p:spTree>
    <p:extLst>
      <p:ext uri="{BB962C8B-B14F-4D97-AF65-F5344CB8AC3E}">
        <p14:creationId xmlns:p14="http://schemas.microsoft.com/office/powerpoint/2010/main" val="294336365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38C88CB6-5450-4C10-A318-E97D891AE8D6}"/>
              </a:ext>
            </a:extLst>
          </p:cNvPr>
          <p:cNvSpPr>
            <a:spLocks noGrp="1"/>
          </p:cNvSpPr>
          <p:nvPr>
            <p:ph type="title"/>
          </p:nvPr>
        </p:nvSpPr>
        <p:spPr/>
        <p:txBody>
          <a:bodyPr/>
          <a:lstStyle/>
          <a:p>
            <a:r>
              <a:rPr lang="fi-FI" dirty="0"/>
              <a:t>Ryhmä 3. Osaaminen ja koulutus</a:t>
            </a:r>
          </a:p>
        </p:txBody>
      </p:sp>
      <p:sp>
        <p:nvSpPr>
          <p:cNvPr id="2" name="Dian numeron paikkamerkki 1">
            <a:extLst>
              <a:ext uri="{FF2B5EF4-FFF2-40B4-BE49-F238E27FC236}">
                <a16:creationId xmlns:a16="http://schemas.microsoft.com/office/drawing/2014/main" id="{CFBAA462-9553-49C7-BFF6-E78D5942A0FF}"/>
              </a:ext>
            </a:extLst>
          </p:cNvPr>
          <p:cNvSpPr>
            <a:spLocks noGrp="1"/>
          </p:cNvSpPr>
          <p:nvPr>
            <p:ph type="sldNum" sz="quarter" idx="12"/>
          </p:nvPr>
        </p:nvSpPr>
        <p:spPr/>
        <p:txBody>
          <a:bodyPr/>
          <a:lstStyle/>
          <a:p>
            <a:fld id="{0861148C-697E-4B67-BDAA-872F34DF1106}" type="slidenum">
              <a:rPr lang="fi-FI" smtClean="0"/>
              <a:t>9</a:t>
            </a:fld>
            <a:endParaRPr lang="fi-FI"/>
          </a:p>
        </p:txBody>
      </p:sp>
    </p:spTree>
    <p:extLst>
      <p:ext uri="{BB962C8B-B14F-4D97-AF65-F5344CB8AC3E}">
        <p14:creationId xmlns:p14="http://schemas.microsoft.com/office/powerpoint/2010/main" val="259902178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theme/theme1.xml><?xml version="1.0" encoding="utf-8"?>
<a:theme xmlns:a="http://schemas.openxmlformats.org/drawingml/2006/main" name="Kuntaliitto">
  <a:themeElements>
    <a:clrScheme name="Kuntaliitto 2020">
      <a:dk1>
        <a:srgbClr val="000000"/>
      </a:dk1>
      <a:lt1>
        <a:sysClr val="window" lastClr="FFFFFF"/>
      </a:lt1>
      <a:dk2>
        <a:srgbClr val="73899D"/>
      </a:dk2>
      <a:lt2>
        <a:srgbClr val="DFDAD6"/>
      </a:lt2>
      <a:accent1>
        <a:srgbClr val="104264"/>
      </a:accent1>
      <a:accent2>
        <a:srgbClr val="FFC0D0"/>
      </a:accent2>
      <a:accent3>
        <a:srgbClr val="923468"/>
      </a:accent3>
      <a:accent4>
        <a:srgbClr val="255DD0"/>
      </a:accent4>
      <a:accent5>
        <a:srgbClr val="FFE561"/>
      </a:accent5>
      <a:accent6>
        <a:srgbClr val="7DC6F0"/>
      </a:accent6>
      <a:hlink>
        <a:srgbClr val="104264"/>
      </a:hlink>
      <a:folHlink>
        <a:srgbClr val="104264"/>
      </a:folHlink>
    </a:clrScheme>
    <a:fontScheme name="Kuntaliitto 2020">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3"/>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kuntaliitto_malli_embed.potx" id="{91FB2515-5E8B-44C4-A688-BA8A75B81799}" vid="{C0D67778-91AD-4F46-A7C8-A38C3F5FFA35}"/>
    </a:ext>
  </a:extLst>
</a:theme>
</file>

<file path=ppt/theme/theme2.xml><?xml version="1.0" encoding="utf-8"?>
<a:theme xmlns:a="http://schemas.openxmlformats.org/drawingml/2006/main" name="Office Theme">
  <a:themeElements>
    <a:clrScheme name="Kuntaliitto 2020">
      <a:dk1>
        <a:srgbClr val="000000"/>
      </a:dk1>
      <a:lt1>
        <a:sysClr val="window" lastClr="FFFFFF"/>
      </a:lt1>
      <a:dk2>
        <a:srgbClr val="73899D"/>
      </a:dk2>
      <a:lt2>
        <a:srgbClr val="DFDAD6"/>
      </a:lt2>
      <a:accent1>
        <a:srgbClr val="104264"/>
      </a:accent1>
      <a:accent2>
        <a:srgbClr val="FFC0D0"/>
      </a:accent2>
      <a:accent3>
        <a:srgbClr val="923468"/>
      </a:accent3>
      <a:accent4>
        <a:srgbClr val="255DD0"/>
      </a:accent4>
      <a:accent5>
        <a:srgbClr val="FFE561"/>
      </a:accent5>
      <a:accent6>
        <a:srgbClr val="7DC6F0"/>
      </a:accent6>
      <a:hlink>
        <a:srgbClr val="104264"/>
      </a:hlink>
      <a:folHlink>
        <a:srgbClr val="104264"/>
      </a:folHlink>
    </a:clrScheme>
    <a:fontScheme name="Kuntaliitto 2020">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Kuntaliitto 2020">
      <a:dk1>
        <a:srgbClr val="000000"/>
      </a:dk1>
      <a:lt1>
        <a:sysClr val="window" lastClr="FFFFFF"/>
      </a:lt1>
      <a:dk2>
        <a:srgbClr val="73899D"/>
      </a:dk2>
      <a:lt2>
        <a:srgbClr val="DFDAD6"/>
      </a:lt2>
      <a:accent1>
        <a:srgbClr val="104264"/>
      </a:accent1>
      <a:accent2>
        <a:srgbClr val="FFC0D0"/>
      </a:accent2>
      <a:accent3>
        <a:srgbClr val="923468"/>
      </a:accent3>
      <a:accent4>
        <a:srgbClr val="255DD0"/>
      </a:accent4>
      <a:accent5>
        <a:srgbClr val="FFE561"/>
      </a:accent5>
      <a:accent6>
        <a:srgbClr val="7DC6F0"/>
      </a:accent6>
      <a:hlink>
        <a:srgbClr val="104264"/>
      </a:hlink>
      <a:folHlink>
        <a:srgbClr val="104264"/>
      </a:folHlink>
    </a:clrScheme>
    <a:fontScheme name="Kuntaliitto 2020">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216</TotalTime>
  <Words>2662</Words>
  <Application>Microsoft Office PowerPoint</Application>
  <PresentationFormat>Laajakuva</PresentationFormat>
  <Paragraphs>233</Paragraphs>
  <Slides>23</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23</vt:i4>
      </vt:variant>
    </vt:vector>
  </HeadingPairs>
  <TitlesOfParts>
    <vt:vector size="29" baseType="lpstr">
      <vt:lpstr>Work Sans ExtraBold</vt:lpstr>
      <vt:lpstr>Work Sans</vt:lpstr>
      <vt:lpstr>Arial</vt:lpstr>
      <vt:lpstr>Work Sans Medium</vt:lpstr>
      <vt:lpstr>Work Sans SemiBold</vt:lpstr>
      <vt:lpstr>Kuntaliitto</vt:lpstr>
      <vt:lpstr>USO-webinaarin 11.5.2021 pienryhmäkeskusteluiden kommentit</vt:lpstr>
      <vt:lpstr>Ryhmä 1. Hyvinvointi ja sosiaalinen kestävyys</vt:lpstr>
      <vt:lpstr>PowerPoint-esitys</vt:lpstr>
      <vt:lpstr>PowerPoint-esitys</vt:lpstr>
      <vt:lpstr>PowerPoint-esitys</vt:lpstr>
      <vt:lpstr>Ryhmä 2. Osallisuus ja yhteisöllisyys</vt:lpstr>
      <vt:lpstr>1. Mitä ajatuksia ennakointiprosessin skenaarioiden pohjalta syntyy? </vt:lpstr>
      <vt:lpstr>2. Mitkä ovat osallisuuden ja yhteisöllisyyden näkökulmasta isot strategiset kysymykset, jotka tulisi ennakoinnin perusteella nostaa kuntastrategioihin? Mitä strategisia valintoja kuntastrategioihin tulisi tehdä teemassa?    </vt:lpstr>
      <vt:lpstr>Ryhmä 3. Osaaminen ja koulutus</vt:lpstr>
      <vt:lpstr>1. Mitä ajatuksia ennakointiprosessin skenaarioiden pohjalta syntyy? </vt:lpstr>
      <vt:lpstr>2. Mitkä ovat pienryhmän teeman näkökulmasta isot strategiset kysymykset, jotka tulisi ennakoinnin perusteella nostaa kuntastrategioihin? Mitä strategisia valintoja kuntastrategioihin tulisi tehdä teemassa? </vt:lpstr>
      <vt:lpstr>Ryhmä 4. Maankäyttö, asuminen ja liikenne</vt:lpstr>
      <vt:lpstr>1. Mitä ajatuksia ennakointiprosessin skenaarioiden pohjalta syntyy?  </vt:lpstr>
      <vt:lpstr>2. Mitkä ovat pienryhmän teeman näkökulmasta isot strategiset kysymykset, jotka tulisi ennakoinnin perusteella nostaa kuntastrategioihin? Mitä strategisia valintoja kuntastrategioihin tulisi tehdä teemassa?  </vt:lpstr>
      <vt:lpstr>Ryhmä 5. Työllisyys ja elinkeinot</vt:lpstr>
      <vt:lpstr>Mitä ajatuksia ennakointiprosessin skenaarioiden pohjalta syntyy?   </vt:lpstr>
      <vt:lpstr>2. Mitkä ovat pienryhmän teeman näkökulmasta isot strategiset kysymykset, jotka tulisi ennakoinnin perusteella nostaa kuntastrategioihin? Mitä strategisia valintoja kuntastrategioihin tulisi tehdä teemassa?  </vt:lpstr>
      <vt:lpstr>Ryhmä 6. Kumppanuudet, verkostot ja johtaminen</vt:lpstr>
      <vt:lpstr>1. Mitä ajatuksia ennakointiprosessin skenaarioiden pohjalta syntyy?  </vt:lpstr>
      <vt:lpstr>2. Mitkä ovat pienryhmän teeman näkökulmasta isot strategiset kysymykset, jotka tulisi ennakoinnin perusteella nostaa kuntastrategioihin? Mitä strategisia valintoja kuntastrategioihin tulisi tehdä teemassa? </vt:lpstr>
      <vt:lpstr>Ryhmä 6. Talous ja resurssit</vt:lpstr>
      <vt:lpstr>Mitä ajatuksia ennakointiprosessin skenaarioiden pohjalta syntyy?  </vt:lpstr>
      <vt:lpstr>2. Mitkä ovat pienryhmän teeman näkökulmasta merkittävät strategiset kysymykset, jotka tulisi ennakoinnin perusteella nostaa kuntastrategioihin? </vt:lpstr>
    </vt:vector>
  </TitlesOfParts>
  <Company>grow.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USO-webinaarin 11.5.2021 pienryhmäkeskusteluiden kommentit</dc:title>
  <dc:creator>Rinta-aho Riina</dc:creator>
  <cp:lastModifiedBy>Rinta-aho Riina</cp:lastModifiedBy>
  <cp:revision>3</cp:revision>
  <dcterms:created xsi:type="dcterms:W3CDTF">2021-05-14T07:47:55Z</dcterms:created>
  <dcterms:modified xsi:type="dcterms:W3CDTF">2021-05-17T09:00:23Z</dcterms:modified>
</cp:coreProperties>
</file>