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341" r:id="rId3"/>
    <p:sldId id="347" r:id="rId4"/>
    <p:sldId id="256" r:id="rId5"/>
    <p:sldId id="258" r:id="rId6"/>
    <p:sldId id="262" r:id="rId7"/>
    <p:sldId id="261" r:id="rId8"/>
    <p:sldId id="264" r:id="rId9"/>
    <p:sldId id="348" r:id="rId10"/>
    <p:sldId id="349" r:id="rId11"/>
    <p:sldId id="265" r:id="rId12"/>
    <p:sldId id="358" r:id="rId1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85146" autoAdjust="0"/>
  </p:normalViewPr>
  <p:slideViewPr>
    <p:cSldViewPr snapToGrid="0">
      <p:cViewPr varScale="1">
        <p:scale>
          <a:sx n="97" d="100"/>
          <a:sy n="97" d="100"/>
        </p:scale>
        <p:origin x="103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873FB6-0653-43CF-8EAA-BC3E8514944A}" type="datetimeFigureOut">
              <a:rPr lang="fi-FI" smtClean="0"/>
              <a:t>24.11.2021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7DBCC-12B4-4D50-8F6E-1F107B0B730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1368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3781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b="0" i="0" dirty="0">
                <a:solidFill>
                  <a:srgbClr val="0A0A0A"/>
                </a:solidFill>
                <a:effectLst/>
                <a:latin typeface="Akkurat"/>
              </a:rPr>
              <a:t>olympialiikkeen eettisiä ja kasvatuksellisia arvoja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7DBCC-12B4-4D50-8F6E-1F107B0B7301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81047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https://www.youtube.com/watch?v=15Z5nsyLDbE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7DBCC-12B4-4D50-8F6E-1F107B0B7301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9709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https://www.youtube.com/watch?v=15Z5nsyLDbE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7DBCC-12B4-4D50-8F6E-1F107B0B7301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5951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Avoimuus, kunnioitus, kuuntelu, luottamus, perehtyminen, sitoutuminen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7DBCC-12B4-4D50-8F6E-1F107B0B7301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358462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20623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7DBCC-12B4-4D50-8F6E-1F107B0B7301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163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1FF4AA0-0216-4EE3-9768-FF1A3C47FD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52A0990-C6E2-4441-B1F7-0ACE803D90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A7D9C42-1BBB-4B9C-9266-F60A528E3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9D429-D75D-4CC3-BE1A-80544938B748}" type="datetimeFigureOut">
              <a:rPr lang="fi-FI" smtClean="0"/>
              <a:t>24.11.2021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9870B18-5215-4E71-B5C5-02D8FBF0D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F09593A-6AAA-4905-8100-2DE4A17F6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E2E55-E91E-4398-8653-705EF310F4C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6379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88DD726-F53C-4CF1-9AAA-77EEC3F02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042681A4-6537-4096-A436-0A480803C9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DC8E5EC-B5A0-4E83-A87F-D66EC2875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9D429-D75D-4CC3-BE1A-80544938B748}" type="datetimeFigureOut">
              <a:rPr lang="fi-FI" smtClean="0"/>
              <a:t>24.11.2021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C2CB2A6-6EBA-4668-9D58-5B3CF4343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ABAFE87-8150-4246-AFA3-7BF85D8A7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E2E55-E91E-4398-8653-705EF310F4C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4387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0153A866-D2CC-4F78-8E37-DE6B844E60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899597C8-DE48-475C-97AD-FE64DA41E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065B280-FFE9-45E7-A889-EF5C8F663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9D429-D75D-4CC3-BE1A-80544938B748}" type="datetimeFigureOut">
              <a:rPr lang="fi-FI" smtClean="0"/>
              <a:t>24.11.2021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9151D5B-7E00-4140-B333-4D0D2480C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C26185F-9761-4636-8891-F7633F53E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E2E55-E91E-4398-8653-705EF310F4C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5224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Imatra_kansikuva_25,4x15,87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9"/>
            <a:ext cx="12192000" cy="6854342"/>
          </a:xfrm>
          <a:prstGeom prst="rect">
            <a:avLst/>
          </a:prstGeom>
        </p:spPr>
      </p:pic>
      <p:pic>
        <p:nvPicPr>
          <p:cNvPr id="9" name="Kuva 8" descr="Imatra_kehys_25,4x15,87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658"/>
            <a:ext cx="12217716" cy="68688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7391402" y="4955977"/>
            <a:ext cx="4478865" cy="1094303"/>
          </a:xfrm>
        </p:spPr>
        <p:txBody>
          <a:bodyPr anchor="ctr">
            <a:normAutofit/>
          </a:bodyPr>
          <a:lstStyle>
            <a:lvl1pPr algn="ctr">
              <a:lnSpc>
                <a:spcPct val="90000"/>
              </a:lnSpc>
              <a:defRPr sz="2400" i="1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7391401" y="6050280"/>
            <a:ext cx="4478867" cy="495300"/>
          </a:xfrm>
        </p:spPr>
        <p:txBody>
          <a:bodyPr>
            <a:normAutofit/>
          </a:bodyPr>
          <a:lstStyle>
            <a:lvl1pPr marL="0" indent="0" algn="ctr">
              <a:buNone/>
              <a:defRPr sz="1440" b="0" i="1">
                <a:solidFill>
                  <a:srgbClr val="000000"/>
                </a:solidFill>
                <a:latin typeface="Georgia" panose="02040502050405020303" pitchFamily="18" charset="0"/>
                <a:cs typeface="Georgia" panose="02040502050405020303" pitchFamily="18" charset="0"/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DE1A-9BCA-254C-A3FA-DB4A782DF16C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 descr="Imatra_tunnus_vaaka+tunnuslause.pn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447"/>
          <a:stretch/>
        </p:blipFill>
        <p:spPr>
          <a:xfrm>
            <a:off x="187599" y="292963"/>
            <a:ext cx="3120000" cy="77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96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 descr="Imatra_välidia_25,4x15,87.jp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8"/>
            <a:ext cx="12192000" cy="68688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978401" y="2243257"/>
            <a:ext cx="6891867" cy="1094303"/>
          </a:xfrm>
        </p:spPr>
        <p:txBody>
          <a:bodyPr anchor="ctr">
            <a:normAutofit/>
          </a:bodyPr>
          <a:lstStyle>
            <a:lvl1pPr algn="l">
              <a:lnSpc>
                <a:spcPct val="90000"/>
              </a:lnSpc>
              <a:defRPr sz="2880" i="1">
                <a:solidFill>
                  <a:schemeClr val="bg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978401" y="3345180"/>
            <a:ext cx="6891867" cy="495300"/>
          </a:xfrm>
        </p:spPr>
        <p:txBody>
          <a:bodyPr>
            <a:normAutofit/>
          </a:bodyPr>
          <a:lstStyle>
            <a:lvl1pPr marL="0" indent="0" algn="l">
              <a:buNone/>
              <a:defRPr sz="1680" b="0" i="1">
                <a:solidFill>
                  <a:srgbClr val="FFFFFE"/>
                </a:solidFill>
                <a:latin typeface="Georgia" panose="02040502050405020303" pitchFamily="18" charset="0"/>
                <a:cs typeface="Georgia" panose="02040502050405020303" pitchFamily="18" charset="0"/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DE1A-9BCA-254C-A3FA-DB4A782DF16C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7" name="Kuva 6" descr="Imatra_tunnus_vaaka+tunnuslause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447"/>
          <a:stretch/>
        </p:blipFill>
        <p:spPr>
          <a:xfrm>
            <a:off x="187599" y="292963"/>
            <a:ext cx="3120000" cy="77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56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 descr="Imatra_välidia_25,4x15,87.jp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8"/>
            <a:ext cx="12192000" cy="68688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978401" y="2243257"/>
            <a:ext cx="6891867" cy="1094303"/>
          </a:xfrm>
        </p:spPr>
        <p:txBody>
          <a:bodyPr anchor="ctr">
            <a:normAutofit/>
          </a:bodyPr>
          <a:lstStyle>
            <a:lvl1pPr algn="l">
              <a:lnSpc>
                <a:spcPct val="90000"/>
              </a:lnSpc>
              <a:defRPr sz="2880" b="1" i="1">
                <a:solidFill>
                  <a:schemeClr val="bg2"/>
                </a:solidFill>
                <a:latin typeface="Georgia" panose="02040502050405020303" pitchFamily="18" charset="0"/>
                <a:cs typeface="Georgia" panose="02040502050405020303" pitchFamily="18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978401" y="3345180"/>
            <a:ext cx="6891867" cy="2712720"/>
          </a:xfrm>
        </p:spPr>
        <p:txBody>
          <a:bodyPr>
            <a:normAutofit/>
          </a:bodyPr>
          <a:lstStyle>
            <a:lvl1pPr marL="0" indent="0" algn="l">
              <a:buNone/>
              <a:defRPr sz="1440" b="0" i="1">
                <a:solidFill>
                  <a:schemeClr val="tx1"/>
                </a:solidFill>
                <a:latin typeface="Georgia" panose="02040502050405020303" pitchFamily="18" charset="0"/>
                <a:cs typeface="Georgia" panose="02040502050405020303" pitchFamily="18" charset="0"/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DE1A-9BCA-254C-A3FA-DB4A782DF16C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7" name="Kuva 6" descr="Imatra_tunnus_vaaka+tunnuslause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447"/>
          <a:stretch/>
        </p:blipFill>
        <p:spPr>
          <a:xfrm>
            <a:off x="187599" y="292963"/>
            <a:ext cx="3120000" cy="77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16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193801" y="944880"/>
            <a:ext cx="9771815" cy="1143000"/>
          </a:xfrm>
        </p:spPr>
        <p:txBody>
          <a:bodyPr anchor="ctr"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93801" y="2087880"/>
            <a:ext cx="9783575" cy="4026674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DE1A-9BCA-254C-A3FA-DB4A782DF16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97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193800" y="944880"/>
            <a:ext cx="9795933" cy="1143000"/>
          </a:xfrm>
        </p:spPr>
        <p:txBody>
          <a:bodyPr anchor="ctr"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98036" y="2087880"/>
            <a:ext cx="9787465" cy="4026674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DE1A-9BCA-254C-A3FA-DB4A782DF16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6584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193801" y="944880"/>
            <a:ext cx="9771815" cy="1143000"/>
          </a:xfrm>
        </p:spPr>
        <p:txBody>
          <a:bodyPr anchor="ctr"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193800" y="2087880"/>
            <a:ext cx="4690533" cy="4038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920"/>
            </a:lvl4pPr>
            <a:lvl5pPr>
              <a:defRPr sz="192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276015" y="2087880"/>
            <a:ext cx="4689600" cy="4038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920"/>
            </a:lvl4pPr>
            <a:lvl5pPr>
              <a:defRPr sz="192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DE1A-9BCA-254C-A3FA-DB4A782DF16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240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193802" y="944880"/>
            <a:ext cx="4690533" cy="1143000"/>
          </a:xfrm>
        </p:spPr>
        <p:txBody>
          <a:bodyPr anchor="ctr"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193800" y="2087880"/>
            <a:ext cx="4690533" cy="4038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920"/>
            </a:lvl4pPr>
            <a:lvl5pPr>
              <a:defRPr sz="192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276015" y="1409700"/>
            <a:ext cx="4689600" cy="4038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920"/>
            </a:lvl4pPr>
            <a:lvl5pPr>
              <a:defRPr sz="192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DE1A-9BCA-254C-A3FA-DB4A782DF16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1772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193802" y="944880"/>
            <a:ext cx="4690533" cy="1143000"/>
          </a:xfrm>
        </p:spPr>
        <p:txBody>
          <a:bodyPr anchor="ctr"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193800" y="2087880"/>
            <a:ext cx="4690533" cy="4038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920"/>
            </a:lvl4pPr>
            <a:lvl5pPr>
              <a:defRPr sz="192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276015" y="3577680"/>
            <a:ext cx="4689600" cy="254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920"/>
            </a:lvl4pPr>
            <a:lvl5pPr>
              <a:defRPr sz="192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DE1A-9BCA-254C-A3FA-DB4A782DF16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Sisällön paikkamerkki 3"/>
          <p:cNvSpPr>
            <a:spLocks noGrp="1"/>
          </p:cNvSpPr>
          <p:nvPr>
            <p:ph sz="half" idx="13"/>
          </p:nvPr>
        </p:nvSpPr>
        <p:spPr>
          <a:xfrm>
            <a:off x="6276015" y="923122"/>
            <a:ext cx="4689600" cy="253635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920"/>
            </a:lvl4pPr>
            <a:lvl5pPr>
              <a:defRPr sz="192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</p:spTree>
    <p:extLst>
      <p:ext uri="{BB962C8B-B14F-4D97-AF65-F5344CB8AC3E}">
        <p14:creationId xmlns:p14="http://schemas.microsoft.com/office/powerpoint/2010/main" val="306991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2293A3D-7944-43E9-9ED7-7F3E90BB6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5FE47A5-734B-4BDE-8CF1-28BA12CE85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D6FD25D-921A-4780-937E-7184E5A8F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9D429-D75D-4CC3-BE1A-80544938B748}" type="datetimeFigureOut">
              <a:rPr lang="fi-FI" smtClean="0"/>
              <a:t>24.11.2021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8F783E9-F167-4C66-BB61-6B12C026C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1C3BA5A-CEE9-4483-9C29-5E2B5002E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E2E55-E91E-4398-8653-705EF310F4C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42470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DE1A-9BCA-254C-A3FA-DB4A782DF16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Suorakulmio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160"/>
          </a:p>
        </p:txBody>
      </p:sp>
      <p:sp>
        <p:nvSpPr>
          <p:cNvPr id="6" name="Sisällön paikkamerkki 2"/>
          <p:cNvSpPr>
            <a:spLocks noGrp="1"/>
          </p:cNvSpPr>
          <p:nvPr>
            <p:ph idx="1"/>
          </p:nvPr>
        </p:nvSpPr>
        <p:spPr>
          <a:xfrm>
            <a:off x="704" y="0"/>
            <a:ext cx="12191296" cy="68580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232455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DE1A-9BCA-254C-A3FA-DB4A782DF16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Suorakulmio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16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74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FEFD183-6212-4707-903F-977B5FD37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67AB384-4D9A-47CD-95FE-3298B3C4C1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D267DCD-1B29-4DD1-A8B5-1A59483EC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9D429-D75D-4CC3-BE1A-80544938B748}" type="datetimeFigureOut">
              <a:rPr lang="fi-FI" smtClean="0"/>
              <a:t>24.11.2021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4C2FF2C-551F-47EE-81E1-8DAD719DA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9A3BBAC-188A-4057-9C64-2FE4EF7F3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E2E55-E91E-4398-8653-705EF310F4C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51312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01FDAF7-6157-46B2-ACDE-09249C326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6328E44-000F-4D60-A49E-D8E2B745B8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71D6802-405D-4E27-A7A2-42ED73B0A2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D35EB9D-C920-4BC5-BDD9-EA7FAB1C1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9D429-D75D-4CC3-BE1A-80544938B748}" type="datetimeFigureOut">
              <a:rPr lang="fi-FI" smtClean="0"/>
              <a:t>24.11.2021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01D74E1-C421-4FA3-8C7D-34EF0D72B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3BAFFB2-254A-41D4-BC8A-8564976B9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E2E55-E91E-4398-8653-705EF310F4C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59388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CF0BEB7-E10E-40A3-A388-DB3AFF801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A0FAB63-ACF1-4EF1-B195-8231A1D303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5427E1A-5C36-4AFE-83BE-6C7E3AD8FA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E5561EF0-4DF1-4CCF-994F-2B0A4C60F4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3C8D8843-1E2F-4268-BE74-6B66B94BF6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81D8589-7324-4F97-B4AC-B69D7D9E4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9D429-D75D-4CC3-BE1A-80544938B748}" type="datetimeFigureOut">
              <a:rPr lang="fi-FI" smtClean="0"/>
              <a:t>24.11.2021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97A5A14F-FD1A-4AEA-96CA-E68048F50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12DFF858-CA6E-4102-A6D8-AE650D13F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E2E55-E91E-4398-8653-705EF310F4C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70347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EB7AEFF-C616-4328-A774-244FEDA37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2B75F1A1-F84B-4DC0-8BA0-85F0BCF53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9D429-D75D-4CC3-BE1A-80544938B748}" type="datetimeFigureOut">
              <a:rPr lang="fi-FI" smtClean="0"/>
              <a:t>24.11.2021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5937E0B4-E55B-4A2B-9982-D8DE214B4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95F039D-C60F-4976-9FEF-0035D9D42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E2E55-E91E-4398-8653-705EF310F4C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5463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166AF38-ABFA-4271-B92E-44EB6B378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9D429-D75D-4CC3-BE1A-80544938B748}" type="datetimeFigureOut">
              <a:rPr lang="fi-FI" smtClean="0"/>
              <a:t>24.11.2021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4A2D050-F79F-4F3C-BC3A-AC6953E0D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90F1FAA-35E2-4876-90A2-4FE29B6D1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E2E55-E91E-4398-8653-705EF310F4C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05023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60F4254-524D-4438-BD9E-2229A58CF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6AFD7D3-3B46-4E79-A872-784764398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A90C311-6F3B-4E54-8438-05CE8D6B8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EFEB044-4140-42BA-BB55-7DB94CCB4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9D429-D75D-4CC3-BE1A-80544938B748}" type="datetimeFigureOut">
              <a:rPr lang="fi-FI" smtClean="0"/>
              <a:t>24.11.2021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791DEA6-17FE-4085-90CC-4ADB9ABFD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4B3E472-7A13-4931-BA46-0AE784337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E2E55-E91E-4398-8653-705EF310F4C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5402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9AE8FC7-5C53-4FAC-BB96-649A35BEE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38C5EB05-9B85-4BBE-A792-4B332608BB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22251E9-F0D0-406E-9066-EC087643B5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E35FCA2-E7C0-4829-AE25-91E1CA15E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9D429-D75D-4CC3-BE1A-80544938B748}" type="datetimeFigureOut">
              <a:rPr lang="fi-FI" smtClean="0"/>
              <a:t>24.11.2021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4515C2B-AF8B-4B31-9C17-C90108AC4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661C15D-CC11-4044-8A1D-BF6C7F81E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E2E55-E91E-4398-8653-705EF310F4C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3064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0EB77E00-9748-4645-9443-E83D4FD0C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525042D-415E-465F-915A-D2F4AC3EC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93561C7-10A4-4CCD-86BD-5896F9B2BC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9D429-D75D-4CC3-BE1A-80544938B748}" type="datetimeFigureOut">
              <a:rPr lang="fi-FI" smtClean="0"/>
              <a:t>24.11.2021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9BC197E-4F52-4290-B3AE-F73DADD2D7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4A5E67C-8AD5-4524-BE3A-74E978318A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E2E55-E91E-4398-8653-705EF310F4C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7585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1199681" y="937260"/>
            <a:ext cx="977181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193801" y="2080261"/>
            <a:ext cx="9783575" cy="41933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599333" y="0"/>
            <a:ext cx="591963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0">
                <a:solidFill>
                  <a:schemeClr val="tx1">
                    <a:lumMod val="25000"/>
                    <a:lumOff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F91EDE1A-9BCA-254C-A3FA-DB4A782DF16C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0" name="Suorakulmainen kolmio 9"/>
          <p:cNvSpPr/>
          <p:nvPr userDrawn="1"/>
        </p:nvSpPr>
        <p:spPr>
          <a:xfrm flipH="1">
            <a:off x="8433504" y="6477000"/>
            <a:ext cx="3750029" cy="373380"/>
          </a:xfrm>
          <a:prstGeom prst="rtTriangle">
            <a:avLst/>
          </a:prstGeom>
          <a:solidFill>
            <a:schemeClr val="tx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160"/>
          </a:p>
        </p:txBody>
      </p:sp>
      <p:pic>
        <p:nvPicPr>
          <p:cNvPr id="7" name="Kuva 6" descr="Imatra_tunnus_vaaka+tunnuslause.png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447"/>
          <a:stretch/>
        </p:blipFill>
        <p:spPr>
          <a:xfrm>
            <a:off x="34077" y="-7758"/>
            <a:ext cx="3120000" cy="77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070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hf sldNum="0" hdr="0" dt="0"/>
  <p:txStyles>
    <p:titleStyle>
      <a:lvl1pPr algn="l" defTabSz="548640" rtl="0" eaLnBrk="1" latinLnBrk="0" hangingPunct="1">
        <a:lnSpc>
          <a:spcPct val="90000"/>
        </a:lnSpc>
        <a:spcBef>
          <a:spcPct val="0"/>
        </a:spcBef>
        <a:buNone/>
        <a:defRPr sz="2880" b="1" i="1" kern="1200">
          <a:solidFill>
            <a:schemeClr val="tx1"/>
          </a:solidFill>
          <a:latin typeface="Georgia" panose="02040502050405020303" pitchFamily="18" charset="0"/>
          <a:ea typeface="+mj-ea"/>
          <a:cs typeface="Georgia" panose="02040502050405020303" pitchFamily="18" charset="0"/>
        </a:defRPr>
      </a:lvl1pPr>
    </p:titleStyle>
    <p:bodyStyle>
      <a:lvl1pPr marL="0" indent="0" algn="l" defTabSz="548640" rtl="0" eaLnBrk="1" latinLnBrk="0" hangingPunct="1">
        <a:spcBef>
          <a:spcPct val="20000"/>
        </a:spcBef>
        <a:buFontTx/>
        <a:buNone/>
        <a:defRPr sz="1680" b="0" i="0" kern="1200">
          <a:solidFill>
            <a:srgbClr val="1D1D1C"/>
          </a:solidFill>
          <a:latin typeface="Georgia" panose="02040502050405020303" pitchFamily="18" charset="0"/>
          <a:ea typeface="+mn-ea"/>
          <a:cs typeface="Georgia" panose="02040502050405020303" pitchFamily="18" charset="0"/>
        </a:defRPr>
      </a:lvl1pPr>
      <a:lvl2pPr marL="891540" indent="-342900" algn="l" defTabSz="548640" rtl="0" eaLnBrk="1" latinLnBrk="0" hangingPunct="1">
        <a:spcBef>
          <a:spcPct val="20000"/>
        </a:spcBef>
        <a:buFont typeface="Arial"/>
        <a:buChar char="•"/>
        <a:defRPr sz="1680" b="0" i="0" kern="1200">
          <a:solidFill>
            <a:srgbClr val="1D1D1C"/>
          </a:solidFill>
          <a:latin typeface="Georgia" panose="02040502050405020303" pitchFamily="18" charset="0"/>
          <a:ea typeface="+mn-ea"/>
          <a:cs typeface="Georgia" panose="02040502050405020303" pitchFamily="18" charset="0"/>
        </a:defRPr>
      </a:lvl2pPr>
      <a:lvl3pPr marL="1371600" indent="-274320" algn="l" defTabSz="548640" rtl="0" eaLnBrk="1" latinLnBrk="0" hangingPunct="1">
        <a:spcBef>
          <a:spcPct val="20000"/>
        </a:spcBef>
        <a:buFont typeface="Arial"/>
        <a:buChar char="•"/>
        <a:defRPr sz="1680" b="0" i="0" kern="1200">
          <a:solidFill>
            <a:srgbClr val="1D1D1C"/>
          </a:solidFill>
          <a:latin typeface="Georgia" panose="02040502050405020303" pitchFamily="18" charset="0"/>
          <a:ea typeface="+mn-ea"/>
          <a:cs typeface="Georgia" panose="02040502050405020303" pitchFamily="18" charset="0"/>
        </a:defRPr>
      </a:lvl3pPr>
      <a:lvl4pPr marL="1920240" indent="-274320" algn="l" defTabSz="548640" rtl="0" eaLnBrk="1" latinLnBrk="0" hangingPunct="1">
        <a:spcBef>
          <a:spcPct val="20000"/>
        </a:spcBef>
        <a:buFont typeface="Arial"/>
        <a:buChar char="–"/>
        <a:defRPr sz="1920" kern="1200">
          <a:solidFill>
            <a:srgbClr val="1D1D1C"/>
          </a:solidFill>
          <a:latin typeface="+mn-lt"/>
          <a:ea typeface="+mn-ea"/>
          <a:cs typeface="+mn-cs"/>
        </a:defRPr>
      </a:lvl4pPr>
      <a:lvl5pPr marL="2468880" indent="-274320" algn="l" defTabSz="548640" rtl="0" eaLnBrk="1" latinLnBrk="0" hangingPunct="1">
        <a:spcBef>
          <a:spcPct val="20000"/>
        </a:spcBef>
        <a:buFont typeface="Arial"/>
        <a:buChar char="»"/>
        <a:defRPr sz="1920" kern="1200">
          <a:solidFill>
            <a:srgbClr val="1D1D1C"/>
          </a:solidFill>
          <a:latin typeface="+mn-lt"/>
          <a:ea typeface="+mn-ea"/>
          <a:cs typeface="+mn-cs"/>
        </a:defRPr>
      </a:lvl5pPr>
      <a:lvl6pPr marL="301752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5Z5nsyLDb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978401" y="2490907"/>
            <a:ext cx="6891867" cy="1094303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fi-FI" b="1" dirty="0">
                <a:latin typeface="Raleway" pitchFamily="2" charset="0"/>
              </a:rPr>
              <a:t>Valtuuston pelisäännöt</a:t>
            </a:r>
            <a:br>
              <a:rPr lang="fi-FI" b="1" dirty="0">
                <a:latin typeface="Raleway" pitchFamily="2" charset="0"/>
              </a:rPr>
            </a:br>
            <a:r>
              <a:rPr lang="fi-FI" b="1" dirty="0">
                <a:latin typeface="Raleway" pitchFamily="2" charset="0"/>
              </a:rPr>
              <a:t>- imatralainen tapa</a:t>
            </a:r>
            <a:endParaRPr lang="fi-FI" sz="1260" dirty="0">
              <a:latin typeface="Raleway" pitchFamily="2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Alaotsikko 4"/>
          <p:cNvSpPr>
            <a:spLocks noGrp="1"/>
          </p:cNvSpPr>
          <p:nvPr>
            <p:ph type="subTitle" idx="1"/>
          </p:nvPr>
        </p:nvSpPr>
        <p:spPr>
          <a:xfrm>
            <a:off x="7249038" y="5004480"/>
            <a:ext cx="3905155" cy="963653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rgbClr val="FFFFFE"/>
                </a:solidFill>
                <a:latin typeface="Raleway" pitchFamily="2" charset="0"/>
              </a:rPr>
              <a:t>Anna Helminen</a:t>
            </a:r>
          </a:p>
          <a:p>
            <a:r>
              <a:rPr lang="fi-FI" dirty="0">
                <a:solidFill>
                  <a:srgbClr val="FFFFFE"/>
                </a:solidFill>
                <a:latin typeface="Raleway" pitchFamily="2" charset="0"/>
              </a:rPr>
              <a:t>Kaupunginvaltuuston puheenjohtaja 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48640"/>
            <a:fld id="{F91EDE1A-9BCA-254C-A3FA-DB4A782DF16C}" type="slidenum">
              <a:rPr lang="fi-FI">
                <a:solidFill>
                  <a:srgbClr val="000000">
                    <a:lumMod val="25000"/>
                    <a:lumOff val="75000"/>
                  </a:srgbClr>
                </a:solidFill>
              </a:rPr>
              <a:pPr defTabSz="548640"/>
              <a:t>1</a:t>
            </a:fld>
            <a:endParaRPr lang="fi-FI" dirty="0">
              <a:solidFill>
                <a:srgbClr val="000000">
                  <a:lumMod val="25000"/>
                  <a:lumOff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90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8E342142-C933-432D-B694-4571A6F76A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6" r="19726"/>
          <a:stretch/>
        </p:blipFill>
        <p:spPr>
          <a:xfrm>
            <a:off x="3003176" y="-369190"/>
            <a:ext cx="5791200" cy="722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580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fi-FI" b="1" dirty="0">
                <a:latin typeface="Raleway" pitchFamily="2" charset="0"/>
              </a:rPr>
              <a:t>Kiitos! </a:t>
            </a:r>
            <a:endParaRPr lang="fi-FI" sz="1260" dirty="0">
              <a:latin typeface="Raleway" pitchFamily="2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Alaotsikko 4"/>
          <p:cNvSpPr>
            <a:spLocks noGrp="1"/>
          </p:cNvSpPr>
          <p:nvPr>
            <p:ph type="subTitle" idx="1"/>
          </p:nvPr>
        </p:nvSpPr>
        <p:spPr>
          <a:xfrm>
            <a:off x="7191888" y="4385355"/>
            <a:ext cx="3905155" cy="1405845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rgbClr val="FFFFFE"/>
                </a:solidFill>
                <a:latin typeface="Raleway" pitchFamily="2" charset="0"/>
              </a:rPr>
              <a:t>Anna Helminen</a:t>
            </a:r>
          </a:p>
          <a:p>
            <a:endParaRPr lang="fi-FI" dirty="0">
              <a:solidFill>
                <a:srgbClr val="FFFFFE"/>
              </a:solidFill>
              <a:latin typeface="Raleway" pitchFamily="2" charset="0"/>
            </a:endParaRPr>
          </a:p>
          <a:p>
            <a:r>
              <a:rPr lang="fi-FI" dirty="0">
                <a:solidFill>
                  <a:srgbClr val="FFFFFE"/>
                </a:solidFill>
                <a:latin typeface="Raleway" pitchFamily="2" charset="0"/>
              </a:rPr>
              <a:t>Kaupunginvaltuuston puheenjohtaja</a:t>
            </a:r>
          </a:p>
          <a:p>
            <a:r>
              <a:rPr lang="fi-FI" dirty="0">
                <a:latin typeface="Raleway" pitchFamily="2" charset="0"/>
              </a:rPr>
              <a:t>anna.helminen@imatra.fi</a:t>
            </a:r>
            <a:r>
              <a:rPr lang="fi-FI" dirty="0">
                <a:solidFill>
                  <a:srgbClr val="FFFFFE"/>
                </a:solidFill>
                <a:latin typeface="Raleway" pitchFamily="2" charset="0"/>
              </a:rPr>
              <a:t> 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48640"/>
            <a:fld id="{F91EDE1A-9BCA-254C-A3FA-DB4A782DF16C}" type="slidenum">
              <a:rPr lang="fi-FI">
                <a:solidFill>
                  <a:srgbClr val="000000">
                    <a:lumMod val="25000"/>
                    <a:lumOff val="75000"/>
                  </a:srgbClr>
                </a:solidFill>
              </a:rPr>
              <a:pPr defTabSz="548640"/>
              <a:t>11</a:t>
            </a:fld>
            <a:endParaRPr lang="fi-FI" dirty="0">
              <a:solidFill>
                <a:srgbClr val="000000">
                  <a:lumMod val="25000"/>
                  <a:lumOff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43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fi-FI" dirty="0">
                <a:solidFill>
                  <a:srgbClr val="505150"/>
                </a:solidFill>
                <a:latin typeface="Raleway" pitchFamily="2" charset="0"/>
              </a:rPr>
              <a:t>Valtuustosopimus nousi edellisen valtuuston loppuarvioinnissa</a:t>
            </a:r>
            <a:endParaRPr lang="fi-FI" b="1" dirty="0">
              <a:solidFill>
                <a:srgbClr val="505150"/>
              </a:solidFill>
              <a:latin typeface="Raleway" pitchFamily="2" charset="0"/>
            </a:endParaRPr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48640"/>
            <a:fld id="{F91EDE1A-9BCA-254C-A3FA-DB4A782DF16C}" type="slidenum">
              <a:rPr lang="fi-FI">
                <a:solidFill>
                  <a:srgbClr val="000000">
                    <a:lumMod val="25000"/>
                    <a:lumOff val="75000"/>
                  </a:srgbClr>
                </a:solidFill>
              </a:rPr>
              <a:pPr defTabSz="548640"/>
              <a:t>2</a:t>
            </a:fld>
            <a:endParaRPr lang="fi-FI" dirty="0">
              <a:solidFill>
                <a:srgbClr val="000000">
                  <a:lumMod val="25000"/>
                  <a:lumOff val="75000"/>
                </a:srgbClr>
              </a:solidFill>
            </a:endParaRP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31056905-7315-410A-AEBC-8CFD6C1661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tabLst>
                <a:tab pos="548640" algn="l"/>
              </a:tabLst>
            </a:pPr>
            <a:r>
              <a:rPr lang="fi-FI" sz="2880" dirty="0">
                <a:latin typeface="Raleway" pitchFamily="2" charset="0"/>
              </a:rPr>
              <a:t>Viime keväänä 2 rekrytointia, jotka jakoivat päätöksentekijät</a:t>
            </a:r>
          </a:p>
          <a:p>
            <a:pPr marL="548640" indent="-548640">
              <a:buFont typeface="Arial" panose="020B0604020202020204" pitchFamily="34" charset="0"/>
              <a:buChar char="•"/>
              <a:tabLst>
                <a:tab pos="548640" algn="l"/>
              </a:tabLst>
            </a:pPr>
            <a:r>
              <a:rPr lang="fi-FI" sz="2880" dirty="0">
                <a:latin typeface="Raleway" pitchFamily="2" charset="0"/>
              </a:rPr>
              <a:t>Julkikuva</a:t>
            </a:r>
          </a:p>
          <a:p>
            <a:pPr marL="548640" indent="-548640">
              <a:buFont typeface="Arial" panose="020B0604020202020204" pitchFamily="34" charset="0"/>
              <a:buChar char="•"/>
              <a:tabLst>
                <a:tab pos="548640" algn="l"/>
              </a:tabLst>
            </a:pPr>
            <a:r>
              <a:rPr lang="fi-FI" sz="2880" dirty="0">
                <a:latin typeface="Raleway" pitchFamily="2" charset="0"/>
              </a:rPr>
              <a:t>Yhteistyö</a:t>
            </a:r>
          </a:p>
          <a:p>
            <a:pPr marL="548640" indent="-548640">
              <a:buFont typeface="Arial" panose="020B0604020202020204" pitchFamily="34" charset="0"/>
              <a:buChar char="•"/>
              <a:tabLst>
                <a:tab pos="548640" algn="l"/>
              </a:tabLst>
            </a:pPr>
            <a:r>
              <a:rPr lang="fi-FI" sz="2880" dirty="0">
                <a:latin typeface="Raleway" pitchFamily="2" charset="0"/>
              </a:rPr>
              <a:t>Ymmärrys siitä, mikä on oikein ja mikä väärin</a:t>
            </a:r>
          </a:p>
          <a:p>
            <a:pPr>
              <a:tabLst>
                <a:tab pos="548640" algn="l"/>
              </a:tabLst>
            </a:pPr>
            <a:endParaRPr lang="fi-FI" sz="2880" dirty="0">
              <a:latin typeface="Raleway" pitchFamily="2" charset="0"/>
            </a:endParaRPr>
          </a:p>
          <a:p>
            <a:pPr>
              <a:tabLst>
                <a:tab pos="548640" algn="l"/>
              </a:tabLst>
            </a:pPr>
            <a:r>
              <a:rPr lang="fi-FI" sz="2880" dirty="0">
                <a:latin typeface="Raleway" pitchFamily="2" charset="0"/>
              </a:rPr>
              <a:t>Valtuustokauden kyselyn perusteella nousi esiin tarve sopia pelisäännöistä seuraavalle kaudelle</a:t>
            </a:r>
          </a:p>
          <a:p>
            <a:pPr>
              <a:tabLst>
                <a:tab pos="548640" algn="l"/>
              </a:tabLst>
            </a:pPr>
            <a:endParaRPr lang="fi-FI" sz="3840" dirty="0">
              <a:latin typeface="Ralew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86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AAED97-5BA2-42F8-9E17-28811DE063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2998" y="419450"/>
            <a:ext cx="9144000" cy="1652630"/>
          </a:xfrm>
        </p:spPr>
        <p:txBody>
          <a:bodyPr>
            <a:normAutofit fontScale="90000"/>
          </a:bodyPr>
          <a:lstStyle/>
          <a:p>
            <a:r>
              <a:rPr lang="fi-FI" sz="6000" b="1" dirty="0">
                <a:latin typeface="Raleway" pitchFamily="2" charset="0"/>
              </a:rPr>
              <a:t>Kapulanvaihto-olympialaiset</a:t>
            </a:r>
            <a:endParaRPr lang="fi-FI" dirty="0">
              <a:latin typeface="Raleway" pitchFamily="2" charset="0"/>
            </a:endParaRPr>
          </a:p>
        </p:txBody>
      </p:sp>
      <p:pic>
        <p:nvPicPr>
          <p:cNvPr id="4" name="Kuva 3" descr="Imatran kaupungin tunnus.">
            <a:extLst>
              <a:ext uri="{FF2B5EF4-FFF2-40B4-BE49-F238E27FC236}">
                <a16:creationId xmlns:a16="http://schemas.microsoft.com/office/drawing/2014/main" id="{15A83669-D299-4242-AB53-980E1810DB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447"/>
          <a:stretch/>
        </p:blipFill>
        <p:spPr>
          <a:xfrm>
            <a:off x="140699" y="244135"/>
            <a:ext cx="2340000" cy="649947"/>
          </a:xfrm>
          <a:prstGeom prst="rect">
            <a:avLst/>
          </a:prstGeom>
        </p:spPr>
      </p:pic>
      <p:pic>
        <p:nvPicPr>
          <p:cNvPr id="1026" name="Picture 2" descr="olympiarenkaat | Papunet">
            <a:extLst>
              <a:ext uri="{FF2B5EF4-FFF2-40B4-BE49-F238E27FC236}">
                <a16:creationId xmlns:a16="http://schemas.microsoft.com/office/drawing/2014/main" id="{B72F144A-530D-4A16-A291-AE458FD89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136" y="489532"/>
            <a:ext cx="666750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1EC26EA6-AF8A-4DA6-B82F-F81A4683A198}"/>
              </a:ext>
            </a:extLst>
          </p:cNvPr>
          <p:cNvSpPr txBox="1"/>
          <p:nvPr/>
        </p:nvSpPr>
        <p:spPr>
          <a:xfrm>
            <a:off x="616949" y="3308593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i-FI" b="1" i="0" dirty="0">
                <a:solidFill>
                  <a:srgbClr val="0A0A0A"/>
                </a:solidFill>
                <a:effectLst/>
                <a:latin typeface="Raleway" pitchFamily="2" charset="0"/>
              </a:rPr>
              <a:t>VASTUULLISUUS – </a:t>
            </a:r>
          </a:p>
          <a:p>
            <a:pPr algn="l"/>
            <a:r>
              <a:rPr lang="fi-FI" b="1" i="0" dirty="0">
                <a:solidFill>
                  <a:srgbClr val="0A0A0A"/>
                </a:solidFill>
                <a:effectLst/>
                <a:latin typeface="Raleway" pitchFamily="2" charset="0"/>
              </a:rPr>
              <a:t>Reilu peli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392B42EA-AAF7-4429-9DB9-930A1010AFD6}"/>
              </a:ext>
            </a:extLst>
          </p:cNvPr>
          <p:cNvSpPr txBox="1"/>
          <p:nvPr/>
        </p:nvSpPr>
        <p:spPr>
          <a:xfrm>
            <a:off x="8801633" y="349325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i-FI" b="1" i="0" dirty="0">
                <a:solidFill>
                  <a:srgbClr val="0A0A0A"/>
                </a:solidFill>
                <a:effectLst/>
                <a:latin typeface="Raleway" pitchFamily="2" charset="0"/>
              </a:rPr>
              <a:t>KUNNIOITUS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FB5BD31D-86D9-469F-BB31-63D7A0E5D94F}"/>
              </a:ext>
            </a:extLst>
          </p:cNvPr>
          <p:cNvSpPr txBox="1"/>
          <p:nvPr/>
        </p:nvSpPr>
        <p:spPr>
          <a:xfrm>
            <a:off x="4764151" y="5824208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i-FI" b="1" i="0" dirty="0">
                <a:solidFill>
                  <a:srgbClr val="0A0A0A"/>
                </a:solidFill>
                <a:effectLst/>
                <a:latin typeface="Raleway" pitchFamily="2" charset="0"/>
              </a:rPr>
              <a:t>YHDESSÄ – Ystävyys</a:t>
            </a:r>
          </a:p>
          <a:p>
            <a:pPr algn="l"/>
            <a:endParaRPr lang="fi-FI" b="1" i="0" dirty="0">
              <a:solidFill>
                <a:srgbClr val="0A0A0A"/>
              </a:solidFill>
              <a:effectLst/>
              <a:latin typeface="Raleway" pitchFamily="2" charset="0"/>
            </a:endParaRP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939252E4-5C0D-4CEE-A69E-2BEA993B3996}"/>
              </a:ext>
            </a:extLst>
          </p:cNvPr>
          <p:cNvSpPr txBox="1"/>
          <p:nvPr/>
        </p:nvSpPr>
        <p:spPr>
          <a:xfrm>
            <a:off x="230685" y="486348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i-FI" b="1" i="0" dirty="0">
                <a:solidFill>
                  <a:srgbClr val="0A0A0A"/>
                </a:solidFill>
                <a:effectLst/>
                <a:latin typeface="Raleway" pitchFamily="2" charset="0"/>
              </a:rPr>
              <a:t>ILO – Osallistuminen ja yrittäminen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AEBE4B34-3965-4288-8840-72D0E3FE32BB}"/>
              </a:ext>
            </a:extLst>
          </p:cNvPr>
          <p:cNvSpPr txBox="1"/>
          <p:nvPr/>
        </p:nvSpPr>
        <p:spPr>
          <a:xfrm>
            <a:off x="7812151" y="513049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i-FI" b="1" i="0" dirty="0">
                <a:solidFill>
                  <a:srgbClr val="0A0A0A"/>
                </a:solidFill>
                <a:effectLst/>
                <a:latin typeface="Raleway" pitchFamily="2" charset="0"/>
              </a:rPr>
              <a:t>SUVAITSEVAISUUS ja TASA-ARVO</a:t>
            </a:r>
          </a:p>
        </p:txBody>
      </p:sp>
    </p:spTree>
    <p:extLst>
      <p:ext uri="{BB962C8B-B14F-4D97-AF65-F5344CB8AC3E}">
        <p14:creationId xmlns:p14="http://schemas.microsoft.com/office/powerpoint/2010/main" val="330714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ruutu 4">
            <a:extLst>
              <a:ext uri="{FF2B5EF4-FFF2-40B4-BE49-F238E27FC236}">
                <a16:creationId xmlns:a16="http://schemas.microsoft.com/office/drawing/2014/main" id="{9BAF42E4-EF4A-4FE9-AA19-3B2D88EF683A}"/>
              </a:ext>
            </a:extLst>
          </p:cNvPr>
          <p:cNvSpPr txBox="1"/>
          <p:nvPr/>
        </p:nvSpPr>
        <p:spPr>
          <a:xfrm>
            <a:off x="475129" y="281953"/>
            <a:ext cx="114120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0" i="0" strike="noStrike" dirty="0">
                <a:effectLst/>
                <a:latin typeface="Raleway" pitchFamily="2" charset="0"/>
                <a:hlinkClick r:id="rId3" tooltip="Silly Olympics: Race for People with no sense of dire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Silly Olympics: Race for People with no sense of direction</a:t>
            </a:r>
            <a:endParaRPr lang="en-US" sz="3200" b="1" i="0" strike="noStrike" dirty="0">
              <a:effectLst/>
              <a:latin typeface="Raleway" pitchFamily="2" charset="0"/>
            </a:endParaRP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126C7775-A526-43FD-8F01-E49169223B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129" y="997323"/>
            <a:ext cx="4858871" cy="3158266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7A3B1F7A-3133-4727-B6DD-F173977642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2" y="997324"/>
            <a:ext cx="4366491" cy="3167704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EEA290C7-23C5-42C9-8E9C-E0E6D4CDC8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0449" y="3354086"/>
            <a:ext cx="4366491" cy="2764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327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AAED97-5BA2-42F8-9E17-28811DE063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81210" y="795119"/>
            <a:ext cx="9144000" cy="1652630"/>
          </a:xfrm>
        </p:spPr>
        <p:txBody>
          <a:bodyPr>
            <a:normAutofit fontScale="90000"/>
          </a:bodyPr>
          <a:lstStyle/>
          <a:p>
            <a:r>
              <a:rPr lang="fi-FI" sz="6000" b="1" dirty="0">
                <a:latin typeface="Raleway" pitchFamily="2" charset="0"/>
              </a:rPr>
              <a:t>Strategiasta ja visiosta kartta olympiadin mittaiseen matkaan</a:t>
            </a:r>
            <a:endParaRPr lang="fi-FI" dirty="0">
              <a:latin typeface="Raleway" pitchFamily="2" charset="0"/>
            </a:endParaRPr>
          </a:p>
        </p:txBody>
      </p:sp>
      <p:pic>
        <p:nvPicPr>
          <p:cNvPr id="2050" name="Picture 2" descr="olympiarenkaat | Papunet">
            <a:extLst>
              <a:ext uri="{FF2B5EF4-FFF2-40B4-BE49-F238E27FC236}">
                <a16:creationId xmlns:a16="http://schemas.microsoft.com/office/drawing/2014/main" id="{77D70D0A-91CC-4F9A-A0DD-BE25BA16D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59" y="-365620"/>
            <a:ext cx="2321478" cy="2321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tsikko 1">
            <a:extLst>
              <a:ext uri="{FF2B5EF4-FFF2-40B4-BE49-F238E27FC236}">
                <a16:creationId xmlns:a16="http://schemas.microsoft.com/office/drawing/2014/main" id="{A0C60BF7-E77D-4F32-AD61-87B531A1DFC8}"/>
              </a:ext>
            </a:extLst>
          </p:cNvPr>
          <p:cNvSpPr txBox="1">
            <a:spLocks/>
          </p:cNvSpPr>
          <p:nvPr/>
        </p:nvSpPr>
        <p:spPr>
          <a:xfrm>
            <a:off x="1504375" y="4507684"/>
            <a:ext cx="10297669" cy="20851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57250" indent="-857250" algn="l">
              <a:buFontTx/>
              <a:buChar char="-"/>
            </a:pPr>
            <a:r>
              <a:rPr lang="fi-FI" sz="3200" dirty="0">
                <a:latin typeface="Raleway" pitchFamily="2" charset="0"/>
              </a:rPr>
              <a:t>Yhteinen näkemys siitä, minkälainen Imatra tulevaisuudessa on: mitä tavoitellaan?</a:t>
            </a:r>
          </a:p>
          <a:p>
            <a:pPr marL="857250" indent="-857250" algn="l">
              <a:buFontTx/>
              <a:buChar char="-"/>
            </a:pPr>
            <a:r>
              <a:rPr lang="fi-FI" sz="3200" dirty="0">
                <a:latin typeface="Raleway" pitchFamily="2" charset="0"/>
              </a:rPr>
              <a:t>Toimenpiteet tämän mukaan</a:t>
            </a:r>
          </a:p>
          <a:p>
            <a:pPr algn="l"/>
            <a:r>
              <a:rPr lang="fi-FI" sz="3200" dirty="0">
                <a:latin typeface="Raleway" pitchFamily="2" charset="0"/>
              </a:rPr>
              <a:t>	</a:t>
            </a:r>
          </a:p>
          <a:p>
            <a:pPr algn="l"/>
            <a:r>
              <a:rPr lang="fi-FI" sz="3200" dirty="0">
                <a:latin typeface="Raleway" pitchFamily="2" charset="0"/>
              </a:rPr>
              <a:t>	vs. </a:t>
            </a:r>
          </a:p>
          <a:p>
            <a:pPr algn="l"/>
            <a:endParaRPr lang="fi-FI" sz="3200" dirty="0">
              <a:latin typeface="Raleway" pitchFamily="2" charset="0"/>
            </a:endParaRPr>
          </a:p>
          <a:p>
            <a:pPr algn="l"/>
            <a:r>
              <a:rPr lang="fi-FI" sz="3200" dirty="0">
                <a:latin typeface="Raleway" pitchFamily="2" charset="0"/>
              </a:rPr>
              <a:t>	</a:t>
            </a:r>
            <a:r>
              <a:rPr lang="fi-FI" sz="4400" dirty="0">
                <a:solidFill>
                  <a:srgbClr val="FF0000"/>
                </a:solidFill>
                <a:latin typeface="Raleway" pitchFamily="2" charset="0"/>
              </a:rPr>
              <a:t>suuntavaistottomien pikajuoksu</a:t>
            </a:r>
          </a:p>
          <a:p>
            <a:pPr algn="l"/>
            <a:endParaRPr lang="fi-FI" sz="3200" dirty="0">
              <a:latin typeface="Ralew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2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">
            <a:extLst>
              <a:ext uri="{FF2B5EF4-FFF2-40B4-BE49-F238E27FC236}">
                <a16:creationId xmlns:a16="http://schemas.microsoft.com/office/drawing/2014/main" id="{2E8F3832-8C1F-4B86-9347-2A3B982B19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4340" y="2005354"/>
            <a:ext cx="9144000" cy="1652630"/>
          </a:xfrm>
        </p:spPr>
        <p:txBody>
          <a:bodyPr>
            <a:normAutofit fontScale="90000"/>
          </a:bodyPr>
          <a:lstStyle/>
          <a:p>
            <a:r>
              <a:rPr lang="fi-FI" sz="6000" b="1" dirty="0">
                <a:latin typeface="Raleway" pitchFamily="2" charset="0"/>
              </a:rPr>
              <a:t>Miten toimin hyvänä valtuutettuna?</a:t>
            </a:r>
            <a:endParaRPr lang="fi-FI" dirty="0">
              <a:latin typeface="Ralew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170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D6B1141E-91DA-42D2-B4BB-0A7EC01079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1334" y="0"/>
            <a:ext cx="6886575" cy="688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39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C9A243D8-E496-44F5-A3EB-1053A8776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730" y="277907"/>
            <a:ext cx="5045823" cy="2771939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C498E34C-05F3-4CEC-8619-F022B68FB7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1553" y="3650316"/>
            <a:ext cx="5719482" cy="308954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EEA957C7-4FBB-4C24-AC76-ABD77D7BDD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517" y="3298345"/>
            <a:ext cx="5229776" cy="266616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9C094C0D-5361-4DD8-B87D-B216605B1C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0541" y="703729"/>
            <a:ext cx="6096000" cy="285193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56500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fi-FI" dirty="0">
                <a:solidFill>
                  <a:srgbClr val="505150"/>
                </a:solidFill>
                <a:latin typeface="Raleway" pitchFamily="2" charset="0"/>
              </a:rPr>
              <a:t>Vaiheet tiivistettynä</a:t>
            </a:r>
            <a:endParaRPr lang="fi-FI" b="1" dirty="0">
              <a:solidFill>
                <a:srgbClr val="505150"/>
              </a:solidFill>
              <a:latin typeface="Raleway" pitchFamily="2" charset="0"/>
            </a:endParaRPr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486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1EDE1A-9BCA-254C-A3FA-DB4A782DF16C}" type="slidenum">
              <a:rPr kumimoji="0" lang="fi-FI" sz="96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25000"/>
                    <a:lumOff val="75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pPr marL="0" marR="0" lvl="0" indent="0" algn="r" defTabSz="5486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i-FI" sz="96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25000"/>
                  <a:lumOff val="75000"/>
                </a:srgb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31056905-7315-410A-AEBC-8CFD6C1661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tabLst>
                <a:tab pos="548640" algn="l"/>
              </a:tabLst>
            </a:pPr>
            <a:r>
              <a:rPr lang="fi-FI" sz="2880" dirty="0">
                <a:latin typeface="Raleway" pitchFamily="2" charset="0"/>
              </a:rPr>
              <a:t>Kapulanvaihto </a:t>
            </a:r>
          </a:p>
          <a:p>
            <a:pPr marL="457200" indent="-457200">
              <a:buFont typeface="Wingdings" panose="05000000000000000000" pitchFamily="2" charset="2"/>
              <a:buChar char="à"/>
              <a:tabLst>
                <a:tab pos="548640" algn="l"/>
              </a:tabLst>
            </a:pPr>
            <a:r>
              <a:rPr lang="fi-FI" sz="2880" dirty="0">
                <a:latin typeface="Raleway" pitchFamily="2" charset="0"/>
              </a:rPr>
              <a:t>Valtuustoseminaari  </a:t>
            </a:r>
          </a:p>
          <a:p>
            <a:pPr marL="457200" indent="-457200">
              <a:buFont typeface="Wingdings" panose="05000000000000000000" pitchFamily="2" charset="2"/>
              <a:buChar char="à"/>
              <a:tabLst>
                <a:tab pos="548640" algn="l"/>
              </a:tabLst>
            </a:pPr>
            <a:r>
              <a:rPr lang="fi-FI" sz="2880" dirty="0">
                <a:latin typeface="Raleway" pitchFamily="2" charset="0"/>
              </a:rPr>
              <a:t>Ryhmäpuheenjohtajat </a:t>
            </a:r>
          </a:p>
          <a:p>
            <a:pPr marL="457200" indent="-457200">
              <a:buFont typeface="Wingdings" panose="05000000000000000000" pitchFamily="2" charset="2"/>
              <a:buChar char="à"/>
              <a:tabLst>
                <a:tab pos="548640" algn="l"/>
              </a:tabLst>
            </a:pPr>
            <a:r>
              <a:rPr lang="fi-FI" sz="2880" dirty="0">
                <a:latin typeface="Raleway" pitchFamily="2" charset="0"/>
              </a:rPr>
              <a:t>Ryhmien kuuleminen / kommentit</a:t>
            </a:r>
          </a:p>
          <a:p>
            <a:pPr marL="457200" indent="-457200">
              <a:buFont typeface="Wingdings" panose="05000000000000000000" pitchFamily="2" charset="2"/>
              <a:buChar char="à"/>
              <a:tabLst>
                <a:tab pos="548640" algn="l"/>
              </a:tabLst>
            </a:pPr>
            <a:r>
              <a:rPr lang="fi-FI" sz="2880" dirty="0">
                <a:latin typeface="Raleway" pitchFamily="2" charset="0"/>
              </a:rPr>
              <a:t>Ryhmäpuheenjohtajat</a:t>
            </a:r>
          </a:p>
          <a:p>
            <a:pPr marL="457200" indent="-457200">
              <a:buFont typeface="Wingdings" panose="05000000000000000000" pitchFamily="2" charset="2"/>
              <a:buChar char="à"/>
              <a:tabLst>
                <a:tab pos="548640" algn="l"/>
              </a:tabLst>
            </a:pPr>
            <a:r>
              <a:rPr lang="fi-FI" sz="2880" dirty="0">
                <a:latin typeface="Raleway" pitchFamily="2" charset="0"/>
              </a:rPr>
              <a:t>Kaupunginvaltuusto</a:t>
            </a:r>
          </a:p>
          <a:p>
            <a:pPr>
              <a:tabLst>
                <a:tab pos="548640" algn="l"/>
              </a:tabLst>
            </a:pPr>
            <a:endParaRPr lang="fi-FI" sz="3840" dirty="0">
              <a:latin typeface="Ralew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08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teema">
  <a:themeElements>
    <a:clrScheme name="Mukautettu 3">
      <a:dk1>
        <a:srgbClr val="000000"/>
      </a:dk1>
      <a:lt1>
        <a:sysClr val="window" lastClr="FFFFFF"/>
      </a:lt1>
      <a:dk2>
        <a:srgbClr val="ED6C3A"/>
      </a:dk2>
      <a:lt2>
        <a:srgbClr val="FFFFFE"/>
      </a:lt2>
      <a:accent1>
        <a:srgbClr val="ED6C36"/>
      </a:accent1>
      <a:accent2>
        <a:srgbClr val="5B2C3F"/>
      </a:accent2>
      <a:accent3>
        <a:srgbClr val="5AC3E8"/>
      </a:accent3>
      <a:accent4>
        <a:srgbClr val="A3C95D"/>
      </a:accent4>
      <a:accent5>
        <a:srgbClr val="FFD75D"/>
      </a:accent5>
      <a:accent6>
        <a:srgbClr val="CDC693"/>
      </a:accent6>
      <a:hlink>
        <a:srgbClr val="5B2C3F"/>
      </a:hlink>
      <a:folHlink>
        <a:srgbClr val="5B2C3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matra_pp-pohja_georgia_2018" id="{2DD35E5C-F145-4810-98A3-4EBED91F3FB6}" vid="{A8055BE4-603D-4CB1-98B5-468F7EDCE1A6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</TotalTime>
  <Words>181</Words>
  <Application>Microsoft Office PowerPoint</Application>
  <PresentationFormat>Laajakuva</PresentationFormat>
  <Paragraphs>51</Paragraphs>
  <Slides>11</Slides>
  <Notes>7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11</vt:i4>
      </vt:variant>
    </vt:vector>
  </HeadingPairs>
  <TitlesOfParts>
    <vt:vector size="20" baseType="lpstr">
      <vt:lpstr>Akkurat</vt:lpstr>
      <vt:lpstr>Arial</vt:lpstr>
      <vt:lpstr>Calibri</vt:lpstr>
      <vt:lpstr>Calibri Light</vt:lpstr>
      <vt:lpstr>Georgia</vt:lpstr>
      <vt:lpstr>Raleway</vt:lpstr>
      <vt:lpstr>Wingdings</vt:lpstr>
      <vt:lpstr>Office-teema</vt:lpstr>
      <vt:lpstr>1_Office-teema</vt:lpstr>
      <vt:lpstr>Valtuuston pelisäännöt - imatralainen tapa</vt:lpstr>
      <vt:lpstr>Valtuustosopimus nousi edellisen valtuuston loppuarvioinnissa</vt:lpstr>
      <vt:lpstr>Kapulanvaihto-olympialaiset</vt:lpstr>
      <vt:lpstr>PowerPoint-esitys</vt:lpstr>
      <vt:lpstr>Strategiasta ja visiosta kartta olympiadin mittaiseen matkaan</vt:lpstr>
      <vt:lpstr>Miten toimin hyvänä valtuutettuna?</vt:lpstr>
      <vt:lpstr>PowerPoint-esitys</vt:lpstr>
      <vt:lpstr>PowerPoint-esitys</vt:lpstr>
      <vt:lpstr>Vaiheet tiivistettynä</vt:lpstr>
      <vt:lpstr>PowerPoint-esitys</vt:lpstr>
      <vt:lpstr>Kiitos!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Kapulanvaihto-olympialaiset</dc:title>
  <dc:creator>Anna Helminen</dc:creator>
  <cp:lastModifiedBy>Anna Helminen</cp:lastModifiedBy>
  <cp:revision>15</cp:revision>
  <dcterms:created xsi:type="dcterms:W3CDTF">2021-08-10T14:56:17Z</dcterms:created>
  <dcterms:modified xsi:type="dcterms:W3CDTF">2021-11-24T07:45:27Z</dcterms:modified>
</cp:coreProperties>
</file>