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75" r:id="rId5"/>
    <p:sldMasterId id="2147483698" r:id="rId6"/>
  </p:sldMasterIdLst>
  <p:notesMasterIdLst>
    <p:notesMasterId r:id="rId15"/>
  </p:notesMasterIdLst>
  <p:handoutMasterIdLst>
    <p:handoutMasterId r:id="rId16"/>
  </p:handoutMasterIdLst>
  <p:sldIdLst>
    <p:sldId id="256" r:id="rId7"/>
    <p:sldId id="269" r:id="rId8"/>
    <p:sldId id="281" r:id="rId9"/>
    <p:sldId id="276" r:id="rId10"/>
    <p:sldId id="283" r:id="rId11"/>
    <p:sldId id="277" r:id="rId12"/>
    <p:sldId id="257" r:id="rId13"/>
    <p:sldId id="282" r:id="rId14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Josefin Sans" pitchFamily="2" charset="0"/>
      <p:regular r:id="rId23"/>
      <p:bold r:id="rId24"/>
      <p:italic r:id="rId25"/>
      <p:boldItalic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Roboto Slab" panose="020B0604020202020204" charset="0"/>
      <p:regular r:id="rId31"/>
      <p:bold r:id="rId32"/>
    </p:embeddedFont>
    <p:embeddedFont>
      <p:font typeface="Roboto Slab Medium" panose="020B0604020202020204" charset="0"/>
      <p:regular r:id="rId33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kkarainen Minna" initials="HM" lastIdx="7" clrIdx="0">
    <p:extLst>
      <p:ext uri="{19B8F6BF-5375-455C-9EA6-DF929625EA0E}">
        <p15:presenceInfo xmlns:p15="http://schemas.microsoft.com/office/powerpoint/2012/main" userId="S::minna.hakkarainen@jyvaskyla.fi::e8f948b9-0591-4ef2-af8f-e51bf4b275f8" providerId="AD"/>
      </p:ext>
    </p:extLst>
  </p:cmAuthor>
  <p:cmAuthor id="2" name="Pekkarinen Terhi" initials="PT" lastIdx="39" clrIdx="1">
    <p:extLst>
      <p:ext uri="{19B8F6BF-5375-455C-9EA6-DF929625EA0E}">
        <p15:presenceInfo xmlns:p15="http://schemas.microsoft.com/office/powerpoint/2012/main" userId="S::terhi.pekkarinen@jyvaskyla.fi::d3a02b69-a866-4259-9bda-d52d6b4db252" providerId="AD"/>
      </p:ext>
    </p:extLst>
  </p:cmAuthor>
  <p:cmAuthor id="3" name="Ristimella Kaisa" initials="RK" lastIdx="5" clrIdx="2">
    <p:extLst>
      <p:ext uri="{19B8F6BF-5375-455C-9EA6-DF929625EA0E}">
        <p15:presenceInfo xmlns:p15="http://schemas.microsoft.com/office/powerpoint/2012/main" userId="S::Kaisa.Ristimella@jyvaskyla.fi::ce907c6e-d83f-4c94-ae2e-8bad592ceb01" providerId="AD"/>
      </p:ext>
    </p:extLst>
  </p:cmAuthor>
  <p:cmAuthor id="4" name="Esa Hämäläinen" initials="EH" lastIdx="7" clrIdx="3">
    <p:extLst>
      <p:ext uri="{19B8F6BF-5375-455C-9EA6-DF929625EA0E}">
        <p15:presenceInfo xmlns:p15="http://schemas.microsoft.com/office/powerpoint/2012/main" userId="S::esa.hamalainen@avidlyagency.com::b837e70c-9246-4cf2-8ea8-03a7fe78ef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90F"/>
    <a:srgbClr val="3C0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1" autoAdjust="0"/>
    <p:restoredTop sz="95884"/>
  </p:normalViewPr>
  <p:slideViewPr>
    <p:cSldViewPr snapToGrid="0">
      <p:cViewPr varScale="1">
        <p:scale>
          <a:sx n="96" d="100"/>
          <a:sy n="96" d="100"/>
        </p:scale>
        <p:origin x="90" y="7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93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E089AD-7BA2-471C-8D58-ED655DB17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5D9F9-B217-4469-AA30-2F90D4C87A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545CC-1BA0-4B0C-B9C2-5E603880AF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73783-E26D-49CC-8828-9429A80D33AD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89846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F06FE8-154B-4CF4-9A83-9F72D0661E5D}" type="datetimeFigureOut">
              <a:rPr lang="en-FI" smtClean="0"/>
              <a:t>05/18/2022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0DA72-19FE-4EDE-92C6-5A70F5973D98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05190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yvaskyla.fi/jyvaskyla/tilastotietoa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Jyväskylä on rohkea ja vetovoimainen, ajassa elävän sivistyksen kaupunki keskellä kauneinta Järvi-Suomea. </a:t>
            </a: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DA72-19FE-4EDE-92C6-5A70F5973D98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400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* </a:t>
            </a:r>
            <a:r>
              <a:rPr lang="en-US" err="1"/>
              <a:t>Jyväskylän</a:t>
            </a:r>
            <a:r>
              <a:rPr lang="en-US"/>
              <a:t> </a:t>
            </a:r>
            <a:r>
              <a:rPr lang="en-US" err="1"/>
              <a:t>yliopiston</a:t>
            </a:r>
            <a:r>
              <a:rPr lang="en-US"/>
              <a:t>, </a:t>
            </a:r>
            <a:r>
              <a:rPr lang="en-US" err="1"/>
              <a:t>Jyväskylän</a:t>
            </a:r>
            <a:r>
              <a:rPr lang="en-US"/>
              <a:t> </a:t>
            </a:r>
            <a:r>
              <a:rPr lang="en-US" err="1"/>
              <a:t>ammattikorkeakoulun</a:t>
            </a:r>
            <a:r>
              <a:rPr lang="en-US"/>
              <a:t> ja Gradian </a:t>
            </a:r>
            <a:r>
              <a:rPr lang="en-US" err="1"/>
              <a:t>ulkomaalaiset</a:t>
            </a:r>
            <a:r>
              <a:rPr lang="en-US"/>
              <a:t> </a:t>
            </a:r>
            <a:r>
              <a:rPr lang="en-US" err="1"/>
              <a:t>tutkinto</a:t>
            </a:r>
            <a:r>
              <a:rPr lang="en-US"/>
              <a:t>- ja </a:t>
            </a:r>
            <a:r>
              <a:rPr lang="en-US" err="1"/>
              <a:t>vaihto-opiskelijat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Muita </a:t>
            </a:r>
            <a:r>
              <a:rPr lang="en-US" err="1">
                <a:cs typeface="Calibri"/>
              </a:rPr>
              <a:t>faktatietoja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otettu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sivulta</a:t>
            </a:r>
            <a:r>
              <a:rPr lang="en-US">
                <a:cs typeface="Calibri"/>
              </a:rPr>
              <a:t> </a:t>
            </a:r>
            <a:r>
              <a:rPr lang="en-US">
                <a:hlinkClick r:id="rId3"/>
              </a:rPr>
              <a:t>https://www.jyvaskyla.fi/jyvaskyla/tilastotietoa</a:t>
            </a:r>
            <a:endParaRPr lang="en-US"/>
          </a:p>
          <a:p>
            <a:r>
              <a:rPr lang="en-US" err="1">
                <a:cs typeface="Calibri"/>
              </a:rPr>
              <a:t>Uusien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yritysten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lukumäärä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saatu</a:t>
            </a:r>
            <a:r>
              <a:rPr lang="en-US">
                <a:cs typeface="Calibri"/>
              </a:rPr>
              <a:t> Business </a:t>
            </a:r>
            <a:r>
              <a:rPr lang="en-US" err="1">
                <a:cs typeface="Calibri"/>
              </a:rPr>
              <a:t>Jyväskylästä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80DA72-19FE-4EDE-92C6-5A70F5973D98}" type="slidenum">
              <a:rPr kumimoji="0" lang="en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0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teksti napsauttamalla</a:t>
            </a:r>
          </a:p>
        </p:txBody>
      </p:sp>
      <p:pic>
        <p:nvPicPr>
          <p:cNvPr id="8" name="Kuva 7" descr="Jyväskylän kaupunki">
            <a:extLst>
              <a:ext uri="{FF2B5EF4-FFF2-40B4-BE49-F238E27FC236}">
                <a16:creationId xmlns:a16="http://schemas.microsoft.com/office/drawing/2014/main" id="{5D024F1F-7715-4A0E-A3A4-05B640913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 ja ingressi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chemeClr val="tx2">
                  <a:alpha val="81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Otsikko ja sisältö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574EB3-9025-46AE-A710-5E2E542172D4}"/>
              </a:ext>
            </a:extLst>
          </p:cNvPr>
          <p:cNvSpPr/>
          <p:nvPr userDrawn="1"/>
        </p:nvSpPr>
        <p:spPr>
          <a:xfrm>
            <a:off x="402336" y="397111"/>
            <a:ext cx="11406487" cy="607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8794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ksi sisältökohdetta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3F0812-2470-488C-9EF0-61E1CD29EBDD}"/>
              </a:ext>
            </a:extLst>
          </p:cNvPr>
          <p:cNvSpPr/>
          <p:nvPr userDrawn="1"/>
        </p:nvSpPr>
        <p:spPr>
          <a:xfrm>
            <a:off x="402336" y="397111"/>
            <a:ext cx="11406487" cy="607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90399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ksi sisältökohdetta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75E91-22D5-46DF-806F-0F0CE89B8BEB}"/>
              </a:ext>
            </a:extLst>
          </p:cNvPr>
          <p:cNvSpPr/>
          <p:nvPr userDrawn="1"/>
        </p:nvSpPr>
        <p:spPr>
          <a:xfrm>
            <a:off x="402336" y="397111"/>
            <a:ext cx="11406487" cy="607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2553752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Vertailu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A04306-6C79-43C2-9208-6954812E96A1}"/>
              </a:ext>
            </a:extLst>
          </p:cNvPr>
          <p:cNvSpPr/>
          <p:nvPr userDrawn="1"/>
        </p:nvSpPr>
        <p:spPr>
          <a:xfrm>
            <a:off x="402336" y="397111"/>
            <a:ext cx="11406487" cy="607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379959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Otsikollinen sisältö ja ingressi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rgbClr val="007603">
                  <a:alpha val="80784"/>
                </a:srgbClr>
              </a:gs>
              <a:gs pos="100000">
                <a:srgbClr val="007603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613937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Perus otsikko ja sisältö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6123AF-0B3C-4E25-8B1D-ABC3C0D9CE7F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rgbClr val="007603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7959977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Perus otsikko ja sisältö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55104A-6A94-4EA1-80DC-7D67EC8BCC85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891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Kaksi sisältökohdetta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7E083-7CBA-4C30-83A1-DC2D7A11233C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586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Vertai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4230D2-647C-4E5A-8C1D-4135190E0BB8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6666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Otsikollinen sisältö ja ingre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37691-FB92-4640-B031-415927261985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968240" y="1223554"/>
            <a:ext cx="6396446" cy="529916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230398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otsikko ja sisältö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197623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äliotsikko 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67403" cy="6858000"/>
          </a:xfrm>
          <a:prstGeom prst="rect">
            <a:avLst/>
          </a:prstGeom>
          <a:gradFill>
            <a:gsLst>
              <a:gs pos="0">
                <a:srgbClr val="3C0047"/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3263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Kuvallinen väli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B8FAECF7-272D-4D4F-85A9-97D75C2F2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874034" y="0"/>
            <a:ext cx="3317964" cy="6858000"/>
          </a:xfrm>
          <a:prstGeom prst="rect">
            <a:avLst/>
          </a:prstGeom>
          <a:gradFill>
            <a:gsLst>
              <a:gs pos="46000">
                <a:srgbClr val="3C0047">
                  <a:alpha val="72000"/>
                </a:srgbClr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630504" cy="6858000"/>
          </a:xfrm>
          <a:prstGeom prst="rect">
            <a:avLst/>
          </a:prstGeom>
          <a:gradFill>
            <a:gsLst>
              <a:gs pos="46000">
                <a:srgbClr val="3C0047">
                  <a:alpha val="72000"/>
                </a:srgbClr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4667795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4667795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707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Otsikko ja sisältö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63115A-2D03-41C1-8807-F00ADCC7BD14}"/>
              </a:ext>
            </a:extLst>
          </p:cNvPr>
          <p:cNvSpPr/>
          <p:nvPr userDrawn="1"/>
        </p:nvSpPr>
        <p:spPr>
          <a:xfrm>
            <a:off x="407774" y="401595"/>
            <a:ext cx="11401049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247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aksi sisältökohdetta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DB3513-7A34-46F9-AB71-2AEDC6CEAA2E}"/>
              </a:ext>
            </a:extLst>
          </p:cNvPr>
          <p:cNvSpPr/>
          <p:nvPr userDrawn="1"/>
        </p:nvSpPr>
        <p:spPr>
          <a:xfrm>
            <a:off x="407774" y="401595"/>
            <a:ext cx="11401049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12539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ksi sisältökohdetta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A33473-2DD6-4C8C-8E96-EE455194F898}"/>
              </a:ext>
            </a:extLst>
          </p:cNvPr>
          <p:cNvSpPr/>
          <p:nvPr userDrawn="1"/>
        </p:nvSpPr>
        <p:spPr>
          <a:xfrm>
            <a:off x="407774" y="401595"/>
            <a:ext cx="11401049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96562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Vertailu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D3F367-2BA8-431F-9831-C359F6385135}"/>
              </a:ext>
            </a:extLst>
          </p:cNvPr>
          <p:cNvSpPr/>
          <p:nvPr userDrawn="1"/>
        </p:nvSpPr>
        <p:spPr>
          <a:xfrm>
            <a:off x="407774" y="401595"/>
            <a:ext cx="11401049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4513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Otsikollinen sisältö ja ingressi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rgbClr val="3C0047">
                  <a:alpha val="80784"/>
                </a:srgbClr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41831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Perus otsikko ja sisältö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1537E7-A9C4-4C3F-B5A8-F6820BC6C842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89089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Perus otsikko ja sisältö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155DD9-2FD2-4736-A749-4ECFCD92F8C3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465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Kaksi sisältökohdetta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B416F9-8F73-42B2-A3B1-D5DB10BDE93A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166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otsikko ja sisältö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5787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Vertai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B48C1D-8BB2-41BC-ABCA-25ADFF0880DF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09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ollinen sisältö ja ingre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996B06-4FE6-44ED-A64D-560B474D096A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FE694F8-CD3F-4F92-AAEC-C973A8AEA28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868562" y="1223554"/>
            <a:ext cx="6792804" cy="5299163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557490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fiikka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Huhtikuu 2022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Muuttohalukkuus Suomessa 2022 / Taloustutkimus Oy / 25586 / TM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30FF3-944E-453D-AD86-280F662E2B3A}" type="slidenum">
              <a:rPr lang="fi-FI" smtClean="0"/>
              <a:t>‹#›</a:t>
            </a:fld>
            <a:endParaRPr lang="fi-FI"/>
          </a:p>
        </p:txBody>
      </p:sp>
      <p:sp>
        <p:nvSpPr>
          <p:cNvPr id="8" name="Otsikko 1"/>
          <p:cNvSpPr>
            <a:spLocks noGrp="1"/>
          </p:cNvSpPr>
          <p:nvPr>
            <p:ph type="title" hasCustomPrompt="1"/>
          </p:nvPr>
        </p:nvSpPr>
        <p:spPr>
          <a:xfrm>
            <a:off x="653137" y="582697"/>
            <a:ext cx="11033765" cy="6226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fi-FI"/>
              <a:t>Dian otsikko, </a:t>
            </a:r>
            <a:r>
              <a:rPr lang="fi-FI" err="1"/>
              <a:t>Calibri</a:t>
            </a:r>
            <a:r>
              <a:rPr lang="fi-FI"/>
              <a:t> </a:t>
            </a:r>
            <a:r>
              <a:rPr lang="fi-FI" err="1"/>
              <a:t>Light</a:t>
            </a:r>
            <a:endParaRPr lang="fi-FI"/>
          </a:p>
        </p:txBody>
      </p:sp>
      <p:sp>
        <p:nvSpPr>
          <p:cNvPr id="9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653138" y="1335158"/>
            <a:ext cx="7864561" cy="47880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6858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2pPr>
            <a:lvl3pPr marL="11430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3pPr>
            <a:lvl4pPr marL="16002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4pPr>
            <a:lvl5pPr marL="2057400" indent="-228600">
              <a:buClr>
                <a:srgbClr val="E60F28"/>
              </a:buClr>
              <a:buFont typeface="Wingdings" panose="05000000000000000000" pitchFamily="2" charset="2"/>
              <a:buChar char="§"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fi-FI"/>
              <a:t>Ensimmäinen taso, </a:t>
            </a:r>
            <a:r>
              <a:rPr lang="fi-FI" err="1"/>
              <a:t>Calibri</a:t>
            </a:r>
            <a:r>
              <a:rPr lang="fi-FI"/>
              <a:t> </a:t>
            </a:r>
            <a:r>
              <a:rPr lang="fi-FI" err="1"/>
              <a:t>Light</a:t>
            </a:r>
            <a:endParaRPr lang="fi-FI"/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2"/>
          <p:cNvSpPr>
            <a:spLocks noGrp="1"/>
          </p:cNvSpPr>
          <p:nvPr>
            <p:ph idx="13" hasCustomPrompt="1"/>
          </p:nvPr>
        </p:nvSpPr>
        <p:spPr>
          <a:xfrm>
            <a:off x="8688909" y="1335158"/>
            <a:ext cx="2997993" cy="508928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>
              <a:defRPr sz="1800">
                <a:solidFill>
                  <a:schemeClr val="bg1"/>
                </a:solidFill>
                <a:latin typeface="+mj-lt"/>
              </a:defRPr>
            </a:lvl2pPr>
            <a:lvl3pPr>
              <a:defRPr sz="1600">
                <a:solidFill>
                  <a:schemeClr val="bg1"/>
                </a:solidFill>
                <a:latin typeface="+mj-lt"/>
              </a:defRPr>
            </a:lvl3pPr>
            <a:lvl4pPr>
              <a:defRPr sz="1600">
                <a:solidFill>
                  <a:schemeClr val="bg1"/>
                </a:solidFill>
                <a:latin typeface="+mj-lt"/>
              </a:defRPr>
            </a:lvl4pPr>
            <a:lvl5pPr>
              <a:defRPr sz="16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fi-FI"/>
              <a:t>Havaintoja grafiikasta</a:t>
            </a:r>
          </a:p>
        </p:txBody>
      </p:sp>
      <p:pic>
        <p:nvPicPr>
          <p:cNvPr id="11" name="Kuva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" y="1599"/>
            <a:ext cx="1442197" cy="3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1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 dia 1 1">
  <p:cSld name="1_Väliotsikko dia 1 1">
    <p:bg>
      <p:bgPr>
        <a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/>
          <p:nvPr/>
        </p:nvSpPr>
        <p:spPr>
          <a:xfrm>
            <a:off x="1" y="0"/>
            <a:ext cx="4803600" cy="6858000"/>
          </a:xfrm>
          <a:prstGeom prst="rect">
            <a:avLst/>
          </a:prstGeom>
          <a:gradFill>
            <a:gsLst>
              <a:gs pos="0">
                <a:srgbClr val="2D4280">
                  <a:alpha val="70980"/>
                </a:srgbClr>
              </a:gs>
              <a:gs pos="6000">
                <a:srgbClr val="2D4280">
                  <a:alpha val="70980"/>
                </a:srgbClr>
              </a:gs>
              <a:gs pos="100000">
                <a:srgbClr val="2D428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ctrTitle"/>
          </p:nvPr>
        </p:nvSpPr>
        <p:spPr>
          <a:xfrm>
            <a:off x="1375954" y="648389"/>
            <a:ext cx="92832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Josefin Sans"/>
              <a:buNone/>
              <a:defRPr sz="4400" b="1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ubTitle" idx="1"/>
          </p:nvPr>
        </p:nvSpPr>
        <p:spPr>
          <a:xfrm>
            <a:off x="1375954" y="3678927"/>
            <a:ext cx="92832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" name="Google Shape;19;p7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74035" y="5748346"/>
            <a:ext cx="2388325" cy="519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577277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Väliotsikko dia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67403" cy="6858000"/>
          </a:xfrm>
          <a:prstGeom prst="rect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018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Kuvallinen väliotsikko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6782" cy="6858000"/>
          </a:xfrm>
          <a:prstGeom prst="rect">
            <a:avLst/>
          </a:prstGeom>
          <a:gradFill>
            <a:gsLst>
              <a:gs pos="46000">
                <a:schemeClr val="accent2">
                  <a:alpha val="47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5016706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5016706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556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Otsikko ja sisältö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BAB94-1FA4-4E03-9FC5-ABB42695B5CE}"/>
              </a:ext>
            </a:extLst>
          </p:cNvPr>
          <p:cNvSpPr/>
          <p:nvPr userDrawn="1"/>
        </p:nvSpPr>
        <p:spPr>
          <a:xfrm>
            <a:off x="395416" y="389238"/>
            <a:ext cx="11413407" cy="608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1273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aksi sisältökohdetta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2E80C6-22A3-4C94-BAA7-D6CA830DEAA2}"/>
              </a:ext>
            </a:extLst>
          </p:cNvPr>
          <p:cNvSpPr/>
          <p:nvPr userDrawn="1"/>
        </p:nvSpPr>
        <p:spPr>
          <a:xfrm>
            <a:off x="395416" y="389238"/>
            <a:ext cx="11413407" cy="608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1826928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aksi sisältökohdetta 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E6823B-E95F-4341-B201-F3163B8ECD5A}"/>
              </a:ext>
            </a:extLst>
          </p:cNvPr>
          <p:cNvSpPr/>
          <p:nvPr userDrawn="1"/>
        </p:nvSpPr>
        <p:spPr>
          <a:xfrm>
            <a:off x="395416" y="389238"/>
            <a:ext cx="11413407" cy="608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7304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Vertailu 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DF99B9-CCB3-4D73-B3E4-458D1B384B01}"/>
              </a:ext>
            </a:extLst>
          </p:cNvPr>
          <p:cNvSpPr/>
          <p:nvPr userDrawn="1"/>
        </p:nvSpPr>
        <p:spPr>
          <a:xfrm>
            <a:off x="395416" y="389238"/>
            <a:ext cx="11413407" cy="608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21506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52440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Otsikollinen sisältö ja ingressi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73822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erus otsikko ja sisältö 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63115A-2D03-41C1-8807-F00ADCC7BD14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51704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Perus otsikko ja sisältö logo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C6FC5B-720D-4356-A7F5-BEC7F6DA74D5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6563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Kaksi sisältökohdetta logo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A46A7B-95E8-4CDF-AFBF-CF8C8C17CBC0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7220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Vertailu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0F6F26-41BB-403D-8995-D70759B493C3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072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Otsikollinen sisältö ja ingressi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843122-6F58-4449-8EC7-EE8D26A2910A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968240" y="1223554"/>
            <a:ext cx="6396446" cy="529916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058260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Väliotsikkodia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536504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514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Kuvallinen väliotsikko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002643" cy="6858000"/>
          </a:xfrm>
          <a:prstGeom prst="rect">
            <a:avLst/>
          </a:prstGeom>
          <a:gradFill>
            <a:gsLst>
              <a:gs pos="46000">
                <a:schemeClr val="accent6">
                  <a:alpha val="46000"/>
                </a:schemeClr>
              </a:gs>
              <a:gs pos="100000">
                <a:schemeClr val="accent6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4667795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4667795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570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Otsikko ja sisältö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574EB3-9025-46AE-A710-5E2E542172D4}"/>
              </a:ext>
            </a:extLst>
          </p:cNvPr>
          <p:cNvSpPr/>
          <p:nvPr userDrawn="1"/>
        </p:nvSpPr>
        <p:spPr>
          <a:xfrm>
            <a:off x="402336" y="397111"/>
            <a:ext cx="11406487" cy="607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642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aksi sisältökohdetta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3F0812-2470-488C-9EF0-61E1CD29EBDD}"/>
              </a:ext>
            </a:extLst>
          </p:cNvPr>
          <p:cNvSpPr/>
          <p:nvPr userDrawn="1"/>
        </p:nvSpPr>
        <p:spPr>
          <a:xfrm>
            <a:off x="402336" y="397111"/>
            <a:ext cx="11406487" cy="607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06025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tai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 dirty="0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5684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aksi sisältökohdetta 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475E91-22D5-46DF-806F-0F0CE89B8BEB}"/>
              </a:ext>
            </a:extLst>
          </p:cNvPr>
          <p:cNvSpPr/>
          <p:nvPr userDrawn="1"/>
        </p:nvSpPr>
        <p:spPr>
          <a:xfrm>
            <a:off x="402336" y="397111"/>
            <a:ext cx="11406487" cy="607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40076521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Vertailu 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FA04306-6C79-43C2-9208-6954812E96A1}"/>
              </a:ext>
            </a:extLst>
          </p:cNvPr>
          <p:cNvSpPr/>
          <p:nvPr userDrawn="1"/>
        </p:nvSpPr>
        <p:spPr>
          <a:xfrm>
            <a:off x="402336" y="397111"/>
            <a:ext cx="11406487" cy="6072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87140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6_Otsikollinen sisältö ja ingressi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rgbClr val="007603">
                  <a:alpha val="80784"/>
                </a:srgbClr>
              </a:gs>
              <a:gs pos="100000">
                <a:srgbClr val="007603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339273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erus otsikko ja sisältö 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6123AF-0B3C-4E25-8B1D-ABC3C0D9CE7F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rgbClr val="007603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91984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Perus otsikko ja sisältö logo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55104A-6A94-4EA1-80DC-7D67EC8BCC85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2768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Kaksi sisältökohdetta logo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97E083-7CBA-4C30-83A1-DC2D7A11233C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5313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Vertailu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4230D2-647C-4E5A-8C1D-4135190E0BB8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2876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6_Otsikollinen sisältö ja ingressi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5337691-FB92-4640-B031-415927261985}"/>
              </a:ext>
            </a:extLst>
          </p:cNvPr>
          <p:cNvSpPr/>
          <p:nvPr userDrawn="1"/>
        </p:nvSpPr>
        <p:spPr>
          <a:xfrm>
            <a:off x="0" y="797010"/>
            <a:ext cx="12192000" cy="606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968240" y="1223554"/>
            <a:ext cx="6396446" cy="529916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568085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Väliotsikko dia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67403" cy="6858000"/>
          </a:xfrm>
          <a:prstGeom prst="rect">
            <a:avLst/>
          </a:prstGeom>
          <a:gradFill>
            <a:gsLst>
              <a:gs pos="0">
                <a:srgbClr val="3C0047"/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502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Kuvallinen väliotsikko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B8FAECF7-272D-4D4F-85A9-97D75C2F2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8874034" y="0"/>
            <a:ext cx="3317964" cy="6858000"/>
          </a:xfrm>
          <a:prstGeom prst="rect">
            <a:avLst/>
          </a:prstGeom>
          <a:gradFill>
            <a:gsLst>
              <a:gs pos="46000">
                <a:srgbClr val="3C0047">
                  <a:alpha val="72000"/>
                </a:srgbClr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6630504" cy="6858000"/>
          </a:xfrm>
          <a:prstGeom prst="rect">
            <a:avLst/>
          </a:prstGeom>
          <a:gradFill>
            <a:gsLst>
              <a:gs pos="46000">
                <a:srgbClr val="3C0047">
                  <a:alpha val="72000"/>
                </a:srgbClr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4667795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4667795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9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 ja ingre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968240" y="1223554"/>
            <a:ext cx="6396446" cy="529916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84032427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Otsikko ja sisältö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063115A-2D03-41C1-8807-F00ADCC7BD14}"/>
              </a:ext>
            </a:extLst>
          </p:cNvPr>
          <p:cNvSpPr/>
          <p:nvPr userDrawn="1"/>
        </p:nvSpPr>
        <p:spPr>
          <a:xfrm>
            <a:off x="407774" y="401595"/>
            <a:ext cx="11401049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297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aksi sisältökohdetta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DB3513-7A34-46F9-AB71-2AEDC6CEAA2E}"/>
              </a:ext>
            </a:extLst>
          </p:cNvPr>
          <p:cNvSpPr/>
          <p:nvPr userDrawn="1"/>
        </p:nvSpPr>
        <p:spPr>
          <a:xfrm>
            <a:off x="407774" y="401595"/>
            <a:ext cx="11401049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84382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aksi sisältökohdetta 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A33473-2DD6-4C8C-8E96-EE455194F898}"/>
              </a:ext>
            </a:extLst>
          </p:cNvPr>
          <p:cNvSpPr/>
          <p:nvPr userDrawn="1"/>
        </p:nvSpPr>
        <p:spPr>
          <a:xfrm>
            <a:off x="407774" y="401595"/>
            <a:ext cx="11401049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450498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Vertailu 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D3F367-2BA8-431F-9831-C359F6385135}"/>
              </a:ext>
            </a:extLst>
          </p:cNvPr>
          <p:cNvSpPr/>
          <p:nvPr userDrawn="1"/>
        </p:nvSpPr>
        <p:spPr>
          <a:xfrm>
            <a:off x="407774" y="401595"/>
            <a:ext cx="11401049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83357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7_Otsikollinen sisältö ja ingressi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rgbClr val="3C0047">
                  <a:alpha val="80784"/>
                </a:srgbClr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89701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erus otsikko ja sisältö 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D1537E7-A9C4-4C3F-B5A8-F6820BC6C842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385863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Perus otsikko ja sisältö logo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155DD9-2FD2-4736-A749-4ECFCD92F8C3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2710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Kaksi sisältökohdetta logo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3B416F9-8F73-42B2-A3B1-D5DB10BDE93A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384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Vertailu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7B48C1D-8BB2-41BC-ABCA-25ADFF0880DF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061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ollinen sisältö ja ingressi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996B06-4FE6-44ED-A64D-560B474D096A}"/>
              </a:ext>
            </a:extLst>
          </p:cNvPr>
          <p:cNvSpPr/>
          <p:nvPr userDrawn="1"/>
        </p:nvSpPr>
        <p:spPr>
          <a:xfrm>
            <a:off x="0" y="784653"/>
            <a:ext cx="12192000" cy="60733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FE694F8-CD3F-4F92-AAEC-C973A8AEA284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868562" y="1223554"/>
            <a:ext cx="6792804" cy="5299163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523693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518029"/>
            <a:ext cx="10515600" cy="651461"/>
          </a:xfrm>
        </p:spPr>
        <p:txBody>
          <a:bodyPr/>
          <a:lstStyle>
            <a:lvl1pPr>
              <a:defRPr/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6" name="Päivämäärän paikkamerkki 4">
            <a:extLst>
              <a:ext uri="{FF2B5EF4-FFF2-40B4-BE49-F238E27FC236}">
                <a16:creationId xmlns:a16="http://schemas.microsoft.com/office/drawing/2014/main" id="{40F95D50-A862-48FB-9B78-F3C05216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E7711795-E442-40A4-A082-5EB6AB31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9D789163-F972-4ABF-9316-92A93D45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9370626-A5E4-4A0C-A22C-06CE1C07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 dia logo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8">
            <a:extLst>
              <a:ext uri="{FF2B5EF4-FFF2-40B4-BE49-F238E27FC236}">
                <a16:creationId xmlns:a16="http://schemas.microsoft.com/office/drawing/2014/main" id="{EFFD69E1-2040-4684-81B2-BA4D53DC7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798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ko + selite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88028"/>
            <a:ext cx="3932237" cy="368095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Lisää teksti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Kuva </a:t>
            </a:r>
            <a:br>
              <a:rPr lang="fi-FI" dirty="0"/>
            </a:br>
            <a:r>
              <a:rPr lang="fi-FI" dirty="0"/>
              <a:t>Muista lisätä tarvittaessa kuvan ALT -teksti</a:t>
            </a:r>
          </a:p>
        </p:txBody>
      </p:sp>
      <p:sp>
        <p:nvSpPr>
          <p:cNvPr id="8" name="Päivämäärän paikkamerkki 4">
            <a:extLst>
              <a:ext uri="{FF2B5EF4-FFF2-40B4-BE49-F238E27FC236}">
                <a16:creationId xmlns:a16="http://schemas.microsoft.com/office/drawing/2014/main" id="{A62F173C-CA01-46C8-8ACB-059B50B0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8D1C888C-C80D-443E-BB84-5438D5E0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5598F737-49C6-465C-AAC0-1CC31720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1085A5C-08A8-43AA-8946-9AC820FA8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 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803732" cy="6858000"/>
          </a:xfrm>
          <a:prstGeom prst="rect">
            <a:avLst/>
          </a:prstGeom>
          <a:gradFill>
            <a:gsLst>
              <a:gs pos="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osefin Sans" pitchFamily="2" charset="0"/>
              </a:defRPr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87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B0B4A5E3-A489-492E-BF46-7B5AEE3A368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87564" y="0"/>
            <a:ext cx="5798084" cy="3428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340D0AD1-5DF7-46B9-A3E2-3A1577D471B2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6392328" y="3626069"/>
            <a:ext cx="5788556" cy="32319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18D88550-7248-44B1-9174-AB6B42A48D0E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3614179" y="0"/>
            <a:ext cx="261821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  <p:sp>
        <p:nvSpPr>
          <p:cNvPr id="14" name="Kuvan paikkamerkki 2">
            <a:extLst>
              <a:ext uri="{FF2B5EF4-FFF2-40B4-BE49-F238E27FC236}">
                <a16:creationId xmlns:a16="http://schemas.microsoft.com/office/drawing/2014/main" id="{90D0767E-2AA6-4653-A890-C7698B13E125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-11115" y="-1"/>
            <a:ext cx="3465363" cy="2316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dirty="0"/>
              <a:t>Kuva</a:t>
            </a:r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3006635A-5F06-44E4-B7A3-75A27D9EE0CB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0" y="2467881"/>
            <a:ext cx="3465363" cy="2316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EF1AD1EF-8AA9-4D06-B6D4-EC0A770B464A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4764" y="4935763"/>
            <a:ext cx="3465363" cy="19187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993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2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C9BD9F77-D97C-4641-BF54-33154D36B332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3642608" y="0"/>
            <a:ext cx="8538897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BFD4E7A1-729E-46E1-BD90-8600DADC9467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3970" y="-8909"/>
            <a:ext cx="3465363" cy="2301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69C3A83E-7A2B-4C63-9041-5C1EE68001E8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>
            <a:off x="6525" y="2471352"/>
            <a:ext cx="3465363" cy="14704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CC35BF02-7B0D-48AD-9BAD-5554B54E2B54}"/>
              </a:ext>
            </a:extLst>
          </p:cNvPr>
          <p:cNvSpPr>
            <a:spLocks noGrp="1"/>
          </p:cNvSpPr>
          <p:nvPr>
            <p:ph type="pic" idx="30" hasCustomPrompt="1"/>
          </p:nvPr>
        </p:nvSpPr>
        <p:spPr>
          <a:xfrm>
            <a:off x="6525" y="4120977"/>
            <a:ext cx="3465363" cy="27370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47811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3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780432A4-79B2-4E2C-9BE8-6A6DB0EFE24B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3970" y="-8909"/>
            <a:ext cx="623398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DE3D5D2E-044C-47A6-BB4D-8161EF3E9B37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>
            <a:off x="6391534" y="0"/>
            <a:ext cx="5796496" cy="3424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F90F2A9-8182-4B0A-B2FB-34994EEADCE5}"/>
              </a:ext>
            </a:extLst>
          </p:cNvPr>
          <p:cNvSpPr>
            <a:spLocks noGrp="1"/>
          </p:cNvSpPr>
          <p:nvPr>
            <p:ph type="pic" idx="30" hasCustomPrompt="1"/>
          </p:nvPr>
        </p:nvSpPr>
        <p:spPr>
          <a:xfrm>
            <a:off x="6391534" y="3616046"/>
            <a:ext cx="5796496" cy="32419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 dirty="0"/>
              <a:t>Kuva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84901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 descr="Jyväskylän kaupunki">
            <a:extLst>
              <a:ext uri="{FF2B5EF4-FFF2-40B4-BE49-F238E27FC236}">
                <a16:creationId xmlns:a16="http://schemas.microsoft.com/office/drawing/2014/main" id="{5D024F1F-7715-4A0E-A3A4-05B640913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96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 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803732" cy="6858000"/>
          </a:xfrm>
          <a:prstGeom prst="rect">
            <a:avLst/>
          </a:prstGeom>
          <a:gradFill>
            <a:gsLst>
              <a:gs pos="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573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536504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18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 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67403" cy="6858000"/>
          </a:xfrm>
          <a:prstGeom prst="rect">
            <a:avLst/>
          </a:prstGeom>
          <a:gradFill>
            <a:gsLst>
              <a:gs pos="0">
                <a:srgbClr val="3C0047"/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22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uvallinen väli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460377" cy="6858000"/>
          </a:xfrm>
          <a:prstGeom prst="rect">
            <a:avLst/>
          </a:prstGeom>
          <a:gradFill>
            <a:gsLst>
              <a:gs pos="4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4667795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4667795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22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35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049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536504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29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6314620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6625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 ja ingressi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chemeClr val="tx2">
                  <a:alpha val="81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540137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otsikko ja sisältö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20971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otsikko ja sisältö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35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96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tai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119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 ja ingre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968240" y="1223554"/>
            <a:ext cx="6396446" cy="529916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Dian numeron paikkamerkki 6">
            <a:extLst>
              <a:ext uri="{FF2B5EF4-FFF2-40B4-BE49-F238E27FC236}">
                <a16:creationId xmlns:a16="http://schemas.microsoft.com/office/drawing/2014/main" id="{A5EBB8FC-B1A0-E24E-A962-E19D2F4A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3674" y="627765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1128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518029"/>
            <a:ext cx="10515600" cy="65146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6" name="Päivämäärän paikkamerkki 4">
            <a:extLst>
              <a:ext uri="{FF2B5EF4-FFF2-40B4-BE49-F238E27FC236}">
                <a16:creationId xmlns:a16="http://schemas.microsoft.com/office/drawing/2014/main" id="{40F95D50-A862-48FB-9B78-F3C05216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E7711795-E442-40A4-A082-5EB6AB31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9D789163-F972-4ABF-9316-92A93D45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9370626-A5E4-4A0C-A22C-06CE1C07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11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 dia logo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8">
            <a:extLst>
              <a:ext uri="{FF2B5EF4-FFF2-40B4-BE49-F238E27FC236}">
                <a16:creationId xmlns:a16="http://schemas.microsoft.com/office/drawing/2014/main" id="{EFFD69E1-2040-4684-81B2-BA4D53DC7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08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 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67403" cy="6858000"/>
          </a:xfrm>
          <a:prstGeom prst="rect">
            <a:avLst/>
          </a:prstGeom>
          <a:gradFill>
            <a:gsLst>
              <a:gs pos="0">
                <a:srgbClr val="3C0047"/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521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4703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ko + selite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88028"/>
            <a:ext cx="3932237" cy="368095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Kuva </a:t>
            </a:r>
            <a:br>
              <a:rPr lang="fi-FI"/>
            </a:br>
            <a:r>
              <a:rPr lang="fi-FI"/>
              <a:t>Muista lisätä tarvittaessa kuvan ALT -teksti</a:t>
            </a:r>
          </a:p>
        </p:txBody>
      </p:sp>
      <p:sp>
        <p:nvSpPr>
          <p:cNvPr id="8" name="Päivämäärän paikkamerkki 4">
            <a:extLst>
              <a:ext uri="{FF2B5EF4-FFF2-40B4-BE49-F238E27FC236}">
                <a16:creationId xmlns:a16="http://schemas.microsoft.com/office/drawing/2014/main" id="{A62F173C-CA01-46C8-8ACB-059B50B0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8D1C888C-C80D-443E-BB84-5438D5E0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5598F737-49C6-465C-AAC0-1CC31720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1085A5C-08A8-43AA-8946-9AC820FA8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3753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B0B4A5E3-A489-492E-BF46-7B5AEE3A368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87564" y="0"/>
            <a:ext cx="5798084" cy="3428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340D0AD1-5DF7-46B9-A3E2-3A1577D471B2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6392328" y="3626069"/>
            <a:ext cx="5788556" cy="32319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18D88550-7248-44B1-9174-AB6B42A48D0E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3614179" y="0"/>
            <a:ext cx="261821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4" name="Kuvan paikkamerkki 2">
            <a:extLst>
              <a:ext uri="{FF2B5EF4-FFF2-40B4-BE49-F238E27FC236}">
                <a16:creationId xmlns:a16="http://schemas.microsoft.com/office/drawing/2014/main" id="{90D0767E-2AA6-4653-A890-C7698B13E125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-11115" y="-1"/>
            <a:ext cx="3465363" cy="2316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Kuva</a:t>
            </a:r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3006635A-5F06-44E4-B7A3-75A27D9EE0CB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0" y="2467881"/>
            <a:ext cx="3465363" cy="2316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EF1AD1EF-8AA9-4D06-B6D4-EC0A770B464A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4764" y="4935763"/>
            <a:ext cx="3465363" cy="19187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2813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2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C9BD9F77-D97C-4641-BF54-33154D36B332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3642608" y="0"/>
            <a:ext cx="8538897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BFD4E7A1-729E-46E1-BD90-8600DADC9467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3970" y="-8909"/>
            <a:ext cx="3465363" cy="2301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69C3A83E-7A2B-4C63-9041-5C1EE68001E8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>
            <a:off x="6525" y="2471352"/>
            <a:ext cx="3465363" cy="14704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CC35BF02-7B0D-48AD-9BAD-5554B54E2B54}"/>
              </a:ext>
            </a:extLst>
          </p:cNvPr>
          <p:cNvSpPr>
            <a:spLocks noGrp="1"/>
          </p:cNvSpPr>
          <p:nvPr>
            <p:ph type="pic" idx="30" hasCustomPrompt="1"/>
          </p:nvPr>
        </p:nvSpPr>
        <p:spPr>
          <a:xfrm>
            <a:off x="6525" y="4120977"/>
            <a:ext cx="3465363" cy="27370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09320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3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780432A4-79B2-4E2C-9BE8-6A6DB0EFE24B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3970" y="-8909"/>
            <a:ext cx="623398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DE3D5D2E-044C-47A6-BB4D-8161EF3E9B37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>
            <a:off x="6391534" y="0"/>
            <a:ext cx="5796496" cy="3424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F90F2A9-8182-4B0A-B2FB-34994EEADCE5}"/>
              </a:ext>
            </a:extLst>
          </p:cNvPr>
          <p:cNvSpPr>
            <a:spLocks noGrp="1"/>
          </p:cNvSpPr>
          <p:nvPr>
            <p:ph type="pic" idx="30" hasCustomPrompt="1"/>
          </p:nvPr>
        </p:nvSpPr>
        <p:spPr>
          <a:xfrm>
            <a:off x="6391534" y="3616046"/>
            <a:ext cx="5796496" cy="32419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6001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 descr="Jyväskylän kaupunki">
            <a:extLst>
              <a:ext uri="{FF2B5EF4-FFF2-40B4-BE49-F238E27FC236}">
                <a16:creationId xmlns:a16="http://schemas.microsoft.com/office/drawing/2014/main" id="{5D024F1F-7715-4A0E-A3A4-05B640913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769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 di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803732" cy="6858000"/>
          </a:xfrm>
          <a:prstGeom prst="rect">
            <a:avLst/>
          </a:prstGeom>
          <a:gradFill>
            <a:gsLst>
              <a:gs pos="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411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536504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424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äliotsikko 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67403" cy="6858000"/>
          </a:xfrm>
          <a:prstGeom prst="rect">
            <a:avLst/>
          </a:prstGeom>
          <a:gradFill>
            <a:gsLst>
              <a:gs pos="0">
                <a:srgbClr val="3C0047"/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0673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uvallinen väli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460377" cy="6858000"/>
          </a:xfrm>
          <a:prstGeom prst="rect">
            <a:avLst/>
          </a:prstGeom>
          <a:gradFill>
            <a:gsLst>
              <a:gs pos="4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4667795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4667795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2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Kuvallinen väli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460377" cy="6858000"/>
          </a:xfrm>
          <a:prstGeom prst="rect">
            <a:avLst/>
          </a:prstGeom>
          <a:gradFill>
            <a:gsLst>
              <a:gs pos="4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4667795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" pitchFamily="2" charset="0"/>
              </a:defRPr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4667795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397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364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3230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7175192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89759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 ja ingressi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chemeClr val="tx2">
                  <a:alpha val="81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4616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otsikko ja sisältö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0618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rus otsikko ja sisältö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430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768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tai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131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 ja ingre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968240" y="1223554"/>
            <a:ext cx="6396446" cy="529916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63638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  <a:p>
            <a:pPr lvl="4"/>
            <a:endParaRPr lang="fi-FI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518029"/>
            <a:ext cx="10515600" cy="65146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6" name="Päivämäärän paikkamerkki 4">
            <a:extLst>
              <a:ext uri="{FF2B5EF4-FFF2-40B4-BE49-F238E27FC236}">
                <a16:creationId xmlns:a16="http://schemas.microsoft.com/office/drawing/2014/main" id="{40F95D50-A862-48FB-9B78-F3C05216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E7711795-E442-40A4-A082-5EB6AB31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9D789163-F972-4ABF-9316-92A93D45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9370626-A5E4-4A0C-A22C-06CE1C07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880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a dia logo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8">
            <a:extLst>
              <a:ext uri="{FF2B5EF4-FFF2-40B4-BE49-F238E27FC236}">
                <a16:creationId xmlns:a16="http://schemas.microsoft.com/office/drawing/2014/main" id="{EFFD69E1-2040-4684-81B2-BA4D53DC7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974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Otsikko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 descr="Jyväskylän kaupunki">
            <a:extLst>
              <a:ext uri="{FF2B5EF4-FFF2-40B4-BE49-F238E27FC236}">
                <a16:creationId xmlns:a16="http://schemas.microsoft.com/office/drawing/2014/main" id="{5D024F1F-7715-4A0E-A3A4-05B640913E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5322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 dia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4803732" cy="6858000"/>
          </a:xfrm>
          <a:prstGeom prst="rect">
            <a:avLst/>
          </a:prstGeom>
          <a:gradFill>
            <a:gsLst>
              <a:gs pos="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36826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dia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536504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095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Väliotsikko dia 3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67403" cy="6858000"/>
          </a:xfrm>
          <a:prstGeom prst="rect">
            <a:avLst/>
          </a:prstGeom>
          <a:gradFill>
            <a:gsLst>
              <a:gs pos="0">
                <a:srgbClr val="3C0047"/>
              </a:gs>
              <a:gs pos="100000">
                <a:srgbClr val="3C0047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660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Kuvallinen väliotsikko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460377" cy="6858000"/>
          </a:xfrm>
          <a:prstGeom prst="rect">
            <a:avLst/>
          </a:prstGeom>
          <a:gradFill>
            <a:gsLst>
              <a:gs pos="46000">
                <a:schemeClr val="tx2">
                  <a:alpha val="72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4667795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4667795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398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Otsikko ja sisältö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01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047948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 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43223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Vertailu 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13845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tsikollinen sisältö ja ingressi tummalla tausta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chemeClr val="tx2">
                  <a:alpha val="81000"/>
                </a:schemeClr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19823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erus otsikko ja sisältö di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56576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erus otsikko ja sisältö logo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18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Kaksi sisältökohdetta logolla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613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Vertailu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66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tsikollinen sisältö ja ingressi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968240" y="1223554"/>
            <a:ext cx="6396446" cy="529916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882798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518029"/>
            <a:ext cx="10515600" cy="651461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6" name="Päivämäärän paikkamerkki 4">
            <a:extLst>
              <a:ext uri="{FF2B5EF4-FFF2-40B4-BE49-F238E27FC236}">
                <a16:creationId xmlns:a16="http://schemas.microsoft.com/office/drawing/2014/main" id="{40F95D50-A862-48FB-9B78-F3C05216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7" name="Alatunnisteen paikkamerkki 5">
            <a:extLst>
              <a:ext uri="{FF2B5EF4-FFF2-40B4-BE49-F238E27FC236}">
                <a16:creationId xmlns:a16="http://schemas.microsoft.com/office/drawing/2014/main" id="{E7711795-E442-40A4-A082-5EB6AB31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9D789163-F972-4ABF-9316-92A93D451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99370626-A5E4-4A0C-A22C-06CE1C07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2542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hja dia logol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8">
            <a:extLst>
              <a:ext uri="{FF2B5EF4-FFF2-40B4-BE49-F238E27FC236}">
                <a16:creationId xmlns:a16="http://schemas.microsoft.com/office/drawing/2014/main" id="{EFFD69E1-2040-4684-81B2-BA4D53DC75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174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533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sisältökohdetta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 dirty="0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7385670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ko + selite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88028"/>
            <a:ext cx="3932237" cy="368095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Kuva </a:t>
            </a:r>
            <a:br>
              <a:rPr lang="fi-FI"/>
            </a:br>
            <a:r>
              <a:rPr lang="fi-FI"/>
              <a:t>Muista lisätä tarvittaessa kuvan ALT -teksti</a:t>
            </a:r>
          </a:p>
        </p:txBody>
      </p:sp>
      <p:sp>
        <p:nvSpPr>
          <p:cNvPr id="8" name="Päivämäärän paikkamerkki 4">
            <a:extLst>
              <a:ext uri="{FF2B5EF4-FFF2-40B4-BE49-F238E27FC236}">
                <a16:creationId xmlns:a16="http://schemas.microsoft.com/office/drawing/2014/main" id="{A62F173C-CA01-46C8-8ACB-059B50B0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8D1C888C-C80D-443E-BB84-5438D5E0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5598F737-49C6-465C-AAC0-1CC31720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1085A5C-08A8-43AA-8946-9AC820FA8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259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tsikko + selite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88028"/>
            <a:ext cx="3932237" cy="3680959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 hasCustomPrompt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Kuva </a:t>
            </a:r>
            <a:br>
              <a:rPr lang="fi-FI"/>
            </a:br>
            <a:r>
              <a:rPr lang="fi-FI"/>
              <a:t>Muista lisätä tarvittaessa kuvan ALT -teksti</a:t>
            </a:r>
          </a:p>
        </p:txBody>
      </p:sp>
      <p:sp>
        <p:nvSpPr>
          <p:cNvPr id="8" name="Päivämäärän paikkamerkki 4">
            <a:extLst>
              <a:ext uri="{FF2B5EF4-FFF2-40B4-BE49-F238E27FC236}">
                <a16:creationId xmlns:a16="http://schemas.microsoft.com/office/drawing/2014/main" id="{A62F173C-CA01-46C8-8ACB-059B50B0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9" name="Alatunnisteen paikkamerkki 5">
            <a:extLst>
              <a:ext uri="{FF2B5EF4-FFF2-40B4-BE49-F238E27FC236}">
                <a16:creationId xmlns:a16="http://schemas.microsoft.com/office/drawing/2014/main" id="{8D1C888C-C80D-443E-BB84-5438D5E0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10" name="Dian numeron paikkamerkki 6">
            <a:extLst>
              <a:ext uri="{FF2B5EF4-FFF2-40B4-BE49-F238E27FC236}">
                <a16:creationId xmlns:a16="http://schemas.microsoft.com/office/drawing/2014/main" id="{5598F737-49C6-465C-AAC0-1CC31720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1085A5C-08A8-43AA-8946-9AC820FA8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42654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B0B4A5E3-A489-492E-BF46-7B5AEE3A368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387564" y="0"/>
            <a:ext cx="5798084" cy="3428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340D0AD1-5DF7-46B9-A3E2-3A1577D471B2}"/>
              </a:ext>
            </a:extLst>
          </p:cNvPr>
          <p:cNvSpPr>
            <a:spLocks noGrp="1"/>
          </p:cNvSpPr>
          <p:nvPr>
            <p:ph type="pic" idx="24" hasCustomPrompt="1"/>
          </p:nvPr>
        </p:nvSpPr>
        <p:spPr>
          <a:xfrm>
            <a:off x="6392328" y="3626069"/>
            <a:ext cx="5788556" cy="32319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18D88550-7248-44B1-9174-AB6B42A48D0E}"/>
              </a:ext>
            </a:extLst>
          </p:cNvPr>
          <p:cNvSpPr>
            <a:spLocks noGrp="1"/>
          </p:cNvSpPr>
          <p:nvPr>
            <p:ph type="pic" idx="25" hasCustomPrompt="1"/>
          </p:nvPr>
        </p:nvSpPr>
        <p:spPr>
          <a:xfrm>
            <a:off x="3614179" y="0"/>
            <a:ext cx="2618217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4" name="Kuvan paikkamerkki 2">
            <a:extLst>
              <a:ext uri="{FF2B5EF4-FFF2-40B4-BE49-F238E27FC236}">
                <a16:creationId xmlns:a16="http://schemas.microsoft.com/office/drawing/2014/main" id="{90D0767E-2AA6-4653-A890-C7698B13E125}"/>
              </a:ext>
            </a:extLst>
          </p:cNvPr>
          <p:cNvSpPr>
            <a:spLocks noGrp="1"/>
          </p:cNvSpPr>
          <p:nvPr>
            <p:ph type="pic" idx="26" hasCustomPrompt="1"/>
          </p:nvPr>
        </p:nvSpPr>
        <p:spPr>
          <a:xfrm>
            <a:off x="-11115" y="-1"/>
            <a:ext cx="3465363" cy="2316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Kuva</a:t>
            </a:r>
          </a:p>
        </p:txBody>
      </p:sp>
      <p:sp>
        <p:nvSpPr>
          <p:cNvPr id="15" name="Kuvan paikkamerkki 2">
            <a:extLst>
              <a:ext uri="{FF2B5EF4-FFF2-40B4-BE49-F238E27FC236}">
                <a16:creationId xmlns:a16="http://schemas.microsoft.com/office/drawing/2014/main" id="{3006635A-5F06-44E4-B7A3-75A27D9EE0CB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0" y="2467881"/>
            <a:ext cx="3465363" cy="23163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6" name="Kuvan paikkamerkki 2">
            <a:extLst>
              <a:ext uri="{FF2B5EF4-FFF2-40B4-BE49-F238E27FC236}">
                <a16:creationId xmlns:a16="http://schemas.microsoft.com/office/drawing/2014/main" id="{EF1AD1EF-8AA9-4D06-B6D4-EC0A770B464A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4764" y="4935763"/>
            <a:ext cx="3465363" cy="19187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777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2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C9BD9F77-D97C-4641-BF54-33154D36B332}"/>
              </a:ext>
            </a:extLst>
          </p:cNvPr>
          <p:cNvSpPr>
            <a:spLocks noGrp="1"/>
          </p:cNvSpPr>
          <p:nvPr>
            <p:ph type="pic" idx="27" hasCustomPrompt="1"/>
          </p:nvPr>
        </p:nvSpPr>
        <p:spPr>
          <a:xfrm>
            <a:off x="3642608" y="0"/>
            <a:ext cx="8538897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1" name="Kuvan paikkamerkki 2">
            <a:extLst>
              <a:ext uri="{FF2B5EF4-FFF2-40B4-BE49-F238E27FC236}">
                <a16:creationId xmlns:a16="http://schemas.microsoft.com/office/drawing/2014/main" id="{BFD4E7A1-729E-46E1-BD90-8600DADC9467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3970" y="-8909"/>
            <a:ext cx="3465363" cy="230108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2" name="Kuvan paikkamerkki 2">
            <a:extLst>
              <a:ext uri="{FF2B5EF4-FFF2-40B4-BE49-F238E27FC236}">
                <a16:creationId xmlns:a16="http://schemas.microsoft.com/office/drawing/2014/main" id="{69C3A83E-7A2B-4C63-9041-5C1EE68001E8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>
            <a:off x="6525" y="2471352"/>
            <a:ext cx="3465363" cy="14704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CC35BF02-7B0D-48AD-9BAD-5554B54E2B54}"/>
              </a:ext>
            </a:extLst>
          </p:cNvPr>
          <p:cNvSpPr>
            <a:spLocks noGrp="1"/>
          </p:cNvSpPr>
          <p:nvPr>
            <p:ph type="pic" idx="30" hasCustomPrompt="1"/>
          </p:nvPr>
        </p:nvSpPr>
        <p:spPr>
          <a:xfrm>
            <a:off x="6525" y="4120977"/>
            <a:ext cx="3465363" cy="273702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0287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-asettelu 3.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2">
            <a:extLst>
              <a:ext uri="{FF2B5EF4-FFF2-40B4-BE49-F238E27FC236}">
                <a16:creationId xmlns:a16="http://schemas.microsoft.com/office/drawing/2014/main" id="{780432A4-79B2-4E2C-9BE8-6A6DB0EFE24B}"/>
              </a:ext>
            </a:extLst>
          </p:cNvPr>
          <p:cNvSpPr>
            <a:spLocks noGrp="1"/>
          </p:cNvSpPr>
          <p:nvPr>
            <p:ph type="pic" idx="28" hasCustomPrompt="1"/>
          </p:nvPr>
        </p:nvSpPr>
        <p:spPr>
          <a:xfrm>
            <a:off x="-3970" y="-8909"/>
            <a:ext cx="6233985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9" name="Kuvan paikkamerkki 2">
            <a:extLst>
              <a:ext uri="{FF2B5EF4-FFF2-40B4-BE49-F238E27FC236}">
                <a16:creationId xmlns:a16="http://schemas.microsoft.com/office/drawing/2014/main" id="{DE3D5D2E-044C-47A6-BB4D-8161EF3E9B37}"/>
              </a:ext>
            </a:extLst>
          </p:cNvPr>
          <p:cNvSpPr>
            <a:spLocks noGrp="1"/>
          </p:cNvSpPr>
          <p:nvPr>
            <p:ph type="pic" idx="29" hasCustomPrompt="1"/>
          </p:nvPr>
        </p:nvSpPr>
        <p:spPr>
          <a:xfrm>
            <a:off x="6391534" y="0"/>
            <a:ext cx="5796496" cy="342451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  <p:sp>
        <p:nvSpPr>
          <p:cNvPr id="10" name="Kuvan paikkamerkki 2">
            <a:extLst>
              <a:ext uri="{FF2B5EF4-FFF2-40B4-BE49-F238E27FC236}">
                <a16:creationId xmlns:a16="http://schemas.microsoft.com/office/drawing/2014/main" id="{EF90F2A9-8182-4B0A-B2FB-34994EEADCE5}"/>
              </a:ext>
            </a:extLst>
          </p:cNvPr>
          <p:cNvSpPr>
            <a:spLocks noGrp="1"/>
          </p:cNvSpPr>
          <p:nvPr>
            <p:ph type="pic" idx="30" hasCustomPrompt="1"/>
          </p:nvPr>
        </p:nvSpPr>
        <p:spPr>
          <a:xfrm>
            <a:off x="6391534" y="3616046"/>
            <a:ext cx="5796496" cy="32419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70C0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fi-FI"/>
              <a:t>Kuva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82827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äliotsikko dia 1 1">
  <p:cSld name="Väliotsikko dia 1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/>
          <p:nvPr/>
        </p:nvSpPr>
        <p:spPr>
          <a:xfrm>
            <a:off x="1" y="0"/>
            <a:ext cx="4803600" cy="6858000"/>
          </a:xfrm>
          <a:prstGeom prst="rect">
            <a:avLst/>
          </a:prstGeom>
          <a:gradFill>
            <a:gsLst>
              <a:gs pos="0">
                <a:srgbClr val="2D4280">
                  <a:alpha val="70980"/>
                </a:srgbClr>
              </a:gs>
              <a:gs pos="6000">
                <a:srgbClr val="2D4280">
                  <a:alpha val="70980"/>
                </a:srgbClr>
              </a:gs>
              <a:gs pos="100000">
                <a:srgbClr val="2D428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ctrTitle"/>
          </p:nvPr>
        </p:nvSpPr>
        <p:spPr>
          <a:xfrm>
            <a:off x="1375954" y="648389"/>
            <a:ext cx="92832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Josefin Sans"/>
              <a:buNone/>
              <a:defRPr sz="4400" b="1" cap="none">
                <a:solidFill>
                  <a:schemeClr val="lt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subTitle" idx="1"/>
          </p:nvPr>
        </p:nvSpPr>
        <p:spPr>
          <a:xfrm>
            <a:off x="1375954" y="3678927"/>
            <a:ext cx="92832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91425" bIns="45700" anchor="t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9" name="Google Shape;1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74035" y="5748346"/>
            <a:ext cx="2388325" cy="519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15447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äliotsikko di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367403" cy="6858000"/>
          </a:xfrm>
          <a:prstGeom prst="rect">
            <a:avLst/>
          </a:prstGeom>
          <a:gradFill>
            <a:gsLst>
              <a:gs pos="0">
                <a:schemeClr val="accent2">
                  <a:alpha val="50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560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Kuvallinen väli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8326782" cy="6858000"/>
          </a:xfrm>
          <a:prstGeom prst="rect">
            <a:avLst/>
          </a:prstGeom>
          <a:gradFill>
            <a:gsLst>
              <a:gs pos="46000">
                <a:schemeClr val="accent2">
                  <a:alpha val="47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5016706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5016706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8708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Otsikko ja sisältö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1BAB94-1FA4-4E03-9FC5-ABB42695B5CE}"/>
              </a:ext>
            </a:extLst>
          </p:cNvPr>
          <p:cNvSpPr/>
          <p:nvPr userDrawn="1"/>
        </p:nvSpPr>
        <p:spPr>
          <a:xfrm>
            <a:off x="395416" y="389238"/>
            <a:ext cx="11413407" cy="608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107"/>
            <a:ext cx="10515600" cy="639732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838200" y="1649225"/>
            <a:ext cx="10515600" cy="4473668"/>
          </a:xfrm>
        </p:spPr>
        <p:txBody>
          <a:bodyPr/>
          <a:lstStyle>
            <a:lvl1pPr indent="-334800">
              <a:spcBef>
                <a:spcPts val="600"/>
              </a:spcBef>
              <a:spcAft>
                <a:spcPts val="600"/>
              </a:spcAft>
              <a:defRPr sz="2400"/>
            </a:lvl1pPr>
            <a:lvl2pPr indent="-334800">
              <a:spcBef>
                <a:spcPts val="0"/>
              </a:spcBef>
              <a:spcAft>
                <a:spcPts val="600"/>
              </a:spcAft>
              <a:defRPr sz="2200"/>
            </a:lvl2pPr>
            <a:lvl3pPr indent="-334800">
              <a:spcBef>
                <a:spcPts val="0"/>
              </a:spcBef>
              <a:spcAft>
                <a:spcPts val="600"/>
              </a:spcAft>
              <a:defRPr sz="2000"/>
            </a:lvl3pPr>
            <a:lvl4pPr indent="-334800">
              <a:spcBef>
                <a:spcPts val="0"/>
              </a:spcBef>
              <a:spcAft>
                <a:spcPts val="600"/>
              </a:spcAft>
              <a:defRPr sz="2000"/>
            </a:lvl4pPr>
            <a:lvl5pPr indent="-334800">
              <a:spcBef>
                <a:spcPts val="0"/>
              </a:spcBef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4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CD6F2F4-62C2-4AC3-9A4C-77387D986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664321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729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sisältökohdetta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2E80C6-22A3-4C94-BAA7-D6CA830DEAA2}"/>
              </a:ext>
            </a:extLst>
          </p:cNvPr>
          <p:cNvSpPr/>
          <p:nvPr userDrawn="1"/>
        </p:nvSpPr>
        <p:spPr>
          <a:xfrm>
            <a:off x="395416" y="389238"/>
            <a:ext cx="11413407" cy="608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0" name="Otsikko 1">
            <a:extLst>
              <a:ext uri="{FF2B5EF4-FFF2-40B4-BE49-F238E27FC236}">
                <a16:creationId xmlns:a16="http://schemas.microsoft.com/office/drawing/2014/main" id="{923DC920-EA68-4D84-B72C-114FBC687E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27416"/>
            <a:ext cx="10515600" cy="614746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Lisää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teksti</a:t>
            </a:r>
            <a:r>
              <a:rPr lang="en-GB" b="0" i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b="0" i="1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napsauttamalla</a:t>
            </a:r>
            <a:endParaRPr lang="en-GB" b="0" i="1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1593332"/>
            <a:ext cx="5181600" cy="4194155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3398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593398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593398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5834418"/>
            <a:ext cx="2159726" cy="512641"/>
          </a:xfrm>
          <a:prstGeom prst="rect">
            <a:avLst/>
          </a:prstGeom>
        </p:spPr>
      </p:pic>
      <p:sp>
        <p:nvSpPr>
          <p:cNvPr id="9" name="Dian numeron paikkamerkki 5">
            <a:extLst>
              <a:ext uri="{FF2B5EF4-FFF2-40B4-BE49-F238E27FC236}">
                <a16:creationId xmlns:a16="http://schemas.microsoft.com/office/drawing/2014/main" id="{317AF3CD-6323-4E10-A1B6-5CB2EFB211AE}"/>
              </a:ext>
            </a:extLst>
          </p:cNvPr>
          <p:cNvSpPr txBox="1">
            <a:spLocks/>
          </p:cNvSpPr>
          <p:nvPr userDrawn="1"/>
        </p:nvSpPr>
        <p:spPr>
          <a:xfrm>
            <a:off x="10842171" y="6469561"/>
            <a:ext cx="966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921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 dirty="0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 dirty="0"/>
              <a:t>Lisää teksti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aksi sisältökohdetta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9E6823B-E95F-4341-B201-F3163B8ECD5A}"/>
              </a:ext>
            </a:extLst>
          </p:cNvPr>
          <p:cNvSpPr/>
          <p:nvPr userDrawn="1"/>
        </p:nvSpPr>
        <p:spPr>
          <a:xfrm>
            <a:off x="395416" y="389238"/>
            <a:ext cx="11413407" cy="608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735873"/>
            <a:ext cx="10515600" cy="649463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596446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994264" y="5964464"/>
            <a:ext cx="8608424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10742023" y="596446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isällön paikkamerkki 2">
            <a:extLst>
              <a:ext uri="{FF2B5EF4-FFF2-40B4-BE49-F238E27FC236}">
                <a16:creationId xmlns:a16="http://schemas.microsoft.com/office/drawing/2014/main" id="{A737AD9D-8528-447C-B6F4-7BA1462E5CFC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72200" y="1707143"/>
            <a:ext cx="5181600" cy="405793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290044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Vertailu 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DF99B9-CCB3-4D73-B3E4-458D1B384B01}"/>
              </a:ext>
            </a:extLst>
          </p:cNvPr>
          <p:cNvSpPr/>
          <p:nvPr userDrawn="1"/>
        </p:nvSpPr>
        <p:spPr>
          <a:xfrm>
            <a:off x="395416" y="389238"/>
            <a:ext cx="11413407" cy="6080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828062"/>
            <a:ext cx="10515600" cy="86262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2649013"/>
            <a:ext cx="5157787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2649013"/>
            <a:ext cx="5183188" cy="354065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F141F0F8-1B45-4090-BC6B-75229D9DB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02976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Otsikollinen sisältö ja ingressi tummalla tausta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94744627-E584-4F2D-9579-FB881B419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378713" cy="6858000"/>
          </a:xfrm>
          <a:prstGeom prst="rect">
            <a:avLst/>
          </a:prstGeom>
          <a:gradFill>
            <a:gsLst>
              <a:gs pos="46000">
                <a:schemeClr val="accent2"/>
              </a:gs>
              <a:gs pos="10000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522113BD-7FB3-4C22-914B-903AB696A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29051" y="457200"/>
            <a:ext cx="6779623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457199"/>
            <a:ext cx="3932237" cy="2450827"/>
          </a:xfrm>
        </p:spPr>
        <p:txBody>
          <a:bodyPr anchor="b">
            <a:normAutofit/>
          </a:bodyPr>
          <a:lstStyle>
            <a:lvl1pPr>
              <a:defRPr sz="3900">
                <a:solidFill>
                  <a:schemeClr val="bg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3123872"/>
            <a:ext cx="3932237" cy="3263863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281748" y="766354"/>
            <a:ext cx="6082938" cy="5299165"/>
          </a:xfrm>
        </p:spPr>
        <p:txBody>
          <a:bodyPr/>
          <a:lstStyle>
            <a:lvl1pPr marL="384175" indent="-384175">
              <a:spcBef>
                <a:spcPts val="600"/>
              </a:spcBef>
              <a:spcAft>
                <a:spcPts val="600"/>
              </a:spcAft>
              <a:defRPr sz="2200"/>
            </a:lvl1pPr>
            <a:lvl2pPr marL="717550" indent="-269875">
              <a:spcBef>
                <a:spcPts val="0"/>
              </a:spcBef>
              <a:spcAft>
                <a:spcPts val="600"/>
              </a:spcAft>
              <a:defRPr sz="2000"/>
            </a:lvl2pPr>
            <a:lvl3pPr marL="985838" indent="-268288">
              <a:spcBef>
                <a:spcPts val="0"/>
              </a:spcBef>
              <a:spcAft>
                <a:spcPts val="600"/>
              </a:spcAft>
              <a:defRPr sz="1800"/>
            </a:lvl3pPr>
            <a:lvl4pPr marL="1255713" indent="-271463">
              <a:spcBef>
                <a:spcPts val="0"/>
              </a:spcBef>
              <a:spcAft>
                <a:spcPts val="600"/>
              </a:spcAft>
              <a:defRPr sz="1800"/>
            </a:lvl4pPr>
            <a:lvl5pPr marL="1612900" indent="-266700">
              <a:spcAft>
                <a:spcPts val="600"/>
              </a:spcAft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E995E32-C504-4EAB-856C-6A5DC0444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86650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843571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erus otsikko ja sisältö 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63115A-2D03-41C1-8807-F00ADCC7BD14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214718"/>
            <a:ext cx="11046823" cy="466164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2142565"/>
            <a:ext cx="11046823" cy="450030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CF6B3B4E-87C4-48E5-884D-35EDAEFAB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42171" y="6469561"/>
            <a:ext cx="966652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223520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erus otsikko ja sisältö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C6FC5B-720D-4356-A7F5-BEC7F6DA74D5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5577" y="1145943"/>
            <a:ext cx="11046823" cy="682857"/>
          </a:xfrm>
        </p:spPr>
        <p:txBody>
          <a:bodyPr/>
          <a:lstStyle>
            <a:lvl1pPr>
              <a:defRPr sz="4000" cap="all" baseline="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535577" y="1946535"/>
            <a:ext cx="11046823" cy="3857918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8304605-0DA0-4608-B10C-4DD2A1664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5577" y="6192401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19B0E7-A395-450C-B968-5D790C99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57239" y="6192401"/>
            <a:ext cx="6380922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8" name="Dian numeron paikkamerkki 6">
            <a:extLst>
              <a:ext uri="{FF2B5EF4-FFF2-40B4-BE49-F238E27FC236}">
                <a16:creationId xmlns:a16="http://schemas.microsoft.com/office/drawing/2014/main" id="{EAF6FF19-77BD-491D-9069-263CD4F23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4947" y="6192401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BFFA347-DDC3-4C30-BC7F-8B939ED6E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6467" y="6092835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260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Kaksi sisältökohdetta logo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A46A7B-95E8-4CDF-AFBF-CF8C8C17CBC0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8200" y="1204809"/>
            <a:ext cx="10515600" cy="639689"/>
          </a:xfrm>
        </p:spPr>
        <p:txBody>
          <a:bodyPr/>
          <a:lstStyle>
            <a:lvl1pPr>
              <a:defRPr sz="4000"/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 hasCustomPrompt="1"/>
          </p:nvPr>
        </p:nvSpPr>
        <p:spPr>
          <a:xfrm>
            <a:off x="838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6172200" y="2081349"/>
            <a:ext cx="5181600" cy="3683726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838200" y="6199596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2002971" y="6199596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7815942" y="6199596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7821ECA0-831E-410A-98E7-774054095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0030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13342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Vertai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00F6F26-41BB-403D-8995-D70759B493C3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839788" y="1185189"/>
            <a:ext cx="10515600" cy="647536"/>
          </a:xfrm>
        </p:spPr>
        <p:txBody>
          <a:bodyPr/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 hasCustomPrompt="1"/>
          </p:nvPr>
        </p:nvSpPr>
        <p:spPr>
          <a:xfrm>
            <a:off x="839788" y="2121155"/>
            <a:ext cx="5157787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 hasCustomPrompt="1"/>
          </p:nvPr>
        </p:nvSpPr>
        <p:spPr>
          <a:xfrm>
            <a:off x="839788" y="3139571"/>
            <a:ext cx="5157787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2121155"/>
            <a:ext cx="5183188" cy="823912"/>
          </a:xfrm>
        </p:spPr>
        <p:txBody>
          <a:bodyPr anchor="t"/>
          <a:lstStyle>
            <a:lvl1pPr marL="0" indent="0">
              <a:buNone/>
              <a:defRPr sz="2400" b="1">
                <a:latin typeface="Roboto Slab Medium" pitchFamily="2" charset="0"/>
                <a:ea typeface="Roboto Slab Medium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 hasCustomPrompt="1"/>
          </p:nvPr>
        </p:nvSpPr>
        <p:spPr>
          <a:xfrm>
            <a:off x="6172200" y="3139571"/>
            <a:ext cx="5183188" cy="2849159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 sz="2200"/>
            </a:lvl1pPr>
            <a:lvl2pPr>
              <a:spcBef>
                <a:spcPts val="0"/>
              </a:spcBef>
              <a:spcAft>
                <a:spcPts val="600"/>
              </a:spcAft>
              <a:defRPr sz="20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4">
            <a:extLst>
              <a:ext uri="{FF2B5EF4-FFF2-40B4-BE49-F238E27FC236}">
                <a16:creationId xmlns:a16="http://schemas.microsoft.com/office/drawing/2014/main" id="{732BCECF-24FA-4245-89F0-F9E3F84B8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08304"/>
            <a:ext cx="1025434" cy="365125"/>
          </a:xfrm>
        </p:spPr>
        <p:txBody>
          <a:bodyPr/>
          <a:lstStyle/>
          <a:p>
            <a:r>
              <a:rPr lang="en-FI"/>
              <a:t>23/03/2021</a:t>
            </a:r>
            <a:endParaRPr lang="fi-FI"/>
          </a:p>
        </p:txBody>
      </p:sp>
      <p:sp>
        <p:nvSpPr>
          <p:cNvPr id="8" name="Alatunnisteen paikkamerkki 5">
            <a:extLst>
              <a:ext uri="{FF2B5EF4-FFF2-40B4-BE49-F238E27FC236}">
                <a16:creationId xmlns:a16="http://schemas.microsoft.com/office/drawing/2014/main" id="{119944AF-3501-4178-8A67-BC3EA871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02971" y="6208304"/>
            <a:ext cx="5673635" cy="365125"/>
          </a:xfrm>
        </p:spPr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9" name="Dian numeron paikkamerkki 6">
            <a:extLst>
              <a:ext uri="{FF2B5EF4-FFF2-40B4-BE49-F238E27FC236}">
                <a16:creationId xmlns:a16="http://schemas.microsoft.com/office/drawing/2014/main" id="{08B92EAD-D883-401D-8AA0-01AB9B4E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5942" y="6208304"/>
            <a:ext cx="611777" cy="365125"/>
          </a:xfrm>
        </p:spPr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F093F3DD-5E7F-4930-8505-0AB4862F88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4074" y="6108738"/>
            <a:ext cx="2159726" cy="51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272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Otsikollinen sisältö ja ingressi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9843122-6F58-4449-8EC7-EE8D26A2910A}"/>
              </a:ext>
            </a:extLst>
          </p:cNvPr>
          <p:cNvSpPr/>
          <p:nvPr userDrawn="1"/>
        </p:nvSpPr>
        <p:spPr>
          <a:xfrm>
            <a:off x="0" y="803190"/>
            <a:ext cx="12192000" cy="6054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530634" y="1223554"/>
            <a:ext cx="3932237" cy="1600200"/>
          </a:xfrm>
        </p:spPr>
        <p:txBody>
          <a:bodyPr anchor="b">
            <a:noAutofit/>
          </a:bodyPr>
          <a:lstStyle>
            <a:lvl1pPr>
              <a:defRPr sz="3900">
                <a:solidFill>
                  <a:schemeClr val="tx1"/>
                </a:solidFill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 hasCustomPrompt="1"/>
          </p:nvPr>
        </p:nvSpPr>
        <p:spPr>
          <a:xfrm>
            <a:off x="530634" y="2991393"/>
            <a:ext cx="3932237" cy="3531325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Lisää teksti napsauttamalla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 hasCustomPrompt="1"/>
          </p:nvPr>
        </p:nvSpPr>
        <p:spPr>
          <a:xfrm>
            <a:off x="4968240" y="1223554"/>
            <a:ext cx="6396446" cy="5299165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sz="2400"/>
            </a:lvl1pPr>
            <a:lvl2pPr>
              <a:spcBef>
                <a:spcPts val="0"/>
              </a:spcBef>
              <a:spcAft>
                <a:spcPts val="600"/>
              </a:spcAft>
              <a:defRPr sz="22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2000"/>
            </a:lvl4pPr>
            <a:lvl5pPr>
              <a:spcAft>
                <a:spcPts val="600"/>
              </a:spcAft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Lisää teksti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610180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Väliotsikkod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4">
            <a:extLst>
              <a:ext uri="{FF2B5EF4-FFF2-40B4-BE49-F238E27FC236}">
                <a16:creationId xmlns:a16="http://schemas.microsoft.com/office/drawing/2014/main" id="{4219756E-40AA-4ACF-9DDE-987C8E105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5536504" cy="685800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375954" y="648389"/>
            <a:ext cx="9283337" cy="29384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sz="4400" b="1" cap="all" baseline="0">
                <a:solidFill>
                  <a:schemeClr val="bg1"/>
                </a:solidFill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375954" y="3678927"/>
            <a:ext cx="9283337" cy="16557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7931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Kuvallinen väli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>
            <a:extLst>
              <a:ext uri="{FF2B5EF4-FFF2-40B4-BE49-F238E27FC236}">
                <a16:creationId xmlns:a16="http://schemas.microsoft.com/office/drawing/2014/main" id="{4AE37F47-5A04-43EB-8463-E5366ABAC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002643" cy="6858000"/>
          </a:xfrm>
          <a:prstGeom prst="rect">
            <a:avLst/>
          </a:prstGeom>
          <a:gradFill>
            <a:gsLst>
              <a:gs pos="46000">
                <a:schemeClr val="accent6">
                  <a:alpha val="46000"/>
                </a:schemeClr>
              </a:gs>
              <a:gs pos="100000">
                <a:schemeClr val="accent6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509451" y="423843"/>
            <a:ext cx="4667795" cy="3163010"/>
          </a:xfrm>
        </p:spPr>
        <p:txBody>
          <a:bodyPr anchor="b">
            <a:normAutofit/>
          </a:bodyPr>
          <a:lstStyle>
            <a:lvl1pPr algn="ctr">
              <a:defRPr sz="4800" b="1" cap="all" baseline="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Josefin Sans Bold Roman" pitchFamily="2" charset="0"/>
              </a:defRPr>
            </a:lvl1pPr>
          </a:lstStyle>
          <a:p>
            <a:r>
              <a:rPr lang="fi-FI"/>
              <a:t>Lisää teksti napsauttamalla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509451" y="3678927"/>
            <a:ext cx="4667795" cy="2933794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2200">
                <a:solidFill>
                  <a:schemeClr val="bg1"/>
                </a:solidFill>
                <a:effectLst>
                  <a:outerShdw blurRad="127000" dist="50800" dir="5400000" algn="ctr" rotWithShape="0">
                    <a:schemeClr val="tx1">
                      <a:alpha val="50000"/>
                    </a:schemeClr>
                  </a:outerShdw>
                </a:effectLst>
                <a:latin typeface="Roboto Slab" pitchFamily="2" charset="0"/>
                <a:ea typeface="Roboto Slab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teksti napsauttamalla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D024F1F-7715-4A0E-A3A4-05B640913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74035" y="5748346"/>
            <a:ext cx="2388326" cy="5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279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65.xml"/><Relationship Id="rId42" Type="http://schemas.openxmlformats.org/officeDocument/2006/relationships/slideLayout" Target="../slideLayouts/slideLayout86.xml"/><Relationship Id="rId47" Type="http://schemas.openxmlformats.org/officeDocument/2006/relationships/slideLayout" Target="../slideLayouts/slideLayout91.xml"/><Relationship Id="rId63" Type="http://schemas.openxmlformats.org/officeDocument/2006/relationships/slideLayout" Target="../slideLayouts/slideLayout107.xml"/><Relationship Id="rId68" Type="http://schemas.openxmlformats.org/officeDocument/2006/relationships/slideLayout" Target="../slideLayouts/slideLayout112.xml"/><Relationship Id="rId84" Type="http://schemas.openxmlformats.org/officeDocument/2006/relationships/slideLayout" Target="../slideLayouts/slideLayout128.xml"/><Relationship Id="rId89" Type="http://schemas.openxmlformats.org/officeDocument/2006/relationships/slideLayout" Target="../slideLayouts/slideLayout133.xml"/><Relationship Id="rId112" Type="http://schemas.openxmlformats.org/officeDocument/2006/relationships/slideLayout" Target="../slideLayouts/slideLayout156.xml"/><Relationship Id="rId16" Type="http://schemas.openxmlformats.org/officeDocument/2006/relationships/slideLayout" Target="../slideLayouts/slideLayout60.xml"/><Relationship Id="rId107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3" Type="http://schemas.openxmlformats.org/officeDocument/2006/relationships/slideLayout" Target="../slideLayouts/slideLayout97.xml"/><Relationship Id="rId58" Type="http://schemas.openxmlformats.org/officeDocument/2006/relationships/slideLayout" Target="../slideLayouts/slideLayout102.xml"/><Relationship Id="rId66" Type="http://schemas.openxmlformats.org/officeDocument/2006/relationships/slideLayout" Target="../slideLayouts/slideLayout110.xml"/><Relationship Id="rId74" Type="http://schemas.openxmlformats.org/officeDocument/2006/relationships/slideLayout" Target="../slideLayouts/slideLayout118.xml"/><Relationship Id="rId79" Type="http://schemas.openxmlformats.org/officeDocument/2006/relationships/slideLayout" Target="../slideLayouts/slideLayout123.xml"/><Relationship Id="rId87" Type="http://schemas.openxmlformats.org/officeDocument/2006/relationships/slideLayout" Target="../slideLayouts/slideLayout131.xml"/><Relationship Id="rId102" Type="http://schemas.openxmlformats.org/officeDocument/2006/relationships/slideLayout" Target="../slideLayouts/slideLayout146.xml"/><Relationship Id="rId110" Type="http://schemas.openxmlformats.org/officeDocument/2006/relationships/slideLayout" Target="../slideLayouts/slideLayout154.xml"/><Relationship Id="rId115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49.xml"/><Relationship Id="rId61" Type="http://schemas.openxmlformats.org/officeDocument/2006/relationships/slideLayout" Target="../slideLayouts/slideLayout105.xml"/><Relationship Id="rId82" Type="http://schemas.openxmlformats.org/officeDocument/2006/relationships/slideLayout" Target="../slideLayouts/slideLayout126.xml"/><Relationship Id="rId90" Type="http://schemas.openxmlformats.org/officeDocument/2006/relationships/slideLayout" Target="../slideLayouts/slideLayout134.xml"/><Relationship Id="rId95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slideLayout" Target="../slideLayouts/slideLayout92.xml"/><Relationship Id="rId56" Type="http://schemas.openxmlformats.org/officeDocument/2006/relationships/slideLayout" Target="../slideLayouts/slideLayout100.xml"/><Relationship Id="rId64" Type="http://schemas.openxmlformats.org/officeDocument/2006/relationships/slideLayout" Target="../slideLayouts/slideLayout108.xml"/><Relationship Id="rId69" Type="http://schemas.openxmlformats.org/officeDocument/2006/relationships/slideLayout" Target="../slideLayouts/slideLayout113.xml"/><Relationship Id="rId77" Type="http://schemas.openxmlformats.org/officeDocument/2006/relationships/slideLayout" Target="../slideLayouts/slideLayout121.xml"/><Relationship Id="rId100" Type="http://schemas.openxmlformats.org/officeDocument/2006/relationships/slideLayout" Target="../slideLayouts/slideLayout144.xml"/><Relationship Id="rId105" Type="http://schemas.openxmlformats.org/officeDocument/2006/relationships/slideLayout" Target="../slideLayouts/slideLayout149.xml"/><Relationship Id="rId113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95.xml"/><Relationship Id="rId72" Type="http://schemas.openxmlformats.org/officeDocument/2006/relationships/slideLayout" Target="../slideLayouts/slideLayout116.xml"/><Relationship Id="rId80" Type="http://schemas.openxmlformats.org/officeDocument/2006/relationships/slideLayout" Target="../slideLayouts/slideLayout124.xml"/><Relationship Id="rId85" Type="http://schemas.openxmlformats.org/officeDocument/2006/relationships/slideLayout" Target="../slideLayouts/slideLayout129.xml"/><Relationship Id="rId93" Type="http://schemas.openxmlformats.org/officeDocument/2006/relationships/slideLayout" Target="../slideLayouts/slideLayout137.xml"/><Relationship Id="rId9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59" Type="http://schemas.openxmlformats.org/officeDocument/2006/relationships/slideLayout" Target="../slideLayouts/slideLayout103.xml"/><Relationship Id="rId67" Type="http://schemas.openxmlformats.org/officeDocument/2006/relationships/slideLayout" Target="../slideLayouts/slideLayout111.xml"/><Relationship Id="rId103" Type="http://schemas.openxmlformats.org/officeDocument/2006/relationships/slideLayout" Target="../slideLayouts/slideLayout147.xml"/><Relationship Id="rId108" Type="http://schemas.openxmlformats.org/officeDocument/2006/relationships/slideLayout" Target="../slideLayouts/slideLayout152.xml"/><Relationship Id="rId116" Type="http://schemas.openxmlformats.org/officeDocument/2006/relationships/theme" Target="../theme/theme3.xml"/><Relationship Id="rId20" Type="http://schemas.openxmlformats.org/officeDocument/2006/relationships/slideLayout" Target="../slideLayouts/slideLayout64.xml"/><Relationship Id="rId41" Type="http://schemas.openxmlformats.org/officeDocument/2006/relationships/slideLayout" Target="../slideLayouts/slideLayout85.xml"/><Relationship Id="rId54" Type="http://schemas.openxmlformats.org/officeDocument/2006/relationships/slideLayout" Target="../slideLayouts/slideLayout98.xml"/><Relationship Id="rId62" Type="http://schemas.openxmlformats.org/officeDocument/2006/relationships/slideLayout" Target="../slideLayouts/slideLayout106.xml"/><Relationship Id="rId70" Type="http://schemas.openxmlformats.org/officeDocument/2006/relationships/slideLayout" Target="../slideLayouts/slideLayout114.xml"/><Relationship Id="rId75" Type="http://schemas.openxmlformats.org/officeDocument/2006/relationships/slideLayout" Target="../slideLayouts/slideLayout119.xml"/><Relationship Id="rId83" Type="http://schemas.openxmlformats.org/officeDocument/2006/relationships/slideLayout" Target="../slideLayouts/slideLayout127.xml"/><Relationship Id="rId88" Type="http://schemas.openxmlformats.org/officeDocument/2006/relationships/slideLayout" Target="../slideLayouts/slideLayout132.xml"/><Relationship Id="rId91" Type="http://schemas.openxmlformats.org/officeDocument/2006/relationships/slideLayout" Target="../slideLayouts/slideLayout135.xml"/><Relationship Id="rId96" Type="http://schemas.openxmlformats.org/officeDocument/2006/relationships/slideLayout" Target="../slideLayouts/slideLayout140.xml"/><Relationship Id="rId111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49" Type="http://schemas.openxmlformats.org/officeDocument/2006/relationships/slideLayout" Target="../slideLayouts/slideLayout93.xml"/><Relationship Id="rId57" Type="http://schemas.openxmlformats.org/officeDocument/2006/relationships/slideLayout" Target="../slideLayouts/slideLayout101.xml"/><Relationship Id="rId106" Type="http://schemas.openxmlformats.org/officeDocument/2006/relationships/slideLayout" Target="../slideLayouts/slideLayout150.xml"/><Relationship Id="rId114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52" Type="http://schemas.openxmlformats.org/officeDocument/2006/relationships/slideLayout" Target="../slideLayouts/slideLayout96.xml"/><Relationship Id="rId60" Type="http://schemas.openxmlformats.org/officeDocument/2006/relationships/slideLayout" Target="../slideLayouts/slideLayout104.xml"/><Relationship Id="rId65" Type="http://schemas.openxmlformats.org/officeDocument/2006/relationships/slideLayout" Target="../slideLayouts/slideLayout109.xml"/><Relationship Id="rId73" Type="http://schemas.openxmlformats.org/officeDocument/2006/relationships/slideLayout" Target="../slideLayouts/slideLayout117.xml"/><Relationship Id="rId78" Type="http://schemas.openxmlformats.org/officeDocument/2006/relationships/slideLayout" Target="../slideLayouts/slideLayout122.xml"/><Relationship Id="rId81" Type="http://schemas.openxmlformats.org/officeDocument/2006/relationships/slideLayout" Target="../slideLayouts/slideLayout125.xml"/><Relationship Id="rId86" Type="http://schemas.openxmlformats.org/officeDocument/2006/relationships/slideLayout" Target="../slideLayouts/slideLayout130.xml"/><Relationship Id="rId94" Type="http://schemas.openxmlformats.org/officeDocument/2006/relationships/slideLayout" Target="../slideLayouts/slideLayout138.xml"/><Relationship Id="rId99" Type="http://schemas.openxmlformats.org/officeDocument/2006/relationships/slideLayout" Target="../slideLayouts/slideLayout143.xml"/><Relationship Id="rId101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9" Type="http://schemas.openxmlformats.org/officeDocument/2006/relationships/slideLayout" Target="../slideLayouts/slideLayout83.xml"/><Relationship Id="rId109" Type="http://schemas.openxmlformats.org/officeDocument/2006/relationships/slideLayout" Target="../slideLayouts/slideLayout153.xml"/><Relationship Id="rId34" Type="http://schemas.openxmlformats.org/officeDocument/2006/relationships/slideLayout" Target="../slideLayouts/slideLayout78.xml"/><Relationship Id="rId50" Type="http://schemas.openxmlformats.org/officeDocument/2006/relationships/slideLayout" Target="../slideLayouts/slideLayout94.xml"/><Relationship Id="rId55" Type="http://schemas.openxmlformats.org/officeDocument/2006/relationships/slideLayout" Target="../slideLayouts/slideLayout99.xml"/><Relationship Id="rId76" Type="http://schemas.openxmlformats.org/officeDocument/2006/relationships/slideLayout" Target="../slideLayouts/slideLayout120.xml"/><Relationship Id="rId97" Type="http://schemas.openxmlformats.org/officeDocument/2006/relationships/slideLayout" Target="../slideLayouts/slideLayout141.xml"/><Relationship Id="rId104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51.xml"/><Relationship Id="rId71" Type="http://schemas.openxmlformats.org/officeDocument/2006/relationships/slideLayout" Target="../slideLayouts/slideLayout115.xml"/><Relationship Id="rId9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10243"/>
            <a:ext cx="10515600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425389"/>
            <a:ext cx="10515600" cy="4751574"/>
          </a:xfrm>
          <a:prstGeom prst="rect">
            <a:avLst/>
          </a:prstGeom>
        </p:spPr>
        <p:txBody>
          <a:bodyPr vert="horz" lIns="108000" tIns="45720" rIns="91440" bIns="45720" spcCol="288000" rtlCol="0" anchor="t" anchorCtr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FI"/>
              <a:t>23/03/2021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>
                <a:solidFill>
                  <a:schemeClr val="tx1"/>
                </a:solidFill>
              </a:rPr>
              <a:t>Jyväskylän kaupunki</a:t>
            </a:r>
            <a:endParaRPr lang="fi-FI" dirty="0">
              <a:solidFill>
                <a:schemeClr val="tx1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74" r:id="rId4"/>
    <p:sldLayoutId id="2147483667" r:id="rId5"/>
    <p:sldLayoutId id="2147483650" r:id="rId6"/>
    <p:sldLayoutId id="2147483652" r:id="rId7"/>
    <p:sldLayoutId id="2147483662" r:id="rId8"/>
    <p:sldLayoutId id="2147483653" r:id="rId9"/>
    <p:sldLayoutId id="2147483656" r:id="rId10"/>
    <p:sldLayoutId id="2147483661" r:id="rId11"/>
    <p:sldLayoutId id="2147483666" r:id="rId12"/>
    <p:sldLayoutId id="2147483665" r:id="rId13"/>
    <p:sldLayoutId id="2147483663" r:id="rId14"/>
    <p:sldLayoutId id="2147483664" r:id="rId15"/>
    <p:sldLayoutId id="2147483654" r:id="rId16"/>
    <p:sldLayoutId id="2147483660" r:id="rId17"/>
    <p:sldLayoutId id="2147483655" r:id="rId18"/>
    <p:sldLayoutId id="2147483657" r:id="rId19"/>
    <p:sldLayoutId id="2147483668" r:id="rId20"/>
    <p:sldLayoutId id="2147483670" r:id="rId21"/>
    <p:sldLayoutId id="2147483669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normalizeH="0" baseline="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325438" indent="-3254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■"/>
        <a:tabLst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27063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85838" indent="-32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44613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703388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10243"/>
            <a:ext cx="10515600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425389"/>
            <a:ext cx="10515600" cy="4751574"/>
          </a:xfrm>
          <a:prstGeom prst="rect">
            <a:avLst/>
          </a:prstGeom>
        </p:spPr>
        <p:txBody>
          <a:bodyPr vert="horz" lIns="108000" tIns="45720" rIns="91440" bIns="45720" spcCol="288000" rtlCol="0" anchor="t" anchorCtr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FI"/>
              <a:t>23/03/2021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>
                <a:solidFill>
                  <a:schemeClr val="tx1"/>
                </a:solidFill>
              </a:rPr>
              <a:t>Jyväskylän kaupunki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18834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normalizeH="0" baseline="0">
          <a:solidFill>
            <a:schemeClr val="tx1"/>
          </a:solidFill>
          <a:latin typeface="Josefin Sans Bold Roman" pitchFamily="2" charset="0"/>
          <a:ea typeface="+mj-ea"/>
          <a:cs typeface="+mj-cs"/>
        </a:defRPr>
      </a:lvl1pPr>
    </p:titleStyle>
    <p:bodyStyle>
      <a:lvl1pPr marL="325438" indent="-3254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■"/>
        <a:tabLst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27063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85838" indent="-32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44613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703388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10243"/>
            <a:ext cx="10515600" cy="7431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Lisää teksti napsauttamalla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425389"/>
            <a:ext cx="10515600" cy="4751574"/>
          </a:xfrm>
          <a:prstGeom prst="rect">
            <a:avLst/>
          </a:prstGeom>
        </p:spPr>
        <p:txBody>
          <a:bodyPr vert="horz" lIns="108000" tIns="45720" rIns="91440" bIns="45720" spcCol="288000" rtlCol="0" anchor="t" anchorCtr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FI"/>
              <a:t>23/03/2021</a:t>
            </a:r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fi-FI">
                <a:solidFill>
                  <a:schemeClr val="tx1"/>
                </a:solidFill>
              </a:rPr>
              <a:t>Jyväskylän kaupunki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8F4AEF5D-7FAC-4949-84D2-DA5A9BB3D225}" type="slidenum">
              <a:rPr lang="fi-FI" smtClean="0"/>
              <a:pPr/>
              <a:t>‹#›</a:t>
            </a:fld>
            <a:endParaRPr lang="fi-FI" b="1"/>
          </a:p>
        </p:txBody>
      </p:sp>
    </p:spTree>
    <p:extLst>
      <p:ext uri="{BB962C8B-B14F-4D97-AF65-F5344CB8AC3E}">
        <p14:creationId xmlns:p14="http://schemas.microsoft.com/office/powerpoint/2010/main" val="13227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  <p:sldLayoutId id="2147483717" r:id="rId19"/>
    <p:sldLayoutId id="2147483718" r:id="rId20"/>
    <p:sldLayoutId id="2147483719" r:id="rId21"/>
    <p:sldLayoutId id="2147483720" r:id="rId22"/>
    <p:sldLayoutId id="2147483721" r:id="rId23"/>
    <p:sldLayoutId id="2147483722" r:id="rId24"/>
    <p:sldLayoutId id="2147483723" r:id="rId25"/>
    <p:sldLayoutId id="2147483724" r:id="rId26"/>
    <p:sldLayoutId id="2147483725" r:id="rId27"/>
    <p:sldLayoutId id="2147483726" r:id="rId28"/>
    <p:sldLayoutId id="2147483727" r:id="rId29"/>
    <p:sldLayoutId id="2147483728" r:id="rId30"/>
    <p:sldLayoutId id="2147483729" r:id="rId31"/>
    <p:sldLayoutId id="2147483730" r:id="rId32"/>
    <p:sldLayoutId id="2147483731" r:id="rId33"/>
    <p:sldLayoutId id="2147483732" r:id="rId34"/>
    <p:sldLayoutId id="2147483733" r:id="rId35"/>
    <p:sldLayoutId id="2147483734" r:id="rId36"/>
    <p:sldLayoutId id="2147483735" r:id="rId37"/>
    <p:sldLayoutId id="2147483736" r:id="rId38"/>
    <p:sldLayoutId id="2147483737" r:id="rId39"/>
    <p:sldLayoutId id="2147483738" r:id="rId40"/>
    <p:sldLayoutId id="2147483739" r:id="rId41"/>
    <p:sldLayoutId id="2147483740" r:id="rId42"/>
    <p:sldLayoutId id="2147483741" r:id="rId43"/>
    <p:sldLayoutId id="2147483742" r:id="rId44"/>
    <p:sldLayoutId id="2147483743" r:id="rId45"/>
    <p:sldLayoutId id="2147483744" r:id="rId46"/>
    <p:sldLayoutId id="2147483745" r:id="rId47"/>
    <p:sldLayoutId id="2147483746" r:id="rId48"/>
    <p:sldLayoutId id="2147483747" r:id="rId49"/>
    <p:sldLayoutId id="2147483748" r:id="rId50"/>
    <p:sldLayoutId id="2147483749" r:id="rId51"/>
    <p:sldLayoutId id="2147483750" r:id="rId52"/>
    <p:sldLayoutId id="2147483751" r:id="rId53"/>
    <p:sldLayoutId id="2147483752" r:id="rId54"/>
    <p:sldLayoutId id="2147483753" r:id="rId55"/>
    <p:sldLayoutId id="2147483754" r:id="rId56"/>
    <p:sldLayoutId id="2147483755" r:id="rId57"/>
    <p:sldLayoutId id="2147483756" r:id="rId58"/>
    <p:sldLayoutId id="2147483757" r:id="rId59"/>
    <p:sldLayoutId id="2147483758" r:id="rId60"/>
    <p:sldLayoutId id="2147483759" r:id="rId61"/>
    <p:sldLayoutId id="2147483760" r:id="rId62"/>
    <p:sldLayoutId id="2147483761" r:id="rId63"/>
    <p:sldLayoutId id="2147483762" r:id="rId64"/>
    <p:sldLayoutId id="2147483763" r:id="rId65"/>
    <p:sldLayoutId id="2147483764" r:id="rId66"/>
    <p:sldLayoutId id="2147483765" r:id="rId67"/>
    <p:sldLayoutId id="2147483766" r:id="rId68"/>
    <p:sldLayoutId id="2147483767" r:id="rId69"/>
    <p:sldLayoutId id="2147483768" r:id="rId70"/>
    <p:sldLayoutId id="2147483769" r:id="rId71"/>
    <p:sldLayoutId id="2147483770" r:id="rId72"/>
    <p:sldLayoutId id="2147483771" r:id="rId73"/>
    <p:sldLayoutId id="2147483772" r:id="rId74"/>
    <p:sldLayoutId id="2147483773" r:id="rId75"/>
    <p:sldLayoutId id="2147483774" r:id="rId76"/>
    <p:sldLayoutId id="2147483775" r:id="rId77"/>
    <p:sldLayoutId id="2147483776" r:id="rId78"/>
    <p:sldLayoutId id="2147483777" r:id="rId79"/>
    <p:sldLayoutId id="2147483778" r:id="rId80"/>
    <p:sldLayoutId id="2147483779" r:id="rId81"/>
    <p:sldLayoutId id="2147483780" r:id="rId82"/>
    <p:sldLayoutId id="2147483781" r:id="rId83"/>
    <p:sldLayoutId id="2147483782" r:id="rId84"/>
    <p:sldLayoutId id="2147483783" r:id="rId85"/>
    <p:sldLayoutId id="2147483784" r:id="rId86"/>
    <p:sldLayoutId id="2147483785" r:id="rId87"/>
    <p:sldLayoutId id="2147483786" r:id="rId88"/>
    <p:sldLayoutId id="2147483787" r:id="rId89"/>
    <p:sldLayoutId id="2147483788" r:id="rId90"/>
    <p:sldLayoutId id="2147483789" r:id="rId91"/>
    <p:sldLayoutId id="2147483790" r:id="rId92"/>
    <p:sldLayoutId id="2147483791" r:id="rId93"/>
    <p:sldLayoutId id="2147483792" r:id="rId94"/>
    <p:sldLayoutId id="2147483793" r:id="rId95"/>
    <p:sldLayoutId id="2147483794" r:id="rId96"/>
    <p:sldLayoutId id="2147483795" r:id="rId97"/>
    <p:sldLayoutId id="2147483796" r:id="rId98"/>
    <p:sldLayoutId id="2147483797" r:id="rId99"/>
    <p:sldLayoutId id="2147483798" r:id="rId100"/>
    <p:sldLayoutId id="2147483799" r:id="rId101"/>
    <p:sldLayoutId id="2147483800" r:id="rId102"/>
    <p:sldLayoutId id="2147483801" r:id="rId103"/>
    <p:sldLayoutId id="2147483802" r:id="rId104"/>
    <p:sldLayoutId id="2147483803" r:id="rId105"/>
    <p:sldLayoutId id="2147483804" r:id="rId106"/>
    <p:sldLayoutId id="2147483805" r:id="rId107"/>
    <p:sldLayoutId id="2147483806" r:id="rId108"/>
    <p:sldLayoutId id="2147483807" r:id="rId109"/>
    <p:sldLayoutId id="2147483808" r:id="rId110"/>
    <p:sldLayoutId id="2147483809" r:id="rId111"/>
    <p:sldLayoutId id="2147483810" r:id="rId112"/>
    <p:sldLayoutId id="2147483811" r:id="rId113"/>
    <p:sldLayoutId id="2147483812" r:id="rId114"/>
    <p:sldLayoutId id="2147483813" r:id="rId1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normalizeH="0" baseline="0">
          <a:solidFill>
            <a:schemeClr val="tx1"/>
          </a:solidFill>
          <a:latin typeface="Josefin Sans" pitchFamily="2" charset="0"/>
          <a:ea typeface="+mj-ea"/>
          <a:cs typeface="+mj-cs"/>
        </a:defRPr>
      </a:lvl1pPr>
    </p:titleStyle>
    <p:bodyStyle>
      <a:lvl1pPr marL="325438" indent="-325438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■"/>
        <a:tabLst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27063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985838" indent="-324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344613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703388" indent="-3348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0070C0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ADAAD54D-AC77-42E2-9D18-7B366118BB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i-FI" dirty="0" err="1"/>
              <a:t>Akusti</a:t>
            </a:r>
            <a:r>
              <a:rPr lang="fi-FI" dirty="0"/>
              <a:t> kesäseminaari, 19. – 20.5.2022, Järvisydän, Rantasalmi</a:t>
            </a:r>
          </a:p>
          <a:p>
            <a:endParaRPr lang="fi-FI" dirty="0"/>
          </a:p>
          <a:p>
            <a:r>
              <a:rPr lang="fi-FI" sz="1600" dirty="0"/>
              <a:t>Tuukka Vepsäläinen, tietohallintojohtaja, Jyväskylän kaupunki</a:t>
            </a:r>
            <a:endParaRPr lang="en-FI" sz="16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D80902C-F763-4B5D-922A-56BAAF8B70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Jyväskylän kaupunki 2023-&gt;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68698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11D9F44-F5B0-7344-A84F-07BC29AB01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035BB953-03AB-854C-BEF1-B1F5DA5BBF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" name="Content Placeholder 10" descr="A view of a city&#10;&#10;Description automatically generated">
            <a:extLst>
              <a:ext uri="{FF2B5EF4-FFF2-40B4-BE49-F238E27FC236}">
                <a16:creationId xmlns:a16="http://schemas.microsoft.com/office/drawing/2014/main" id="{0DC13F1E-EAFF-B44D-A629-EE8179DF009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0" y="0"/>
            <a:ext cx="12192000" cy="6858000"/>
          </a:xfr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E083FD1C-4C89-4C95-8C88-4181A7D396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C542DE-CC58-0E47-B2FB-B982D97F59A0}"/>
              </a:ext>
            </a:extLst>
          </p:cNvPr>
          <p:cNvSpPr txBox="1"/>
          <p:nvPr/>
        </p:nvSpPr>
        <p:spPr>
          <a:xfrm>
            <a:off x="1887680" y="4004002"/>
            <a:ext cx="841663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Slab Medium"/>
                <a:ea typeface="Roboto Slab"/>
                <a:cs typeface="Arial"/>
              </a:rPr>
              <a:t>Nuorekas, vaikka syntynytkin jo 1837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2109445-189C-4520-8004-2607FB8770CC}"/>
              </a:ext>
            </a:extLst>
          </p:cNvPr>
          <p:cNvSpPr txBox="1"/>
          <p:nvPr/>
        </p:nvSpPr>
        <p:spPr>
          <a:xfrm>
            <a:off x="1749758" y="2548636"/>
            <a:ext cx="86924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9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osefin Sans Bold Roman" pitchFamily="2" charset="0"/>
                <a:ea typeface="+mn-ea"/>
                <a:cs typeface="Arial Black" panose="020B0604020202020204" pitchFamily="34" charset="0"/>
              </a:rPr>
              <a:t>JYVÄSKYLÄ</a:t>
            </a:r>
            <a:endParaRPr kumimoji="0" lang="fi-FI" sz="9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Josefin Sans Regular Roman" pitchFamily="2" charset="0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0AFEBD8-A5BF-4147-ACB7-50580B25BD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9394" y="6044143"/>
            <a:ext cx="2875251" cy="709228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65F519E5-82D1-D44A-93D4-D27EFDE0289B}"/>
              </a:ext>
            </a:extLst>
          </p:cNvPr>
          <p:cNvSpPr txBox="1"/>
          <p:nvPr/>
        </p:nvSpPr>
        <p:spPr>
          <a:xfrm>
            <a:off x="95616" y="6557485"/>
            <a:ext cx="19389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EFIN SANS REGULAR ROMAN" pitchFamily="2" charset="77"/>
                <a:ea typeface="+mn-ea"/>
                <a:cs typeface="+mn-cs"/>
              </a:rPr>
              <a:t>Kuva: Julia Kivelä</a:t>
            </a:r>
          </a:p>
        </p:txBody>
      </p:sp>
    </p:spTree>
    <p:extLst>
      <p:ext uri="{BB962C8B-B14F-4D97-AF65-F5344CB8AC3E}">
        <p14:creationId xmlns:p14="http://schemas.microsoft.com/office/powerpoint/2010/main" val="3614064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>
            <a:extLst>
              <a:ext uri="{FF2B5EF4-FFF2-40B4-BE49-F238E27FC236}">
                <a16:creationId xmlns:a16="http://schemas.microsoft.com/office/drawing/2014/main" id="{73E66254-0669-4067-8FC2-3EA6FDAAC3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486"/>
            <a:ext cx="12192000" cy="6858000"/>
          </a:xfrm>
          <a:prstGeom prst="rect">
            <a:avLst/>
          </a:prstGeom>
        </p:spPr>
      </p:pic>
      <p:sp>
        <p:nvSpPr>
          <p:cNvPr id="4" name="Otsikko 1">
            <a:extLst>
              <a:ext uri="{FF2B5EF4-FFF2-40B4-BE49-F238E27FC236}">
                <a16:creationId xmlns:a16="http://schemas.microsoft.com/office/drawing/2014/main" id="{CF38B8CE-B78F-45A1-8ACF-AD6B7F9450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6347" y="800100"/>
            <a:ext cx="5129765" cy="3378200"/>
          </a:xfrm>
        </p:spPr>
        <p:txBody>
          <a:bodyPr anchor="t">
            <a:noAutofit/>
          </a:bodyPr>
          <a:lstStyle/>
          <a:p>
            <a:pPr>
              <a:lnSpc>
                <a:spcPts val="6500"/>
              </a:lnSpc>
            </a:pPr>
            <a:r>
              <a:rPr lang="fi-FI" sz="6000" b="1">
                <a:solidFill>
                  <a:srgbClr val="60DEFC"/>
                </a:solidFill>
                <a:latin typeface="Josefin Sans Bold Roman" pitchFamily="2" charset="0"/>
                <a:cs typeface="Arial Black" panose="020B0604020202020204" pitchFamily="34" charset="0"/>
              </a:rPr>
              <a:t>JYVÄSKYLÄ</a:t>
            </a:r>
            <a:br>
              <a:rPr lang="fi-FI" sz="6000" b="1">
                <a:solidFill>
                  <a:schemeClr val="bg1"/>
                </a:solidFill>
                <a:latin typeface="Josefin Sans Bold Roman" pitchFamily="2" charset="0"/>
                <a:cs typeface="Arial Black" panose="020B0604020202020204" pitchFamily="34" charset="0"/>
              </a:rPr>
            </a:br>
            <a:r>
              <a:rPr lang="fi-FI" sz="6000" b="1">
                <a:solidFill>
                  <a:schemeClr val="bg1"/>
                </a:solidFill>
                <a:latin typeface="Josefin Sans Bold Roman" pitchFamily="2" charset="0"/>
                <a:cs typeface="Arial Black" panose="020B0604020202020204" pitchFamily="34" charset="0"/>
              </a:rPr>
              <a:t>LYHYESTI</a:t>
            </a:r>
            <a:br>
              <a:rPr lang="fi-FI" sz="6000" b="1">
                <a:solidFill>
                  <a:schemeClr val="bg1"/>
                </a:solidFill>
                <a:latin typeface="Josefin Sans Bold Roman" pitchFamily="2" charset="0"/>
                <a:cs typeface="Arial Black" panose="020B0604020202020204" pitchFamily="34" charset="0"/>
              </a:rPr>
            </a:br>
            <a:r>
              <a:rPr lang="fi-FI" sz="6000" b="1">
                <a:solidFill>
                  <a:schemeClr val="bg1"/>
                </a:solidFill>
                <a:latin typeface="Josefin Sans Bold Roman" pitchFamily="2" charset="0"/>
                <a:cs typeface="Arial Black" panose="020B0604020202020204" pitchFamily="34" charset="0"/>
              </a:rPr>
              <a:t>JA LUKUINA</a:t>
            </a: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CAFDAD67-9610-4855-A29C-22BB15758C17}"/>
              </a:ext>
            </a:extLst>
          </p:cNvPr>
          <p:cNvSpPr/>
          <p:nvPr/>
        </p:nvSpPr>
        <p:spPr>
          <a:xfrm>
            <a:off x="10102678" y="779053"/>
            <a:ext cx="1867948" cy="1790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Joka kolmannella 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työikäisellä asukkaalla on 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korkea-asteen tutkinto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E9630849-B3E2-40A8-822A-8DB42CB9EB8F}"/>
              </a:ext>
            </a:extLst>
          </p:cNvPr>
          <p:cNvSpPr/>
          <p:nvPr/>
        </p:nvSpPr>
        <p:spPr>
          <a:xfrm>
            <a:off x="10102678" y="2680258"/>
            <a:ext cx="1867948" cy="17903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Työttömyys 3/2022</a:t>
            </a:r>
            <a:endParaRPr kumimoji="0" lang="fi-FI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/>
              <a:ea typeface="Roboto Slab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13,1 %</a:t>
            </a:r>
            <a:endParaRPr kumimoji="0" lang="fi-FI" sz="3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Roboto Slab"/>
              <a:cs typeface="+mn-cs"/>
            </a:endParaRP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93EE32AD-C318-4C95-8C74-E5341CCF89D5}"/>
              </a:ext>
            </a:extLst>
          </p:cNvPr>
          <p:cNvSpPr/>
          <p:nvPr/>
        </p:nvSpPr>
        <p:spPr>
          <a:xfrm>
            <a:off x="10102678" y="4581463"/>
            <a:ext cx="1867948" cy="1790350"/>
          </a:xfrm>
          <a:prstGeom prst="rect">
            <a:avLst/>
          </a:prstGeom>
          <a:solidFill>
            <a:srgbClr val="77C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Keskimäärin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15 min 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paikasta toiseen</a:t>
            </a:r>
          </a:p>
        </p:txBody>
      </p:sp>
      <p:sp>
        <p:nvSpPr>
          <p:cNvPr id="17" name="Suorakulmio 16">
            <a:extLst>
              <a:ext uri="{FF2B5EF4-FFF2-40B4-BE49-F238E27FC236}">
                <a16:creationId xmlns:a16="http://schemas.microsoft.com/office/drawing/2014/main" id="{34CCDFAA-20D0-4A6F-A186-329FFB5E55A0}"/>
              </a:ext>
            </a:extLst>
          </p:cNvPr>
          <p:cNvSpPr/>
          <p:nvPr/>
        </p:nvSpPr>
        <p:spPr>
          <a:xfrm>
            <a:off x="8149100" y="4581463"/>
            <a:ext cx="1867948" cy="179035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Joka kolmas jyväskyläläinen harrastaa </a:t>
            </a: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kuntoliikuntaa 4-6 kertaa viikossa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99012827-3F51-48E8-837E-CEBDD1115344}"/>
              </a:ext>
            </a:extLst>
          </p:cNvPr>
          <p:cNvSpPr/>
          <p:nvPr/>
        </p:nvSpPr>
        <p:spPr>
          <a:xfrm>
            <a:off x="8149100" y="2680258"/>
            <a:ext cx="1867948" cy="179035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Suomen ainoa 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liikuntatieteellinen tiedekunta</a:t>
            </a: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A3FE7FB1-0C7C-47B9-B1FC-33D3C65A59B1}"/>
              </a:ext>
            </a:extLst>
          </p:cNvPr>
          <p:cNvSpPr/>
          <p:nvPr/>
        </p:nvSpPr>
        <p:spPr>
          <a:xfrm>
            <a:off x="4238471" y="4579603"/>
            <a:ext cx="1867948" cy="17903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2 200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ulkomaalaista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opiskelijaa*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/>
              <a:ea typeface="Roboto Slab" pitchFamily="2" charset="0"/>
              <a:cs typeface="Arial"/>
            </a:endParaRPr>
          </a:p>
        </p:txBody>
      </p:sp>
      <p:sp>
        <p:nvSpPr>
          <p:cNvPr id="23" name="Suorakulmio 22">
            <a:extLst>
              <a:ext uri="{FF2B5EF4-FFF2-40B4-BE49-F238E27FC236}">
                <a16:creationId xmlns:a16="http://schemas.microsoft.com/office/drawing/2014/main" id="{779B7A84-190F-4C3E-86D7-9AABB28FD3E2}"/>
              </a:ext>
            </a:extLst>
          </p:cNvPr>
          <p:cNvSpPr/>
          <p:nvPr/>
        </p:nvSpPr>
        <p:spPr>
          <a:xfrm>
            <a:off x="6195523" y="786357"/>
            <a:ext cx="1867948" cy="179035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 pitchFamily="2" charset="0"/>
                <a:cs typeface="Arial"/>
              </a:rPr>
              <a:t>Asukasmäärän vuosittainen kasvu </a:t>
            </a: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 pitchFamily="2" charset="0"/>
                <a:cs typeface="Arial"/>
              </a:rPr>
              <a:t>+1 000</a:t>
            </a: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25" name="Suorakulmio 24">
            <a:extLst>
              <a:ext uri="{FF2B5EF4-FFF2-40B4-BE49-F238E27FC236}">
                <a16:creationId xmlns:a16="http://schemas.microsoft.com/office/drawing/2014/main" id="{17532714-F2B2-4BF2-BF3A-4CDB14451790}"/>
              </a:ext>
            </a:extLst>
          </p:cNvPr>
          <p:cNvSpPr/>
          <p:nvPr/>
        </p:nvSpPr>
        <p:spPr>
          <a:xfrm>
            <a:off x="6192049" y="2682981"/>
            <a:ext cx="1867948" cy="1790350"/>
          </a:xfrm>
          <a:prstGeom prst="rect">
            <a:avLst/>
          </a:prstGeom>
          <a:solidFill>
            <a:srgbClr val="77C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500</a:t>
            </a: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kilometriä hiihtolatuja, polkuja ja kuntoratoja</a:t>
            </a: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27" name="Suorakulmio 26">
            <a:extLst>
              <a:ext uri="{FF2B5EF4-FFF2-40B4-BE49-F238E27FC236}">
                <a16:creationId xmlns:a16="http://schemas.microsoft.com/office/drawing/2014/main" id="{4988946A-F1EF-446E-A339-A517ACD20E58}"/>
              </a:ext>
            </a:extLst>
          </p:cNvPr>
          <p:cNvSpPr/>
          <p:nvPr/>
        </p:nvSpPr>
        <p:spPr>
          <a:xfrm>
            <a:off x="6188576" y="4579603"/>
            <a:ext cx="1867948" cy="1790350"/>
          </a:xfrm>
          <a:prstGeom prst="rect">
            <a:avLst/>
          </a:prstGeom>
          <a:solidFill>
            <a:srgbClr val="68C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Yritysten toimipaikkoja 2022</a:t>
            </a:r>
            <a:endParaRPr kumimoji="0" lang="fi-FI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/>
              <a:ea typeface="Roboto Slab" pitchFamily="2" charset="0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8 700</a:t>
            </a: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/>
              <a:ea typeface="Roboto Slab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Työpaikkoja 2019 </a:t>
            </a:r>
            <a:r>
              <a:rPr kumimoji="0" lang="fi-FI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64 900</a:t>
            </a:r>
            <a:endParaRPr kumimoji="0" lang="fi-FI" sz="1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5E7A45A3-A21E-4704-B8D3-7C7C047437EE}"/>
              </a:ext>
            </a:extLst>
          </p:cNvPr>
          <p:cNvSpPr/>
          <p:nvPr/>
        </p:nvSpPr>
        <p:spPr>
          <a:xfrm>
            <a:off x="8149100" y="779053"/>
            <a:ext cx="1867948" cy="1790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Uusia koteja valmistui vuonna 2021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Roboto Slab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+mn-lt"/>
                <a:cs typeface="Calibri" panose="020F0502020204030204"/>
              </a:rPr>
              <a:t>1 316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Roboto Slab"/>
                <a:cs typeface="Calibri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/>
                <a:cs typeface="Arial"/>
              </a:rPr>
              <a:t>kpl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/>
              <a:ea typeface="Roboto Slab"/>
              <a:cs typeface="Arial"/>
            </a:endParaRPr>
          </a:p>
        </p:txBody>
      </p:sp>
      <p:sp>
        <p:nvSpPr>
          <p:cNvPr id="33" name="Suorakulmio 32">
            <a:extLst>
              <a:ext uri="{FF2B5EF4-FFF2-40B4-BE49-F238E27FC236}">
                <a16:creationId xmlns:a16="http://schemas.microsoft.com/office/drawing/2014/main" id="{C651E431-6213-40DE-B171-D79D7DFFC6C8}"/>
              </a:ext>
            </a:extLst>
          </p:cNvPr>
          <p:cNvSpPr/>
          <p:nvPr/>
        </p:nvSpPr>
        <p:spPr>
          <a:xfrm>
            <a:off x="2277947" y="4579603"/>
            <a:ext cx="1867948" cy="1790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Suomen kunnista neljänneksi eniten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maan sisäistä muuttovoittoa </a:t>
            </a:r>
            <a:r>
              <a:rPr kumimoji="0" lang="fi-FI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 pitchFamily="2" charset="0"/>
                <a:ea typeface="Roboto Slab" pitchFamily="2" charset="0"/>
                <a:cs typeface="Arial" panose="020B0604020202020204" pitchFamily="34" charset="0"/>
              </a:rPr>
              <a:t>2020</a:t>
            </a:r>
            <a:endParaRPr kumimoji="0" lang="fi-FI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35" name="Suorakulmio 34">
            <a:extLst>
              <a:ext uri="{FF2B5EF4-FFF2-40B4-BE49-F238E27FC236}">
                <a16:creationId xmlns:a16="http://schemas.microsoft.com/office/drawing/2014/main" id="{B2B48706-FE97-4525-8CA0-F23D64ECA319}"/>
              </a:ext>
            </a:extLst>
          </p:cNvPr>
          <p:cNvSpPr/>
          <p:nvPr/>
        </p:nvSpPr>
        <p:spPr>
          <a:xfrm>
            <a:off x="324369" y="4581463"/>
            <a:ext cx="1867948" cy="179035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 pitchFamily="2" charset="0"/>
                <a:cs typeface="Arial"/>
              </a:rPr>
              <a:t>Seitsemänneksi</a:t>
            </a:r>
            <a:r>
              <a:rPr kumimoji="0" lang="fi-FI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 pitchFamily="2" charset="0"/>
                <a:cs typeface="Arial"/>
              </a:rPr>
              <a:t> </a:t>
            </a: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 pitchFamily="2" charset="0"/>
                <a:cs typeface="Arial"/>
              </a:rPr>
              <a:t>suurin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 pitchFamily="2" charset="0"/>
                <a:cs typeface="Arial"/>
              </a:rPr>
              <a:t>kaupunki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Slab"/>
                <a:ea typeface="Roboto Slab" pitchFamily="2" charset="0"/>
                <a:cs typeface="Arial"/>
              </a:rPr>
              <a:t>144 000 asukasta</a:t>
            </a:r>
            <a:endParaRPr kumimoji="0" lang="fi-FI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Slab"/>
              <a:ea typeface="Roboto Slab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141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41C5C-4704-4696-BE9B-E31FCE5DC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Hyvinvointialueen valmistelu vol2</a:t>
            </a:r>
            <a:endParaRPr lang="en-FI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CC9A64-22F7-4241-B1FF-837FB4CFD3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Päätös hyvinvointialueiden perustamisesta kesä 2021</a:t>
            </a:r>
          </a:p>
          <a:p>
            <a:pPr lvl="1"/>
            <a:r>
              <a:rPr lang="fi-FI" dirty="0"/>
              <a:t>Aikaa muutokselle 31.12.2022 saakka</a:t>
            </a:r>
          </a:p>
          <a:p>
            <a:pPr lvl="1"/>
            <a:r>
              <a:rPr lang="fi-FI" dirty="0"/>
              <a:t>HVA rahoitushakemukset, kaupunkien/kuntien tarpeita ei tunnistettu</a:t>
            </a:r>
          </a:p>
          <a:p>
            <a:pPr lvl="1"/>
            <a:r>
              <a:rPr lang="fi-FI" dirty="0"/>
              <a:t>Resurssivaraukset kunnilta ”rakennushankkeeseen ilman piirustuksia”</a:t>
            </a:r>
          </a:p>
          <a:p>
            <a:pPr lvl="1"/>
            <a:r>
              <a:rPr lang="fi-FI" dirty="0"/>
              <a:t>HVA muutosorganisaation luominen alkoi kesälomien jälkeen – rajapinnat kuntien ja HVA organisaation välillä?</a:t>
            </a:r>
          </a:p>
          <a:p>
            <a:pPr lvl="1"/>
            <a:endParaRPr lang="en-FI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2617A8-CF97-4441-B970-0CA4915BB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</a:t>
            </a:r>
            <a:r>
              <a:rPr lang="en-FI" dirty="0"/>
              <a:t>/</a:t>
            </a:r>
            <a:r>
              <a:rPr lang="fi-FI" dirty="0"/>
              <a:t>05</a:t>
            </a:r>
            <a:r>
              <a:rPr lang="en-FI" dirty="0"/>
              <a:t>/202</a:t>
            </a:r>
            <a:r>
              <a:rPr lang="fi-FI" dirty="0"/>
              <a:t>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E5DA97-5595-419E-8749-AF1494AE5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88D02-28BE-458F-85FD-F36D59DD5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Jyväskylän kaupunki</a:t>
            </a:r>
          </a:p>
        </p:txBody>
      </p:sp>
    </p:spTree>
    <p:extLst>
      <p:ext uri="{BB962C8B-B14F-4D97-AF65-F5344CB8AC3E}">
        <p14:creationId xmlns:p14="http://schemas.microsoft.com/office/powerpoint/2010/main" val="2688316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535BA22-E5CC-DFE8-A10E-8695B4748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2400" dirty="0"/>
              <a:t>Hyvinvointialueuudistuksen vaikutus kuntatalouteen / </a:t>
            </a:r>
            <a:r>
              <a:rPr lang="fi-FI" sz="2400" dirty="0" err="1"/>
              <a:t>jyväskylä</a:t>
            </a:r>
            <a:br>
              <a:rPr lang="fi-FI" sz="2400" dirty="0"/>
            </a:br>
            <a:endParaRPr lang="fi-FI" sz="24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0E355C-2FBC-E70D-148B-4224E06B3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" y="1946534"/>
            <a:ext cx="11046823" cy="4066639"/>
          </a:xfrm>
        </p:spPr>
        <p:txBody>
          <a:bodyPr>
            <a:normAutofit fontScale="85000" lnSpcReduction="20000"/>
          </a:bodyPr>
          <a:lstStyle/>
          <a:p>
            <a:r>
              <a:rPr lang="fi-FI" b="1" dirty="0"/>
              <a:t>Taloudelliset vaikutukset kuntatalouteen Jyväskylässä</a:t>
            </a:r>
          </a:p>
          <a:p>
            <a:pPr lvl="1"/>
            <a:r>
              <a:rPr lang="fi-FI" dirty="0"/>
              <a:t>Käyttökate -58%</a:t>
            </a:r>
          </a:p>
          <a:p>
            <a:pPr lvl="1"/>
            <a:r>
              <a:rPr lang="fi-FI" dirty="0"/>
              <a:t>Kunnallisvero -62%</a:t>
            </a:r>
          </a:p>
          <a:p>
            <a:pPr lvl="1"/>
            <a:r>
              <a:rPr lang="fi-FI" dirty="0"/>
              <a:t>Yhteisövero -33%</a:t>
            </a:r>
          </a:p>
          <a:p>
            <a:pPr lvl="1"/>
            <a:r>
              <a:rPr lang="fi-FI" dirty="0"/>
              <a:t>Peruspalveluiden valtionosuus -67%</a:t>
            </a:r>
          </a:p>
          <a:p>
            <a:pPr lvl="1"/>
            <a:r>
              <a:rPr lang="fi-FI" dirty="0"/>
              <a:t>Veromenetysten korvaukset -70%</a:t>
            </a:r>
          </a:p>
          <a:p>
            <a:r>
              <a:rPr lang="fi-FI" b="1" dirty="0"/>
              <a:t>Taloudelliset vaikutukset tietohallinnon kulurakenteeseen</a:t>
            </a:r>
          </a:p>
          <a:p>
            <a:pPr lvl="1"/>
            <a:r>
              <a:rPr lang="fi-FI" dirty="0"/>
              <a:t>Tietohallinnon käyttötalouskulut vähenevät noin 20-30% vaikka käyttäjistä noin 50% siirtyy hyvinvointialueille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 Toimialojen kustannukset nousevat huomattavasti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 Suuruuden ekonomian väheneminen erityisesti monistettavissa palveluissa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 Joidenkin palveluiden osalta joudutaan harkitsemaan tuotantomallin muutosta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1B2EFF-F8EC-EE15-B99D-4DF73BF8C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</a:t>
            </a:r>
            <a:r>
              <a:rPr lang="en-FI" dirty="0"/>
              <a:t>/</a:t>
            </a:r>
            <a:r>
              <a:rPr lang="fi-FI" dirty="0"/>
              <a:t>05</a:t>
            </a:r>
            <a:r>
              <a:rPr lang="en-FI" dirty="0"/>
              <a:t>/202</a:t>
            </a:r>
            <a:r>
              <a:rPr lang="fi-FI" dirty="0"/>
              <a:t>2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9E127C-1161-CBE9-5C90-D4C0C50A0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Jyväskylän kaupunki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8AAFEDC-AC8A-9926-3AE6-EBA2C24A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36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141D21-E41A-2258-41A1-5D5A6E4F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77" y="875731"/>
            <a:ext cx="11046823" cy="495870"/>
          </a:xfrm>
        </p:spPr>
        <p:txBody>
          <a:bodyPr>
            <a:noAutofit/>
          </a:bodyPr>
          <a:lstStyle/>
          <a:p>
            <a:r>
              <a:rPr lang="fi-FI" sz="2400" dirty="0"/>
              <a:t>Hyvinvointialueen vaikutuksia kaupungille / </a:t>
            </a:r>
            <a:r>
              <a:rPr lang="fi-FI" sz="2400" dirty="0" err="1"/>
              <a:t>jyväskylä</a:t>
            </a:r>
            <a:br>
              <a:rPr lang="fi-FI" sz="2400" dirty="0"/>
            </a:br>
            <a:endParaRPr lang="fi-FI" sz="24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3915EFC-F4F2-2D8F-54ED-C897CA2ED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7" y="1371601"/>
            <a:ext cx="11046823" cy="4939747"/>
          </a:xfrm>
        </p:spPr>
        <p:txBody>
          <a:bodyPr>
            <a:normAutofit fontScale="77500" lnSpcReduction="20000"/>
          </a:bodyPr>
          <a:lstStyle/>
          <a:p>
            <a:r>
              <a:rPr lang="fi-FI" b="1" dirty="0"/>
              <a:t>Hyvinvointialue 1.1.2023?</a:t>
            </a:r>
          </a:p>
          <a:p>
            <a:pPr lvl="1"/>
            <a:r>
              <a:rPr lang="fi-FI" dirty="0" err="1"/>
              <a:t>SoTe</a:t>
            </a:r>
            <a:r>
              <a:rPr lang="fi-FI" dirty="0"/>
              <a:t>, </a:t>
            </a:r>
            <a:r>
              <a:rPr lang="fi-FI" dirty="0" err="1"/>
              <a:t>PeLa</a:t>
            </a:r>
            <a:r>
              <a:rPr lang="fi-FI" dirty="0"/>
              <a:t>, Kylänkattaus, Konsernihallinto </a:t>
            </a:r>
            <a:r>
              <a:rPr lang="fi-FI" dirty="0">
                <a:sym typeface="Wingdings" panose="05000000000000000000" pitchFamily="2" charset="2"/>
              </a:rPr>
              <a:t> henkilöstö siirtyy 1.1.2023</a:t>
            </a:r>
          </a:p>
          <a:p>
            <a:pPr lvl="1"/>
            <a:r>
              <a:rPr lang="fi-FI" dirty="0"/>
              <a:t>Kaikkia IT-palveluita ei saada siirrettyä määräaikaan mennessä (31.12.2022)</a:t>
            </a:r>
          </a:p>
          <a:p>
            <a:pPr lvl="1"/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dirty="0"/>
              <a:t>Siirtymäaika 1.1. – 31.12.2023?</a:t>
            </a:r>
          </a:p>
          <a:p>
            <a:r>
              <a:rPr lang="fi-FI" b="1" dirty="0"/>
              <a:t>Siirtymäajan arkea Jyväskylässä 1.1.2023 -&gt;</a:t>
            </a:r>
          </a:p>
          <a:p>
            <a:pPr lvl="1"/>
            <a:r>
              <a:rPr lang="fi-FI" dirty="0"/>
              <a:t>Perus-IT palveluiden tuottaminen </a:t>
            </a:r>
            <a:r>
              <a:rPr lang="fi-FI" dirty="0" err="1"/>
              <a:t>HVA:lle</a:t>
            </a:r>
            <a:r>
              <a:rPr lang="fi-FI" dirty="0"/>
              <a:t> jatkuu. (HUOM. EU –hankintaraja)</a:t>
            </a:r>
          </a:p>
          <a:p>
            <a:pPr lvl="1"/>
            <a:r>
              <a:rPr lang="fi-FI" dirty="0"/>
              <a:t>Palveluita tuotetaan </a:t>
            </a:r>
            <a:r>
              <a:rPr lang="fi-FI" b="1" dirty="0"/>
              <a:t>pienemmillä resursseilla.</a:t>
            </a:r>
          </a:p>
          <a:p>
            <a:pPr lvl="1"/>
            <a:r>
              <a:rPr lang="fi-FI" dirty="0"/>
              <a:t>Palvelutuotanto ja henkilöresurssien käyttö </a:t>
            </a:r>
            <a:r>
              <a:rPr lang="fi-FI" dirty="0" err="1"/>
              <a:t>HVA:lle</a:t>
            </a:r>
            <a:r>
              <a:rPr lang="fi-FI" dirty="0"/>
              <a:t> vaikuttaa 2023 kehityssuunnitelmiin ja </a:t>
            </a:r>
            <a:r>
              <a:rPr lang="fi-FI" b="1" dirty="0"/>
              <a:t>hankkeita joudutaan mahdollisesti viivästyttämään.</a:t>
            </a:r>
          </a:p>
          <a:p>
            <a:pPr lvl="1"/>
            <a:r>
              <a:rPr lang="fi-FI" dirty="0"/>
              <a:t>Kunnille ei ole suunnattu suoraan kustannustukea tuottaa palveluita </a:t>
            </a:r>
            <a:r>
              <a:rPr lang="fi-FI" dirty="0" err="1"/>
              <a:t>HVA:lle</a:t>
            </a:r>
            <a:r>
              <a:rPr lang="fi-FI" dirty="0"/>
              <a:t>. (kuntasopimus)</a:t>
            </a:r>
          </a:p>
          <a:p>
            <a:pPr lvl="1"/>
            <a:r>
              <a:rPr lang="fi-FI" dirty="0"/>
              <a:t>Henkilörekisterit siirtyvät </a:t>
            </a:r>
            <a:r>
              <a:rPr lang="fi-FI" dirty="0" err="1"/>
              <a:t>HVA:lle</a:t>
            </a:r>
            <a:r>
              <a:rPr lang="fi-FI" dirty="0"/>
              <a:t>. </a:t>
            </a:r>
            <a:r>
              <a:rPr lang="fi-FI" b="1" dirty="0"/>
              <a:t>Kunnista tulee henkilötietojen käsittelijöitä</a:t>
            </a:r>
            <a:r>
              <a:rPr lang="fi-FI" dirty="0"/>
              <a:t>.</a:t>
            </a:r>
          </a:p>
          <a:p>
            <a:pPr lvl="1"/>
            <a:r>
              <a:rPr lang="fi-FI" dirty="0"/>
              <a:t>Kustannusriski!! Esim. yksittäisenä riskinä MS –sopimukset </a:t>
            </a:r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b="1" dirty="0" err="1">
                <a:sym typeface="Wingdings" panose="05000000000000000000" pitchFamily="2" charset="2"/>
              </a:rPr>
              <a:t>max</a:t>
            </a:r>
            <a:r>
              <a:rPr lang="fi-FI" b="1" dirty="0">
                <a:sym typeface="Wingdings" panose="05000000000000000000" pitchFamily="2" charset="2"/>
              </a:rPr>
              <a:t>. Riski 2,4M€/2023</a:t>
            </a:r>
            <a:endParaRPr lang="fi-FI" b="1" dirty="0"/>
          </a:p>
          <a:p>
            <a:pPr lvl="1"/>
            <a:r>
              <a:rPr lang="fi-FI" dirty="0"/>
              <a:t>Monitoimittajaympäristö tukipalveluissa </a:t>
            </a:r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b="1" dirty="0">
                <a:sym typeface="Wingdings" panose="05000000000000000000" pitchFamily="2" charset="2"/>
              </a:rPr>
              <a:t>käyttäjäystävällisyys?</a:t>
            </a:r>
            <a:endParaRPr lang="fi-FI" b="1" dirty="0"/>
          </a:p>
          <a:p>
            <a:pPr lvl="1"/>
            <a:r>
              <a:rPr lang="fi-FI" dirty="0"/>
              <a:t>Kaupunkien </a:t>
            </a:r>
            <a:r>
              <a:rPr lang="fi-FI" b="1" dirty="0"/>
              <a:t>velvoitteet pitää hoitaa kuten aikaisemmin </a:t>
            </a:r>
            <a:r>
              <a:rPr lang="fi-FI" dirty="0"/>
              <a:t>– mistä käsiparit suorittamaan</a:t>
            </a:r>
          </a:p>
          <a:p>
            <a:pPr lvl="1"/>
            <a:r>
              <a:rPr lang="fi-FI" b="1" dirty="0"/>
              <a:t>Sopimusten irtisanominen </a:t>
            </a:r>
            <a:r>
              <a:rPr lang="fi-FI" dirty="0"/>
              <a:t>(aikataulut eivät selviä, huom. Irtisanomisaika) </a:t>
            </a:r>
            <a:r>
              <a:rPr lang="fi-FI" dirty="0">
                <a:sym typeface="Wingdings" panose="05000000000000000000" pitchFamily="2" charset="2"/>
              </a:rPr>
              <a:t> </a:t>
            </a:r>
            <a:r>
              <a:rPr lang="fi-FI" b="1" dirty="0">
                <a:sym typeface="Wingdings" panose="05000000000000000000" pitchFamily="2" charset="2"/>
              </a:rPr>
              <a:t>kustannusriski</a:t>
            </a:r>
            <a:endParaRPr lang="fi-FI" b="1" dirty="0"/>
          </a:p>
          <a:p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89F9DBD-B222-9A29-3076-5D3992636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 dirty="0"/>
              <a:t>19</a:t>
            </a:r>
            <a:r>
              <a:rPr lang="en-FI" dirty="0"/>
              <a:t>/</a:t>
            </a:r>
            <a:r>
              <a:rPr lang="fi-FI" dirty="0"/>
              <a:t>05</a:t>
            </a:r>
            <a:r>
              <a:rPr lang="en-FI" dirty="0"/>
              <a:t>/202</a:t>
            </a:r>
            <a:r>
              <a:rPr lang="fi-FI" dirty="0"/>
              <a:t>2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67AAD2F-272E-57AF-2E0D-1A52DD2B8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Jyväskylän kaupunki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5CA2FD-8EA5-869C-B6A9-FC726036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4121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ctrTitle"/>
          </p:nvPr>
        </p:nvSpPr>
        <p:spPr>
          <a:xfrm>
            <a:off x="1375954" y="648389"/>
            <a:ext cx="92832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Josefin Sans"/>
              <a:buNone/>
            </a:pPr>
            <a:endParaRPr/>
          </a:p>
        </p:txBody>
      </p:sp>
      <p:sp>
        <p:nvSpPr>
          <p:cNvPr id="101" name="Google Shape;101;p2"/>
          <p:cNvSpPr txBox="1">
            <a:spLocks noGrp="1"/>
          </p:cNvSpPr>
          <p:nvPr>
            <p:ph type="subTitle" idx="1"/>
          </p:nvPr>
        </p:nvSpPr>
        <p:spPr>
          <a:xfrm>
            <a:off x="1375954" y="3678927"/>
            <a:ext cx="92832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45700" rIns="91425" bIns="45700" anchor="t" anchorCtr="0">
            <a:normAutofit/>
          </a:bodyPr>
          <a:lstStyle/>
          <a:p>
            <a:pPr marL="457200" lvl="0" indent="-381000" algn="ctr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C07F54-1C2A-909C-8780-24C1A288A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1560" y="117612"/>
            <a:ext cx="9283200" cy="735496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br>
              <a:rPr lang="fi-FI" sz="3200" dirty="0">
                <a:sym typeface="Wingdings" panose="05000000000000000000" pitchFamily="2" charset="2"/>
              </a:rPr>
            </a:br>
            <a:r>
              <a:rPr lang="fi-FI" sz="3200" dirty="0">
                <a:sym typeface="Wingdings" panose="05000000000000000000" pitchFamily="2" charset="2"/>
              </a:rPr>
              <a:t>Avoimia kysymyksiä ja ajatuksia</a:t>
            </a:r>
            <a:endParaRPr lang="fi-FI" sz="3200" dirty="0"/>
          </a:p>
        </p:txBody>
      </p:sp>
      <p:sp>
        <p:nvSpPr>
          <p:cNvPr id="4" name="Pilvi 3">
            <a:extLst>
              <a:ext uri="{FF2B5EF4-FFF2-40B4-BE49-F238E27FC236}">
                <a16:creationId xmlns:a16="http://schemas.microsoft.com/office/drawing/2014/main" id="{4F76B987-E401-C997-FA74-EB306E2F4B89}"/>
              </a:ext>
            </a:extLst>
          </p:cNvPr>
          <p:cNvSpPr/>
          <p:nvPr/>
        </p:nvSpPr>
        <p:spPr>
          <a:xfrm rot="20821721">
            <a:off x="969333" y="1160253"/>
            <a:ext cx="2494721" cy="110645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Keskuskuntien rooli?</a:t>
            </a:r>
          </a:p>
        </p:txBody>
      </p:sp>
      <p:sp>
        <p:nvSpPr>
          <p:cNvPr id="5" name="Pilvi 4">
            <a:extLst>
              <a:ext uri="{FF2B5EF4-FFF2-40B4-BE49-F238E27FC236}">
                <a16:creationId xmlns:a16="http://schemas.microsoft.com/office/drawing/2014/main" id="{1139CEDC-46EE-63E8-C9EE-0FB1241F2B03}"/>
              </a:ext>
            </a:extLst>
          </p:cNvPr>
          <p:cNvSpPr/>
          <p:nvPr/>
        </p:nvSpPr>
        <p:spPr>
          <a:xfrm rot="1379334">
            <a:off x="8432280" y="873624"/>
            <a:ext cx="2660373" cy="16797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Yhteistyön varmistaminen?</a:t>
            </a:r>
          </a:p>
        </p:txBody>
      </p:sp>
      <p:sp>
        <p:nvSpPr>
          <p:cNvPr id="6" name="Pilvi 5">
            <a:extLst>
              <a:ext uri="{FF2B5EF4-FFF2-40B4-BE49-F238E27FC236}">
                <a16:creationId xmlns:a16="http://schemas.microsoft.com/office/drawing/2014/main" id="{F2E0C7AF-FCC2-4609-C0CB-D18F0ED98128}"/>
              </a:ext>
            </a:extLst>
          </p:cNvPr>
          <p:cNvSpPr/>
          <p:nvPr/>
        </p:nvSpPr>
        <p:spPr>
          <a:xfrm>
            <a:off x="4573145" y="1266446"/>
            <a:ext cx="3429000" cy="15124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Tavoitteiden ja strategioiden yhteensovittaminen?</a:t>
            </a:r>
          </a:p>
        </p:txBody>
      </p:sp>
      <p:sp>
        <p:nvSpPr>
          <p:cNvPr id="7" name="Pilvi 6">
            <a:extLst>
              <a:ext uri="{FF2B5EF4-FFF2-40B4-BE49-F238E27FC236}">
                <a16:creationId xmlns:a16="http://schemas.microsoft.com/office/drawing/2014/main" id="{8CCEF9BE-E688-D2BB-CADE-8D7D8DDEF477}"/>
              </a:ext>
            </a:extLst>
          </p:cNvPr>
          <p:cNvSpPr/>
          <p:nvPr/>
        </p:nvSpPr>
        <p:spPr>
          <a:xfrm>
            <a:off x="5888938" y="3195093"/>
            <a:ext cx="2494721" cy="16797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Palkkakilpailun välttäminen?</a:t>
            </a:r>
          </a:p>
        </p:txBody>
      </p:sp>
      <p:sp>
        <p:nvSpPr>
          <p:cNvPr id="8" name="Pilvi 7">
            <a:extLst>
              <a:ext uri="{FF2B5EF4-FFF2-40B4-BE49-F238E27FC236}">
                <a16:creationId xmlns:a16="http://schemas.microsoft.com/office/drawing/2014/main" id="{4C3B79FE-AE10-1365-1090-CCE11CFF6BE0}"/>
              </a:ext>
            </a:extLst>
          </p:cNvPr>
          <p:cNvSpPr/>
          <p:nvPr/>
        </p:nvSpPr>
        <p:spPr>
          <a:xfrm>
            <a:off x="4442795" y="4465984"/>
            <a:ext cx="2892287" cy="190665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Aika jälkeen markkinahäiriön?</a:t>
            </a:r>
          </a:p>
        </p:txBody>
      </p:sp>
      <p:sp>
        <p:nvSpPr>
          <p:cNvPr id="9" name="Pilvi 8">
            <a:extLst>
              <a:ext uri="{FF2B5EF4-FFF2-40B4-BE49-F238E27FC236}">
                <a16:creationId xmlns:a16="http://schemas.microsoft.com/office/drawing/2014/main" id="{27248878-4719-EF58-2DE9-2F0912466DDA}"/>
              </a:ext>
            </a:extLst>
          </p:cNvPr>
          <p:cNvSpPr/>
          <p:nvPr/>
        </p:nvSpPr>
        <p:spPr>
          <a:xfrm>
            <a:off x="751666" y="4034949"/>
            <a:ext cx="3522160" cy="167971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 err="1"/>
              <a:t>HVA:lla</a:t>
            </a:r>
            <a:r>
              <a:rPr lang="fi-FI" b="1" dirty="0"/>
              <a:t> ylivoimaisesti suurimmat resurssit – kuntien merkitys pienenee?</a:t>
            </a:r>
          </a:p>
        </p:txBody>
      </p:sp>
      <p:sp>
        <p:nvSpPr>
          <p:cNvPr id="10" name="Ajatuskupla: Pilvi 9">
            <a:extLst>
              <a:ext uri="{FF2B5EF4-FFF2-40B4-BE49-F238E27FC236}">
                <a16:creationId xmlns:a16="http://schemas.microsoft.com/office/drawing/2014/main" id="{52C64F33-2983-42B1-42AD-D09FD8893687}"/>
              </a:ext>
            </a:extLst>
          </p:cNvPr>
          <p:cNvSpPr/>
          <p:nvPr/>
        </p:nvSpPr>
        <p:spPr>
          <a:xfrm>
            <a:off x="8876038" y="3739599"/>
            <a:ext cx="2564296" cy="167971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 dirty="0"/>
              <a:t>??????????</a:t>
            </a:r>
          </a:p>
        </p:txBody>
      </p:sp>
      <p:sp>
        <p:nvSpPr>
          <p:cNvPr id="11" name="Pilvi 10">
            <a:extLst>
              <a:ext uri="{FF2B5EF4-FFF2-40B4-BE49-F238E27FC236}">
                <a16:creationId xmlns:a16="http://schemas.microsoft.com/office/drawing/2014/main" id="{39C1C838-FDFD-B633-FAB8-CE2000051889}"/>
              </a:ext>
            </a:extLst>
          </p:cNvPr>
          <p:cNvSpPr/>
          <p:nvPr/>
        </p:nvSpPr>
        <p:spPr>
          <a:xfrm>
            <a:off x="1634698" y="2700520"/>
            <a:ext cx="2808097" cy="98914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1" dirty="0"/>
              <a:t>Yhteiset palvelut 2024</a:t>
            </a:r>
            <a:r>
              <a:rPr lang="fi-FI" b="1" dirty="0">
                <a:sym typeface="Wingdings" panose="05000000000000000000" pitchFamily="2" charset="2"/>
              </a:rPr>
              <a:t>?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1351862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Custom 2">
      <a:dk1>
        <a:sysClr val="windowText" lastClr="000000"/>
      </a:dk1>
      <a:lt1>
        <a:sysClr val="window" lastClr="FFFFFF"/>
      </a:lt1>
      <a:dk2>
        <a:srgbClr val="2D4280"/>
      </a:dk2>
      <a:lt2>
        <a:srgbClr val="E7E6E6"/>
      </a:lt2>
      <a:accent1>
        <a:srgbClr val="0061A0"/>
      </a:accent1>
      <a:accent2>
        <a:srgbClr val="E07800"/>
      </a:accent2>
      <a:accent3>
        <a:srgbClr val="666666"/>
      </a:accent3>
      <a:accent4>
        <a:srgbClr val="C54700"/>
      </a:accent4>
      <a:accent5>
        <a:srgbClr val="009EE2"/>
      </a:accent5>
      <a:accent6>
        <a:srgbClr val="007603"/>
      </a:accent6>
      <a:hlink>
        <a:srgbClr val="0061A0"/>
      </a:hlink>
      <a:folHlink>
        <a:srgbClr val="3C0047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pohja-jyvaskyla" id="{C3D70844-40FB-2E48-A460-FF478C883A73}" vid="{73751ED9-C960-F944-B4C0-29A0A38A02BE}"/>
    </a:ext>
  </a:extLst>
</a:theme>
</file>

<file path=ppt/theme/theme2.xml><?xml version="1.0" encoding="utf-8"?>
<a:theme xmlns:a="http://schemas.openxmlformats.org/drawingml/2006/main" name="1_Office-teema">
  <a:themeElements>
    <a:clrScheme name="Custom 2">
      <a:dk1>
        <a:sysClr val="windowText" lastClr="000000"/>
      </a:dk1>
      <a:lt1>
        <a:sysClr val="window" lastClr="FFFFFF"/>
      </a:lt1>
      <a:dk2>
        <a:srgbClr val="2D4280"/>
      </a:dk2>
      <a:lt2>
        <a:srgbClr val="E7E6E6"/>
      </a:lt2>
      <a:accent1>
        <a:srgbClr val="0061A0"/>
      </a:accent1>
      <a:accent2>
        <a:srgbClr val="E07800"/>
      </a:accent2>
      <a:accent3>
        <a:srgbClr val="666666"/>
      </a:accent3>
      <a:accent4>
        <a:srgbClr val="C54700"/>
      </a:accent4>
      <a:accent5>
        <a:srgbClr val="009EE2"/>
      </a:accent5>
      <a:accent6>
        <a:srgbClr val="007603"/>
      </a:accent6>
      <a:hlink>
        <a:srgbClr val="0061A0"/>
      </a:hlink>
      <a:folHlink>
        <a:srgbClr val="3C0047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pohja-jyvaskyla" id="{8A6BBA69-CC46-5741-912B-7C16C6BFD638}" vid="{855065B8-89A3-D648-9DD7-5A73888FE797}"/>
    </a:ext>
  </a:extLst>
</a:theme>
</file>

<file path=ppt/theme/theme3.xml><?xml version="1.0" encoding="utf-8"?>
<a:theme xmlns:a="http://schemas.openxmlformats.org/drawingml/2006/main" name="2_Office-teema">
  <a:themeElements>
    <a:clrScheme name="Custom 2">
      <a:dk1>
        <a:sysClr val="windowText" lastClr="000000"/>
      </a:dk1>
      <a:lt1>
        <a:sysClr val="window" lastClr="FFFFFF"/>
      </a:lt1>
      <a:dk2>
        <a:srgbClr val="2D4280"/>
      </a:dk2>
      <a:lt2>
        <a:srgbClr val="E7E6E6"/>
      </a:lt2>
      <a:accent1>
        <a:srgbClr val="0061A0"/>
      </a:accent1>
      <a:accent2>
        <a:srgbClr val="E07800"/>
      </a:accent2>
      <a:accent3>
        <a:srgbClr val="666666"/>
      </a:accent3>
      <a:accent4>
        <a:srgbClr val="C54700"/>
      </a:accent4>
      <a:accent5>
        <a:srgbClr val="009EE2"/>
      </a:accent5>
      <a:accent6>
        <a:srgbClr val="007603"/>
      </a:accent6>
      <a:hlink>
        <a:srgbClr val="0061A0"/>
      </a:hlink>
      <a:folHlink>
        <a:srgbClr val="3C0047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pohja-jyvaskyla" id="{C3D70844-40FB-2E48-A460-FF478C883A73}" vid="{73751ED9-C960-F944-B4C0-29A0A38A02B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0B76529C72F7A41A579982C60EE888F" ma:contentTypeVersion="10" ma:contentTypeDescription="Luo uusi asiakirja." ma:contentTypeScope="" ma:versionID="be0a51a7e1afffddc91346deebb5d192">
  <xsd:schema xmlns:xsd="http://www.w3.org/2001/XMLSchema" xmlns:xs="http://www.w3.org/2001/XMLSchema" xmlns:p="http://schemas.microsoft.com/office/2006/metadata/properties" xmlns:ns2="bc8801af-ce81-425c-b813-ca1c52023c3a" xmlns:ns3="17c1b9ca-0031-4284-93dc-56454f3044ec" targetNamespace="http://schemas.microsoft.com/office/2006/metadata/properties" ma:root="true" ma:fieldsID="f002aeef974f49d719f10df891ea645c" ns2:_="" ns3:_="">
    <xsd:import namespace="bc8801af-ce81-425c-b813-ca1c52023c3a"/>
    <xsd:import namespace="17c1b9ca-0031-4284-93dc-56454f3044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8801af-ce81-425c-b813-ca1c52023c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1b9ca-0031-4284-93dc-56454f3044e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01DDD1B-DC33-471E-874F-7CA9ECE93241}"/>
</file>

<file path=customXml/itemProps2.xml><?xml version="1.0" encoding="utf-8"?>
<ds:datastoreItem xmlns:ds="http://schemas.openxmlformats.org/officeDocument/2006/customXml" ds:itemID="{8DFA1C9E-19AD-4856-B04B-B07F23B104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81A8753-FB9D-4D4B-ABE3-10963DFD6D36}">
  <ds:schemaRefs>
    <ds:schemaRef ds:uri="146ee41f-5fc1-4b49-a013-72d148edfb1b"/>
    <ds:schemaRef ds:uri="6afc2943-7005-45e2-9e81-a35d3b8cd6e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ppt-pohja-jyvaskyla</Template>
  <TotalTime>487</TotalTime>
  <Words>490</Words>
  <Application>Microsoft Office PowerPoint</Application>
  <PresentationFormat>Laajakuva</PresentationFormat>
  <Paragraphs>85</Paragraphs>
  <Slides>8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11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8</vt:i4>
      </vt:variant>
    </vt:vector>
  </HeadingPairs>
  <TitlesOfParts>
    <vt:vector size="22" baseType="lpstr">
      <vt:lpstr>Calibri</vt:lpstr>
      <vt:lpstr>Wingdings</vt:lpstr>
      <vt:lpstr>Roboto Slab Medium</vt:lpstr>
      <vt:lpstr>Roboto Slab</vt:lpstr>
      <vt:lpstr>Josefin Sans</vt:lpstr>
      <vt:lpstr>Open Sans</vt:lpstr>
      <vt:lpstr>Calibri Light</vt:lpstr>
      <vt:lpstr>JOSEFIN SANS REGULAR ROMAN</vt:lpstr>
      <vt:lpstr>JOSEFIN SANS REGULAR ROMAN</vt:lpstr>
      <vt:lpstr>Josefin Sans Bold Roman</vt:lpstr>
      <vt:lpstr>Arial</vt:lpstr>
      <vt:lpstr>Office-teema</vt:lpstr>
      <vt:lpstr>1_Office-teema</vt:lpstr>
      <vt:lpstr>2_Office-teema</vt:lpstr>
      <vt:lpstr>Jyväskylän kaupunki 2023-&gt;</vt:lpstr>
      <vt:lpstr>PowerPoint-esitys</vt:lpstr>
      <vt:lpstr>JYVÄSKYLÄ LYHYESTI JA LUKUINA</vt:lpstr>
      <vt:lpstr>Hyvinvointialueen valmistelu vol2</vt:lpstr>
      <vt:lpstr>Hyvinvointialueuudistuksen vaikutus kuntatalouteen / jyväskylä </vt:lpstr>
      <vt:lpstr>Hyvinvointialueen vaikutuksia kaupungille / jyväskylä </vt:lpstr>
      <vt:lpstr>PowerPoint-esitys</vt:lpstr>
      <vt:lpstr>  Avoimia kysymyksiä ja ajatuksia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Jyväskylän kaupunki 2023-&gt;</dc:title>
  <dc:creator>Vepsäläinen Tuukka</dc:creator>
  <cp:lastModifiedBy>Vepsäläinen Tuukka</cp:lastModifiedBy>
  <cp:revision>9</cp:revision>
  <dcterms:created xsi:type="dcterms:W3CDTF">2022-05-18T05:16:47Z</dcterms:created>
  <dcterms:modified xsi:type="dcterms:W3CDTF">2022-05-18T13:23:50Z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0x01010010B76529C72F7A41A579982C60EE888F</vt:lpwstr>
  </property>
</Properties>
</file>