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1" r:id="rId6"/>
  </p:sldMasterIdLst>
  <p:notesMasterIdLst>
    <p:notesMasterId r:id="rId17"/>
  </p:notesMasterIdLst>
  <p:sldIdLst>
    <p:sldId id="256" r:id="rId7"/>
    <p:sldId id="284" r:id="rId8"/>
    <p:sldId id="287" r:id="rId9"/>
    <p:sldId id="291" r:id="rId10"/>
    <p:sldId id="292" r:id="rId11"/>
    <p:sldId id="290" r:id="rId12"/>
    <p:sldId id="283" r:id="rId13"/>
    <p:sldId id="286" r:id="rId14"/>
    <p:sldId id="288" r:id="rId15"/>
    <p:sldId id="289" r:id="rId16"/>
  </p:sldIdLst>
  <p:sldSz cx="9144000" cy="5143500" type="screen16x9"/>
  <p:notesSz cx="6858000" cy="9144000"/>
  <p:embeddedFontLst>
    <p:embeddedFont>
      <p:font typeface="Titillium Web" panose="020B0604020202020204" charset="0"/>
      <p:regular r:id="rId18"/>
      <p:bold r:id="rId19"/>
      <p:italic r:id="rId20"/>
      <p:boldItalic r:id="rId21"/>
    </p:embeddedFont>
    <p:embeddedFont>
      <p:font typeface="Arial Rounded MT Bold" panose="020B0604020202020204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34544A0-21AC-40D1-A6C1-7C68AE498E6D}">
  <a:tblStyle styleId="{D34544A0-21AC-40D1-A6C1-7C68AE498E6D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22" autoAdjust="0"/>
  </p:normalViewPr>
  <p:slideViewPr>
    <p:cSldViewPr>
      <p:cViewPr varScale="1">
        <p:scale>
          <a:sx n="86" d="100"/>
          <a:sy n="86" d="100"/>
        </p:scale>
        <p:origin x="72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18" d="100"/>
          <a:sy n="118" d="100"/>
        </p:scale>
        <p:origin x="-505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font" Target="fonts/font2.fntdata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459871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2235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6520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4859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0"/>
            <a:ext cx="9144000" cy="3745800"/>
          </a:xfrm>
          <a:prstGeom prst="rect">
            <a:avLst/>
          </a:prstGeom>
          <a:solidFill>
            <a:schemeClr val="accent1">
              <a:alpha val="82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579000" y="1920450"/>
            <a:ext cx="54300" cy="119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1915625"/>
            <a:ext cx="5412300" cy="1159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0"/>
            <a:ext cx="9144000" cy="3745800"/>
          </a:xfrm>
          <a:prstGeom prst="rect">
            <a:avLst/>
          </a:prstGeom>
          <a:solidFill>
            <a:schemeClr val="accent3">
              <a:alpha val="82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579000" y="1722000"/>
            <a:ext cx="54300" cy="136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826350" y="1519225"/>
            <a:ext cx="4638300" cy="1159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826350" y="2763850"/>
            <a:ext cx="7631999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000000"/>
              </a:buClr>
              <a:buNone/>
              <a:defRPr>
                <a:solidFill>
                  <a:schemeClr val="bg1"/>
                </a:solidFill>
              </a:defRPr>
            </a:lvl1pPr>
            <a:lvl2pPr lvl="1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844425" y="1586325"/>
            <a:ext cx="5971499" cy="3148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2"/>
              </a:buClr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4" name="Shape 24"/>
          <p:cNvSpPr/>
          <p:nvPr/>
        </p:nvSpPr>
        <p:spPr>
          <a:xfrm>
            <a:off x="579000" y="579000"/>
            <a:ext cx="54300" cy="6755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9089700" y="0"/>
            <a:ext cx="54300" cy="5143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844424" y="1584700"/>
            <a:ext cx="3267300" cy="3218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2"/>
              </a:buClr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308498" y="1584700"/>
            <a:ext cx="3267300" cy="3218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2"/>
              </a:buClr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0" name="Shape 30"/>
          <p:cNvSpPr/>
          <p:nvPr/>
        </p:nvSpPr>
        <p:spPr>
          <a:xfrm>
            <a:off x="579000" y="579000"/>
            <a:ext cx="54300" cy="6755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31"/>
          <p:cNvSpPr/>
          <p:nvPr/>
        </p:nvSpPr>
        <p:spPr>
          <a:xfrm>
            <a:off x="9089700" y="0"/>
            <a:ext cx="54300" cy="5143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9089700" y="0"/>
            <a:ext cx="54300" cy="5143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AE9B-4A89-46D6-9956-489A6F7C1546}" type="datetimeFigureOut">
              <a:rPr lang="fi-FI" smtClean="0"/>
              <a:t>29.1.2018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83BE5-8B5C-4B86-B8A1-4B0812CE29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9518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fi-FI" smtClean="0"/>
              <a:t>Muokkaa perustyyl. napsautt.</a:t>
            </a:r>
            <a:endParaRPr/>
          </a:p>
        </p:txBody>
      </p:sp>
      <p:sp>
        <p:nvSpPr>
          <p:cNvPr id="41" name="Shape 41"/>
          <p:cNvSpPr/>
          <p:nvPr/>
        </p:nvSpPr>
        <p:spPr>
          <a:xfrm>
            <a:off x="579000" y="579000"/>
            <a:ext cx="54300" cy="6755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" name="Shape 42"/>
          <p:cNvSpPr/>
          <p:nvPr/>
        </p:nvSpPr>
        <p:spPr>
          <a:xfrm>
            <a:off x="9089700" y="0"/>
            <a:ext cx="54300" cy="5143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0982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colo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0" y="0"/>
            <a:ext cx="9144000" cy="3745800"/>
          </a:xfrm>
          <a:prstGeom prst="rect">
            <a:avLst/>
          </a:prstGeom>
          <a:solidFill>
            <a:schemeClr val="accent1">
              <a:alpha val="82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>
            <a:r>
              <a:rPr lang="fi-FI" smtClean="0"/>
              <a:t>Muokkaa perustyyl. napsautt.</a:t>
            </a:r>
            <a:endParaRPr/>
          </a:p>
        </p:txBody>
      </p:sp>
      <p:sp>
        <p:nvSpPr>
          <p:cNvPr id="46" name="Shape 46"/>
          <p:cNvSpPr/>
          <p:nvPr/>
        </p:nvSpPr>
        <p:spPr>
          <a:xfrm>
            <a:off x="579000" y="579000"/>
            <a:ext cx="54300" cy="6755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440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723798" y="1586325"/>
            <a:ext cx="6092099" cy="314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FF004E"/>
              </a:buClr>
              <a:buSzPct val="100000"/>
              <a:buFont typeface="Titillium Web"/>
              <a:buChar char="▪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480"/>
              </a:spcBef>
              <a:buClr>
                <a:srgbClr val="FF004E"/>
              </a:buClr>
              <a:buSzPct val="100000"/>
              <a:buFont typeface="Titillium Web"/>
              <a:buChar char="▫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>
              <a:spcBef>
                <a:spcPts val="480"/>
              </a:spcBef>
              <a:buClr>
                <a:srgbClr val="FF004E"/>
              </a:buClr>
              <a:buSzPct val="100000"/>
              <a:buFont typeface="Titillium Web"/>
              <a:buChar char="▸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>
              <a:spcBef>
                <a:spcPts val="360"/>
              </a:spcBef>
              <a:buClr>
                <a:srgbClr val="FF004E"/>
              </a:buClr>
              <a:buSzPct val="1000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>
              <a:spcBef>
                <a:spcPts val="360"/>
              </a:spcBef>
              <a:buClr>
                <a:srgbClr val="FF004E"/>
              </a:buClr>
              <a:buSzPct val="1000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>
              <a:spcBef>
                <a:spcPts val="360"/>
              </a:spcBef>
              <a:buClr>
                <a:srgbClr val="FF004E"/>
              </a:buClr>
              <a:buSzPct val="1000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>
              <a:spcBef>
                <a:spcPts val="360"/>
              </a:spcBef>
              <a:buClr>
                <a:srgbClr val="FF004E"/>
              </a:buClr>
              <a:buSzPct val="1000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>
              <a:spcBef>
                <a:spcPts val="360"/>
              </a:spcBef>
              <a:buClr>
                <a:srgbClr val="FF004E"/>
              </a:buClr>
              <a:buSzPct val="1000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>
              <a:spcBef>
                <a:spcPts val="360"/>
              </a:spcBef>
              <a:buClr>
                <a:srgbClr val="FF004E"/>
              </a:buClr>
              <a:buSzPct val="1000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9" r:id="rId5"/>
    <p:sldLayoutId id="2147483662" r:id="rId6"/>
    <p:sldLayoutId id="2147483663" r:id="rId7"/>
    <p:sldLayoutId id="214748366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685800" y="1915625"/>
            <a:ext cx="8458200" cy="1159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VAASA – POHJOLAN ENERGIA-</a:t>
            </a:r>
            <a:br>
              <a:rPr lang="en" dirty="0" smtClean="0"/>
            </a:br>
            <a:r>
              <a:rPr lang="en" dirty="0" smtClean="0"/>
              <a:t>PÄÄKAUPUNKI</a:t>
            </a:r>
            <a:endParaRPr lang="e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67494"/>
            <a:ext cx="2056015" cy="648071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asa S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533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8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844424" y="422500"/>
            <a:ext cx="3871591" cy="85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dirty="0" smtClean="0">
                <a:solidFill>
                  <a:schemeClr val="accent2"/>
                </a:solidFill>
              </a:rPr>
              <a:t>Taustaa</a:t>
            </a:r>
            <a:endParaRPr lang="en" dirty="0">
              <a:solidFill>
                <a:schemeClr val="accent2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2"/>
          </p:nvPr>
        </p:nvSpPr>
        <p:spPr>
          <a:xfrm>
            <a:off x="611560" y="820835"/>
            <a:ext cx="4809173" cy="41559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i-FI" dirty="0"/>
              <a:t> </a:t>
            </a:r>
            <a:r>
              <a:rPr lang="fi-FI" dirty="0" smtClean="0"/>
              <a:t>67 620 asukasta (v. 2016)</a:t>
            </a:r>
          </a:p>
          <a:p>
            <a:pPr>
              <a:lnSpc>
                <a:spcPct val="150000"/>
              </a:lnSpc>
            </a:pPr>
            <a:r>
              <a:rPr lang="fi-FI" dirty="0"/>
              <a:t> </a:t>
            </a:r>
            <a:r>
              <a:rPr lang="fi-FI" dirty="0" smtClean="0"/>
              <a:t>Kuntaliitos </a:t>
            </a:r>
            <a:r>
              <a:rPr lang="fi-FI" dirty="0" err="1" smtClean="0"/>
              <a:t>Vähäkyrön</a:t>
            </a:r>
            <a:r>
              <a:rPr lang="fi-FI" dirty="0" smtClean="0"/>
              <a:t> kanssa 2013</a:t>
            </a:r>
          </a:p>
          <a:p>
            <a:pPr>
              <a:lnSpc>
                <a:spcPct val="150000"/>
              </a:lnSpc>
            </a:pPr>
            <a:r>
              <a:rPr lang="fi-FI" dirty="0"/>
              <a:t> </a:t>
            </a:r>
            <a:r>
              <a:rPr lang="fi-FI" dirty="0" smtClean="0"/>
              <a:t>Kaksikielinen (n. 23 % )</a:t>
            </a:r>
          </a:p>
          <a:p>
            <a:pPr>
              <a:lnSpc>
                <a:spcPct val="150000"/>
              </a:lnSpc>
            </a:pPr>
            <a:r>
              <a:rPr lang="fi-FI" dirty="0" smtClean="0"/>
              <a:t> Suomen </a:t>
            </a:r>
            <a:r>
              <a:rPr lang="fi-FI" dirty="0"/>
              <a:t>ensimmäinen lainakirjasto </a:t>
            </a:r>
            <a:r>
              <a:rPr lang="fi-FI" dirty="0" smtClean="0"/>
              <a:t>v</a:t>
            </a:r>
            <a:r>
              <a:rPr lang="fi-FI" dirty="0"/>
              <a:t>. </a:t>
            </a:r>
            <a:r>
              <a:rPr lang="fi-FI" dirty="0" smtClean="0"/>
              <a:t>1794, kaksikielinen </a:t>
            </a:r>
            <a:r>
              <a:rPr lang="fi-FI" dirty="0"/>
              <a:t>maakuntakirjasto </a:t>
            </a:r>
            <a:r>
              <a:rPr lang="fi-FI" dirty="0" smtClean="0"/>
              <a:t>1968-&gt;</a:t>
            </a:r>
          </a:p>
          <a:p>
            <a:pPr>
              <a:lnSpc>
                <a:spcPct val="150000"/>
              </a:lnSpc>
            </a:pPr>
            <a:r>
              <a:rPr lang="fi-FI" dirty="0" smtClean="0"/>
              <a:t> Museotoiminta: taiteen keräilijöiden kaupunki</a:t>
            </a:r>
          </a:p>
          <a:p>
            <a:pPr>
              <a:lnSpc>
                <a:spcPct val="150000"/>
              </a:lnSpc>
            </a:pPr>
            <a:r>
              <a:rPr lang="fi-FI" dirty="0"/>
              <a:t> </a:t>
            </a:r>
            <a:r>
              <a:rPr lang="fi-FI" dirty="0" smtClean="0"/>
              <a:t>Kaupunginorkesteri kunnallistettu 1974</a:t>
            </a:r>
          </a:p>
          <a:p>
            <a:pPr>
              <a:lnSpc>
                <a:spcPct val="150000"/>
              </a:lnSpc>
            </a:pPr>
            <a:r>
              <a:rPr lang="fi-FI" dirty="0" smtClean="0"/>
              <a:t> Kaupunginteatteri kunnallistettu 1992 </a:t>
            </a:r>
          </a:p>
          <a:p>
            <a:pPr>
              <a:lnSpc>
                <a:spcPct val="150000"/>
              </a:lnSpc>
            </a:pPr>
            <a:r>
              <a:rPr lang="fi-FI" dirty="0" smtClean="0"/>
              <a:t> Taiteen perusopetus </a:t>
            </a:r>
            <a:r>
              <a:rPr lang="fi-FI" dirty="0" err="1" smtClean="0"/>
              <a:t>Taikon</a:t>
            </a:r>
            <a:r>
              <a:rPr lang="fi-FI" dirty="0" smtClean="0"/>
              <a:t> ja Kuula-opisto</a:t>
            </a:r>
          </a:p>
          <a:p>
            <a:pPr>
              <a:lnSpc>
                <a:spcPct val="150000"/>
              </a:lnSpc>
            </a:pPr>
            <a:r>
              <a:rPr lang="fi-FI" dirty="0"/>
              <a:t> </a:t>
            </a:r>
            <a:r>
              <a:rPr lang="fi-FI" dirty="0" smtClean="0"/>
              <a:t>Yleinen kulttuuritoimi / Kulttuurikeskus</a:t>
            </a:r>
          </a:p>
          <a:p>
            <a:pPr>
              <a:lnSpc>
                <a:spcPct val="150000"/>
              </a:lnSpc>
            </a:pPr>
            <a:endParaRPr lang="fi-F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95486"/>
            <a:ext cx="2059089" cy="6490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75351" y="4486976"/>
            <a:ext cx="3802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i="1" dirty="0" smtClean="0">
                <a:latin typeface="Titillium Web" panose="020B0604020202020204" charset="0"/>
              </a:rPr>
              <a:t>Billy </a:t>
            </a:r>
            <a:r>
              <a:rPr lang="fi-FI" i="1" dirty="0" err="1" smtClean="0">
                <a:latin typeface="Titillium Web" panose="020B0604020202020204" charset="0"/>
              </a:rPr>
              <a:t>Elliot</a:t>
            </a:r>
            <a:r>
              <a:rPr lang="fi-FI" i="1" dirty="0" smtClean="0">
                <a:latin typeface="Titillium Web" panose="020B0604020202020204" charset="0"/>
              </a:rPr>
              <a:t> -musikaali Vaasan kaupunginteatterissa</a:t>
            </a:r>
            <a:endParaRPr lang="fi-FI" i="1" dirty="0">
              <a:latin typeface="Titillium Web" panose="020B0604020202020204" charset="0"/>
            </a:endParaRPr>
          </a:p>
        </p:txBody>
      </p:sp>
      <p:pic>
        <p:nvPicPr>
          <p:cNvPr id="1026" name="Picture 2" descr="Kuvahaun tulos haulle billy elliot vaa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084" y="1953702"/>
            <a:ext cx="3799911" cy="253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93797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8" name="Picture 24" descr="Kuvahaun tulos haulle kuorofestivaali vaa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175" y="2025296"/>
            <a:ext cx="3336622" cy="123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Kuvahaun tulos haulle taiteiden yö vaas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569" y="3644453"/>
            <a:ext cx="1994882" cy="149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untsi279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95" y="0"/>
            <a:ext cx="3681194" cy="206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useot.fi/uploadkuvat/museokuvat/Museo_kes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651" y="0"/>
            <a:ext cx="3642608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uvahaun tulos haulle tikanojan taidekot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0" y="1974658"/>
            <a:ext cx="4372370" cy="170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uvahaun tulos haulle vaasan kaupungin kirjast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91835" cy="202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Kuvahaun tulos haulle vaasan kaupunginorkesteri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 sz="700"/>
          </a:p>
        </p:txBody>
      </p:sp>
      <p:sp>
        <p:nvSpPr>
          <p:cNvPr id="5" name="AutoShape 12" descr="Kuvahaun tulos haulle vaasan kaupunginorkesteri"/>
          <p:cNvSpPr>
            <a:spLocks noChangeAspect="1" noChangeArrowheads="1"/>
          </p:cNvSpPr>
          <p:nvPr/>
        </p:nvSpPr>
        <p:spPr bwMode="auto">
          <a:xfrm>
            <a:off x="230981" y="595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 sz="700"/>
          </a:p>
        </p:txBody>
      </p:sp>
      <p:pic>
        <p:nvPicPr>
          <p:cNvPr id="1038" name="Picture 14" descr="Aiheeseen liittyvä kuv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280" y="2970513"/>
            <a:ext cx="3257748" cy="217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Kuvahaun tulos haulle vaasan kaupunginteatteri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427" y="2004851"/>
            <a:ext cx="3013832" cy="176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Kuvahaun tulos haulle kuula-opist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629" y="3593891"/>
            <a:ext cx="2479375" cy="154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Kuvahaun tulos haulle vaasa opisto taiteen perusopetu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1" y="3658812"/>
            <a:ext cx="2140501" cy="148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8350" y="1521341"/>
            <a:ext cx="1553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Kirjasto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19195" y="-40943"/>
            <a:ext cx="1301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Kuntsi</a:t>
            </a:r>
            <a:endParaRPr lang="fi-FI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03393" y="1512209"/>
            <a:ext cx="5411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Pohjanmaan museo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75165" y="2068057"/>
            <a:ext cx="5335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Tikanojan taidekoti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77773" y="3218146"/>
            <a:ext cx="5335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Teatteri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795" y="3574198"/>
            <a:ext cx="6356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Taiteen perusopetus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7629" y="4604987"/>
            <a:ext cx="5335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Kuula-opisto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54227" y="4557119"/>
            <a:ext cx="5335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Orkesteri</a:t>
            </a:r>
          </a:p>
        </p:txBody>
      </p:sp>
    </p:spTree>
    <p:extLst>
      <p:ext uri="{BB962C8B-B14F-4D97-AF65-F5344CB8AC3E}">
        <p14:creationId xmlns:p14="http://schemas.microsoft.com/office/powerpoint/2010/main" val="381832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755576" y="483518"/>
            <a:ext cx="3226800" cy="85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Toiminta lukujen takana</a:t>
            </a:r>
            <a:endParaRPr lang="en" dirty="0">
              <a:solidFill>
                <a:schemeClr val="accent1"/>
              </a:solidFill>
            </a:endParaRPr>
          </a:p>
        </p:txBody>
      </p:sp>
      <p:sp>
        <p:nvSpPr>
          <p:cNvPr id="147" name="Shape 147"/>
          <p:cNvSpPr/>
          <p:nvPr/>
        </p:nvSpPr>
        <p:spPr>
          <a:xfrm>
            <a:off x="2536375" y="2067694"/>
            <a:ext cx="2337600" cy="2337600"/>
          </a:xfrm>
          <a:prstGeom prst="ellipse">
            <a:avLst/>
          </a:prstGeom>
          <a:solidFill>
            <a:schemeClr val="accent2"/>
          </a:solidFill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 dirty="0" smtClean="0">
                <a:solidFill>
                  <a:schemeClr val="bg1"/>
                </a:solidFill>
                <a:latin typeface="Titillium Web"/>
                <a:ea typeface="Titillium Web"/>
                <a:cs typeface="Titillium Web"/>
                <a:sym typeface="Titillium Web"/>
              </a:rPr>
              <a:t>Också på svenska – Wasa Teater</a:t>
            </a:r>
            <a:endParaRPr lang="en" b="1" dirty="0">
              <a:solidFill>
                <a:schemeClr val="bg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48" name="Shape 148"/>
          <p:cNvSpPr/>
          <p:nvPr/>
        </p:nvSpPr>
        <p:spPr>
          <a:xfrm>
            <a:off x="539552" y="2067694"/>
            <a:ext cx="2337600" cy="2337600"/>
          </a:xfrm>
          <a:prstGeom prst="ellipse">
            <a:avLst/>
          </a:prstGeom>
          <a:solidFill>
            <a:schemeClr val="accent1">
              <a:alpha val="81920"/>
            </a:schemeClr>
          </a:solidFill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 dirty="0" smtClean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Järjestämme itse – korkea kunnallisuusaste</a:t>
            </a:r>
            <a:endParaRPr lang="en" b="1" dirty="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49" name="Shape 149"/>
          <p:cNvSpPr/>
          <p:nvPr/>
        </p:nvSpPr>
        <p:spPr>
          <a:xfrm>
            <a:off x="4533198" y="2067694"/>
            <a:ext cx="2337600" cy="2337600"/>
          </a:xfrm>
          <a:prstGeom prst="ellipse">
            <a:avLst/>
          </a:prstGeom>
          <a:solidFill>
            <a:schemeClr val="accent3">
              <a:alpha val="81920"/>
            </a:schemeClr>
          </a:solidFill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 dirty="0" smtClean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Maakuntakirjasto sekä maakunta- ja aluetaidemuseo - valtionosuusvaikutukset</a:t>
            </a:r>
            <a:endParaRPr lang="en" b="1" dirty="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812" y="263178"/>
            <a:ext cx="2059089" cy="649040"/>
          </a:xfrm>
          <a:prstGeom prst="rect">
            <a:avLst/>
          </a:prstGeom>
        </p:spPr>
      </p:pic>
      <p:sp>
        <p:nvSpPr>
          <p:cNvPr id="8" name="Shape 149"/>
          <p:cNvSpPr/>
          <p:nvPr/>
        </p:nvSpPr>
        <p:spPr>
          <a:xfrm>
            <a:off x="6495227" y="2067694"/>
            <a:ext cx="2337600" cy="2337600"/>
          </a:xfrm>
          <a:prstGeom prst="ellipse">
            <a:avLst/>
          </a:prstGeom>
          <a:solidFill>
            <a:schemeClr val="accent4">
              <a:lumMod val="75000"/>
              <a:alpha val="81920"/>
            </a:schemeClr>
          </a:solidFill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 dirty="0" smtClean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Oopperatoimintaa</a:t>
            </a:r>
            <a:endParaRPr lang="en" b="1" dirty="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  <p:extLst>
      <p:ext uri="{BB962C8B-B14F-4D97-AF65-F5344CB8AC3E}">
        <p14:creationId xmlns:p14="http://schemas.microsoft.com/office/powerpoint/2010/main" val="240349793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844424" y="422500"/>
            <a:ext cx="3871591" cy="85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dirty="0" smtClean="0"/>
              <a:t>Toiminta lukuina</a:t>
            </a:r>
            <a:endParaRPr lang="en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91630"/>
            <a:ext cx="5796136" cy="32603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67494"/>
            <a:ext cx="2056015" cy="64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36186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ctrTitle" idx="4294967295"/>
          </p:nvPr>
        </p:nvSpPr>
        <p:spPr>
          <a:xfrm>
            <a:off x="0" y="190500"/>
            <a:ext cx="8748464" cy="8953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6000" dirty="0" smtClean="0">
                <a:solidFill>
                  <a:schemeClr val="accent2"/>
                </a:solidFill>
              </a:rPr>
              <a:t>51,8%	24,5%	23,7%</a:t>
            </a:r>
            <a:endParaRPr lang="en" sz="6000" dirty="0">
              <a:solidFill>
                <a:schemeClr val="accent2"/>
              </a:solidFill>
            </a:endParaRPr>
          </a:p>
        </p:txBody>
      </p:sp>
      <p:sp>
        <p:nvSpPr>
          <p:cNvPr id="180" name="Shape 180"/>
          <p:cNvSpPr txBox="1">
            <a:spLocks noGrp="1"/>
          </p:cNvSpPr>
          <p:nvPr>
            <p:ph type="subTitle" idx="4294967295"/>
          </p:nvPr>
        </p:nvSpPr>
        <p:spPr>
          <a:xfrm>
            <a:off x="0" y="1030288"/>
            <a:ext cx="7772400" cy="4635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2400" dirty="0" smtClean="0"/>
              <a:t>Henkilöstömenot	Vuokramenot		Muut menot</a:t>
            </a:r>
          </a:p>
          <a:p>
            <a:pPr lvl="0" algn="l" rtl="0">
              <a:spcBef>
                <a:spcPts val="0"/>
              </a:spcBef>
              <a:buNone/>
            </a:pPr>
            <a:endParaRPr lang="en" sz="2400" dirty="0"/>
          </a:p>
        </p:txBody>
      </p:sp>
      <p:sp>
        <p:nvSpPr>
          <p:cNvPr id="181" name="Shape 181"/>
          <p:cNvSpPr txBox="1">
            <a:spLocks noGrp="1"/>
          </p:cNvSpPr>
          <p:nvPr>
            <p:ph type="ctrTitle" idx="4294967295"/>
          </p:nvPr>
        </p:nvSpPr>
        <p:spPr>
          <a:xfrm>
            <a:off x="0" y="3468688"/>
            <a:ext cx="7772400" cy="8953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6000" dirty="0" smtClean="0">
                <a:solidFill>
                  <a:schemeClr val="accent3"/>
                </a:solidFill>
              </a:rPr>
              <a:t>4,4%</a:t>
            </a:r>
            <a:endParaRPr lang="en" sz="6000" dirty="0">
              <a:solidFill>
                <a:schemeClr val="accent3"/>
              </a:solidFill>
            </a:endParaRPr>
          </a:p>
        </p:txBody>
      </p:sp>
      <p:sp>
        <p:nvSpPr>
          <p:cNvPr id="182" name="Shape 182"/>
          <p:cNvSpPr txBox="1">
            <a:spLocks noGrp="1"/>
          </p:cNvSpPr>
          <p:nvPr>
            <p:ph type="subTitle" idx="4294967295"/>
          </p:nvPr>
        </p:nvSpPr>
        <p:spPr>
          <a:xfrm>
            <a:off x="0" y="4316413"/>
            <a:ext cx="9036496" cy="4635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 dirty="0" smtClean="0"/>
              <a:t>Kulttuuritoiminnan nettokäyttökustannusten osuus kunnan verorahoituksesta </a:t>
            </a:r>
            <a:endParaRPr lang="en" sz="2000" dirty="0"/>
          </a:p>
        </p:txBody>
      </p:sp>
      <p:sp>
        <p:nvSpPr>
          <p:cNvPr id="183" name="Shape 183"/>
          <p:cNvSpPr txBox="1">
            <a:spLocks noGrp="1"/>
          </p:cNvSpPr>
          <p:nvPr>
            <p:ph type="ctrTitle" idx="4294967295"/>
          </p:nvPr>
        </p:nvSpPr>
        <p:spPr>
          <a:xfrm>
            <a:off x="0" y="1925638"/>
            <a:ext cx="8892480" cy="8953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4800" dirty="0" smtClean="0">
                <a:solidFill>
                  <a:schemeClr val="accent1"/>
                </a:solidFill>
              </a:rPr>
              <a:t>25%  56,7%  0,2% 11,3%  5,5% 1,3%</a:t>
            </a:r>
            <a:endParaRPr lang="en" sz="4800" dirty="0">
              <a:solidFill>
                <a:srgbClr val="FF004E"/>
              </a:solidFill>
            </a:endParaRPr>
          </a:p>
        </p:txBody>
      </p:sp>
      <p:sp>
        <p:nvSpPr>
          <p:cNvPr id="184" name="Shape 184"/>
          <p:cNvSpPr txBox="1">
            <a:spLocks noGrp="1"/>
          </p:cNvSpPr>
          <p:nvPr>
            <p:ph type="subTitle" idx="4294967295"/>
          </p:nvPr>
        </p:nvSpPr>
        <p:spPr>
          <a:xfrm>
            <a:off x="0" y="2573338"/>
            <a:ext cx="8892480" cy="1135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 dirty="0" smtClean="0"/>
              <a:t>Kirjastot         Taide- ja 	      Kulttuuri-        Taideoppi-          Yleinen 	        Muut </a:t>
            </a:r>
          </a:p>
          <a:p>
            <a:pPr lvl="0">
              <a:spcBef>
                <a:spcPts val="0"/>
              </a:spcBef>
              <a:buNone/>
            </a:pPr>
            <a:r>
              <a:rPr lang="en" sz="2000" dirty="0"/>
              <a:t>	</a:t>
            </a:r>
            <a:r>
              <a:rPr lang="en" sz="2000" dirty="0" smtClean="0"/>
              <a:t>kulttuurilaitokset       talot ja kes-     laitokset ja        kulttuuri         hallinto-</a:t>
            </a:r>
          </a:p>
          <a:p>
            <a:pPr lvl="0">
              <a:spcBef>
                <a:spcPts val="0"/>
              </a:spcBef>
              <a:buNone/>
            </a:pPr>
            <a:r>
              <a:rPr lang="en" sz="2000" dirty="0"/>
              <a:t>	</a:t>
            </a:r>
            <a:r>
              <a:rPr lang="en" sz="2000" dirty="0" smtClean="0"/>
              <a:t>		        kukset	taiteen peruso.	   	       kunnat</a:t>
            </a:r>
            <a:endParaRPr lang="en" sz="2000" dirty="0"/>
          </a:p>
        </p:txBody>
      </p:sp>
    </p:spTree>
    <p:extLst>
      <p:ext uri="{BB962C8B-B14F-4D97-AF65-F5344CB8AC3E}">
        <p14:creationId xmlns:p14="http://schemas.microsoft.com/office/powerpoint/2010/main" val="254057277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ctrTitle"/>
          </p:nvPr>
        </p:nvSpPr>
        <p:spPr>
          <a:xfrm>
            <a:off x="826350" y="1519225"/>
            <a:ext cx="8317650" cy="1159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 </a:t>
            </a:r>
            <a:endParaRPr lang="e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67494"/>
            <a:ext cx="2056015" cy="648071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800591" y="1923678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smtClean="0">
                <a:solidFill>
                  <a:schemeClr val="bg1"/>
                </a:solidFill>
              </a:rPr>
              <a:t>Tulevaisuus tuo tullessaan…</a:t>
            </a:r>
            <a:endParaRPr lang="fi-FI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77742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9"/>
          <p:cNvSpPr txBox="1">
            <a:spLocks noGrp="1"/>
          </p:cNvSpPr>
          <p:nvPr>
            <p:ph type="body" idx="1"/>
          </p:nvPr>
        </p:nvSpPr>
        <p:spPr>
          <a:xfrm>
            <a:off x="827584" y="1203598"/>
            <a:ext cx="5971499" cy="3148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fi-FI" sz="2000" dirty="0" smtClean="0"/>
              <a:t> Maakunta- ja </a:t>
            </a:r>
            <a:r>
              <a:rPr lang="fi-FI" sz="2000" dirty="0" err="1" smtClean="0"/>
              <a:t>soteuudistus</a:t>
            </a:r>
            <a:endParaRPr lang="fi-FI" sz="2000" dirty="0" smtClean="0"/>
          </a:p>
          <a:p>
            <a:r>
              <a:rPr lang="fi-FI" sz="2000" dirty="0" smtClean="0"/>
              <a:t> Valtionosuusjärjestelmän uudistus</a:t>
            </a:r>
          </a:p>
          <a:p>
            <a:endParaRPr lang="fi-FI" sz="2000" dirty="0"/>
          </a:p>
          <a:p>
            <a:r>
              <a:rPr lang="fi-FI" sz="2000" dirty="0"/>
              <a:t> </a:t>
            </a:r>
            <a:r>
              <a:rPr lang="fi-FI" sz="2000" dirty="0" smtClean="0"/>
              <a:t>Kuntaliitosneuvottelut (Mustasaari)</a:t>
            </a:r>
          </a:p>
          <a:p>
            <a:r>
              <a:rPr lang="fi-FI" sz="2000" dirty="0"/>
              <a:t> </a:t>
            </a:r>
            <a:r>
              <a:rPr lang="fi-FI" sz="2000" dirty="0" err="1" smtClean="0"/>
              <a:t>Wasa</a:t>
            </a:r>
            <a:r>
              <a:rPr lang="fi-FI" sz="2000" dirty="0" smtClean="0"/>
              <a:t> </a:t>
            </a:r>
            <a:r>
              <a:rPr lang="fi-FI" sz="2000" dirty="0" err="1" smtClean="0"/>
              <a:t>Teaterin</a:t>
            </a:r>
            <a:r>
              <a:rPr lang="fi-FI" sz="2000" dirty="0" smtClean="0"/>
              <a:t> remontti</a:t>
            </a:r>
          </a:p>
          <a:p>
            <a:r>
              <a:rPr lang="fi-FI" sz="2000" dirty="0"/>
              <a:t> Kulttuuriohjelma</a:t>
            </a:r>
          </a:p>
          <a:p>
            <a:r>
              <a:rPr lang="fi-FI" sz="2000" dirty="0" smtClean="0"/>
              <a:t> </a:t>
            </a:r>
            <a:r>
              <a:rPr lang="fi-FI" sz="2000" dirty="0" err="1" smtClean="0"/>
              <a:t>Wasa</a:t>
            </a:r>
            <a:r>
              <a:rPr lang="fi-FI" sz="2000" dirty="0" smtClean="0"/>
              <a:t> </a:t>
            </a:r>
            <a:r>
              <a:rPr lang="fi-FI" sz="2000" dirty="0" err="1" smtClean="0"/>
              <a:t>Station</a:t>
            </a:r>
            <a:endParaRPr lang="fi-FI" sz="2000" dirty="0" smtClean="0"/>
          </a:p>
        </p:txBody>
      </p:sp>
      <p:pic>
        <p:nvPicPr>
          <p:cNvPr id="3074" name="Picture 2" descr="Varvastossuissa jonos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840" y="1779663"/>
            <a:ext cx="3984968" cy="26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27582" y="4513469"/>
            <a:ext cx="2512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i="1" dirty="0" smtClean="0">
                <a:latin typeface="Titillium Web" panose="020B0604020202020204" charset="0"/>
              </a:rPr>
              <a:t>Kuula-opistossa opiskelee 1300 </a:t>
            </a:r>
            <a:br>
              <a:rPr lang="fi-FI" i="1" dirty="0" smtClean="0">
                <a:latin typeface="Titillium Web" panose="020B0604020202020204" charset="0"/>
              </a:rPr>
            </a:br>
            <a:r>
              <a:rPr lang="fi-FI" i="1" dirty="0" smtClean="0">
                <a:latin typeface="Titillium Web" panose="020B0604020202020204" charset="0"/>
              </a:rPr>
              <a:t>musiikin ja tanssin harrastajaa.</a:t>
            </a:r>
            <a:endParaRPr lang="fi-FI" i="1" dirty="0">
              <a:latin typeface="Titillium We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33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asa S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7031" cy="530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3648" y="411510"/>
            <a:ext cx="5335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Wasa Station 2021</a:t>
            </a:r>
            <a:endParaRPr lang="fi-FI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12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dele template">
  <a:themeElements>
    <a:clrScheme name="VAASA VASA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F15A22"/>
      </a:accent1>
      <a:accent2>
        <a:srgbClr val="F7941E"/>
      </a:accent2>
      <a:accent3>
        <a:srgbClr val="00B2BD"/>
      </a:accent3>
      <a:accent4>
        <a:srgbClr val="F6008C"/>
      </a:accent4>
      <a:accent5>
        <a:srgbClr val="293896"/>
      </a:accent5>
      <a:accent6>
        <a:srgbClr val="AED136"/>
      </a:accent6>
      <a:hlink>
        <a:srgbClr val="0C0C0C"/>
      </a:hlink>
      <a:folHlink>
        <a:srgbClr val="0C0C0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4E"/>
        </a:solidFill>
        <a:ln>
          <a:noFill/>
        </a:ln>
      </a:spPr>
      <a:bodyPr lIns="91425" tIns="91425" rIns="91425" bIns="91425" anchor="ctr" anchorCtr="0">
        <a:noAutofit/>
      </a:bodyPr>
      <a:lstStyle>
        <a:defPPr>
          <a:spcBef>
            <a:spcPts val="0"/>
          </a:spcBef>
          <a:buNone/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Julkaisu" ma:contentTypeID="0x010100E782FAA58B3E744EA03410A6C0BE03FA00C5897CF89DCD934187FAAC14B3C436E9" ma:contentTypeVersion="39" ma:contentTypeDescription="Luo uusi asiakirja." ma:contentTypeScope="" ma:versionID="e6f66ca45791f2f3dbe37707e7f95c42">
  <xsd:schema xmlns:xsd="http://www.w3.org/2001/XMLSchema" xmlns:xs="http://www.w3.org/2001/XMLSchema" xmlns:p="http://schemas.microsoft.com/office/2006/metadata/properties" xmlns:ns2="b2331b50-7d85-4114-9c50-c4430af387dd" xmlns:ns3="335f0011-5611-4b72-a945-5a217b696072" xmlns:ns4="727d208c-b9fc-4aab-8685-7aa76d5df704" targetNamespace="http://schemas.microsoft.com/office/2006/metadata/properties" ma:root="true" ma:fieldsID="f7bcc9f0792ead6d0864f360003a1a32" ns2:_="" ns3:_="" ns4:_="">
    <xsd:import namespace="b2331b50-7d85-4114-9c50-c4430af387dd"/>
    <xsd:import namespace="335f0011-5611-4b72-a945-5a217b696072"/>
    <xsd:import namespace="727d208c-b9fc-4aab-8685-7aa76d5df704"/>
    <xsd:element name="properties">
      <xsd:complexType>
        <xsd:sequence>
          <xsd:element name="documentManagement">
            <xsd:complexType>
              <xsd:all>
                <xsd:element ref="ns3:SCLiftup" minOccurs="0"/>
                <xsd:element ref="ns2:a44329376a8e4058a32149751e1cf833" minOccurs="0"/>
                <xsd:element ref="ns2:TaxCatchAll" minOccurs="0"/>
                <xsd:element ref="ns2:TaxCatchAllLabel" minOccurs="0"/>
                <xsd:element ref="ns2:n547a2840f4c4908bae3582247e377a1" minOccurs="0"/>
                <xsd:element ref="ns2:m53e44f78bd849fa8aca88c6a4393482" minOccurs="0"/>
                <xsd:element ref="ns2:TaxKeywordTaxHTField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331b50-7d85-4114-9c50-c4430af387dd" elementFormDefault="qualified">
    <xsd:import namespace="http://schemas.microsoft.com/office/2006/documentManagement/types"/>
    <xsd:import namespace="http://schemas.microsoft.com/office/infopath/2007/PartnerControls"/>
    <xsd:element name="a44329376a8e4058a32149751e1cf833" ma:index="8" nillable="true" ma:taxonomy="true" ma:internalName="a44329376a8e4058a32149751e1cf833" ma:taxonomyFieldName="Julkaisun_x0020_tyyppi" ma:displayName="Julkaisun tyyppi" ma:default="" ma:fieldId="{a4432937-6a8e-4058-a321-49751e1cf833}" ma:sspId="6f3af7b7-6e1e-49ac-babf-e10704664560" ma:termSetId="def9aa1d-8854-4819-8da3-e98bc552c331" ma:anchorId="53069f5e-17a0-4fec-8bb5-f12a1d2739a5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84265bd5-ab58-4ba4-95b9-9d82a20e4c92}" ma:internalName="TaxCatchAll" ma:showField="CatchAllData" ma:web="727d208c-b9fc-4aab-8685-7aa76d5df7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84265bd5-ab58-4ba4-95b9-9d82a20e4c92}" ma:internalName="TaxCatchAllLabel" ma:readOnly="true" ma:showField="CatchAllDataLabel" ma:web="727d208c-b9fc-4aab-8685-7aa76d5df7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547a2840f4c4908bae3582247e377a1" ma:index="13" nillable="true" ma:taxonomy="true" ma:internalName="n547a2840f4c4908bae3582247e377a1" ma:taxonomyFieldName="SCOrganisation" ma:displayName="Aineistopankin kategoria" ma:readOnly="false" ma:default="" ma:fieldId="{7547a284-0f4c-4908-bae3-582247e377a1}" ma:sspId="6f3af7b7-6e1e-49ac-babf-e10704664560" ma:termSetId="def9aa1d-8854-4819-8da3-e98bc552c331" ma:anchorId="ee6f02f3-7749-46b4-a670-f6abf61efce6" ma:open="false" ma:isKeyword="false">
      <xsd:complexType>
        <xsd:sequence>
          <xsd:element ref="pc:Terms" minOccurs="0" maxOccurs="1"/>
        </xsd:sequence>
      </xsd:complexType>
    </xsd:element>
    <xsd:element name="m53e44f78bd849fa8aca88c6a4393482" ma:index="15" nillable="true" ma:taxonomy="true" ma:internalName="m53e44f78bd849fa8aca88c6a4393482" ma:taxonomyFieldName="Tulosalue" ma:displayName="Tulosalue" ma:default="" ma:fieldId="{653e44f7-8bd8-49fa-8aca-88c6a4393482}" ma:sspId="6f3af7b7-6e1e-49ac-babf-e10704664560" ma:termSetId="def9aa1d-8854-4819-8da3-e98bc552c331" ma:anchorId="b3149fd6-fc7a-45d9-b472-860cba4165ca" ma:open="false" ma:isKeyword="false">
      <xsd:complexType>
        <xsd:sequence>
          <xsd:element ref="pc:Terms" minOccurs="0" maxOccurs="1"/>
        </xsd:sequence>
      </xsd:complexType>
    </xsd:element>
    <xsd:element name="TaxKeywordTaxHTField" ma:index="17" nillable="true" ma:taxonomy="true" ma:internalName="TaxKeywordTaxHTField" ma:taxonomyFieldName="TaxKeyword" ma:displayName="Yrityksen avainsanat" ma:fieldId="{23f27201-bee3-471e-b2e7-b64fd8b7ca38}" ma:taxonomyMulti="true" ma:sspId="6f3af7b7-6e1e-49ac-babf-e1070466456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5f0011-5611-4b72-a945-5a217b696072" elementFormDefault="qualified">
    <xsd:import namespace="http://schemas.microsoft.com/office/2006/documentManagement/types"/>
    <xsd:import namespace="http://schemas.microsoft.com/office/infopath/2007/PartnerControls"/>
    <xsd:element name="SCLiftup" ma:index="5" nillable="true" ma:displayName="Nosta Aineistopankkiin" ma:description="Valitse jos haluat nosta tämä kohde aineistopankkiin" ma:internalName="SCLiftup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7d208c-b9fc-4aab-8685-7aa76d5df704" elementFormDefault="qualified">
    <xsd:import namespace="http://schemas.microsoft.com/office/2006/documentManagement/types"/>
    <xsd:import namespace="http://schemas.microsoft.com/office/infopath/2007/PartnerControls"/>
    <xsd:element name="_dlc_DocId" ma:index="19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Url" ma:index="20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Sisältölaji"/>
        <xsd:element ref="dc:title" minOccurs="0" maxOccurs="1" ma:index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6f3af7b7-6e1e-49ac-babf-e10704664560" ContentTypeId="0x010100E782FAA58B3E744EA03410A6C0BE03FA" PreviousValue="false"/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53e44f78bd849fa8aca88c6a4393482 xmlns="b2331b50-7d85-4114-9c50-c4430af387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Hallintopalvelut</TermName>
          <TermId xmlns="http://schemas.microsoft.com/office/infopath/2007/PartnerControls">9559a940-0356-43c9-be8d-87108df5ce8c</TermId>
        </TermInfo>
      </Terms>
    </m53e44f78bd849fa8aca88c6a4393482>
    <TaxCatchAll xmlns="b2331b50-7d85-4114-9c50-c4430af387dd">
      <Value>631</Value>
      <Value>288</Value>
      <Value>161</Value>
    </TaxCatchAll>
    <_dlc_DocId xmlns="727d208c-b9fc-4aab-8685-7aa76d5df704">4PTDPCYXC2DP-629-6</_dlc_DocId>
    <_dlc_DocIdUrl xmlns="727d208c-b9fc-4aab-8685-7aa76d5df704">
      <Url>https://kiva.vsa.vaasa.fi/tukipalvelut/viestinta/markkinointi/_layouts/15/DocIdRedir.aspx?ID=4PTDPCYXC2DP-629-6</Url>
      <Description>4PTDPCYXC2DP-629-6</Description>
    </_dlc_DocIdUrl>
    <n547a2840f4c4908bae3582247e377a1 xmlns="b2331b50-7d85-4114-9c50-c4430af387dd">
      <Terms xmlns="http://schemas.microsoft.com/office/infopath/2007/PartnerControls"/>
    </n547a2840f4c4908bae3582247e377a1>
    <SCLiftup xmlns="335f0011-5611-4b72-a945-5a217b696072">false</SCLiftup>
    <a44329376a8e4058a32149751e1cf833 xmlns="b2331b50-7d85-4114-9c50-c4430af387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Esitys</TermName>
          <TermId xmlns="http://schemas.microsoft.com/office/infopath/2007/PartnerControls">5a75a06f-c22f-40fe-9bf6-638c1e113675</TermId>
        </TermInfo>
      </Terms>
    </a44329376a8e4058a32149751e1cf833>
    <TaxKeywordTaxHTField xmlns="b2331b50-7d85-4114-9c50-c4430af387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PowerPoint</TermName>
          <TermId xmlns="http://schemas.microsoft.com/office/infopath/2007/PartnerControls">00000000-0000-0000-0000-000000000000</TermId>
        </TermInfo>
      </Terms>
    </TaxKeywordTaxHTField>
  </documentManagement>
</p:properties>
</file>

<file path=customXml/itemProps1.xml><?xml version="1.0" encoding="utf-8"?>
<ds:datastoreItem xmlns:ds="http://schemas.openxmlformats.org/officeDocument/2006/customXml" ds:itemID="{18355D1D-AD44-4B84-9FE8-117A357A9C6A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9BC3E0EB-20D1-4EE0-9992-88AD68D787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2F0DC4-36CE-4EDD-907B-E9B72802D8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331b50-7d85-4114-9c50-c4430af387dd"/>
    <ds:schemaRef ds:uri="335f0011-5611-4b72-a945-5a217b696072"/>
    <ds:schemaRef ds:uri="727d208c-b9fc-4aab-8685-7aa76d5df7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150B7E3F-9E5B-4C91-85CD-61A54E2D2183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A5CF9618-461D-4DBB-B62B-38FC6ADA57FA}">
  <ds:schemaRefs>
    <ds:schemaRef ds:uri="727d208c-b9fc-4aab-8685-7aa76d5df704"/>
    <ds:schemaRef ds:uri="http://schemas.openxmlformats.org/package/2006/metadata/core-properties"/>
    <ds:schemaRef ds:uri="http://purl.org/dc/dcmitype/"/>
    <ds:schemaRef ds:uri="http://purl.org/dc/terms/"/>
    <ds:schemaRef ds:uri="335f0011-5611-4b72-a945-5a217b696072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b2331b50-7d85-4114-9c50-c4430af387dd"/>
    <ds:schemaRef ds:uri="http://schemas.microsoft.com/office/infopath/2007/PartnerControl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584</TotalTime>
  <Words>162</Words>
  <Application>Microsoft Office PowerPoint</Application>
  <PresentationFormat>Näytössä katseltava esitys (16:9)</PresentationFormat>
  <Paragraphs>45</Paragraphs>
  <Slides>10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Arial</vt:lpstr>
      <vt:lpstr>Titillium Web</vt:lpstr>
      <vt:lpstr>Arial Rounded MT Bold</vt:lpstr>
      <vt:lpstr>Fidele template</vt:lpstr>
      <vt:lpstr>VAASA – POHJOLAN ENERGIA- PÄÄKAUPUNKI</vt:lpstr>
      <vt:lpstr>Taustaa</vt:lpstr>
      <vt:lpstr>PowerPoint-esitys</vt:lpstr>
      <vt:lpstr>Toiminta lukujen takana</vt:lpstr>
      <vt:lpstr>Toiminta lukuina</vt:lpstr>
      <vt:lpstr>51,8% 24,5% 23,7%</vt:lpstr>
      <vt:lpstr> </vt:lpstr>
      <vt:lpstr>PowerPoint-esitys</vt:lpstr>
      <vt:lpstr>PowerPoint-esitys</vt:lpstr>
      <vt:lpstr>PowerPoint-esitys</vt:lpstr>
    </vt:vector>
  </TitlesOfParts>
  <Company>25h media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Matikainen Mikael</dc:creator>
  <cp:keywords>PowerPoint</cp:keywords>
  <cp:lastModifiedBy>Kokous</cp:lastModifiedBy>
  <cp:revision>120</cp:revision>
  <dcterms:modified xsi:type="dcterms:W3CDTF">2018-01-29T13:49:24Z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0x010100E782FAA58B3E744EA03410A6C0BE03FA00C5897CF89DCD934187FAAC14B3C436E9</vt:lpwstr>
  </property>
  <property fmtid="{D5CDD505-2E9C-101B-9397-08002B2CF9AE}" pid="3" name="_dlc_DocIdItemGuid">
    <vt:lpwstr>27e6ad83-9dcd-4d74-9872-1e9dab812b74</vt:lpwstr>
  </property>
  <property fmtid="{D5CDD505-2E9C-101B-9397-08002B2CF9AE}" pid="4" name="Julkaisun tyyppi">
    <vt:lpwstr>288;#Esitys|5a75a06f-c22f-40fe-9bf6-638c1e113675</vt:lpwstr>
  </property>
  <property fmtid="{D5CDD505-2E9C-101B-9397-08002B2CF9AE}" pid="5" name="Tulosalue">
    <vt:lpwstr>161;#Hallintopalvelut|9559a940-0356-43c9-be8d-87108df5ce8c</vt:lpwstr>
  </property>
  <property fmtid="{D5CDD505-2E9C-101B-9397-08002B2CF9AE}" pid="6" name="TaxKeyword">
    <vt:lpwstr>631;#PowerPoint|6e3df624-7788-43b2-96f0-cc3492d9f3cd</vt:lpwstr>
  </property>
  <property fmtid="{D5CDD505-2E9C-101B-9397-08002B2CF9AE}" pid="7" name="d9dbfc85ae3a4a80acea1e04eaf18b4d">
    <vt:lpwstr/>
  </property>
  <property fmtid="{D5CDD505-2E9C-101B-9397-08002B2CF9AE}" pid="8" name="SCOrganisation">
    <vt:lpwstr/>
  </property>
  <property fmtid="{D5CDD505-2E9C-101B-9397-08002B2CF9AE}" pid="9" name="j81fce6b4ab24cfdb257a13dd89e0c92">
    <vt:lpwstr/>
  </property>
  <property fmtid="{D5CDD505-2E9C-101B-9397-08002B2CF9AE}" pid="10" name="Kokousasiakirjan tyyppi">
    <vt:lpwstr/>
  </property>
  <property fmtid="{D5CDD505-2E9C-101B-9397-08002B2CF9AE}" pid="11" name="Avainsana">
    <vt:lpwstr/>
  </property>
  <property fmtid="{D5CDD505-2E9C-101B-9397-08002B2CF9AE}" pid="12" name="m8e6757a76754bb6ac48d5e619fb5fd0">
    <vt:lpwstr/>
  </property>
  <property fmtid="{D5CDD505-2E9C-101B-9397-08002B2CF9AE}" pid="13" name="b2c6253beb4c4e049482aee23d21edf2">
    <vt:lpwstr/>
  </property>
  <property fmtid="{D5CDD505-2E9C-101B-9397-08002B2CF9AE}" pid="14" name="Aineistopankin_x0020_kategoriat">
    <vt:lpwstr/>
  </property>
  <property fmtid="{D5CDD505-2E9C-101B-9397-08002B2CF9AE}" pid="15" name="SCDocumentType">
    <vt:lpwstr/>
  </property>
  <property fmtid="{D5CDD505-2E9C-101B-9397-08002B2CF9AE}" pid="16" name="h69d9177441543c79f0d0d4433bc13ac">
    <vt:lpwstr/>
  </property>
  <property fmtid="{D5CDD505-2E9C-101B-9397-08002B2CF9AE}" pid="17" name="Toimiala">
    <vt:lpwstr/>
  </property>
  <property fmtid="{D5CDD505-2E9C-101B-9397-08002B2CF9AE}" pid="18" name="ib550c109c0048a9ba9abceb17f3d3f3">
    <vt:lpwstr/>
  </property>
  <property fmtid="{D5CDD505-2E9C-101B-9397-08002B2CF9AE}" pid="19" name="Lomaketyyppi">
    <vt:lpwstr/>
  </property>
  <property fmtid="{D5CDD505-2E9C-101B-9397-08002B2CF9AE}" pid="20" name="Aineistopankin kategoriat">
    <vt:lpwstr/>
  </property>
</Properties>
</file>