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91" r:id="rId5"/>
    <p:sldId id="258" r:id="rId6"/>
    <p:sldId id="259" r:id="rId7"/>
    <p:sldId id="261" r:id="rId8"/>
    <p:sldId id="263" r:id="rId9"/>
    <p:sldId id="265" r:id="rId10"/>
    <p:sldId id="266" r:id="rId11"/>
    <p:sldId id="267" r:id="rId12"/>
    <p:sldId id="270" r:id="rId13"/>
    <p:sldId id="271" r:id="rId14"/>
    <p:sldId id="272" r:id="rId15"/>
    <p:sldId id="273" r:id="rId16"/>
    <p:sldId id="274" r:id="rId17"/>
    <p:sldId id="275" r:id="rId18"/>
    <p:sldId id="276" r:id="rId19"/>
    <p:sldId id="279" r:id="rId20"/>
    <p:sldId id="280" r:id="rId21"/>
    <p:sldId id="282" r:id="rId22"/>
    <p:sldId id="283" r:id="rId23"/>
    <p:sldId id="284" r:id="rId24"/>
    <p:sldId id="285" r:id="rId25"/>
    <p:sldId id="287" r:id="rId26"/>
    <p:sldId id="288" r:id="rId27"/>
    <p:sldId id="289" r:id="rId28"/>
    <p:sldId id="290" r:id="rId29"/>
    <p:sldId id="292" r:id="rId30"/>
    <p:sldId id="293" r:id="rId31"/>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p:cViewPr varScale="1">
        <p:scale>
          <a:sx n="109" d="100"/>
          <a:sy n="109" d="100"/>
        </p:scale>
        <p:origin x="165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1B0CAD59-839A-4E53-8896-934986D8F5BB}" type="datetimeFigureOut">
              <a:rPr lang="fi-FI" smtClean="0"/>
              <a:t>1.11.2016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F0925E-337D-479E-AC03-541D99658C09}" type="slidenum">
              <a:rPr lang="fi-FI" smtClean="0"/>
              <a:t>‹#›</a:t>
            </a:fld>
            <a:endParaRPr lang="fi-FI"/>
          </a:p>
        </p:txBody>
      </p:sp>
    </p:spTree>
    <p:extLst>
      <p:ext uri="{BB962C8B-B14F-4D97-AF65-F5344CB8AC3E}">
        <p14:creationId xmlns:p14="http://schemas.microsoft.com/office/powerpoint/2010/main" val="3590647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1B0CAD59-839A-4E53-8896-934986D8F5BB}" type="datetimeFigureOut">
              <a:rPr lang="fi-FI" smtClean="0"/>
              <a:t>1.11.2016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F0925E-337D-479E-AC03-541D99658C09}" type="slidenum">
              <a:rPr lang="fi-FI" smtClean="0"/>
              <a:t>‹#›</a:t>
            </a:fld>
            <a:endParaRPr lang="fi-FI"/>
          </a:p>
        </p:txBody>
      </p:sp>
    </p:spTree>
    <p:extLst>
      <p:ext uri="{BB962C8B-B14F-4D97-AF65-F5344CB8AC3E}">
        <p14:creationId xmlns:p14="http://schemas.microsoft.com/office/powerpoint/2010/main" val="2205198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1B0CAD59-839A-4E53-8896-934986D8F5BB}" type="datetimeFigureOut">
              <a:rPr lang="fi-FI" smtClean="0"/>
              <a:t>1.11.2016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F0925E-337D-479E-AC03-541D99658C09}" type="slidenum">
              <a:rPr lang="fi-FI" smtClean="0"/>
              <a:t>‹#›</a:t>
            </a:fld>
            <a:endParaRPr lang="fi-FI"/>
          </a:p>
        </p:txBody>
      </p:sp>
    </p:spTree>
    <p:extLst>
      <p:ext uri="{BB962C8B-B14F-4D97-AF65-F5344CB8AC3E}">
        <p14:creationId xmlns:p14="http://schemas.microsoft.com/office/powerpoint/2010/main" val="1720776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chemeClr val="bg1"/>
        </a:solidFill>
        <a:effectLst/>
      </p:bgPr>
    </p:bg>
    <p:spTree>
      <p:nvGrpSpPr>
        <p:cNvPr id="1" name=""/>
        <p:cNvGrpSpPr/>
        <p:nvPr/>
      </p:nvGrpSpPr>
      <p:grpSpPr>
        <a:xfrm>
          <a:off x="0" y="0"/>
          <a:ext cx="0" cy="0"/>
          <a:chOff x="0" y="0"/>
          <a:chExt cx="0" cy="0"/>
        </a:xfrm>
      </p:grpSpPr>
      <p:pic>
        <p:nvPicPr>
          <p:cNvPr id="7" name="Picture 8" descr="ribbon_kansisivu.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08687" y="2679976"/>
            <a:ext cx="4052760" cy="4142028"/>
          </a:xfrm>
          <a:prstGeom prst="rect">
            <a:avLst/>
          </a:prstGeom>
        </p:spPr>
      </p:pic>
      <p:sp>
        <p:nvSpPr>
          <p:cNvPr id="9"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680400" y="1825200"/>
            <a:ext cx="7297200" cy="1468800"/>
          </a:xfrm>
        </p:spPr>
        <p:txBody>
          <a:bodyPr rIns="90000"/>
          <a:lstStyle/>
          <a:p>
            <a:r>
              <a:rPr lang="fi-FI" smtClean="0"/>
              <a:t>Muokkaa perustyyl. napsautt.</a:t>
            </a:r>
            <a:endParaRPr lang="fi-FI" dirty="0"/>
          </a:p>
        </p:txBody>
      </p:sp>
      <p:sp>
        <p:nvSpPr>
          <p:cNvPr id="3" name="Subtitle 2"/>
          <p:cNvSpPr>
            <a:spLocks noGrp="1"/>
          </p:cNvSpPr>
          <p:nvPr>
            <p:ph type="subTitle" idx="1"/>
          </p:nvPr>
        </p:nvSpPr>
        <p:spPr>
          <a:xfrm>
            <a:off x="680400" y="3301200"/>
            <a:ext cx="6102000" cy="1638000"/>
          </a:xfrm>
        </p:spPr>
        <p:txBody>
          <a:bodyPr>
            <a:normAutofit/>
          </a:bodyPr>
          <a:lstStyle>
            <a:lvl1pPr marL="0" indent="0" algn="l">
              <a:buNone/>
              <a:defRPr sz="26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pic>
        <p:nvPicPr>
          <p:cNvPr id="10" name="Kuva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125" y="426344"/>
            <a:ext cx="2772677" cy="861210"/>
          </a:xfrm>
          <a:prstGeom prst="rect">
            <a:avLst/>
          </a:prstGeom>
        </p:spPr>
      </p:pic>
    </p:spTree>
    <p:extLst>
      <p:ext uri="{BB962C8B-B14F-4D97-AF65-F5344CB8AC3E}">
        <p14:creationId xmlns:p14="http://schemas.microsoft.com/office/powerpoint/2010/main" val="3421043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10"/>
          </p:nvPr>
        </p:nvSpPr>
        <p:spPr/>
        <p:txBody>
          <a:bodyPr/>
          <a:lstStyle/>
          <a:p>
            <a:r>
              <a:rPr lang="fi-FI" smtClean="0"/>
              <a:t>[pvm]</a:t>
            </a:r>
            <a:endParaRPr lang="fi-FI"/>
          </a:p>
        </p:txBody>
      </p:sp>
      <p:sp>
        <p:nvSpPr>
          <p:cNvPr id="5" name="Footer Placeholder 4"/>
          <p:cNvSpPr>
            <a:spLocks noGrp="1"/>
          </p:cNvSpPr>
          <p:nvPr>
            <p:ph type="ftr" sz="quarter" idx="11"/>
          </p:nvPr>
        </p:nvSpPr>
        <p:spPr/>
        <p:txBody>
          <a:bodyPr/>
          <a:lstStyle/>
          <a:p>
            <a:r>
              <a:rPr lang="fi-FI" smtClean="0"/>
              <a:t>Etunimi Sukunimi titteli | Tapahtuma</a:t>
            </a:r>
            <a:endParaRPr lang="fi-FI"/>
          </a:p>
        </p:txBody>
      </p:sp>
      <p:sp>
        <p:nvSpPr>
          <p:cNvPr id="6" name="Slide Number Placeholder 5"/>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121720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Väliotsikkodia">
    <p:bg>
      <p:bgPr>
        <a:solidFill>
          <a:schemeClr val="bg1"/>
        </a:solidFill>
        <a:effectLst/>
      </p:bgPr>
    </p:bg>
    <p:spTree>
      <p:nvGrpSpPr>
        <p:cNvPr id="1" name=""/>
        <p:cNvGrpSpPr/>
        <p:nvPr/>
      </p:nvGrpSpPr>
      <p:grpSpPr>
        <a:xfrm>
          <a:off x="0" y="0"/>
          <a:ext cx="0" cy="0"/>
          <a:chOff x="0" y="0"/>
          <a:chExt cx="0" cy="0"/>
        </a:xfrm>
      </p:grpSpPr>
      <p:pic>
        <p:nvPicPr>
          <p:cNvPr id="7"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38" y="6242551"/>
            <a:ext cx="1789386" cy="555795"/>
          </a:xfrm>
          <a:prstGeom prst="rect">
            <a:avLst/>
          </a:prstGeom>
        </p:spPr>
      </p:pic>
      <p:pic>
        <p:nvPicPr>
          <p:cNvPr id="11" name="Picture 8" descr="ribbon_kansisivu.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1649" y="3796906"/>
            <a:ext cx="3812351" cy="3061094"/>
          </a:xfrm>
          <a:prstGeom prst="rect">
            <a:avLst/>
          </a:prstGeom>
        </p:spPr>
      </p:pic>
      <p:sp>
        <p:nvSpPr>
          <p:cNvPr id="2" name="Title 1"/>
          <p:cNvSpPr>
            <a:spLocks noGrp="1"/>
          </p:cNvSpPr>
          <p:nvPr>
            <p:ph type="ctrTitle"/>
          </p:nvPr>
        </p:nvSpPr>
        <p:spPr>
          <a:xfrm>
            <a:off x="680400" y="1825200"/>
            <a:ext cx="7297200" cy="1468800"/>
          </a:xfrm>
        </p:spPr>
        <p:txBody>
          <a:bodyPr rIns="90000"/>
          <a:lstStyle/>
          <a:p>
            <a:r>
              <a:rPr lang="fi-FI" noProof="0" smtClean="0"/>
              <a:t>Muokkaa perustyyl. napsautt.</a:t>
            </a:r>
            <a:endParaRPr lang="fi-FI" noProof="0" dirty="0"/>
          </a:p>
        </p:txBody>
      </p:sp>
      <p:sp>
        <p:nvSpPr>
          <p:cNvPr id="3" name="Subtitle 2"/>
          <p:cNvSpPr>
            <a:spLocks noGrp="1"/>
          </p:cNvSpPr>
          <p:nvPr>
            <p:ph type="subTitle" idx="1"/>
          </p:nvPr>
        </p:nvSpPr>
        <p:spPr>
          <a:xfrm>
            <a:off x="680400" y="3301200"/>
            <a:ext cx="6102000" cy="1638000"/>
          </a:xfrm>
        </p:spPr>
        <p:txBody>
          <a:bodyPr>
            <a:normAutofit/>
          </a:bodyPr>
          <a:lstStyle>
            <a:lvl1pPr marL="0" indent="0" algn="l">
              <a:buNone/>
              <a:defRPr sz="26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2"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1466768834"/>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Väliotsikkodia 2">
    <p:spTree>
      <p:nvGrpSpPr>
        <p:cNvPr id="1" name=""/>
        <p:cNvGrpSpPr/>
        <p:nvPr/>
      </p:nvGrpSpPr>
      <p:grpSpPr>
        <a:xfrm>
          <a:off x="0" y="0"/>
          <a:ext cx="0" cy="0"/>
          <a:chOff x="0" y="0"/>
          <a:chExt cx="0" cy="0"/>
        </a:xfrm>
      </p:grpSpPr>
      <p:pic>
        <p:nvPicPr>
          <p:cNvPr id="9"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38" y="6242551"/>
            <a:ext cx="1789386" cy="555795"/>
          </a:xfrm>
          <a:prstGeom prst="rect">
            <a:avLst/>
          </a:prstGeom>
        </p:spPr>
      </p:pic>
      <p:pic>
        <p:nvPicPr>
          <p:cNvPr id="13" name="Picture 8" descr="ribbon_kansisivu.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p>
        </p:txBody>
      </p:sp>
      <p:pic>
        <p:nvPicPr>
          <p:cNvPr id="17" name="Kuva 1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1"/>
            <a:ext cx="9144000" cy="4508280"/>
          </a:xfrm>
          <a:prstGeom prst="rect">
            <a:avLst/>
          </a:prstGeom>
        </p:spPr>
      </p:pic>
    </p:spTree>
    <p:extLst>
      <p:ext uri="{BB962C8B-B14F-4D97-AF65-F5344CB8AC3E}">
        <p14:creationId xmlns:p14="http://schemas.microsoft.com/office/powerpoint/2010/main" val="352217744"/>
      </p:ext>
    </p:extLst>
  </p:cSld>
  <p:clrMapOvr>
    <a:masterClrMapping/>
  </p:clrMapOvr>
  <p:timing>
    <p:tnLst>
      <p:par>
        <p:cTn id="1" dur="indefinite" restart="never" nodeType="tmRoot"/>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Väliotsikkodia 3">
    <p:spTree>
      <p:nvGrpSpPr>
        <p:cNvPr id="1" name=""/>
        <p:cNvGrpSpPr/>
        <p:nvPr/>
      </p:nvGrpSpPr>
      <p:grpSpPr>
        <a:xfrm>
          <a:off x="0" y="0"/>
          <a:ext cx="0" cy="0"/>
          <a:chOff x="0" y="0"/>
          <a:chExt cx="0" cy="0"/>
        </a:xfrm>
      </p:grpSpPr>
      <p:pic>
        <p:nvPicPr>
          <p:cNvPr id="9"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38" y="6242551"/>
            <a:ext cx="1789386" cy="555795"/>
          </a:xfrm>
          <a:prstGeom prst="rect">
            <a:avLst/>
          </a:prstGeom>
        </p:spPr>
      </p:pic>
      <p:pic>
        <p:nvPicPr>
          <p:cNvPr id="13" name="Picture 8" descr="ribbon_kansisivu.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p>
        </p:txBody>
      </p:sp>
      <p:pic>
        <p:nvPicPr>
          <p:cNvPr id="12" name="Kuva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647" y="0"/>
            <a:ext cx="9144000" cy="4508280"/>
          </a:xfrm>
          <a:prstGeom prst="rect">
            <a:avLst/>
          </a:prstGeom>
        </p:spPr>
      </p:pic>
    </p:spTree>
    <p:extLst>
      <p:ext uri="{BB962C8B-B14F-4D97-AF65-F5344CB8AC3E}">
        <p14:creationId xmlns:p14="http://schemas.microsoft.com/office/powerpoint/2010/main" val="139867904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Väliotsikkodia 4">
    <p:spTree>
      <p:nvGrpSpPr>
        <p:cNvPr id="1" name=""/>
        <p:cNvGrpSpPr/>
        <p:nvPr/>
      </p:nvGrpSpPr>
      <p:grpSpPr>
        <a:xfrm>
          <a:off x="0" y="0"/>
          <a:ext cx="0" cy="0"/>
          <a:chOff x="0" y="0"/>
          <a:chExt cx="0" cy="0"/>
        </a:xfrm>
      </p:grpSpPr>
      <p:pic>
        <p:nvPicPr>
          <p:cNvPr id="9"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38" y="6242551"/>
            <a:ext cx="1789386" cy="555795"/>
          </a:xfrm>
          <a:prstGeom prst="rect">
            <a:avLst/>
          </a:prstGeom>
        </p:spPr>
      </p:pic>
      <p:pic>
        <p:nvPicPr>
          <p:cNvPr id="13" name="Picture 8" descr="ribbon_kansisivu.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p>
        </p:txBody>
      </p:sp>
      <p:pic>
        <p:nvPicPr>
          <p:cNvPr id="17" name="Kuva 1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4544281"/>
          </a:xfrm>
          <a:prstGeom prst="rect">
            <a:avLst/>
          </a:prstGeom>
        </p:spPr>
      </p:pic>
    </p:spTree>
    <p:extLst>
      <p:ext uri="{BB962C8B-B14F-4D97-AF65-F5344CB8AC3E}">
        <p14:creationId xmlns:p14="http://schemas.microsoft.com/office/powerpoint/2010/main" val="392957114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Väliotsikkodia 5">
    <p:spTree>
      <p:nvGrpSpPr>
        <p:cNvPr id="1" name=""/>
        <p:cNvGrpSpPr/>
        <p:nvPr/>
      </p:nvGrpSpPr>
      <p:grpSpPr>
        <a:xfrm>
          <a:off x="0" y="0"/>
          <a:ext cx="0" cy="0"/>
          <a:chOff x="0" y="0"/>
          <a:chExt cx="0" cy="0"/>
        </a:xfrm>
      </p:grpSpPr>
      <p:pic>
        <p:nvPicPr>
          <p:cNvPr id="9"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38" y="6242551"/>
            <a:ext cx="1789386" cy="555795"/>
          </a:xfrm>
          <a:prstGeom prst="rect">
            <a:avLst/>
          </a:prstGeom>
        </p:spPr>
      </p:pic>
      <p:pic>
        <p:nvPicPr>
          <p:cNvPr id="13" name="Picture 8" descr="ribbon_kansisivu.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468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p>
        </p:txBody>
      </p:sp>
      <p:pic>
        <p:nvPicPr>
          <p:cNvPr id="7" name="Kuva 6"/>
          <p:cNvPicPr>
            <a:picLocks noChangeAspect="1"/>
          </p:cNvPicPr>
          <p:nvPr userDrawn="1"/>
        </p:nvPicPr>
        <p:blipFill rotWithShape="1">
          <a:blip r:embed="rId4" cstate="print">
            <a:extLst>
              <a:ext uri="{28A0092B-C50C-407E-A947-70E740481C1C}">
                <a14:useLocalDpi xmlns:a14="http://schemas.microsoft.com/office/drawing/2010/main" val="0"/>
              </a:ext>
            </a:extLst>
          </a:blip>
          <a:srcRect t="4851" b="20745"/>
          <a:stretch/>
        </p:blipFill>
        <p:spPr>
          <a:xfrm>
            <a:off x="0" y="-27384"/>
            <a:ext cx="9144000" cy="4535664"/>
          </a:xfrm>
          <a:prstGeom prst="rect">
            <a:avLst/>
          </a:prstGeom>
        </p:spPr>
      </p:pic>
    </p:spTree>
    <p:extLst>
      <p:ext uri="{BB962C8B-B14F-4D97-AF65-F5344CB8AC3E}">
        <p14:creationId xmlns:p14="http://schemas.microsoft.com/office/powerpoint/2010/main" val="190235244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Väliotsikkodia 6">
    <p:spTree>
      <p:nvGrpSpPr>
        <p:cNvPr id="1" name=""/>
        <p:cNvGrpSpPr/>
        <p:nvPr/>
      </p:nvGrpSpPr>
      <p:grpSpPr>
        <a:xfrm>
          <a:off x="0" y="0"/>
          <a:ext cx="0" cy="0"/>
          <a:chOff x="0" y="0"/>
          <a:chExt cx="0" cy="0"/>
        </a:xfrm>
      </p:grpSpPr>
      <p:pic>
        <p:nvPicPr>
          <p:cNvPr id="9"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38" y="6242551"/>
            <a:ext cx="1789386" cy="555795"/>
          </a:xfrm>
          <a:prstGeom prst="rect">
            <a:avLst/>
          </a:prstGeom>
        </p:spPr>
      </p:pic>
      <p:pic>
        <p:nvPicPr>
          <p:cNvPr id="13" name="Picture 8" descr="ribbon_kansisivu.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468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p>
        </p:txBody>
      </p:sp>
      <p:pic>
        <p:nvPicPr>
          <p:cNvPr id="17" name="Kuva 1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67" y="0"/>
            <a:ext cx="9144000" cy="4505899"/>
          </a:xfrm>
          <a:prstGeom prst="rect">
            <a:avLst/>
          </a:prstGeom>
        </p:spPr>
      </p:pic>
    </p:spTree>
    <p:extLst>
      <p:ext uri="{BB962C8B-B14F-4D97-AF65-F5344CB8AC3E}">
        <p14:creationId xmlns:p14="http://schemas.microsoft.com/office/powerpoint/2010/main" val="25964142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1B0CAD59-839A-4E53-8896-934986D8F5BB}" type="datetimeFigureOut">
              <a:rPr lang="fi-FI" smtClean="0"/>
              <a:t>1.11.2016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F0925E-337D-479E-AC03-541D99658C09}" type="slidenum">
              <a:rPr lang="fi-FI" smtClean="0"/>
              <a:t>‹#›</a:t>
            </a:fld>
            <a:endParaRPr lang="fi-FI"/>
          </a:p>
        </p:txBody>
      </p:sp>
    </p:spTree>
    <p:extLst>
      <p:ext uri="{BB962C8B-B14F-4D97-AF65-F5344CB8AC3E}">
        <p14:creationId xmlns:p14="http://schemas.microsoft.com/office/powerpoint/2010/main" val="357722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Väliotsikkodia 7">
    <p:spTree>
      <p:nvGrpSpPr>
        <p:cNvPr id="1" name=""/>
        <p:cNvGrpSpPr/>
        <p:nvPr/>
      </p:nvGrpSpPr>
      <p:grpSpPr>
        <a:xfrm>
          <a:off x="0" y="0"/>
          <a:ext cx="0" cy="0"/>
          <a:chOff x="0" y="0"/>
          <a:chExt cx="0" cy="0"/>
        </a:xfrm>
      </p:grpSpPr>
      <p:pic>
        <p:nvPicPr>
          <p:cNvPr id="9"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38" y="6242551"/>
            <a:ext cx="1789386" cy="555795"/>
          </a:xfrm>
          <a:prstGeom prst="rect">
            <a:avLst/>
          </a:prstGeom>
        </p:spPr>
      </p:pic>
      <p:pic>
        <p:nvPicPr>
          <p:cNvPr id="13" name="Picture 8" descr="ribbon_kansisivu.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p>
        </p:txBody>
      </p:sp>
      <p:pic>
        <p:nvPicPr>
          <p:cNvPr id="12" name="Kuva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67" y="-1"/>
            <a:ext cx="9144000" cy="4497264"/>
          </a:xfrm>
          <a:prstGeom prst="rect">
            <a:avLst/>
          </a:prstGeom>
        </p:spPr>
      </p:pic>
    </p:spTree>
    <p:extLst>
      <p:ext uri="{BB962C8B-B14F-4D97-AF65-F5344CB8AC3E}">
        <p14:creationId xmlns:p14="http://schemas.microsoft.com/office/powerpoint/2010/main" val="409699461"/>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Väliotsikkodia 8">
    <p:spTree>
      <p:nvGrpSpPr>
        <p:cNvPr id="1" name=""/>
        <p:cNvGrpSpPr/>
        <p:nvPr/>
      </p:nvGrpSpPr>
      <p:grpSpPr>
        <a:xfrm>
          <a:off x="0" y="0"/>
          <a:ext cx="0" cy="0"/>
          <a:chOff x="0" y="0"/>
          <a:chExt cx="0" cy="0"/>
        </a:xfrm>
      </p:grpSpPr>
      <p:pic>
        <p:nvPicPr>
          <p:cNvPr id="9"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38" y="6242551"/>
            <a:ext cx="1789386" cy="555795"/>
          </a:xfrm>
          <a:prstGeom prst="rect">
            <a:avLst/>
          </a:prstGeom>
        </p:spPr>
      </p:pic>
      <p:pic>
        <p:nvPicPr>
          <p:cNvPr id="13" name="Picture 8" descr="ribbon_kansisivu.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p>
        </p:txBody>
      </p:sp>
      <p:pic>
        <p:nvPicPr>
          <p:cNvPr id="17" name="Kuva 1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67" y="-4588"/>
            <a:ext cx="9144000" cy="4530867"/>
          </a:xfrm>
          <a:prstGeom prst="rect">
            <a:avLst/>
          </a:prstGeom>
        </p:spPr>
      </p:pic>
    </p:spTree>
    <p:extLst>
      <p:ext uri="{BB962C8B-B14F-4D97-AF65-F5344CB8AC3E}">
        <p14:creationId xmlns:p14="http://schemas.microsoft.com/office/powerpoint/2010/main" val="1981305137"/>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Väliotsikkodia 9">
    <p:spTree>
      <p:nvGrpSpPr>
        <p:cNvPr id="1" name=""/>
        <p:cNvGrpSpPr/>
        <p:nvPr/>
      </p:nvGrpSpPr>
      <p:grpSpPr>
        <a:xfrm>
          <a:off x="0" y="0"/>
          <a:ext cx="0" cy="0"/>
          <a:chOff x="0" y="0"/>
          <a:chExt cx="0" cy="0"/>
        </a:xfrm>
      </p:grpSpPr>
      <p:sp>
        <p:nvSpPr>
          <p:cNvPr id="2" name="Title 1"/>
          <p:cNvSpPr>
            <a:spLocks noGrp="1"/>
          </p:cNvSpPr>
          <p:nvPr>
            <p:ph type="ctrTitle"/>
          </p:nvPr>
        </p:nvSpPr>
        <p:spPr>
          <a:xfrm>
            <a:off x="680400" y="4406400"/>
            <a:ext cx="7779600" cy="1360800"/>
          </a:xfrm>
        </p:spPr>
        <p:txBody>
          <a:bodyPr anchor="t"/>
          <a:lstStyle/>
          <a:p>
            <a:r>
              <a:rPr lang="fi-FI" smtClean="0"/>
              <a:t>Muokkaa perustyyl. napsautt.</a:t>
            </a:r>
            <a:endParaRPr lang="fi-FI" dirty="0"/>
          </a:p>
        </p:txBody>
      </p:sp>
      <p:sp>
        <p:nvSpPr>
          <p:cNvPr id="3" name="Subtitle 2"/>
          <p:cNvSpPr>
            <a:spLocks noGrp="1"/>
          </p:cNvSpPr>
          <p:nvPr>
            <p:ph type="subTitle" idx="1"/>
          </p:nvPr>
        </p:nvSpPr>
        <p:spPr>
          <a:xfrm>
            <a:off x="680400" y="2905200"/>
            <a:ext cx="7779600" cy="1501200"/>
          </a:xfrm>
        </p:spPr>
        <p:txBody>
          <a:bodyPr anchor="b"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4" name="Päivämäärän paikkamerkki 3"/>
          <p:cNvSpPr>
            <a:spLocks noGrp="1"/>
          </p:cNvSpPr>
          <p:nvPr>
            <p:ph type="dt" sz="half" idx="10"/>
          </p:nvPr>
        </p:nvSpPr>
        <p:spPr/>
        <p:txBody>
          <a:bodyPr/>
          <a:lstStyle/>
          <a:p>
            <a:r>
              <a:rPr lang="fi-FI" smtClean="0"/>
              <a:t>[pvm]</a:t>
            </a:r>
            <a:endParaRPr lang="fi-FI"/>
          </a:p>
        </p:txBody>
      </p:sp>
      <p:sp>
        <p:nvSpPr>
          <p:cNvPr id="5" name="Alatunnisteen paikkamerkki 4"/>
          <p:cNvSpPr>
            <a:spLocks noGrp="1"/>
          </p:cNvSpPr>
          <p:nvPr>
            <p:ph type="ftr" sz="quarter" idx="11"/>
          </p:nvPr>
        </p:nvSpPr>
        <p:spPr/>
        <p:txBody>
          <a:bodyPr/>
          <a:lstStyle/>
          <a:p>
            <a:r>
              <a:rPr lang="fi-FI" smtClean="0"/>
              <a:t>Etunimi Sukunimi titteli | Tapahtuma</a:t>
            </a:r>
            <a:endParaRPr lang="fi-FI"/>
          </a:p>
        </p:txBody>
      </p:sp>
      <p:sp>
        <p:nvSpPr>
          <p:cNvPr id="6" name="Dian numeron paikkamerkki 5"/>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425015297"/>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Otsikko ja sisältö 2">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38" y="6242551"/>
            <a:ext cx="1789386" cy="555795"/>
          </a:xfrm>
          <a:prstGeom prst="rect">
            <a:avLst/>
          </a:prstGeom>
        </p:spPr>
      </p:pic>
      <p:pic>
        <p:nvPicPr>
          <p:cNvPr id="7" name="Picture 7" descr="ribbon_sisaltosivu-1.jpg"/>
          <p:cNvPicPr>
            <a:picLocks noChangeAspect="1"/>
          </p:cNvPicPr>
          <p:nvPr/>
        </p:nvPicPr>
        <p:blipFill>
          <a:blip r:embed="rId3"/>
          <a:stretch>
            <a:fillRect/>
          </a:stretch>
        </p:blipFill>
        <p:spPr>
          <a:xfrm>
            <a:off x="6571558" y="4521200"/>
            <a:ext cx="2572442" cy="2336799"/>
          </a:xfrm>
          <a:prstGeom prst="rect">
            <a:avLst/>
          </a:prstGeom>
        </p:spPr>
      </p:pic>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10"/>
          </p:nvPr>
        </p:nvSpPr>
        <p:spPr/>
        <p:txBody>
          <a:bodyPr/>
          <a:lstStyle/>
          <a:p>
            <a:r>
              <a:rPr lang="fi-FI" smtClean="0"/>
              <a:t>[pvm]</a:t>
            </a:r>
            <a:endParaRPr lang="fi-FI"/>
          </a:p>
        </p:txBody>
      </p:sp>
      <p:sp>
        <p:nvSpPr>
          <p:cNvPr id="5" name="Footer Placeholder 4"/>
          <p:cNvSpPr>
            <a:spLocks noGrp="1"/>
          </p:cNvSpPr>
          <p:nvPr>
            <p:ph type="ftr" sz="quarter" idx="11"/>
          </p:nvPr>
        </p:nvSpPr>
        <p:spPr/>
        <p:txBody>
          <a:bodyPr/>
          <a:lstStyle/>
          <a:p>
            <a:r>
              <a:rPr lang="fi-FI" smtClean="0"/>
              <a:t>Etunimi Sukunimi titteli | Tapahtuma</a:t>
            </a:r>
            <a:endParaRPr lang="fi-FI"/>
          </a:p>
        </p:txBody>
      </p:sp>
      <p:sp>
        <p:nvSpPr>
          <p:cNvPr id="6" name="Slide Number Placeholder 5"/>
          <p:cNvSpPr>
            <a:spLocks noGrp="1"/>
          </p:cNvSpPr>
          <p:nvPr>
            <p:ph type="sldNum" sz="quarter" idx="12"/>
          </p:nvPr>
        </p:nvSpPr>
        <p:spPr/>
        <p:txBody>
          <a:bodyPr/>
          <a:lstStyle/>
          <a:p>
            <a:fld id="{529BDC67-9A7E-42C8-BC4E-FBA2E376B5B6}" type="slidenum">
              <a:rPr lang="fi-FI" smtClean="0"/>
              <a:t>‹#›</a:t>
            </a:fld>
            <a:endParaRPr lang="fi-FI"/>
          </a:p>
        </p:txBody>
      </p:sp>
      <p:sp>
        <p:nvSpPr>
          <p:cNvPr id="8" name="Rectangle 6"/>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101784282"/>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80400" y="274638"/>
            <a:ext cx="7779600" cy="1143000"/>
          </a:xfrm>
        </p:spPr>
        <p:txBody>
          <a:bodyPr rIns="90000"/>
          <a:lstStyle/>
          <a:p>
            <a:r>
              <a:rPr lang="fi-FI" smtClean="0"/>
              <a:t>Muokkaa perustyyl. napsautt.</a:t>
            </a:r>
            <a:endParaRPr lang="fi-FI" dirty="0"/>
          </a:p>
        </p:txBody>
      </p:sp>
      <p:sp>
        <p:nvSpPr>
          <p:cNvPr id="3" name="Content Placeholder 2"/>
          <p:cNvSpPr>
            <a:spLocks noGrp="1"/>
          </p:cNvSpPr>
          <p:nvPr>
            <p:ph sz="half" idx="1"/>
          </p:nvPr>
        </p:nvSpPr>
        <p:spPr>
          <a:xfrm>
            <a:off x="680400" y="1602000"/>
            <a:ext cx="3816000" cy="45252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Content Placeholder 3"/>
          <p:cNvSpPr>
            <a:spLocks noGrp="1"/>
          </p:cNvSpPr>
          <p:nvPr>
            <p:ph sz="half" idx="2"/>
          </p:nvPr>
        </p:nvSpPr>
        <p:spPr>
          <a:xfrm>
            <a:off x="4647600" y="1602000"/>
            <a:ext cx="3816000" cy="45252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Date Placeholder 4"/>
          <p:cNvSpPr>
            <a:spLocks noGrp="1"/>
          </p:cNvSpPr>
          <p:nvPr>
            <p:ph type="dt" sz="half" idx="10"/>
          </p:nvPr>
        </p:nvSpPr>
        <p:spPr/>
        <p:txBody>
          <a:bodyPr/>
          <a:lstStyle/>
          <a:p>
            <a:r>
              <a:rPr lang="fi-FI" smtClean="0"/>
              <a:t>[pvm]</a:t>
            </a:r>
            <a:endParaRPr lang="fi-FI"/>
          </a:p>
        </p:txBody>
      </p:sp>
      <p:sp>
        <p:nvSpPr>
          <p:cNvPr id="6" name="Footer Placeholder 5"/>
          <p:cNvSpPr>
            <a:spLocks noGrp="1"/>
          </p:cNvSpPr>
          <p:nvPr>
            <p:ph type="ftr" sz="quarter" idx="11"/>
          </p:nvPr>
        </p:nvSpPr>
        <p:spPr/>
        <p:txBody>
          <a:bodyPr/>
          <a:lstStyle/>
          <a:p>
            <a:r>
              <a:rPr lang="fi-FI" smtClean="0"/>
              <a:t>Etunimi Sukunimi titteli | Tapahtuma</a:t>
            </a:r>
            <a:endParaRPr lang="fi-FI"/>
          </a:p>
        </p:txBody>
      </p:sp>
      <p:sp>
        <p:nvSpPr>
          <p:cNvPr id="7" name="Slide Number Placeholder 6"/>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364159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80400" y="274638"/>
            <a:ext cx="7779600" cy="1143000"/>
          </a:xfrm>
        </p:spPr>
        <p:txBody>
          <a:bodyPr rIns="90000"/>
          <a:lstStyle/>
          <a:p>
            <a:r>
              <a:rPr lang="fi-FI" smtClean="0"/>
              <a:t>Muokkaa perustyyl. napsautt.</a:t>
            </a:r>
            <a:endParaRPr lang="fi-FI" dirty="0"/>
          </a:p>
        </p:txBody>
      </p:sp>
      <p:sp>
        <p:nvSpPr>
          <p:cNvPr id="9" name="Tekstin paikkamerkki 8"/>
          <p:cNvSpPr>
            <a:spLocks noGrp="1"/>
          </p:cNvSpPr>
          <p:nvPr>
            <p:ph type="body" sz="quarter" idx="13"/>
          </p:nvPr>
        </p:nvSpPr>
        <p:spPr>
          <a:xfrm>
            <a:off x="680400" y="1533600"/>
            <a:ext cx="3816000" cy="640800"/>
          </a:xfrm>
        </p:spPr>
        <p:txBody>
          <a:bodyPr anchor="b" anchorCtr="0">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fi-FI" smtClean="0"/>
              <a:t>Muokkaa tekstin perustyylejä napsauttamalla</a:t>
            </a:r>
          </a:p>
        </p:txBody>
      </p:sp>
      <p:sp>
        <p:nvSpPr>
          <p:cNvPr id="3" name="Content Placeholder 2"/>
          <p:cNvSpPr>
            <a:spLocks noGrp="1"/>
          </p:cNvSpPr>
          <p:nvPr>
            <p:ph sz="half" idx="1"/>
          </p:nvPr>
        </p:nvSpPr>
        <p:spPr>
          <a:xfrm>
            <a:off x="680400" y="2174400"/>
            <a:ext cx="3816000" cy="39528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1" name="Tekstin paikkamerkki 10"/>
          <p:cNvSpPr>
            <a:spLocks noGrp="1"/>
          </p:cNvSpPr>
          <p:nvPr>
            <p:ph type="body" sz="quarter" idx="14"/>
          </p:nvPr>
        </p:nvSpPr>
        <p:spPr>
          <a:xfrm>
            <a:off x="4643438" y="1533600"/>
            <a:ext cx="3816000" cy="640800"/>
          </a:xfrm>
        </p:spPr>
        <p:txBody>
          <a:bodyPr anchor="b" anchorCtr="0">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fi-FI" smtClean="0"/>
              <a:t>Muokkaa tekstin perustyylejä napsauttamalla</a:t>
            </a:r>
          </a:p>
        </p:txBody>
      </p:sp>
      <p:sp>
        <p:nvSpPr>
          <p:cNvPr id="4" name="Content Placeholder 3"/>
          <p:cNvSpPr>
            <a:spLocks noGrp="1"/>
          </p:cNvSpPr>
          <p:nvPr>
            <p:ph sz="half" idx="2"/>
          </p:nvPr>
        </p:nvSpPr>
        <p:spPr>
          <a:xfrm>
            <a:off x="4647600" y="2174400"/>
            <a:ext cx="3816000" cy="39528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Date Placeholder 4"/>
          <p:cNvSpPr>
            <a:spLocks noGrp="1"/>
          </p:cNvSpPr>
          <p:nvPr>
            <p:ph type="dt" sz="half" idx="10"/>
          </p:nvPr>
        </p:nvSpPr>
        <p:spPr/>
        <p:txBody>
          <a:bodyPr/>
          <a:lstStyle/>
          <a:p>
            <a:r>
              <a:rPr lang="fi-FI" smtClean="0"/>
              <a:t>[pvm]</a:t>
            </a:r>
            <a:endParaRPr lang="fi-FI"/>
          </a:p>
        </p:txBody>
      </p:sp>
      <p:sp>
        <p:nvSpPr>
          <p:cNvPr id="6" name="Footer Placeholder 5"/>
          <p:cNvSpPr>
            <a:spLocks noGrp="1"/>
          </p:cNvSpPr>
          <p:nvPr>
            <p:ph type="ftr" sz="quarter" idx="11"/>
          </p:nvPr>
        </p:nvSpPr>
        <p:spPr/>
        <p:txBody>
          <a:bodyPr/>
          <a:lstStyle/>
          <a:p>
            <a:r>
              <a:rPr lang="fi-FI" smtClean="0"/>
              <a:t>Etunimi Sukunimi titteli | Tapahtuma</a:t>
            </a:r>
            <a:endParaRPr lang="fi-FI"/>
          </a:p>
        </p:txBody>
      </p:sp>
      <p:sp>
        <p:nvSpPr>
          <p:cNvPr id="7" name="Slide Number Placeholder 6"/>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2715594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smtClean="0"/>
              <a:t>[pvm]</a:t>
            </a:r>
            <a:endParaRPr lang="fi-FI"/>
          </a:p>
        </p:txBody>
      </p:sp>
      <p:sp>
        <p:nvSpPr>
          <p:cNvPr id="3" name="Footer Placeholder 2"/>
          <p:cNvSpPr>
            <a:spLocks noGrp="1"/>
          </p:cNvSpPr>
          <p:nvPr>
            <p:ph type="ftr" sz="quarter" idx="11"/>
          </p:nvPr>
        </p:nvSpPr>
        <p:spPr/>
        <p:txBody>
          <a:bodyPr/>
          <a:lstStyle/>
          <a:p>
            <a:r>
              <a:rPr lang="fi-FI" smtClean="0"/>
              <a:t>Etunimi Sukunimi titteli | Tapahtuma</a:t>
            </a:r>
            <a:endParaRPr lang="fi-FI"/>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p:txBody>
          <a:bodyPr/>
          <a:lstStyle/>
          <a:p>
            <a:r>
              <a:rPr lang="fi-FI" smtClean="0"/>
              <a:t>Muokkaa perustyyl. napsautt.</a:t>
            </a:r>
            <a:endParaRPr lang="fi-FI" dirty="0"/>
          </a:p>
        </p:txBody>
      </p:sp>
    </p:spTree>
    <p:extLst>
      <p:ext uri="{BB962C8B-B14F-4D97-AF65-F5344CB8AC3E}">
        <p14:creationId xmlns:p14="http://schemas.microsoft.com/office/powerpoint/2010/main" val="64732379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smtClean="0"/>
              <a:t>[pvm]</a:t>
            </a:r>
            <a:endParaRPr lang="fi-FI"/>
          </a:p>
        </p:txBody>
      </p:sp>
      <p:sp>
        <p:nvSpPr>
          <p:cNvPr id="3" name="Footer Placeholder 2"/>
          <p:cNvSpPr>
            <a:spLocks noGrp="1"/>
          </p:cNvSpPr>
          <p:nvPr>
            <p:ph type="ftr" sz="quarter" idx="11"/>
          </p:nvPr>
        </p:nvSpPr>
        <p:spPr/>
        <p:txBody>
          <a:bodyPr/>
          <a:lstStyle/>
          <a:p>
            <a:r>
              <a:rPr lang="fi-FI" smtClean="0"/>
              <a:t>Etunimi Sukunimi titteli | Tapahtuma</a:t>
            </a:r>
            <a:endParaRPr lang="fi-FI"/>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1028452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6" name="Tekstin paikkamerkki 5"/>
          <p:cNvSpPr>
            <a:spLocks noGrp="1"/>
          </p:cNvSpPr>
          <p:nvPr>
            <p:ph type="body" sz="quarter" idx="13"/>
          </p:nvPr>
        </p:nvSpPr>
        <p:spPr>
          <a:xfrm>
            <a:off x="680400" y="273600"/>
            <a:ext cx="2970000" cy="1162800"/>
          </a:xfrm>
        </p:spPr>
        <p:txBody>
          <a:bodyPr tIns="0" rIns="90000" anchor="b" anchorCtr="0">
            <a:normAutofit/>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i-FI" smtClean="0"/>
              <a:t>Muokkaa tekstin perustyylejä napsauttamalla</a:t>
            </a:r>
          </a:p>
        </p:txBody>
      </p:sp>
      <p:sp>
        <p:nvSpPr>
          <p:cNvPr id="8" name="Tekstin paikkamerkki 7"/>
          <p:cNvSpPr>
            <a:spLocks noGrp="1"/>
          </p:cNvSpPr>
          <p:nvPr>
            <p:ph type="body" sz="quarter" idx="14"/>
          </p:nvPr>
        </p:nvSpPr>
        <p:spPr>
          <a:xfrm>
            <a:off x="680400" y="1436400"/>
            <a:ext cx="2970000" cy="4690800"/>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i-FI" smtClean="0"/>
              <a:t>Muokkaa tekstin perustyylejä napsauttamalla</a:t>
            </a:r>
          </a:p>
        </p:txBody>
      </p:sp>
      <p:sp>
        <p:nvSpPr>
          <p:cNvPr id="10" name="Sisällön paikkamerkki 9"/>
          <p:cNvSpPr>
            <a:spLocks noGrp="1"/>
          </p:cNvSpPr>
          <p:nvPr>
            <p:ph sz="quarter" idx="15"/>
          </p:nvPr>
        </p:nvSpPr>
        <p:spPr>
          <a:xfrm>
            <a:off x="3747600" y="273599"/>
            <a:ext cx="4712400" cy="58536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2" name="Date Placeholder 1"/>
          <p:cNvSpPr>
            <a:spLocks noGrp="1"/>
          </p:cNvSpPr>
          <p:nvPr>
            <p:ph type="dt" sz="half" idx="10"/>
          </p:nvPr>
        </p:nvSpPr>
        <p:spPr/>
        <p:txBody>
          <a:bodyPr/>
          <a:lstStyle/>
          <a:p>
            <a:r>
              <a:rPr lang="fi-FI" smtClean="0"/>
              <a:t>[pvm]</a:t>
            </a:r>
            <a:endParaRPr lang="fi-FI"/>
          </a:p>
        </p:txBody>
      </p:sp>
      <p:sp>
        <p:nvSpPr>
          <p:cNvPr id="3" name="Footer Placeholder 2"/>
          <p:cNvSpPr>
            <a:spLocks noGrp="1"/>
          </p:cNvSpPr>
          <p:nvPr>
            <p:ph type="ftr" sz="quarter" idx="11"/>
          </p:nvPr>
        </p:nvSpPr>
        <p:spPr/>
        <p:txBody>
          <a:bodyPr/>
          <a:lstStyle/>
          <a:p>
            <a:r>
              <a:rPr lang="fi-FI" smtClean="0"/>
              <a:t>Etunimi Sukunimi titteli | Tapahtuma</a:t>
            </a:r>
            <a:endParaRPr lang="fi-FI"/>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1961247311"/>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6" name="Kuvan paikkamerkki 5"/>
          <p:cNvSpPr>
            <a:spLocks noGrp="1"/>
          </p:cNvSpPr>
          <p:nvPr>
            <p:ph type="pic" sz="quarter" idx="13"/>
          </p:nvPr>
        </p:nvSpPr>
        <p:spPr>
          <a:xfrm>
            <a:off x="680400" y="561600"/>
            <a:ext cx="5486400" cy="4114800"/>
          </a:xfrm>
        </p:spPr>
        <p:txBody>
          <a:bodyPr/>
          <a:lstStyle/>
          <a:p>
            <a:r>
              <a:rPr lang="fi-FI" smtClean="0"/>
              <a:t>Lisää kuva napsauttamalla kuvaketta</a:t>
            </a:r>
            <a:endParaRPr lang="fi-FI"/>
          </a:p>
        </p:txBody>
      </p:sp>
      <p:sp>
        <p:nvSpPr>
          <p:cNvPr id="8" name="Tekstin paikkamerkki 7"/>
          <p:cNvSpPr>
            <a:spLocks noGrp="1"/>
          </p:cNvSpPr>
          <p:nvPr>
            <p:ph type="body" sz="quarter" idx="14"/>
          </p:nvPr>
        </p:nvSpPr>
        <p:spPr>
          <a:xfrm>
            <a:off x="680400" y="4748400"/>
            <a:ext cx="5486400" cy="565200"/>
          </a:xfrm>
        </p:spPr>
        <p:txBody>
          <a:bodyPr tIns="0" rIns="90000" anchor="b" anchorCtr="0">
            <a:no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fi-FI" smtClean="0"/>
              <a:t>Muokkaa tekstin perustyylejä napsauttamalla</a:t>
            </a:r>
          </a:p>
        </p:txBody>
      </p:sp>
      <p:sp>
        <p:nvSpPr>
          <p:cNvPr id="10" name="Tekstin paikkamerkki 9"/>
          <p:cNvSpPr>
            <a:spLocks noGrp="1"/>
          </p:cNvSpPr>
          <p:nvPr>
            <p:ph type="body" sz="quarter" idx="15"/>
          </p:nvPr>
        </p:nvSpPr>
        <p:spPr>
          <a:xfrm>
            <a:off x="687600" y="5317200"/>
            <a:ext cx="5486400" cy="806400"/>
          </a:xfrm>
        </p:spPr>
        <p:txBody>
          <a:bodyPr>
            <a:noAutofit/>
          </a:bodyPr>
          <a:lstStyle>
            <a:lvl1pPr marL="0" indent="0">
              <a:buNone/>
              <a:defRPr sz="1400">
                <a:solidFill>
                  <a:srgbClr val="00A6D6"/>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i-FI" smtClean="0"/>
              <a:t>Muokkaa tekstin perustyylejä napsauttamalla</a:t>
            </a:r>
          </a:p>
        </p:txBody>
      </p:sp>
      <p:sp>
        <p:nvSpPr>
          <p:cNvPr id="2" name="Date Placeholder 1"/>
          <p:cNvSpPr>
            <a:spLocks noGrp="1"/>
          </p:cNvSpPr>
          <p:nvPr>
            <p:ph type="dt" sz="half" idx="10"/>
          </p:nvPr>
        </p:nvSpPr>
        <p:spPr/>
        <p:txBody>
          <a:bodyPr/>
          <a:lstStyle/>
          <a:p>
            <a:r>
              <a:rPr lang="fi-FI" smtClean="0"/>
              <a:t>[pvm]</a:t>
            </a:r>
            <a:endParaRPr lang="fi-FI"/>
          </a:p>
        </p:txBody>
      </p:sp>
      <p:sp>
        <p:nvSpPr>
          <p:cNvPr id="3" name="Footer Placeholder 2"/>
          <p:cNvSpPr>
            <a:spLocks noGrp="1"/>
          </p:cNvSpPr>
          <p:nvPr>
            <p:ph type="ftr" sz="quarter" idx="11"/>
          </p:nvPr>
        </p:nvSpPr>
        <p:spPr/>
        <p:txBody>
          <a:bodyPr/>
          <a:lstStyle/>
          <a:p>
            <a:r>
              <a:rPr lang="fi-FI" smtClean="0"/>
              <a:t>Etunimi Sukunimi titteli | Tapahtuma</a:t>
            </a:r>
            <a:endParaRPr lang="fi-FI"/>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3456917495"/>
      </p:ext>
    </p:extLst>
  </p:cSld>
  <p:clrMapOvr>
    <a:masterClrMapping/>
  </p:clrMapOvr>
  <p:timing>
    <p:tnLst>
      <p:par>
        <p:cTn id="1" dur="indefinite" restart="never" nodeType="tmRoot"/>
      </p:par>
    </p:tnLst>
  </p:timing>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1B0CAD59-839A-4E53-8896-934986D8F5BB}" type="datetimeFigureOut">
              <a:rPr lang="fi-FI" smtClean="0"/>
              <a:t>1.11.2016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F0925E-337D-479E-AC03-541D99658C09}" type="slidenum">
              <a:rPr lang="fi-FI" smtClean="0"/>
              <a:t>‹#›</a:t>
            </a:fld>
            <a:endParaRPr lang="fi-FI"/>
          </a:p>
        </p:txBody>
      </p:sp>
    </p:spTree>
    <p:extLst>
      <p:ext uri="{BB962C8B-B14F-4D97-AF65-F5344CB8AC3E}">
        <p14:creationId xmlns:p14="http://schemas.microsoft.com/office/powerpoint/2010/main" val="37561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1B0CAD59-839A-4E53-8896-934986D8F5BB}" type="datetimeFigureOut">
              <a:rPr lang="fi-FI" smtClean="0"/>
              <a:t>1.11.2016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0F0925E-337D-479E-AC03-541D99658C09}" type="slidenum">
              <a:rPr lang="fi-FI" smtClean="0"/>
              <a:t>‹#›</a:t>
            </a:fld>
            <a:endParaRPr lang="fi-FI"/>
          </a:p>
        </p:txBody>
      </p:sp>
    </p:spTree>
    <p:extLst>
      <p:ext uri="{BB962C8B-B14F-4D97-AF65-F5344CB8AC3E}">
        <p14:creationId xmlns:p14="http://schemas.microsoft.com/office/powerpoint/2010/main" val="2476733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1B0CAD59-839A-4E53-8896-934986D8F5BB}" type="datetimeFigureOut">
              <a:rPr lang="fi-FI" smtClean="0"/>
              <a:t>1.11.2016</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40F0925E-337D-479E-AC03-541D99658C09}" type="slidenum">
              <a:rPr lang="fi-FI" smtClean="0"/>
              <a:t>‹#›</a:t>
            </a:fld>
            <a:endParaRPr lang="fi-FI"/>
          </a:p>
        </p:txBody>
      </p:sp>
    </p:spTree>
    <p:extLst>
      <p:ext uri="{BB962C8B-B14F-4D97-AF65-F5344CB8AC3E}">
        <p14:creationId xmlns:p14="http://schemas.microsoft.com/office/powerpoint/2010/main" val="2002835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1B0CAD59-839A-4E53-8896-934986D8F5BB}" type="datetimeFigureOut">
              <a:rPr lang="fi-FI" smtClean="0"/>
              <a:t>1.11.2016</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40F0925E-337D-479E-AC03-541D99658C09}" type="slidenum">
              <a:rPr lang="fi-FI" smtClean="0"/>
              <a:t>‹#›</a:t>
            </a:fld>
            <a:endParaRPr lang="fi-FI"/>
          </a:p>
        </p:txBody>
      </p:sp>
    </p:spTree>
    <p:extLst>
      <p:ext uri="{BB962C8B-B14F-4D97-AF65-F5344CB8AC3E}">
        <p14:creationId xmlns:p14="http://schemas.microsoft.com/office/powerpoint/2010/main" val="2703197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1B0CAD59-839A-4E53-8896-934986D8F5BB}" type="datetimeFigureOut">
              <a:rPr lang="fi-FI" smtClean="0"/>
              <a:t>1.11.2016</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40F0925E-337D-479E-AC03-541D99658C09}" type="slidenum">
              <a:rPr lang="fi-FI" smtClean="0"/>
              <a:t>‹#›</a:t>
            </a:fld>
            <a:endParaRPr lang="fi-FI"/>
          </a:p>
        </p:txBody>
      </p:sp>
    </p:spTree>
    <p:extLst>
      <p:ext uri="{BB962C8B-B14F-4D97-AF65-F5344CB8AC3E}">
        <p14:creationId xmlns:p14="http://schemas.microsoft.com/office/powerpoint/2010/main" val="317029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1B0CAD59-839A-4E53-8896-934986D8F5BB}" type="datetimeFigureOut">
              <a:rPr lang="fi-FI" smtClean="0"/>
              <a:t>1.11.2016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0F0925E-337D-479E-AC03-541D99658C09}" type="slidenum">
              <a:rPr lang="fi-FI" smtClean="0"/>
              <a:t>‹#›</a:t>
            </a:fld>
            <a:endParaRPr lang="fi-FI"/>
          </a:p>
        </p:txBody>
      </p:sp>
    </p:spTree>
    <p:extLst>
      <p:ext uri="{BB962C8B-B14F-4D97-AF65-F5344CB8AC3E}">
        <p14:creationId xmlns:p14="http://schemas.microsoft.com/office/powerpoint/2010/main" val="2133519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1B0CAD59-839A-4E53-8896-934986D8F5BB}" type="datetimeFigureOut">
              <a:rPr lang="fi-FI" smtClean="0"/>
              <a:t>1.11.2016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0F0925E-337D-479E-AC03-541D99658C09}" type="slidenum">
              <a:rPr lang="fi-FI" smtClean="0"/>
              <a:t>‹#›</a:t>
            </a:fld>
            <a:endParaRPr lang="fi-FI"/>
          </a:p>
        </p:txBody>
      </p:sp>
    </p:spTree>
    <p:extLst>
      <p:ext uri="{BB962C8B-B14F-4D97-AF65-F5344CB8AC3E}">
        <p14:creationId xmlns:p14="http://schemas.microsoft.com/office/powerpoint/2010/main" val="3993031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CAD59-839A-4E53-8896-934986D8F5BB}" type="datetimeFigureOut">
              <a:rPr lang="fi-FI" smtClean="0"/>
              <a:t>1.11.2016</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0925E-337D-479E-AC03-541D99658C09}" type="slidenum">
              <a:rPr lang="fi-FI" smtClean="0"/>
              <a:t>‹#›</a:t>
            </a:fld>
            <a:endParaRPr lang="fi-FI"/>
          </a:p>
        </p:txBody>
      </p:sp>
    </p:spTree>
    <p:extLst>
      <p:ext uri="{BB962C8B-B14F-4D97-AF65-F5344CB8AC3E}">
        <p14:creationId xmlns:p14="http://schemas.microsoft.com/office/powerpoint/2010/main" val="709709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Kuva 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0938" y="6242551"/>
            <a:ext cx="1789386" cy="555795"/>
          </a:xfrm>
          <a:prstGeom prst="rect">
            <a:avLst/>
          </a:prstGeom>
        </p:spPr>
      </p:pic>
      <p:sp>
        <p:nvSpPr>
          <p:cNvPr id="2" name="Title Placeholder 1"/>
          <p:cNvSpPr>
            <a:spLocks noGrp="1"/>
          </p:cNvSpPr>
          <p:nvPr>
            <p:ph type="title"/>
          </p:nvPr>
        </p:nvSpPr>
        <p:spPr>
          <a:xfrm>
            <a:off x="680400" y="274638"/>
            <a:ext cx="7779600" cy="1143000"/>
          </a:xfrm>
          <a:prstGeom prst="rect">
            <a:avLst/>
          </a:prstGeom>
        </p:spPr>
        <p:txBody>
          <a:bodyPr vert="horz" lIns="0" tIns="45720" rIns="0" bIns="45720" rtlCol="0" anchor="b" anchorCtr="0">
            <a:normAutofit/>
          </a:bodyPr>
          <a:lstStyle/>
          <a:p>
            <a:r>
              <a:rPr lang="fi-FI" noProof="0" smtClean="0"/>
              <a:t>Muokkaa perustyyl. napsautt.</a:t>
            </a:r>
            <a:endParaRPr lang="fi-FI" noProof="0" dirty="0"/>
          </a:p>
        </p:txBody>
      </p:sp>
      <p:sp>
        <p:nvSpPr>
          <p:cNvPr id="3" name="Text Placeholder 2"/>
          <p:cNvSpPr>
            <a:spLocks noGrp="1"/>
          </p:cNvSpPr>
          <p:nvPr>
            <p:ph type="body" idx="1"/>
          </p:nvPr>
        </p:nvSpPr>
        <p:spPr>
          <a:xfrm>
            <a:off x="680400" y="1602000"/>
            <a:ext cx="7779600" cy="4525200"/>
          </a:xfrm>
          <a:prstGeom prst="rect">
            <a:avLst/>
          </a:prstGeom>
        </p:spPr>
        <p:txBody>
          <a:bodyPr vert="horz" lIns="0" tIns="45720" rIns="0" bIns="45720" rtlCol="0">
            <a:norm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
        <p:nvSpPr>
          <p:cNvPr id="4" name="Date Placeholder 3"/>
          <p:cNvSpPr>
            <a:spLocks noGrp="1"/>
          </p:cNvSpPr>
          <p:nvPr>
            <p:ph type="dt" sz="half" idx="2"/>
          </p:nvPr>
        </p:nvSpPr>
        <p:spPr>
          <a:xfrm>
            <a:off x="2754000" y="6451200"/>
            <a:ext cx="903600" cy="266400"/>
          </a:xfrm>
          <a:prstGeom prst="rect">
            <a:avLst/>
          </a:prstGeom>
        </p:spPr>
        <p:txBody>
          <a:bodyPr vert="horz" lIns="0" tIns="0" rIns="0" bIns="0" rtlCol="0" anchor="ctr" anchorCtr="0"/>
          <a:lstStyle>
            <a:lvl1pPr algn="ctr">
              <a:defRPr sz="1100">
                <a:solidFill>
                  <a:schemeClr val="tx1"/>
                </a:solidFill>
              </a:defRPr>
            </a:lvl1pPr>
          </a:lstStyle>
          <a:p>
            <a:r>
              <a:rPr lang="fi-FI" smtClean="0"/>
              <a:t>[pvm]</a:t>
            </a:r>
            <a:endParaRPr lang="fi-FI"/>
          </a:p>
        </p:txBody>
      </p:sp>
      <p:sp>
        <p:nvSpPr>
          <p:cNvPr id="5" name="Footer Placeholder 4"/>
          <p:cNvSpPr>
            <a:spLocks noGrp="1"/>
          </p:cNvSpPr>
          <p:nvPr>
            <p:ph type="ftr" sz="quarter" idx="3"/>
          </p:nvPr>
        </p:nvSpPr>
        <p:spPr>
          <a:xfrm>
            <a:off x="3769200" y="6451200"/>
            <a:ext cx="3096000" cy="266400"/>
          </a:xfrm>
          <a:prstGeom prst="rect">
            <a:avLst/>
          </a:prstGeom>
        </p:spPr>
        <p:txBody>
          <a:bodyPr vert="horz" lIns="0" tIns="0" rIns="0" bIns="0" rtlCol="0" anchor="ctr" anchorCtr="0"/>
          <a:lstStyle>
            <a:lvl1pPr algn="l">
              <a:defRPr sz="1100">
                <a:solidFill>
                  <a:schemeClr val="tx1"/>
                </a:solidFill>
              </a:defRPr>
            </a:lvl1pPr>
          </a:lstStyle>
          <a:p>
            <a:r>
              <a:rPr lang="fi-FI" smtClean="0"/>
              <a:t>Etunimi Sukunimi titteli | Tapahtuma</a:t>
            </a:r>
            <a:endParaRPr lang="fi-FI"/>
          </a:p>
        </p:txBody>
      </p:sp>
      <p:sp>
        <p:nvSpPr>
          <p:cNvPr id="6" name="Slide Number Placeholder 5"/>
          <p:cNvSpPr>
            <a:spLocks noGrp="1"/>
          </p:cNvSpPr>
          <p:nvPr>
            <p:ph type="sldNum" sz="quarter" idx="4"/>
          </p:nvPr>
        </p:nvSpPr>
        <p:spPr>
          <a:xfrm>
            <a:off x="2268000" y="6451200"/>
            <a:ext cx="392400" cy="266400"/>
          </a:xfrm>
          <a:prstGeom prst="rect">
            <a:avLst/>
          </a:prstGeom>
        </p:spPr>
        <p:txBody>
          <a:bodyPr vert="horz" lIns="0" tIns="0" rIns="0" bIns="0" rtlCol="0" anchor="ctr"/>
          <a:lstStyle>
            <a:lvl1pPr algn="ctr">
              <a:defRPr sz="1100">
                <a:solidFill>
                  <a:schemeClr val="tx1"/>
                </a:solidFill>
              </a:defRPr>
            </a:lvl1pPr>
          </a:lstStyle>
          <a:p>
            <a:fld id="{529BDC67-9A7E-42C8-BC4E-FBA2E376B5B6}" type="slidenum">
              <a:rPr lang="fi-FI" smtClean="0"/>
              <a:t>‹#›</a:t>
            </a:fld>
            <a:endParaRPr lang="fi-FI"/>
          </a:p>
        </p:txBody>
      </p:sp>
      <p:sp>
        <p:nvSpPr>
          <p:cNvPr id="8" name="Rectangle 6"/>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2943810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iming>
    <p:tnLst>
      <p:par>
        <p:cTn id="1" dur="indefinite" restart="never" nodeType="tmRoot"/>
      </p:par>
    </p:tnLst>
  </p:timing>
  <p:hf hdr="0"/>
  <p:txStyles>
    <p:titleStyle>
      <a:lvl1pPr algn="l" defTabSz="914400" rtl="0" eaLnBrk="1" latinLnBrk="0" hangingPunct="1">
        <a:spcBef>
          <a:spcPct val="0"/>
        </a:spcBef>
        <a:buNone/>
        <a:defRPr sz="3200" b="1" kern="1200">
          <a:solidFill>
            <a:srgbClr val="002E63"/>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2400" kern="1200">
          <a:solidFill>
            <a:srgbClr val="002E63"/>
          </a:solidFill>
          <a:latin typeface="+mn-lt"/>
          <a:ea typeface="+mn-ea"/>
          <a:cs typeface="+mn-cs"/>
        </a:defRPr>
      </a:lvl1pPr>
      <a:lvl2pPr marL="742950" indent="-285750" algn="l" defTabSz="914400" rtl="0" eaLnBrk="1" latinLnBrk="0" hangingPunct="1">
        <a:spcBef>
          <a:spcPct val="20000"/>
        </a:spcBef>
        <a:buClr>
          <a:schemeClr val="accent1"/>
        </a:buClr>
        <a:buFont typeface="Verdana" pitchFamily="34" charset="0"/>
        <a:buChar char="»"/>
        <a:defRPr sz="2000" kern="1200">
          <a:solidFill>
            <a:srgbClr val="002E63"/>
          </a:solidFill>
          <a:latin typeface="+mn-lt"/>
          <a:ea typeface="+mn-ea"/>
          <a:cs typeface="+mn-cs"/>
        </a:defRPr>
      </a:lvl2pPr>
      <a:lvl3pPr marL="1144800" indent="-230400" algn="l" defTabSz="914400" rtl="0" eaLnBrk="1" latinLnBrk="0" hangingPunct="1">
        <a:spcBef>
          <a:spcPct val="20000"/>
        </a:spcBef>
        <a:buClr>
          <a:schemeClr val="accent1"/>
        </a:buClr>
        <a:buFont typeface="Arial" pitchFamily="34" charset="0"/>
        <a:buChar char="•"/>
        <a:defRPr sz="1600" kern="1200">
          <a:solidFill>
            <a:srgbClr val="002E63"/>
          </a:solidFill>
          <a:latin typeface="+mn-lt"/>
          <a:ea typeface="+mn-ea"/>
          <a:cs typeface="+mn-cs"/>
        </a:defRPr>
      </a:lvl3pPr>
      <a:lvl4pPr marL="1602000" indent="-230400" algn="l" defTabSz="914400" rtl="0" eaLnBrk="1" latinLnBrk="0" hangingPunct="1">
        <a:spcBef>
          <a:spcPct val="20000"/>
        </a:spcBef>
        <a:buClr>
          <a:schemeClr val="accent1"/>
        </a:buClr>
        <a:buFont typeface="Arial" pitchFamily="34" charset="0"/>
        <a:buChar char="–"/>
        <a:defRPr sz="1400" kern="1200">
          <a:solidFill>
            <a:srgbClr val="002E63"/>
          </a:solidFill>
          <a:latin typeface="+mn-lt"/>
          <a:ea typeface="+mn-ea"/>
          <a:cs typeface="+mn-cs"/>
        </a:defRPr>
      </a:lvl4pPr>
      <a:lvl5pPr marL="2059200" indent="-230400" algn="l" defTabSz="914400" rtl="0" eaLnBrk="1" latinLnBrk="0" hangingPunct="1">
        <a:spcBef>
          <a:spcPts val="24"/>
        </a:spcBef>
        <a:buClr>
          <a:schemeClr val="accent1"/>
        </a:buClr>
        <a:buFont typeface="Verdana" pitchFamily="34" charset="0"/>
        <a:buChar char="»"/>
        <a:defRPr sz="1400" kern="1200">
          <a:solidFill>
            <a:srgbClr val="002E63"/>
          </a:solidFill>
          <a:latin typeface="+mn-lt"/>
          <a:ea typeface="+mn-ea"/>
          <a:cs typeface="+mn-cs"/>
        </a:defRPr>
      </a:lvl5pPr>
      <a:lvl6pPr marL="2327275"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6pPr>
      <a:lvl7pPr marL="2605088"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7pPr>
      <a:lvl8pPr marL="28702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8pPr>
      <a:lvl9pPr marL="31369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www.kunnat.net/"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www.kunnat.net/viestinta" TargetMode="External"/><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37096">
            <a:off x="4535286" y="1022208"/>
            <a:ext cx="4305558"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iruutu 3"/>
          <p:cNvSpPr txBox="1"/>
          <p:nvPr/>
        </p:nvSpPr>
        <p:spPr>
          <a:xfrm>
            <a:off x="539552" y="404664"/>
            <a:ext cx="6336704" cy="6063198"/>
          </a:xfrm>
          <a:prstGeom prst="rect">
            <a:avLst/>
          </a:prstGeom>
          <a:noFill/>
        </p:spPr>
        <p:txBody>
          <a:bodyPr wrap="square" rtlCol="0">
            <a:spAutoFit/>
          </a:bodyPr>
          <a:lstStyle/>
          <a:p>
            <a:r>
              <a:rPr lang="fi-FI" sz="2800" b="1" dirty="0" smtClean="0">
                <a:solidFill>
                  <a:srgbClr val="00206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VÄRIÄ JA MAKUA KUNTAVIESTINTÄÄN</a:t>
            </a:r>
          </a:p>
          <a:p>
            <a:endParaRPr lang="fi-FI"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fi-FI" sz="14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Uusi kuntalaki korostaa aktiivista viestintää.</a:t>
            </a:r>
          </a:p>
          <a:p>
            <a:pPr>
              <a:lnSpc>
                <a:spcPct val="150000"/>
              </a:lnSpc>
            </a:pPr>
            <a:r>
              <a:rPr lang="fi-FI" sz="1400" b="1" dirty="0" smtClean="0">
                <a:latin typeface="Verdana" panose="020B0604030504040204" pitchFamily="34" charset="0"/>
                <a:ea typeface="Verdana" panose="020B0604030504040204" pitchFamily="34" charset="0"/>
                <a:cs typeface="Verdana" panose="020B0604030504040204" pitchFamily="34" charset="0"/>
              </a:rPr>
              <a:t>Johtaminen on viestintää. </a:t>
            </a:r>
          </a:p>
          <a:p>
            <a:pPr>
              <a:lnSpc>
                <a:spcPct val="150000"/>
              </a:lnSpc>
            </a:pPr>
            <a:r>
              <a:rPr lang="fi-FI" sz="1400" b="1"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Tehoa ja tuloksia markkinoinnilla. </a:t>
            </a:r>
            <a:endParaRPr lang="fi-FI" sz="14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fi-FI" sz="1400" b="1" dirty="0" smtClean="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Sosiaalinen media on erikoistarjous. </a:t>
            </a:r>
          </a:p>
          <a:p>
            <a:pPr>
              <a:lnSpc>
                <a:spcPct val="150000"/>
              </a:lnSpc>
            </a:pPr>
            <a:r>
              <a:rPr lang="fi-FI" sz="1400"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Avoin data tarjoaa puhtaat raaka-aineet.</a:t>
            </a:r>
            <a:endParaRPr lang="fi-FI" sz="1400" b="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fi-FI" sz="14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Vuorovaikutus kantaa hedelmää.</a:t>
            </a:r>
          </a:p>
          <a:p>
            <a:endParaRPr lang="fi-FI" dirty="0">
              <a:latin typeface="Verdana" panose="020B0604030504040204" pitchFamily="34" charset="0"/>
              <a:ea typeface="Verdana" panose="020B0604030504040204" pitchFamily="34" charset="0"/>
              <a:cs typeface="Verdana" panose="020B0604030504040204" pitchFamily="34" charset="0"/>
            </a:endParaRPr>
          </a:p>
          <a:p>
            <a:endParaRPr lang="fi-FI" dirty="0" smtClean="0">
              <a:latin typeface="Verdana" panose="020B0604030504040204" pitchFamily="34" charset="0"/>
              <a:ea typeface="Verdana" panose="020B0604030504040204" pitchFamily="34" charset="0"/>
              <a:cs typeface="Verdana" panose="020B0604030504040204" pitchFamily="34" charset="0"/>
            </a:endParaRPr>
          </a:p>
          <a:p>
            <a:endParaRPr lang="fi-FI" dirty="0" smtClean="0">
              <a:latin typeface="Verdana" panose="020B0604030504040204" pitchFamily="34" charset="0"/>
              <a:ea typeface="Verdana" panose="020B0604030504040204" pitchFamily="34" charset="0"/>
              <a:cs typeface="Verdana" panose="020B0604030504040204" pitchFamily="34" charset="0"/>
            </a:endParaRPr>
          </a:p>
          <a:p>
            <a:endParaRPr lang="fi-FI" dirty="0">
              <a:latin typeface="Verdana" panose="020B0604030504040204" pitchFamily="34" charset="0"/>
              <a:ea typeface="Verdana" panose="020B0604030504040204" pitchFamily="34" charset="0"/>
              <a:cs typeface="Verdana" panose="020B0604030504040204" pitchFamily="34" charset="0"/>
            </a:endParaRPr>
          </a:p>
          <a:p>
            <a:endParaRPr lang="fi-FI" sz="1400" dirty="0" smtClean="0">
              <a:latin typeface="Verdana" panose="020B0604030504040204" pitchFamily="34" charset="0"/>
              <a:ea typeface="Verdana" panose="020B0604030504040204" pitchFamily="34" charset="0"/>
              <a:cs typeface="Verdana" panose="020B0604030504040204" pitchFamily="34" charset="0"/>
            </a:endParaRPr>
          </a:p>
          <a:p>
            <a:endParaRPr lang="fi-FI" sz="1400" dirty="0">
              <a:latin typeface="Verdana" panose="020B0604030504040204" pitchFamily="34" charset="0"/>
              <a:ea typeface="Verdana" panose="020B0604030504040204" pitchFamily="34" charset="0"/>
              <a:cs typeface="Verdana" panose="020B0604030504040204" pitchFamily="34" charset="0"/>
            </a:endParaRPr>
          </a:p>
          <a:p>
            <a:r>
              <a:rPr lang="fi-FI" sz="1400" dirty="0" smtClean="0">
                <a:latin typeface="Verdana" panose="020B0604030504040204" pitchFamily="34" charset="0"/>
                <a:ea typeface="Verdana" panose="020B0604030504040204" pitchFamily="34" charset="0"/>
                <a:cs typeface="Verdana" panose="020B0604030504040204" pitchFamily="34" charset="0"/>
              </a:rPr>
              <a:t>Kuntaviestinnän opas </a:t>
            </a:r>
            <a:r>
              <a:rPr lang="fi-FI" sz="1400" dirty="0" smtClean="0">
                <a:latin typeface="Verdana" panose="020B0604030504040204" pitchFamily="34" charset="0"/>
                <a:ea typeface="Verdana" panose="020B0604030504040204" pitchFamily="34" charset="0"/>
                <a:cs typeface="Verdana" panose="020B0604030504040204" pitchFamily="34" charset="0"/>
              </a:rPr>
              <a:t>2016</a:t>
            </a:r>
            <a:endParaRPr lang="fi-FI" sz="1400" dirty="0" smtClean="0">
              <a:latin typeface="Verdana" panose="020B0604030504040204" pitchFamily="34" charset="0"/>
              <a:ea typeface="Verdana" panose="020B0604030504040204" pitchFamily="34" charset="0"/>
              <a:cs typeface="Verdana" panose="020B0604030504040204" pitchFamily="34" charset="0"/>
            </a:endParaRPr>
          </a:p>
          <a:p>
            <a:r>
              <a:rPr lang="fi-FI" sz="1400" dirty="0" err="1" smtClean="0">
                <a:latin typeface="Verdana" panose="020B0604030504040204" pitchFamily="34" charset="0"/>
                <a:ea typeface="Verdana" panose="020B0604030504040204" pitchFamily="34" charset="0"/>
                <a:cs typeface="Verdana" panose="020B0604030504040204" pitchFamily="34" charset="0"/>
              </a:rPr>
              <a:t>Handbok</a:t>
            </a:r>
            <a:r>
              <a:rPr lang="fi-FI" sz="1400" dirty="0" smtClean="0">
                <a:latin typeface="Verdana" panose="020B0604030504040204" pitchFamily="34" charset="0"/>
                <a:ea typeface="Verdana" panose="020B0604030504040204" pitchFamily="34" charset="0"/>
                <a:cs typeface="Verdana" panose="020B0604030504040204" pitchFamily="34" charset="0"/>
              </a:rPr>
              <a:t> för </a:t>
            </a:r>
            <a:r>
              <a:rPr lang="fi-FI" sz="1400" dirty="0" err="1" smtClean="0">
                <a:latin typeface="Verdana" panose="020B0604030504040204" pitchFamily="34" charset="0"/>
                <a:ea typeface="Verdana" panose="020B0604030504040204" pitchFamily="34" charset="0"/>
                <a:cs typeface="Verdana" panose="020B0604030504040204" pitchFamily="34" charset="0"/>
              </a:rPr>
              <a:t>kommunens</a:t>
            </a:r>
            <a:r>
              <a:rPr lang="fi-FI" sz="1400" dirty="0" smtClean="0">
                <a:latin typeface="Verdana" panose="020B0604030504040204" pitchFamily="34" charset="0"/>
                <a:ea typeface="Verdana" panose="020B0604030504040204" pitchFamily="34" charset="0"/>
                <a:cs typeface="Verdana" panose="020B0604030504040204" pitchFamily="34" charset="0"/>
              </a:rPr>
              <a:t> </a:t>
            </a:r>
            <a:r>
              <a:rPr lang="fi-FI" sz="1400" dirty="0" err="1" smtClean="0">
                <a:latin typeface="Verdana" panose="020B0604030504040204" pitchFamily="34" charset="0"/>
                <a:ea typeface="Verdana" panose="020B0604030504040204" pitchFamily="34" charset="0"/>
                <a:cs typeface="Verdana" panose="020B0604030504040204" pitchFamily="34" charset="0"/>
              </a:rPr>
              <a:t>kommunikation</a:t>
            </a:r>
            <a:endParaRPr lang="fi-FI" sz="1400" dirty="0" smtClean="0">
              <a:latin typeface="Verdana" panose="020B0604030504040204" pitchFamily="34" charset="0"/>
              <a:ea typeface="Verdana" panose="020B0604030504040204" pitchFamily="34" charset="0"/>
              <a:cs typeface="Verdana" panose="020B0604030504040204" pitchFamily="34" charset="0"/>
            </a:endParaRPr>
          </a:p>
          <a:p>
            <a:endParaRPr lang="fi-FI" sz="1400" dirty="0">
              <a:latin typeface="Verdana" panose="020B0604030504040204" pitchFamily="34" charset="0"/>
              <a:ea typeface="Verdana" panose="020B0604030504040204" pitchFamily="34" charset="0"/>
              <a:cs typeface="Verdana" panose="020B0604030504040204" pitchFamily="34" charset="0"/>
            </a:endParaRPr>
          </a:p>
          <a:p>
            <a:r>
              <a:rPr lang="fi-FI" sz="1400" dirty="0" err="1" smtClean="0">
                <a:latin typeface="Verdana" panose="020B0604030504040204" pitchFamily="34" charset="0"/>
                <a:ea typeface="Verdana" panose="020B0604030504040204" pitchFamily="34" charset="0"/>
                <a:cs typeface="Verdana" panose="020B0604030504040204" pitchFamily="34" charset="0"/>
              </a:rPr>
              <a:t>www.kunnat.net/kirjakauppa</a:t>
            </a:r>
            <a:endParaRPr lang="fi-FI" sz="1400" dirty="0" smtClean="0">
              <a:latin typeface="Verdana" panose="020B0604030504040204" pitchFamily="34" charset="0"/>
              <a:ea typeface="Verdana" panose="020B0604030504040204" pitchFamily="34" charset="0"/>
              <a:cs typeface="Verdana" panose="020B0604030504040204" pitchFamily="34" charset="0"/>
            </a:endParaRPr>
          </a:p>
          <a:p>
            <a:endParaRPr lang="fi-FI" sz="1400" dirty="0" smtClean="0">
              <a:latin typeface="Verdana" panose="020B0604030504040204" pitchFamily="34" charset="0"/>
              <a:ea typeface="Verdana" panose="020B0604030504040204" pitchFamily="34" charset="0"/>
              <a:cs typeface="Verdana" panose="020B0604030504040204" pitchFamily="34" charset="0"/>
            </a:endParaRPr>
          </a:p>
          <a:p>
            <a:endParaRPr lang="fi-FI" dirty="0"/>
          </a:p>
        </p:txBody>
      </p:sp>
    </p:spTree>
    <p:extLst>
      <p:ext uri="{BB962C8B-B14F-4D97-AF65-F5344CB8AC3E}">
        <p14:creationId xmlns:p14="http://schemas.microsoft.com/office/powerpoint/2010/main" val="731737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77397" y="0"/>
            <a:ext cx="7779600" cy="1143000"/>
          </a:xfrm>
        </p:spPr>
        <p:txBody>
          <a:bodyPr/>
          <a:lstStyle/>
          <a:p>
            <a:r>
              <a:rPr lang="fi-FI" dirty="0" smtClean="0"/>
              <a:t>Valmistelusta on viestittävä</a:t>
            </a:r>
            <a:endParaRPr lang="fi-FI" dirty="0"/>
          </a:p>
        </p:txBody>
      </p:sp>
      <p:sp>
        <p:nvSpPr>
          <p:cNvPr id="3" name="Sisällön paikkamerkki 2"/>
          <p:cNvSpPr>
            <a:spLocks noGrp="1"/>
          </p:cNvSpPr>
          <p:nvPr>
            <p:ph idx="1"/>
          </p:nvPr>
        </p:nvSpPr>
        <p:spPr>
          <a:xfrm>
            <a:off x="680400" y="1602000"/>
            <a:ext cx="7779600" cy="4635312"/>
          </a:xfrm>
        </p:spPr>
        <p:txBody>
          <a:bodyPr>
            <a:normAutofit fontScale="70000" lnSpcReduction="20000"/>
          </a:bodyPr>
          <a:lstStyle/>
          <a:p>
            <a:r>
              <a:rPr lang="fi-FI" dirty="0"/>
              <a:t>Kuntalaki velvoittaa kuntaa tiedottamaan valmistelussa olevista asioista sekä siitä, millä tavoin kuntalaiset voivat osallistua päätösten valmisteluun. </a:t>
            </a:r>
            <a:endParaRPr lang="fi-FI" dirty="0" smtClean="0"/>
          </a:p>
          <a:p>
            <a:endParaRPr lang="fi-FI" b="1" dirty="0"/>
          </a:p>
          <a:p>
            <a:r>
              <a:rPr lang="fi-FI" b="1" dirty="0"/>
              <a:t>Kuka hyötyy varhaisesta julkisuudesta? </a:t>
            </a:r>
            <a:endParaRPr lang="fi-FI" dirty="0"/>
          </a:p>
          <a:p>
            <a:pPr lvl="1">
              <a:buFont typeface="Arial" panose="020B0604020202020204" pitchFamily="34" charset="0"/>
              <a:buChar char="•"/>
            </a:pPr>
            <a:r>
              <a:rPr lang="fi-FI" dirty="0"/>
              <a:t>Kuntalainen saa tietoa ja voi vaikuttaa.</a:t>
            </a:r>
          </a:p>
          <a:p>
            <a:pPr lvl="1">
              <a:buFont typeface="Arial" panose="020B0604020202020204" pitchFamily="34" charset="0"/>
              <a:buChar char="•"/>
            </a:pPr>
            <a:r>
              <a:rPr lang="fi-FI" dirty="0"/>
              <a:t>Valmistelija saa uusia ideoita ja näkökulmia.</a:t>
            </a:r>
          </a:p>
          <a:p>
            <a:pPr lvl="1">
              <a:buFont typeface="Arial" panose="020B0604020202020204" pitchFamily="34" charset="0"/>
              <a:buChar char="•"/>
            </a:pPr>
            <a:r>
              <a:rPr lang="fi-FI" dirty="0"/>
              <a:t>Henkilöstö hahmottaa kunnan tilanteen kokonaisuuden.</a:t>
            </a:r>
          </a:p>
          <a:p>
            <a:pPr lvl="1">
              <a:buFont typeface="Arial" panose="020B0604020202020204" pitchFamily="34" charset="0"/>
              <a:buChar char="•"/>
            </a:pPr>
            <a:r>
              <a:rPr lang="fi-FI" dirty="0"/>
              <a:t>Luottamushenkilö saa monipuolista informaatiota ennen päätöksentekoa.</a:t>
            </a:r>
          </a:p>
          <a:p>
            <a:pPr lvl="1">
              <a:buFont typeface="Arial" panose="020B0604020202020204" pitchFamily="34" charset="0"/>
              <a:buChar char="•"/>
            </a:pPr>
            <a:r>
              <a:rPr lang="fi-FI" dirty="0"/>
              <a:t>Kunta on aktiivinen toimija yhteiskunnassa.</a:t>
            </a:r>
          </a:p>
          <a:p>
            <a:pPr lvl="1">
              <a:buFont typeface="Arial" panose="020B0604020202020204" pitchFamily="34" charset="0"/>
              <a:buChar char="•"/>
            </a:pPr>
            <a:r>
              <a:rPr lang="fi-FI" dirty="0"/>
              <a:t>Sidosryhmät pystyvät suunnittelemaan omaa toimintaansa.</a:t>
            </a:r>
          </a:p>
          <a:p>
            <a:endParaRPr lang="fi-FI" dirty="0"/>
          </a:p>
          <a:p>
            <a:r>
              <a:rPr lang="fi-FI" dirty="0"/>
              <a:t>Valmisteluvaihe kiinnostaa mediaa ja kuntalaisia enemmän kuin valmiit asiat. Huolellinen valmisteluviestintä saa näkyvyyttä, tekee asiat tutuiksi prosessin kuluessa ja säästää työtä päätösvaiheen viestinnässä</a:t>
            </a:r>
            <a:r>
              <a:rPr lang="fi-FI" dirty="0" smtClean="0"/>
              <a:t>.</a:t>
            </a:r>
          </a:p>
          <a:p>
            <a:endParaRPr lang="fi-FI" dirty="0"/>
          </a:p>
          <a:p>
            <a:r>
              <a:rPr lang="fi-FI" dirty="0" smtClean="0"/>
              <a:t>Valmisteluviestinnässä korostetaan asian keskeneräisyyttä. Etenemisestä ja päätösprosessista on viestittävä. Verkkosivut on pidettävä ajan tasalla. </a:t>
            </a:r>
            <a:endParaRPr lang="fi-FI" dirty="0"/>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[pvm]</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5" name="Alatunnisteen paikkamerkki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Etunimi Sukunimi titteli | Tapahtuma</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6" name="Dian numeron paikkamerkki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9BDC67-9A7E-42C8-BC4E-FBA2E376B5B6}" type="slidenum">
              <a:rPr kumimoji="0" lang="fi-FI" sz="1100" b="0" i="0" u="none" strike="noStrike" kern="1200" cap="none" spc="0" normalizeH="0" baseline="0" noProof="0" smtClean="0">
                <a:ln>
                  <a:noFill/>
                </a:ln>
                <a:solidFill>
                  <a:srgbClr val="002E63"/>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Tree>
    <p:extLst>
      <p:ext uri="{BB962C8B-B14F-4D97-AF65-F5344CB8AC3E}">
        <p14:creationId xmlns:p14="http://schemas.microsoft.com/office/powerpoint/2010/main" val="1067963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67044" y="23256"/>
            <a:ext cx="7779600" cy="1143000"/>
          </a:xfrm>
        </p:spPr>
        <p:txBody>
          <a:bodyPr>
            <a:normAutofit/>
          </a:bodyPr>
          <a:lstStyle/>
          <a:p>
            <a:r>
              <a:rPr lang="fi-FI" dirty="0"/>
              <a:t>Vuorovaikutus </a:t>
            </a:r>
            <a:r>
              <a:rPr lang="fi-FI" dirty="0" smtClean="0"/>
              <a:t>päätösten pohjana</a:t>
            </a:r>
            <a:endParaRPr lang="fi-FI" dirty="0"/>
          </a:p>
        </p:txBody>
      </p:sp>
      <p:sp>
        <p:nvSpPr>
          <p:cNvPr id="3" name="Sisällön paikkamerkki 2"/>
          <p:cNvSpPr>
            <a:spLocks noGrp="1"/>
          </p:cNvSpPr>
          <p:nvPr>
            <p:ph idx="1"/>
          </p:nvPr>
        </p:nvSpPr>
        <p:spPr>
          <a:xfrm>
            <a:off x="667044" y="1412776"/>
            <a:ext cx="7779600" cy="5038424"/>
          </a:xfrm>
        </p:spPr>
        <p:txBody>
          <a:bodyPr>
            <a:normAutofit fontScale="85000" lnSpcReduction="20000"/>
          </a:bodyPr>
          <a:lstStyle/>
          <a:p>
            <a:r>
              <a:rPr lang="fi-FI" dirty="0"/>
              <a:t>Uusi kuntalaki painottaa entistä enemmän kuntalaisten osallistumista ja vaikuttamista asioiden valmisteluun ja kunnan toimintaan. </a:t>
            </a:r>
            <a:endParaRPr lang="fi-FI" dirty="0" smtClean="0"/>
          </a:p>
          <a:p>
            <a:pPr marL="0" indent="0">
              <a:buNone/>
            </a:pPr>
            <a:endParaRPr lang="fi-FI" dirty="0" smtClean="0"/>
          </a:p>
          <a:p>
            <a:r>
              <a:rPr lang="fi-FI" dirty="0" smtClean="0"/>
              <a:t>Vuorovaikutus varmistaa päätösten laatua.</a:t>
            </a:r>
          </a:p>
          <a:p>
            <a:endParaRPr lang="fi-FI" dirty="0"/>
          </a:p>
          <a:p>
            <a:r>
              <a:rPr lang="fi-FI" dirty="0"/>
              <a:t>Kuntalain mukaan osallistumista ja vaikuttamista voidaan edistää erityisesti:</a:t>
            </a:r>
          </a:p>
          <a:p>
            <a:pPr lvl="1">
              <a:buFont typeface="Wingdings" panose="05000000000000000000" pitchFamily="2" charset="2"/>
              <a:buChar char="§"/>
            </a:pPr>
            <a:r>
              <a:rPr lang="fi-FI" dirty="0"/>
              <a:t>järjestämällä keskustelu- ja kuulemistilaisuuksia sekä kuntalaisraateja</a:t>
            </a:r>
          </a:p>
          <a:p>
            <a:pPr lvl="1">
              <a:buFont typeface="Wingdings" panose="05000000000000000000" pitchFamily="2" charset="2"/>
              <a:buChar char="§"/>
            </a:pPr>
            <a:r>
              <a:rPr lang="fi-FI" dirty="0"/>
              <a:t>selvittämällä asukkaiden mielipiteitä ennen päätöksentekoa</a:t>
            </a:r>
          </a:p>
          <a:p>
            <a:pPr lvl="1">
              <a:buFont typeface="Wingdings" panose="05000000000000000000" pitchFamily="2" charset="2"/>
              <a:buChar char="§"/>
            </a:pPr>
            <a:r>
              <a:rPr lang="fi-FI" dirty="0"/>
              <a:t>valitsemalla palvelujen käyttäjien edustajia kunnan toimielimiin</a:t>
            </a:r>
          </a:p>
          <a:p>
            <a:pPr lvl="1">
              <a:buFont typeface="Wingdings" panose="05000000000000000000" pitchFamily="2" charset="2"/>
              <a:buChar char="§"/>
            </a:pPr>
            <a:r>
              <a:rPr lang="fi-FI" dirty="0"/>
              <a:t>järjestämällä mahdollisuuksia osallistua kunnan talouden suunnitteluun</a:t>
            </a:r>
          </a:p>
          <a:p>
            <a:pPr lvl="1">
              <a:buFont typeface="Wingdings" panose="05000000000000000000" pitchFamily="2" charset="2"/>
              <a:buChar char="§"/>
            </a:pPr>
            <a:r>
              <a:rPr lang="fi-FI" dirty="0"/>
              <a:t>suunnittelemalla ja kehittämällä palveluja yhdessä palvelujen käyttäjien kanssa</a:t>
            </a:r>
          </a:p>
          <a:p>
            <a:pPr lvl="1">
              <a:buFont typeface="Wingdings" panose="05000000000000000000" pitchFamily="2" charset="2"/>
              <a:buChar char="§"/>
            </a:pPr>
            <a:r>
              <a:rPr lang="fi-FI" dirty="0"/>
              <a:t>tukemalla asukkaiden, järjestöjen ja muiden yhteisöjen oma-aloitteista asioiden suunnittelua ja valmistelua.</a:t>
            </a:r>
          </a:p>
          <a:p>
            <a:endParaRPr lang="fi-FI" dirty="0"/>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[pvm]</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5" name="Alatunnisteen paikkamerkki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Etunimi Sukunimi titteli | Tapahtuma</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6" name="Dian numeron paikkamerkki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9BDC67-9A7E-42C8-BC4E-FBA2E376B5B6}" type="slidenum">
              <a:rPr kumimoji="0" lang="fi-FI" sz="1100" b="0" i="0" u="none" strike="noStrike" kern="1200" cap="none" spc="0" normalizeH="0" baseline="0" noProof="0" smtClean="0">
                <a:ln>
                  <a:noFill/>
                </a:ln>
                <a:solidFill>
                  <a:srgbClr val="002E63"/>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Tree>
    <p:extLst>
      <p:ext uri="{BB962C8B-B14F-4D97-AF65-F5344CB8AC3E}">
        <p14:creationId xmlns:p14="http://schemas.microsoft.com/office/powerpoint/2010/main" val="127550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00" y="0"/>
            <a:ext cx="7779600" cy="1143000"/>
          </a:xfrm>
        </p:spPr>
        <p:txBody>
          <a:bodyPr>
            <a:normAutofit/>
          </a:bodyPr>
          <a:lstStyle/>
          <a:p>
            <a:r>
              <a:rPr lang="fi-FI" dirty="0" smtClean="0"/>
              <a:t>Vuorovaikutussuunnitelma</a:t>
            </a:r>
            <a:endParaRPr lang="fi-FI" dirty="0"/>
          </a:p>
        </p:txBody>
      </p:sp>
      <p:sp>
        <p:nvSpPr>
          <p:cNvPr id="3" name="Sisällön paikkamerkki 2"/>
          <p:cNvSpPr>
            <a:spLocks noGrp="1"/>
          </p:cNvSpPr>
          <p:nvPr>
            <p:ph idx="1"/>
          </p:nvPr>
        </p:nvSpPr>
        <p:spPr>
          <a:xfrm>
            <a:off x="680400" y="1602000"/>
            <a:ext cx="8463600" cy="4525200"/>
          </a:xfrm>
        </p:spPr>
        <p:txBody>
          <a:bodyPr>
            <a:normAutofit fontScale="85000" lnSpcReduction="10000"/>
          </a:bodyPr>
          <a:lstStyle/>
          <a:p>
            <a:r>
              <a:rPr lang="fi-FI" dirty="0"/>
              <a:t>Vuorovaikutuksen onnistuminen vaatii suunnitelmallisuutta, erityisesti suurissa muutostilanteissa. </a:t>
            </a:r>
          </a:p>
          <a:p>
            <a:endParaRPr lang="fi-FI" dirty="0"/>
          </a:p>
          <a:p>
            <a:r>
              <a:rPr lang="fi-FI" dirty="0"/>
              <a:t>Hyvä apuväline on viestintä- ja osallistumissuunnitelma. </a:t>
            </a:r>
          </a:p>
          <a:p>
            <a:endParaRPr lang="fi-FI" dirty="0"/>
          </a:p>
          <a:p>
            <a:r>
              <a:rPr lang="fi-FI" dirty="0" smtClean="0"/>
              <a:t>Tärkeitä </a:t>
            </a:r>
            <a:r>
              <a:rPr lang="fi-FI" dirty="0"/>
              <a:t>kuntalaisille </a:t>
            </a:r>
            <a:r>
              <a:rPr lang="fi-FI" dirty="0" smtClean="0"/>
              <a:t>ja henkilöstölle ovat </a:t>
            </a:r>
            <a:r>
              <a:rPr lang="fi-FI" dirty="0"/>
              <a:t>aikataulu, tiedonsaantikanavat ja osallistumistavat. </a:t>
            </a:r>
          </a:p>
          <a:p>
            <a:endParaRPr lang="fi-FI" dirty="0"/>
          </a:p>
          <a:p>
            <a:r>
              <a:rPr lang="fi-FI" dirty="0"/>
              <a:t>Alusta lähtien on myös suunniteltava, miten saatu palaute käsitellään ja miten osallistumisen vaikutuksista tiedotetaan</a:t>
            </a:r>
            <a:r>
              <a:rPr lang="fi-FI" dirty="0" smtClean="0"/>
              <a:t>.</a:t>
            </a:r>
          </a:p>
          <a:p>
            <a:endParaRPr lang="fi-FI" dirty="0" smtClean="0"/>
          </a:p>
          <a:p>
            <a:pPr marL="801900" lvl="2" indent="0">
              <a:buNone/>
            </a:pPr>
            <a:r>
              <a:rPr lang="fi-FI" sz="1900" dirty="0" smtClean="0">
                <a:solidFill>
                  <a:srgbClr val="00A6D6"/>
                </a:solidFill>
              </a:rPr>
              <a:t>Osallistumisen työkalupakki: </a:t>
            </a:r>
          </a:p>
          <a:p>
            <a:pPr marL="801900" lvl="2" indent="0">
              <a:buNone/>
            </a:pPr>
            <a:r>
              <a:rPr lang="fi-FI" sz="1900" dirty="0" smtClean="0">
                <a:solidFill>
                  <a:srgbClr val="00A6D6"/>
                </a:solidFill>
                <a:hlinkClick r:id="rId2"/>
              </a:rPr>
              <a:t>www.kunnat.net</a:t>
            </a:r>
            <a:r>
              <a:rPr lang="fi-FI" sz="1900" dirty="0" smtClean="0">
                <a:solidFill>
                  <a:srgbClr val="00A6D6"/>
                </a:solidFill>
              </a:rPr>
              <a:t> &gt; Asiantuntijapalvelut &gt; Kuntakehitys &gt; </a:t>
            </a:r>
          </a:p>
          <a:p>
            <a:pPr marL="801900" lvl="2" indent="0">
              <a:buNone/>
            </a:pPr>
            <a:r>
              <a:rPr lang="fi-FI" sz="1900" dirty="0" smtClean="0">
                <a:solidFill>
                  <a:srgbClr val="00A6D6"/>
                </a:solidFill>
              </a:rPr>
              <a:t>Palveluiden kehittäminen &gt; Osallistumisen työkalupakki</a:t>
            </a:r>
            <a:endParaRPr lang="fi-FI" sz="1900" dirty="0">
              <a:solidFill>
                <a:srgbClr val="00A6D6"/>
              </a:solidFill>
            </a:endParaRPr>
          </a:p>
          <a:p>
            <a:endParaRPr lang="fi-FI" dirty="0"/>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[pvm]</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5" name="Alatunnisteen paikkamerkki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Etunimi Sukunimi titteli | Tapahtuma</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6" name="Dian numeron paikkamerkki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9BDC67-9A7E-42C8-BC4E-FBA2E376B5B6}" type="slidenum">
              <a:rPr kumimoji="0" lang="fi-FI" sz="1100" b="0" i="0" u="none" strike="noStrike" kern="1200" cap="none" spc="0" normalizeH="0" baseline="0" noProof="0" smtClean="0">
                <a:ln>
                  <a:noFill/>
                </a:ln>
                <a:solidFill>
                  <a:srgbClr val="002E63"/>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7" name="Suorakulmio 6"/>
          <p:cNvSpPr/>
          <p:nvPr/>
        </p:nvSpPr>
        <p:spPr>
          <a:xfrm>
            <a:off x="680400" y="4941168"/>
            <a:ext cx="7996056" cy="1186032"/>
          </a:xfrm>
          <a:prstGeom prst="rect">
            <a:avLst/>
          </a:prstGeom>
          <a:noFill/>
          <a:ln w="95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078787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00" y="0"/>
            <a:ext cx="7779600" cy="1143000"/>
          </a:xfrm>
        </p:spPr>
        <p:txBody>
          <a:bodyPr/>
          <a:lstStyle/>
          <a:p>
            <a:r>
              <a:rPr lang="fi-FI" dirty="0" smtClean="0"/>
              <a:t>Asiakaspalvelu on </a:t>
            </a:r>
            <a:r>
              <a:rPr lang="fi-FI" dirty="0"/>
              <a:t>tehoviestintää</a:t>
            </a:r>
          </a:p>
        </p:txBody>
      </p:sp>
      <p:sp>
        <p:nvSpPr>
          <p:cNvPr id="3" name="Sisällön paikkamerkki 2"/>
          <p:cNvSpPr>
            <a:spLocks noGrp="1"/>
          </p:cNvSpPr>
          <p:nvPr>
            <p:ph idx="1"/>
          </p:nvPr>
        </p:nvSpPr>
        <p:spPr>
          <a:xfrm>
            <a:off x="680400" y="1497400"/>
            <a:ext cx="7779600" cy="5115600"/>
          </a:xfrm>
        </p:spPr>
        <p:txBody>
          <a:bodyPr>
            <a:normAutofit fontScale="62500" lnSpcReduction="20000"/>
          </a:bodyPr>
          <a:lstStyle/>
          <a:p>
            <a:r>
              <a:rPr lang="fi-FI" dirty="0"/>
              <a:t>Asiakaspalvelu on </a:t>
            </a:r>
            <a:r>
              <a:rPr lang="fi-FI" dirty="0" smtClean="0"/>
              <a:t>suora </a:t>
            </a:r>
            <a:r>
              <a:rPr lang="fi-FI" dirty="0"/>
              <a:t>kontakti yksittäiseen kuntalaiseen hänen omista lähtökohdistaan. </a:t>
            </a:r>
            <a:r>
              <a:rPr lang="fi-FI" dirty="0" smtClean="0"/>
              <a:t>Jokaisessa kohtaamisessa </a:t>
            </a:r>
            <a:r>
              <a:rPr lang="fi-FI" dirty="0"/>
              <a:t>tarvitaan vuorovaikutustaitoja. </a:t>
            </a:r>
          </a:p>
          <a:p>
            <a:endParaRPr lang="fi-FI" dirty="0"/>
          </a:p>
          <a:p>
            <a:r>
              <a:rPr lang="fi-FI" dirty="0"/>
              <a:t>Toimiva palveluviestintä auttaa yksittäistä kuntalaista, helpottaa yleisen viestinnän toteuttamista ja samalla luo tehokkaasti myönteistä mainetta.</a:t>
            </a:r>
          </a:p>
          <a:p>
            <a:endParaRPr lang="fi-FI" dirty="0"/>
          </a:p>
          <a:p>
            <a:r>
              <a:rPr lang="fi-FI" dirty="0" smtClean="0"/>
              <a:t>Yksittäisten </a:t>
            </a:r>
            <a:r>
              <a:rPr lang="fi-FI" dirty="0"/>
              <a:t>kohtaamisten tukena ovat asukastilaisuudet, avoimet ovet, asukasraadit, kyselyt, aluetoimikunnat ja sosiaalisen median yhteisöt</a:t>
            </a:r>
            <a:r>
              <a:rPr lang="fi-FI" dirty="0" smtClean="0"/>
              <a:t>.</a:t>
            </a:r>
          </a:p>
          <a:p>
            <a:endParaRPr lang="fi-FI" dirty="0"/>
          </a:p>
          <a:p>
            <a:r>
              <a:rPr lang="fi-FI" dirty="0" smtClean="0"/>
              <a:t>Koko organisaation asiakasviestintää pitää kehittää ammattimaisesti: päätökset, asiakaskirjeet, ohjeet, kyltit, sähköposti- ja puhelinvastaajaviestit.</a:t>
            </a:r>
          </a:p>
          <a:p>
            <a:endParaRPr lang="fi-FI" dirty="0" smtClean="0"/>
          </a:p>
          <a:p>
            <a:pPr marL="0" indent="0">
              <a:buNone/>
            </a:pPr>
            <a:r>
              <a:rPr lang="fi-FI" dirty="0" smtClean="0"/>
              <a:t>	Neuvonnan ja asiakaspalvelun viestintämuistilista:</a:t>
            </a:r>
            <a:endParaRPr lang="fi-FI" dirty="0"/>
          </a:p>
          <a:p>
            <a:pPr lvl="2">
              <a:buFont typeface="Wingdings" panose="05000000000000000000" pitchFamily="2" charset="2"/>
              <a:buChar char="§"/>
            </a:pPr>
            <a:r>
              <a:rPr lang="fi-FI" sz="1900" dirty="0" smtClean="0"/>
              <a:t>Puhu ja kirjoita selkeästi ja yksinkertaisesti.</a:t>
            </a:r>
          </a:p>
          <a:p>
            <a:pPr lvl="2">
              <a:buFont typeface="Wingdings" panose="05000000000000000000" pitchFamily="2" charset="2"/>
              <a:buChar char="§"/>
            </a:pPr>
            <a:r>
              <a:rPr lang="fi-FI" sz="1900" dirty="0" smtClean="0"/>
              <a:t>Muista perustiedot: osoitteet, puhelinnumerot, aukioloajat… </a:t>
            </a:r>
          </a:p>
          <a:p>
            <a:pPr lvl="2">
              <a:buFont typeface="Wingdings" panose="05000000000000000000" pitchFamily="2" charset="2"/>
              <a:buChar char="§"/>
            </a:pPr>
            <a:r>
              <a:rPr lang="fi-FI" sz="1900" dirty="0"/>
              <a:t>Varmista, että tietolähteesi ja verkkosivut ovat ajan tasalla.</a:t>
            </a:r>
          </a:p>
          <a:p>
            <a:pPr lvl="2">
              <a:buFont typeface="Wingdings" panose="05000000000000000000" pitchFamily="2" charset="2"/>
              <a:buChar char="§"/>
            </a:pPr>
            <a:r>
              <a:rPr lang="fi-FI" sz="1900" dirty="0" smtClean="0"/>
              <a:t>Hyödynnä sähköisiä palveluita ja kannusta itsepalveluun.</a:t>
            </a:r>
            <a:endParaRPr lang="fi-FI" sz="1900" dirty="0"/>
          </a:p>
          <a:p>
            <a:pPr lvl="2">
              <a:buFont typeface="Wingdings" panose="05000000000000000000" pitchFamily="2" charset="2"/>
              <a:buChar char="§"/>
            </a:pPr>
            <a:r>
              <a:rPr lang="fi-FI" sz="1900" dirty="0" smtClean="0"/>
              <a:t>Ylläpidä </a:t>
            </a:r>
            <a:r>
              <a:rPr lang="fi-FI" sz="1900" dirty="0"/>
              <a:t>usein kysyttyjen kysymysten ja vastausten listaa.</a:t>
            </a:r>
          </a:p>
          <a:p>
            <a:pPr lvl="2">
              <a:buFont typeface="Wingdings" panose="05000000000000000000" pitchFamily="2" charset="2"/>
              <a:buChar char="§"/>
            </a:pPr>
            <a:r>
              <a:rPr lang="fi-FI" sz="1900" dirty="0" smtClean="0"/>
              <a:t>Yhdistä </a:t>
            </a:r>
            <a:r>
              <a:rPr lang="fi-FI" sz="1900" dirty="0"/>
              <a:t>yleinen neuvonta </a:t>
            </a:r>
            <a:r>
              <a:rPr lang="fi-FI" sz="1900" dirty="0" smtClean="0"/>
              <a:t>arjen palveluihin siellä, missä ihmiset liikkuvat.</a:t>
            </a:r>
            <a:endParaRPr lang="fi-FI" sz="1900" dirty="0"/>
          </a:p>
          <a:p>
            <a:pPr lvl="2">
              <a:buFont typeface="Wingdings" panose="05000000000000000000" pitchFamily="2" charset="2"/>
              <a:buChar char="§"/>
            </a:pPr>
            <a:r>
              <a:rPr lang="fi-FI" sz="1900" dirty="0" smtClean="0"/>
              <a:t>Ohjaa </a:t>
            </a:r>
            <a:r>
              <a:rPr lang="fi-FI" sz="1900" dirty="0"/>
              <a:t>asiakaspalaute systemaattisesti käsittelyyn ja hyötykäyttöön.</a:t>
            </a:r>
          </a:p>
          <a:p>
            <a:pPr lvl="2">
              <a:buFont typeface="Wingdings" panose="05000000000000000000" pitchFamily="2" charset="2"/>
              <a:buChar char="§"/>
            </a:pPr>
            <a:r>
              <a:rPr lang="fi-FI" sz="1900" dirty="0"/>
              <a:t>K</a:t>
            </a:r>
            <a:r>
              <a:rPr lang="fi-FI" sz="1900" dirty="0" smtClean="0"/>
              <a:t>ehitä </a:t>
            </a:r>
            <a:r>
              <a:rPr lang="fi-FI" sz="1900" dirty="0"/>
              <a:t>palvelua yhdessä asiakkaiden kanssa</a:t>
            </a:r>
            <a:r>
              <a:rPr lang="fi-FI" sz="1900" dirty="0" smtClean="0"/>
              <a:t>.</a:t>
            </a:r>
          </a:p>
          <a:p>
            <a:pPr lvl="2">
              <a:buFont typeface="Wingdings" panose="05000000000000000000" pitchFamily="2" charset="2"/>
              <a:buChar char="§"/>
            </a:pPr>
            <a:r>
              <a:rPr lang="fi-FI" sz="1900" dirty="0" smtClean="0"/>
              <a:t>Muista eri kieliryhmät</a:t>
            </a:r>
            <a:r>
              <a:rPr lang="fi-FI" sz="1900" dirty="0"/>
              <a:t> </a:t>
            </a:r>
            <a:r>
              <a:rPr lang="fi-FI" sz="1900" dirty="0" smtClean="0"/>
              <a:t>ja vammaiset.</a:t>
            </a:r>
            <a:endParaRPr lang="fi-FI" sz="1900" dirty="0"/>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[pvm]</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5" name="Alatunnisteen paikkamerkki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smtClean="0">
                <a:ln>
                  <a:noFill/>
                </a:ln>
                <a:solidFill>
                  <a:srgbClr val="002E63"/>
                </a:solidFill>
                <a:effectLst/>
                <a:uLnTx/>
                <a:uFillTx/>
                <a:latin typeface="Verdana"/>
                <a:ea typeface="+mn-ea"/>
                <a:cs typeface="+mn-cs"/>
              </a:rPr>
              <a:t>Etunimi Sukunimi titteli | Tapahtuma</a:t>
            </a:r>
            <a:endParaRPr kumimoji="0" lang="fi-FI" sz="1100" b="0" i="0" u="none" strike="noStrike" kern="1200" cap="none" spc="0" normalizeH="0" baseline="0" noProof="0" dirty="0">
              <a:ln>
                <a:noFill/>
              </a:ln>
              <a:solidFill>
                <a:srgbClr val="002E63"/>
              </a:solidFill>
              <a:effectLst/>
              <a:uLnTx/>
              <a:uFillTx/>
              <a:latin typeface="Verdana"/>
              <a:ea typeface="+mn-ea"/>
              <a:cs typeface="+mn-cs"/>
            </a:endParaRPr>
          </a:p>
        </p:txBody>
      </p:sp>
      <p:sp>
        <p:nvSpPr>
          <p:cNvPr id="6" name="Dian numeron paikkamerkki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9BDC67-9A7E-42C8-BC4E-FBA2E376B5B6}" type="slidenum">
              <a:rPr kumimoji="0" lang="fi-FI" sz="1100" b="0" i="0" u="none" strike="noStrike" kern="1200" cap="none" spc="0" normalizeH="0" baseline="0" noProof="0" smtClean="0">
                <a:ln>
                  <a:noFill/>
                </a:ln>
                <a:solidFill>
                  <a:srgbClr val="002E63"/>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7" name="Suorakulmio 6"/>
          <p:cNvSpPr/>
          <p:nvPr/>
        </p:nvSpPr>
        <p:spPr>
          <a:xfrm>
            <a:off x="1043608" y="4149080"/>
            <a:ext cx="6984776" cy="2160240"/>
          </a:xfrm>
          <a:prstGeom prst="rect">
            <a:avLst/>
          </a:prstGeom>
          <a:noFill/>
          <a:ln w="95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174213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00" y="5671"/>
            <a:ext cx="7779600" cy="1143000"/>
          </a:xfrm>
        </p:spPr>
        <p:txBody>
          <a:bodyPr/>
          <a:lstStyle/>
          <a:p>
            <a:r>
              <a:rPr lang="fi-FI" dirty="0" smtClean="0"/>
              <a:t>Brändityö </a:t>
            </a:r>
            <a:r>
              <a:rPr lang="fi-FI" dirty="0"/>
              <a:t>vahvistaa </a:t>
            </a:r>
            <a:r>
              <a:rPr lang="fi-FI" dirty="0" smtClean="0"/>
              <a:t>elinvoimaa</a:t>
            </a:r>
            <a:endParaRPr lang="fi-FI" dirty="0"/>
          </a:p>
        </p:txBody>
      </p:sp>
      <p:sp>
        <p:nvSpPr>
          <p:cNvPr id="3" name="Sisällön paikkamerkki 2"/>
          <p:cNvSpPr>
            <a:spLocks noGrp="1"/>
          </p:cNvSpPr>
          <p:nvPr>
            <p:ph idx="1"/>
          </p:nvPr>
        </p:nvSpPr>
        <p:spPr>
          <a:xfrm>
            <a:off x="680400" y="1234524"/>
            <a:ext cx="7779600" cy="4008257"/>
          </a:xfrm>
        </p:spPr>
        <p:txBody>
          <a:bodyPr>
            <a:normAutofit fontScale="70000" lnSpcReduction="20000"/>
          </a:bodyPr>
          <a:lstStyle/>
          <a:p>
            <a:pPr lvl="0" fontAlgn="base"/>
            <a:r>
              <a:rPr lang="fi-FI" dirty="0"/>
              <a:t>Hyvä maine </a:t>
            </a:r>
            <a:r>
              <a:rPr lang="fi-FI" dirty="0" smtClean="0"/>
              <a:t>vahvistaa </a:t>
            </a:r>
            <a:r>
              <a:rPr lang="fi-FI" dirty="0"/>
              <a:t>elinvoimaisuutta ja yhteisöllisyyttä. </a:t>
            </a:r>
            <a:r>
              <a:rPr lang="fi-FI" dirty="0" smtClean="0"/>
              <a:t>Maine syntyy </a:t>
            </a:r>
            <a:r>
              <a:rPr lang="fi-FI" dirty="0"/>
              <a:t>tekojen kautta, mutta siihen voi vaikuttaa brändityöllä.</a:t>
            </a:r>
          </a:p>
          <a:p>
            <a:pPr fontAlgn="base"/>
            <a:endParaRPr lang="fi-FI" dirty="0" smtClean="0"/>
          </a:p>
          <a:p>
            <a:pPr fontAlgn="base"/>
            <a:r>
              <a:rPr lang="fi-FI" dirty="0" smtClean="0"/>
              <a:t>Maineella ja aktiivisella brändityöllä on </a:t>
            </a:r>
            <a:r>
              <a:rPr lang="fi-FI" dirty="0"/>
              <a:t>vaikutus myös henkilöstön työtyytyväisyyteen sekä työnantajamielikuvaan. </a:t>
            </a:r>
          </a:p>
          <a:p>
            <a:pPr lvl="0" fontAlgn="base"/>
            <a:endParaRPr lang="fi-FI" dirty="0"/>
          </a:p>
          <a:p>
            <a:pPr lvl="0" fontAlgn="base"/>
            <a:r>
              <a:rPr lang="fi-FI" dirty="0" smtClean="0"/>
              <a:t>Aktiivisesti luotu brändi </a:t>
            </a:r>
            <a:r>
              <a:rPr lang="fi-FI" dirty="0"/>
              <a:t>tuo esiin kunnan erityisiä vahvuuksia ja auttaa erottumaan muista.</a:t>
            </a:r>
          </a:p>
          <a:p>
            <a:pPr lvl="0" fontAlgn="base"/>
            <a:endParaRPr lang="fi-FI" dirty="0" smtClean="0"/>
          </a:p>
          <a:p>
            <a:pPr lvl="0" fontAlgn="base"/>
            <a:r>
              <a:rPr lang="fi-FI" dirty="0" smtClean="0"/>
              <a:t>Brändi </a:t>
            </a:r>
            <a:r>
              <a:rPr lang="fi-FI" dirty="0"/>
              <a:t>koostuu teoista, viesteistä ja </a:t>
            </a:r>
            <a:r>
              <a:rPr lang="fi-FI" dirty="0" smtClean="0"/>
              <a:t>ilmeestä.</a:t>
            </a:r>
          </a:p>
          <a:p>
            <a:pPr lvl="1" fontAlgn="base"/>
            <a:r>
              <a:rPr lang="fi-FI" dirty="0" smtClean="0"/>
              <a:t>Yhtenäiset pääviestit kunnan arvolupauksista</a:t>
            </a:r>
          </a:p>
          <a:p>
            <a:pPr lvl="1" fontAlgn="base"/>
            <a:r>
              <a:rPr lang="fi-FI" dirty="0" smtClean="0"/>
              <a:t>Yhtenäinen visuaalinen ilme</a:t>
            </a:r>
          </a:p>
          <a:p>
            <a:pPr lvl="1" fontAlgn="base"/>
            <a:r>
              <a:rPr lang="fi-FI" dirty="0" smtClean="0"/>
              <a:t>Millä termeillä ja tyylillä paikkakunnasta puhutaan</a:t>
            </a:r>
          </a:p>
          <a:p>
            <a:pPr lvl="1" fontAlgn="base"/>
            <a:r>
              <a:rPr lang="fi-FI" dirty="0" smtClean="0"/>
              <a:t>Päivittäisten kohtaamisten on lunastettava pääviestien lupaukset</a:t>
            </a:r>
          </a:p>
          <a:p>
            <a:pPr lvl="0" fontAlgn="base"/>
            <a:endParaRPr lang="fi-FI" dirty="0"/>
          </a:p>
          <a:p>
            <a:pPr lvl="0" fontAlgn="base"/>
            <a:r>
              <a:rPr lang="fi-FI" dirty="0" smtClean="0"/>
              <a:t>Vahva </a:t>
            </a:r>
            <a:r>
              <a:rPr lang="fi-FI" dirty="0"/>
              <a:t>brändi </a:t>
            </a:r>
            <a:r>
              <a:rPr lang="fi-FI" dirty="0" smtClean="0"/>
              <a:t>ja hyvä maine kestää </a:t>
            </a:r>
            <a:r>
              <a:rPr lang="fi-FI" dirty="0"/>
              <a:t>myös kolhuja</a:t>
            </a:r>
            <a:r>
              <a:rPr lang="fi-FI" dirty="0" smtClean="0"/>
              <a:t>.</a:t>
            </a:r>
          </a:p>
          <a:p>
            <a:pPr lvl="0" fontAlgn="base"/>
            <a:endParaRPr lang="fi-FI" dirty="0"/>
          </a:p>
          <a:p>
            <a:endParaRPr lang="fi-FI" dirty="0"/>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[pvm]</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5" name="Alatunnisteen paikkamerkki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Etunimi Sukunimi titteli | Tapahtuma</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6" name="Dian numeron paikkamerkki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9BDC67-9A7E-42C8-BC4E-FBA2E376B5B6}" type="slidenum">
              <a:rPr kumimoji="0" lang="fi-FI" sz="1100" b="0" i="0" u="none" strike="noStrike" kern="1200" cap="none" spc="0" normalizeH="0" baseline="0" noProof="0" smtClean="0">
                <a:ln>
                  <a:noFill/>
                </a:ln>
                <a:solidFill>
                  <a:srgbClr val="002E63"/>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7" name="Tekstiruutu 6"/>
          <p:cNvSpPr txBox="1"/>
          <p:nvPr/>
        </p:nvSpPr>
        <p:spPr>
          <a:xfrm>
            <a:off x="395536" y="5342028"/>
            <a:ext cx="3574440"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lvl="0" fontAlgn="base"/>
            <a:r>
              <a:rPr lang="fi-FI" dirty="0">
                <a:solidFill>
                  <a:srgbClr val="FF0000"/>
                </a:solidFill>
              </a:rPr>
              <a:t>Vetovoima – houkuttelevuus </a:t>
            </a:r>
          </a:p>
        </p:txBody>
      </p:sp>
      <p:sp>
        <p:nvSpPr>
          <p:cNvPr id="8" name="Tekstiruutu 7"/>
          <p:cNvSpPr txBox="1"/>
          <p:nvPr/>
        </p:nvSpPr>
        <p:spPr>
          <a:xfrm>
            <a:off x="3205800" y="5772827"/>
            <a:ext cx="3144900"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pPr lvl="0"/>
            <a:r>
              <a:rPr lang="fi-FI" dirty="0">
                <a:solidFill>
                  <a:schemeClr val="accent5">
                    <a:lumMod val="50000"/>
                  </a:schemeClr>
                </a:solidFill>
              </a:rPr>
              <a:t>Pitovoima – </a:t>
            </a:r>
            <a:r>
              <a:rPr lang="fi-FI" dirty="0" smtClean="0">
                <a:solidFill>
                  <a:schemeClr val="accent5">
                    <a:lumMod val="50000"/>
                  </a:schemeClr>
                </a:solidFill>
              </a:rPr>
              <a:t>sitoutuminen</a:t>
            </a:r>
            <a:endParaRPr lang="fi-FI" dirty="0"/>
          </a:p>
        </p:txBody>
      </p:sp>
      <p:sp>
        <p:nvSpPr>
          <p:cNvPr id="9" name="Tekstiruutu 8"/>
          <p:cNvSpPr txBox="1"/>
          <p:nvPr/>
        </p:nvSpPr>
        <p:spPr>
          <a:xfrm>
            <a:off x="5652120" y="5378049"/>
            <a:ext cx="3073790"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lvl="0"/>
            <a:r>
              <a:rPr lang="fi-FI" dirty="0">
                <a:solidFill>
                  <a:srgbClr val="7030A0"/>
                </a:solidFill>
              </a:rPr>
              <a:t>Elinvoima - </a:t>
            </a:r>
            <a:r>
              <a:rPr lang="fi-FI" dirty="0" smtClean="0">
                <a:solidFill>
                  <a:srgbClr val="7030A0"/>
                </a:solidFill>
              </a:rPr>
              <a:t>toimintakyky</a:t>
            </a:r>
            <a:endParaRPr lang="fi-FI" dirty="0"/>
          </a:p>
        </p:txBody>
      </p:sp>
    </p:spTree>
    <p:extLst>
      <p:ext uri="{BB962C8B-B14F-4D97-AF65-F5344CB8AC3E}">
        <p14:creationId xmlns:p14="http://schemas.microsoft.com/office/powerpoint/2010/main" val="2328359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00" y="0"/>
            <a:ext cx="7779600" cy="1143000"/>
          </a:xfrm>
        </p:spPr>
        <p:txBody>
          <a:bodyPr/>
          <a:lstStyle/>
          <a:p>
            <a:r>
              <a:rPr lang="fi-FI" dirty="0"/>
              <a:t>Visuaalinen ilme luo </a:t>
            </a:r>
            <a:r>
              <a:rPr lang="fi-FI" dirty="0" smtClean="0"/>
              <a:t>mielikuvia</a:t>
            </a:r>
            <a:endParaRPr lang="fi-FI" dirty="0"/>
          </a:p>
        </p:txBody>
      </p:sp>
      <p:sp>
        <p:nvSpPr>
          <p:cNvPr id="3" name="Sisällön paikkamerkki 2"/>
          <p:cNvSpPr>
            <a:spLocks noGrp="1"/>
          </p:cNvSpPr>
          <p:nvPr>
            <p:ph idx="1"/>
          </p:nvPr>
        </p:nvSpPr>
        <p:spPr>
          <a:xfrm>
            <a:off x="680400" y="1412776"/>
            <a:ext cx="7779600" cy="4525200"/>
          </a:xfrm>
        </p:spPr>
        <p:txBody>
          <a:bodyPr>
            <a:normAutofit fontScale="85000" lnSpcReduction="20000"/>
          </a:bodyPr>
          <a:lstStyle/>
          <a:p>
            <a:r>
              <a:rPr lang="fi-FI" dirty="0" smtClean="0"/>
              <a:t>Kunnan vaakuna on vahva viesti paikkakunnan omasta luonteesta. Vaakuna </a:t>
            </a:r>
            <a:r>
              <a:rPr lang="fi-FI" dirty="0"/>
              <a:t>on </a:t>
            </a:r>
            <a:r>
              <a:rPr lang="fi-FI" dirty="0" smtClean="0"/>
              <a:t>kunnan </a:t>
            </a:r>
            <a:r>
              <a:rPr lang="fi-FI" dirty="0"/>
              <a:t>virallinen </a:t>
            </a:r>
            <a:r>
              <a:rPr lang="fi-FI" dirty="0" smtClean="0"/>
              <a:t>tunnus, </a:t>
            </a:r>
            <a:r>
              <a:rPr lang="fi-FI" dirty="0"/>
              <a:t>jota käytetään </a:t>
            </a:r>
            <a:r>
              <a:rPr lang="fi-FI" dirty="0" smtClean="0"/>
              <a:t>erityisesti </a:t>
            </a:r>
            <a:r>
              <a:rPr lang="fi-FI" dirty="0"/>
              <a:t>viralliseen ja hallinnolliseen viestintään.</a:t>
            </a:r>
          </a:p>
          <a:p>
            <a:endParaRPr lang="fi-FI" dirty="0" smtClean="0"/>
          </a:p>
          <a:p>
            <a:r>
              <a:rPr lang="fi-FI" dirty="0" smtClean="0"/>
              <a:t>Liikemerkkiä, logoa ja visuaalista ilmettä käytetään epävirallisessa viestinnässä ja markkinoinnissa. </a:t>
            </a:r>
          </a:p>
          <a:p>
            <a:pPr marL="0" indent="0">
              <a:buNone/>
            </a:pPr>
            <a:endParaRPr lang="fi-FI" dirty="0"/>
          </a:p>
          <a:p>
            <a:r>
              <a:rPr lang="fi-FI" dirty="0" smtClean="0"/>
              <a:t>Tehokas viestintä perustuu entistä enemmän kuviin ja videoihin. </a:t>
            </a:r>
          </a:p>
          <a:p>
            <a:endParaRPr lang="fi-FI" dirty="0"/>
          </a:p>
          <a:p>
            <a:r>
              <a:rPr lang="fi-FI" dirty="0" smtClean="0"/>
              <a:t>Kunnalla on hyvä olla ohjeet vaakunan käytöstä ja graafisesta ilmeestä sekä suunnitelma kuvahankinnasta.</a:t>
            </a:r>
          </a:p>
          <a:p>
            <a:endParaRPr lang="fi-FI" dirty="0"/>
          </a:p>
          <a:p>
            <a:r>
              <a:rPr lang="fi-FI" dirty="0" smtClean="0"/>
              <a:t>Muista kuvien tekijänoikeudet ja luvat kuvattavilta.</a:t>
            </a:r>
            <a:endParaRPr lang="fi-FI" dirty="0"/>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[pvm]</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5" name="Alatunnisteen paikkamerkki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Etunimi Sukunimi titteli | Tapahtuma</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6" name="Dian numeron paikkamerkki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9BDC67-9A7E-42C8-BC4E-FBA2E376B5B6}" type="slidenum">
              <a:rPr kumimoji="0" lang="fi-FI" sz="1100" b="0" i="0" u="none" strike="noStrike" kern="1200" cap="none" spc="0" normalizeH="0" baseline="0" noProof="0" smtClean="0">
                <a:ln>
                  <a:noFill/>
                </a:ln>
                <a:solidFill>
                  <a:srgbClr val="002E63"/>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Tree>
    <p:extLst>
      <p:ext uri="{BB962C8B-B14F-4D97-AF65-F5344CB8AC3E}">
        <p14:creationId xmlns:p14="http://schemas.microsoft.com/office/powerpoint/2010/main" val="2938952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00" y="0"/>
            <a:ext cx="7779600" cy="1143000"/>
          </a:xfrm>
        </p:spPr>
        <p:txBody>
          <a:bodyPr/>
          <a:lstStyle/>
          <a:p>
            <a:r>
              <a:rPr lang="fi-FI" dirty="0" smtClean="0"/>
              <a:t>Markkinointiin pitkäjänteisyyttä </a:t>
            </a:r>
            <a:endParaRPr lang="fi-FI" dirty="0"/>
          </a:p>
        </p:txBody>
      </p:sp>
      <p:sp>
        <p:nvSpPr>
          <p:cNvPr id="3" name="Sisällön paikkamerkki 2"/>
          <p:cNvSpPr>
            <a:spLocks noGrp="1"/>
          </p:cNvSpPr>
          <p:nvPr>
            <p:ph idx="1"/>
          </p:nvPr>
        </p:nvSpPr>
        <p:spPr>
          <a:xfrm>
            <a:off x="680400" y="1602000"/>
            <a:ext cx="7779600" cy="3245358"/>
          </a:xfrm>
        </p:spPr>
        <p:txBody>
          <a:bodyPr>
            <a:normAutofit fontScale="47500" lnSpcReduction="20000"/>
          </a:bodyPr>
          <a:lstStyle/>
          <a:p>
            <a:pPr marL="628650" indent="-571500" fontAlgn="base"/>
            <a:r>
              <a:rPr lang="fi-FI" sz="4200" dirty="0" smtClean="0"/>
              <a:t>Markkinointi </a:t>
            </a:r>
            <a:r>
              <a:rPr lang="fi-FI" sz="4200" dirty="0"/>
              <a:t>vaikuttaa mielikuviin ja saa aikaan </a:t>
            </a:r>
            <a:r>
              <a:rPr lang="fi-FI" sz="4200" dirty="0" smtClean="0"/>
              <a:t>toimintaa.</a:t>
            </a:r>
          </a:p>
          <a:p>
            <a:pPr marL="628650" indent="-571500" fontAlgn="base"/>
            <a:r>
              <a:rPr lang="fi-FI" sz="4200" dirty="0" smtClean="0"/>
              <a:t>Keskeistä </a:t>
            </a:r>
            <a:r>
              <a:rPr lang="fi-FI" sz="4200" dirty="0"/>
              <a:t>on valita ja tuntea markkinoinnin </a:t>
            </a:r>
            <a:r>
              <a:rPr lang="fi-FI" sz="4200" dirty="0" smtClean="0"/>
              <a:t>kohderyhmät.</a:t>
            </a:r>
          </a:p>
          <a:p>
            <a:pPr marL="628650" indent="-571500" fontAlgn="base"/>
            <a:r>
              <a:rPr lang="fi-FI" sz="4200" dirty="0" smtClean="0"/>
              <a:t>Markkinoinnin monia keinoja kannattaa käyttää yhdessä.</a:t>
            </a:r>
          </a:p>
          <a:p>
            <a:pPr marL="628650" indent="-571500" fontAlgn="base"/>
            <a:r>
              <a:rPr lang="fi-FI" sz="4200" dirty="0" smtClean="0"/>
              <a:t>Yhteistyö tuo tehoa ja uskottavuutta.</a:t>
            </a:r>
          </a:p>
          <a:p>
            <a:pPr marL="628650" indent="-571500" fontAlgn="base"/>
            <a:r>
              <a:rPr lang="fi-FI" sz="4200" dirty="0" smtClean="0"/>
              <a:t>Markkinoinnin </a:t>
            </a:r>
            <a:r>
              <a:rPr lang="fi-FI" sz="4200" dirty="0"/>
              <a:t>onnistumista pitää seurata ja </a:t>
            </a:r>
            <a:r>
              <a:rPr lang="fi-FI" sz="4200" dirty="0" smtClean="0"/>
              <a:t>mitata.</a:t>
            </a:r>
          </a:p>
          <a:p>
            <a:pPr marL="628650" indent="-571500" fontAlgn="base"/>
            <a:r>
              <a:rPr lang="fi-FI" sz="4200" dirty="0" smtClean="0"/>
              <a:t>Markkinointi </a:t>
            </a:r>
            <a:r>
              <a:rPr lang="fi-FI" sz="4200" dirty="0"/>
              <a:t>on pitkäjänteistä.</a:t>
            </a:r>
          </a:p>
          <a:p>
            <a:pPr marL="0" indent="0">
              <a:buNone/>
            </a:pPr>
            <a:endParaRPr lang="fi-FI" sz="4200" dirty="0"/>
          </a:p>
          <a:p>
            <a:pPr marL="0" indent="0">
              <a:buNone/>
            </a:pPr>
            <a:r>
              <a:rPr lang="fi-FI" sz="4200" dirty="0" smtClean="0"/>
              <a:t>	Kuntamarkkinoinnin kohderyhmiä:</a:t>
            </a:r>
            <a:r>
              <a:rPr lang="fi-FI" sz="4200" dirty="0"/>
              <a:t> </a:t>
            </a:r>
          </a:p>
          <a:p>
            <a:endParaRPr lang="fi-FI" dirty="0"/>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[pvm]</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5" name="Alatunnisteen paikkamerkki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Etunimi Sukunimi titteli | Tapahtuma</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6" name="Dian numeron paikkamerkki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9BDC67-9A7E-42C8-BC4E-FBA2E376B5B6}" type="slidenum">
              <a:rPr kumimoji="0" lang="fi-FI" sz="1100" b="0" i="0" u="none" strike="noStrike" kern="1200" cap="none" spc="0" normalizeH="0" baseline="0" noProof="0" smtClean="0">
                <a:ln>
                  <a:noFill/>
                </a:ln>
                <a:solidFill>
                  <a:srgbClr val="002E63"/>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7" name="Tekstiruutu 6"/>
          <p:cNvSpPr txBox="1"/>
          <p:nvPr/>
        </p:nvSpPr>
        <p:spPr>
          <a:xfrm>
            <a:off x="1285979" y="4768007"/>
            <a:ext cx="2748842" cy="1200329"/>
          </a:xfrm>
          <a:prstGeom prst="rect">
            <a:avLst/>
          </a:prstGeom>
          <a:noFill/>
        </p:spPr>
        <p:txBody>
          <a:bodyPr wrap="square" rtlCol="0">
            <a:spAutoFit/>
          </a:bodyPr>
          <a:lstStyle/>
          <a:p>
            <a:pPr lvl="1" fontAlgn="base">
              <a:buFont typeface="Wingdings" panose="05000000000000000000" pitchFamily="2" charset="2"/>
              <a:buChar char="§"/>
            </a:pPr>
            <a:r>
              <a:rPr lang="fi-FI" dirty="0" smtClean="0"/>
              <a:t>  asukkaat</a:t>
            </a:r>
            <a:endParaRPr lang="fi-FI" dirty="0"/>
          </a:p>
          <a:p>
            <a:pPr lvl="1" fontAlgn="base">
              <a:buFont typeface="Wingdings" panose="05000000000000000000" pitchFamily="2" charset="2"/>
              <a:buChar char="§"/>
            </a:pPr>
            <a:r>
              <a:rPr lang="fi-FI" dirty="0" smtClean="0"/>
              <a:t>  yritykset</a:t>
            </a:r>
            <a:endParaRPr lang="fi-FI" dirty="0"/>
          </a:p>
          <a:p>
            <a:pPr lvl="1" fontAlgn="base">
              <a:buFont typeface="Wingdings" panose="05000000000000000000" pitchFamily="2" charset="2"/>
              <a:buChar char="§"/>
            </a:pPr>
            <a:r>
              <a:rPr lang="fi-FI" dirty="0" smtClean="0"/>
              <a:t>  matkailijat</a:t>
            </a:r>
            <a:endParaRPr lang="fi-FI" dirty="0"/>
          </a:p>
          <a:p>
            <a:pPr lvl="1" fontAlgn="base">
              <a:buFont typeface="Wingdings" panose="05000000000000000000" pitchFamily="2" charset="2"/>
              <a:buChar char="§"/>
            </a:pPr>
            <a:r>
              <a:rPr lang="fi-FI" dirty="0" smtClean="0"/>
              <a:t>  opiskelijat</a:t>
            </a:r>
            <a:endParaRPr lang="fi-FI" dirty="0"/>
          </a:p>
        </p:txBody>
      </p:sp>
      <p:sp>
        <p:nvSpPr>
          <p:cNvPr id="9" name="Tekstiruutu 8"/>
          <p:cNvSpPr txBox="1"/>
          <p:nvPr/>
        </p:nvSpPr>
        <p:spPr>
          <a:xfrm>
            <a:off x="4061978" y="4748781"/>
            <a:ext cx="3301312" cy="1200329"/>
          </a:xfrm>
          <a:prstGeom prst="rect">
            <a:avLst/>
          </a:prstGeom>
          <a:noFill/>
        </p:spPr>
        <p:txBody>
          <a:bodyPr wrap="square" rtlCol="0">
            <a:spAutoFit/>
          </a:bodyPr>
          <a:lstStyle/>
          <a:p>
            <a:pPr marL="285750" indent="-285750">
              <a:buFont typeface="Wingdings" panose="05000000000000000000" pitchFamily="2" charset="2"/>
              <a:buChar char="§"/>
            </a:pPr>
            <a:r>
              <a:rPr lang="fi-FI" dirty="0" smtClean="0"/>
              <a:t>sijoittajat</a:t>
            </a:r>
          </a:p>
          <a:p>
            <a:pPr marL="285750" indent="-285750">
              <a:buFont typeface="Wingdings" panose="05000000000000000000" pitchFamily="2" charset="2"/>
              <a:buChar char="§"/>
            </a:pPr>
            <a:r>
              <a:rPr lang="fi-FI" dirty="0"/>
              <a:t>k</a:t>
            </a:r>
            <a:r>
              <a:rPr lang="fi-FI" dirty="0" smtClean="0"/>
              <a:t>olmas sektori</a:t>
            </a:r>
          </a:p>
          <a:p>
            <a:pPr marL="285750" indent="-285750">
              <a:buFont typeface="Wingdings" panose="05000000000000000000" pitchFamily="2" charset="2"/>
              <a:buChar char="§"/>
            </a:pPr>
            <a:r>
              <a:rPr lang="fi-FI" dirty="0"/>
              <a:t>v</a:t>
            </a:r>
            <a:r>
              <a:rPr lang="fi-FI" dirty="0" smtClean="0"/>
              <a:t>iranomaiset</a:t>
            </a:r>
          </a:p>
          <a:p>
            <a:pPr marL="285750" indent="-285750">
              <a:buFont typeface="Wingdings" panose="05000000000000000000" pitchFamily="2" charset="2"/>
              <a:buChar char="§"/>
            </a:pPr>
            <a:r>
              <a:rPr lang="fi-FI" dirty="0" smtClean="0"/>
              <a:t>media</a:t>
            </a:r>
          </a:p>
        </p:txBody>
      </p:sp>
      <p:sp>
        <p:nvSpPr>
          <p:cNvPr id="8" name="Suorakulmio 7"/>
          <p:cNvSpPr/>
          <p:nvPr/>
        </p:nvSpPr>
        <p:spPr>
          <a:xfrm>
            <a:off x="1285979" y="4345657"/>
            <a:ext cx="5374253" cy="1819647"/>
          </a:xfrm>
          <a:prstGeom prst="rect">
            <a:avLst/>
          </a:prstGeom>
          <a:noFill/>
          <a:ln w="95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314987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00" y="0"/>
            <a:ext cx="7779600" cy="1143000"/>
          </a:xfrm>
        </p:spPr>
        <p:txBody>
          <a:bodyPr/>
          <a:lstStyle/>
          <a:p>
            <a:r>
              <a:rPr lang="fi-FI" dirty="0" smtClean="0"/>
              <a:t>Kuntalaki: tiedot verkkoon</a:t>
            </a:r>
            <a:endParaRPr lang="fi-FI" dirty="0"/>
          </a:p>
        </p:txBody>
      </p:sp>
      <p:sp>
        <p:nvSpPr>
          <p:cNvPr id="3" name="Sisällön paikkamerkki 2"/>
          <p:cNvSpPr>
            <a:spLocks noGrp="1"/>
          </p:cNvSpPr>
          <p:nvPr>
            <p:ph idx="1"/>
          </p:nvPr>
        </p:nvSpPr>
        <p:spPr>
          <a:xfrm>
            <a:off x="669602" y="1412776"/>
            <a:ext cx="7779600" cy="4525200"/>
          </a:xfrm>
        </p:spPr>
        <p:txBody>
          <a:bodyPr>
            <a:normAutofit fontScale="62500" lnSpcReduction="20000"/>
          </a:bodyPr>
          <a:lstStyle/>
          <a:p>
            <a:pPr marL="0" indent="0">
              <a:buNone/>
            </a:pPr>
            <a:r>
              <a:rPr lang="fi-FI" b="1" dirty="0" smtClean="0"/>
              <a:t>109 </a:t>
            </a:r>
            <a:r>
              <a:rPr lang="fi-FI" b="1" dirty="0"/>
              <a:t>§ Tietojen saatavuus yleisessä tietoverkossa</a:t>
            </a:r>
            <a:endParaRPr lang="fi-FI" dirty="0"/>
          </a:p>
          <a:p>
            <a:pPr marL="0" indent="0">
              <a:buNone/>
            </a:pPr>
            <a:r>
              <a:rPr lang="fi-FI" dirty="0"/>
              <a:t>Kunnan järjestämiä palveluja sekä kunnan toimintaa koskevat keskeiset tiedot on julkaistava yleisessä tietoverkossa. Yleisessä tietoverkossa on oltava saatavilla ainakin seuraavat tiedot:</a:t>
            </a:r>
          </a:p>
          <a:p>
            <a:pPr marL="400050" lvl="1" indent="0">
              <a:buNone/>
            </a:pPr>
            <a:r>
              <a:rPr lang="fi-FI" dirty="0"/>
              <a:t>1) kuntastrategia</a:t>
            </a:r>
          </a:p>
          <a:p>
            <a:pPr marL="400050" lvl="1" indent="0">
              <a:buNone/>
            </a:pPr>
            <a:r>
              <a:rPr lang="fi-FI" dirty="0"/>
              <a:t>2) hallintosääntö</a:t>
            </a:r>
          </a:p>
          <a:p>
            <a:pPr marL="400050" lvl="1" indent="0">
              <a:buNone/>
            </a:pPr>
            <a:r>
              <a:rPr lang="fi-FI" dirty="0"/>
              <a:t>3) talousarvio ja taloussuunnitelma</a:t>
            </a:r>
          </a:p>
          <a:p>
            <a:pPr marL="400050" lvl="1" indent="0">
              <a:buNone/>
            </a:pPr>
            <a:r>
              <a:rPr lang="fi-FI" dirty="0"/>
              <a:t>4) tilinpäätös</a:t>
            </a:r>
          </a:p>
          <a:p>
            <a:pPr marL="400050" lvl="1" indent="0">
              <a:buNone/>
            </a:pPr>
            <a:r>
              <a:rPr lang="fi-FI" dirty="0"/>
              <a:t>5) tarkastuslautakunnan arviointikertomus</a:t>
            </a:r>
          </a:p>
          <a:p>
            <a:pPr marL="400050" lvl="1" indent="0">
              <a:buNone/>
            </a:pPr>
            <a:r>
              <a:rPr lang="fi-FI" dirty="0"/>
              <a:t>6) tilintarkastuskertomus</a:t>
            </a:r>
          </a:p>
          <a:p>
            <a:pPr marL="400050" lvl="1" indent="0">
              <a:buNone/>
            </a:pPr>
            <a:r>
              <a:rPr lang="fi-FI" dirty="0"/>
              <a:t>7) kuntien yhteistoimintaa koskevat sopimukset</a:t>
            </a:r>
          </a:p>
          <a:p>
            <a:pPr marL="400050" lvl="1" indent="0">
              <a:buNone/>
            </a:pPr>
            <a:r>
              <a:rPr lang="fi-FI" dirty="0"/>
              <a:t>8) konserniohje</a:t>
            </a:r>
          </a:p>
          <a:p>
            <a:pPr marL="400050" lvl="1" indent="0">
              <a:buNone/>
            </a:pPr>
            <a:r>
              <a:rPr lang="fi-FI" dirty="0"/>
              <a:t>9) luottamushenkilöiden ja viranhaltijoiden sidonnaisuusilmoitukset</a:t>
            </a:r>
          </a:p>
          <a:p>
            <a:pPr marL="400050" lvl="1" indent="0">
              <a:buNone/>
            </a:pPr>
            <a:r>
              <a:rPr lang="fi-FI" dirty="0"/>
              <a:t>10) luottamushenkilöiden palkkioiden ja korvausten perusteet</a:t>
            </a:r>
          </a:p>
          <a:p>
            <a:pPr marL="400050" lvl="1" indent="0">
              <a:buNone/>
            </a:pPr>
            <a:r>
              <a:rPr lang="fi-FI" dirty="0"/>
              <a:t>11) palveluista perittävät maksut.</a:t>
            </a:r>
          </a:p>
          <a:p>
            <a:pPr marL="0" indent="0">
              <a:buNone/>
            </a:pPr>
            <a:endParaRPr lang="fi-FI" dirty="0"/>
          </a:p>
          <a:p>
            <a:pPr marL="0" indent="0">
              <a:buNone/>
            </a:pPr>
            <a:endParaRPr lang="fi-FI" dirty="0" smtClean="0"/>
          </a:p>
          <a:p>
            <a:pPr marL="0" indent="0">
              <a:buNone/>
            </a:pPr>
            <a:r>
              <a:rPr lang="fi-FI" dirty="0" smtClean="0"/>
              <a:t>Myös </a:t>
            </a:r>
            <a:r>
              <a:rPr lang="fi-FI" dirty="0"/>
              <a:t>kunnan ilmoitukset keskitetään sähköisesti nähtäville. Kuntalain 108 §:n mukaan kunnan ilmoitukset saatetaan tiedoksi julkaisemalla ne yleisessä tietoverkossa, jollei salassapidosta muuta johdu sekä tarpeen vaatiessa muulla kunnan päättämällä tavalla. Ilmoitustaulu ei enää ole pakollinen.</a:t>
            </a:r>
          </a:p>
          <a:p>
            <a:endParaRPr lang="fi-FI" dirty="0"/>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[pvm]</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5" name="Alatunnisteen paikkamerkki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Etunimi Sukunimi titteli | Tapahtuma</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6" name="Dian numeron paikkamerkki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9BDC67-9A7E-42C8-BC4E-FBA2E376B5B6}" type="slidenum">
              <a:rPr kumimoji="0" lang="fi-FI" sz="1100" b="0" i="0" u="none" strike="noStrike" kern="1200" cap="none" spc="0" normalizeH="0" baseline="0" noProof="0" smtClean="0">
                <a:ln>
                  <a:noFill/>
                </a:ln>
                <a:solidFill>
                  <a:srgbClr val="002E63"/>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7" name="Suorakulmio 6"/>
          <p:cNvSpPr/>
          <p:nvPr/>
        </p:nvSpPr>
        <p:spPr>
          <a:xfrm>
            <a:off x="539552" y="1268760"/>
            <a:ext cx="7909650" cy="3312368"/>
          </a:xfrm>
          <a:prstGeom prst="rect">
            <a:avLst/>
          </a:prstGeom>
          <a:noFill/>
          <a:ln w="95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397035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00" y="2332"/>
            <a:ext cx="7779600" cy="1143000"/>
          </a:xfrm>
        </p:spPr>
        <p:txBody>
          <a:bodyPr>
            <a:normAutofit/>
          </a:bodyPr>
          <a:lstStyle/>
          <a:p>
            <a:r>
              <a:rPr lang="fi-FI" dirty="0" smtClean="0"/>
              <a:t>Selkeyttä verkkopalveluun</a:t>
            </a:r>
            <a:endParaRPr lang="fi-FI" dirty="0"/>
          </a:p>
        </p:txBody>
      </p:sp>
      <p:sp>
        <p:nvSpPr>
          <p:cNvPr id="3" name="Sisällön paikkamerkki 2"/>
          <p:cNvSpPr>
            <a:spLocks noGrp="1"/>
          </p:cNvSpPr>
          <p:nvPr>
            <p:ph idx="1"/>
          </p:nvPr>
        </p:nvSpPr>
        <p:spPr>
          <a:xfrm>
            <a:off x="662589" y="1412776"/>
            <a:ext cx="7779600" cy="5038424"/>
          </a:xfrm>
        </p:spPr>
        <p:txBody>
          <a:bodyPr>
            <a:normAutofit fontScale="77500" lnSpcReduction="20000"/>
          </a:bodyPr>
          <a:lstStyle/>
          <a:p>
            <a:pPr fontAlgn="base"/>
            <a:r>
              <a:rPr lang="fi-FI" dirty="0"/>
              <a:t>Ajantasainen ja sujuva verkkopalvelu on kunnan käyntikortti. </a:t>
            </a:r>
          </a:p>
          <a:p>
            <a:pPr lvl="0" fontAlgn="base"/>
            <a:r>
              <a:rPr lang="fi-FI" dirty="0" smtClean="0"/>
              <a:t>Kunnan verkkopalvelun pääasiat: </a:t>
            </a:r>
            <a:r>
              <a:rPr lang="fi-FI" dirty="0"/>
              <a:t>tietoa kunnan </a:t>
            </a:r>
            <a:r>
              <a:rPr lang="fi-FI" dirty="0" smtClean="0"/>
              <a:t>toiminnasta, palveluista ja päätöksenteosta, osallistumisen ja vaikuttamisen mahdollisuudet.</a:t>
            </a:r>
          </a:p>
          <a:p>
            <a:pPr lvl="0" fontAlgn="base"/>
            <a:r>
              <a:rPr lang="fi-FI" dirty="0" smtClean="0"/>
              <a:t>Verkkopalvelu on suunniteltava käyttäjälähtöisesti: käyttäjältä </a:t>
            </a:r>
            <a:r>
              <a:rPr lang="fi-FI" dirty="0"/>
              <a:t>ei </a:t>
            </a:r>
            <a:r>
              <a:rPr lang="fi-FI" dirty="0" smtClean="0"/>
              <a:t>edellytetä </a:t>
            </a:r>
            <a:r>
              <a:rPr lang="fi-FI" dirty="0"/>
              <a:t>tietämystä kuntaorganisaatiosta, vaan kunnan on osattava neuvoa omilla sivuillaan käyttäjiä oikean tiedon </a:t>
            </a:r>
            <a:r>
              <a:rPr lang="fi-FI" dirty="0" smtClean="0"/>
              <a:t>lähteelle. </a:t>
            </a:r>
            <a:endParaRPr lang="fi-FI" dirty="0"/>
          </a:p>
          <a:p>
            <a:r>
              <a:rPr lang="fi-FI" dirty="0"/>
              <a:t>Kunnan verkkopalvelu on tunnistettava nimensä, sisältönsä ja graafisen ilmeensä mukaan kunnan palveluksi.</a:t>
            </a:r>
          </a:p>
          <a:p>
            <a:pPr lvl="0" fontAlgn="base"/>
            <a:r>
              <a:rPr lang="fi-FI" dirty="0" smtClean="0"/>
              <a:t>Kunnan </a:t>
            </a:r>
            <a:r>
              <a:rPr lang="fi-FI" dirty="0"/>
              <a:t>verkkosivujen tulee toimia kaikilla </a:t>
            </a:r>
            <a:r>
              <a:rPr lang="fi-FI" dirty="0" smtClean="0"/>
              <a:t>päätelaitteilla.</a:t>
            </a:r>
            <a:endParaRPr lang="fi-FI" dirty="0"/>
          </a:p>
          <a:p>
            <a:pPr lvl="0" fontAlgn="base"/>
            <a:r>
              <a:rPr lang="fi-FI" dirty="0"/>
              <a:t>Kaksikielisten kuntien on huolehdittava tiedonvälityksestä molemmilla kielillä. </a:t>
            </a:r>
          </a:p>
          <a:p>
            <a:pPr fontAlgn="base"/>
            <a:r>
              <a:rPr lang="fi-FI" dirty="0"/>
              <a:t>Muista selkeä </a:t>
            </a:r>
            <a:r>
              <a:rPr lang="fi-FI" dirty="0" smtClean="0"/>
              <a:t>kieli, saavutettavuus </a:t>
            </a:r>
            <a:r>
              <a:rPr lang="fi-FI" dirty="0"/>
              <a:t>ja </a:t>
            </a:r>
            <a:r>
              <a:rPr lang="fi-FI" dirty="0" smtClean="0"/>
              <a:t>esteettömyys sekä maahanmuuttajien </a:t>
            </a:r>
            <a:r>
              <a:rPr lang="fi-FI" dirty="0"/>
              <a:t>ja matkailijoiden käyttämät kielet keskeisissä </a:t>
            </a:r>
            <a:r>
              <a:rPr lang="fi-FI" dirty="0" smtClean="0"/>
              <a:t>palveluissa.</a:t>
            </a:r>
          </a:p>
          <a:p>
            <a:pPr fontAlgn="base"/>
            <a:r>
              <a:rPr lang="fi-FI" dirty="0" smtClean="0"/>
              <a:t>Verkkopalvelua </a:t>
            </a:r>
            <a:r>
              <a:rPr lang="fi-FI" dirty="0"/>
              <a:t>pitää kehittää jatkuvasti</a:t>
            </a:r>
            <a:r>
              <a:rPr lang="fi-FI" dirty="0" smtClean="0"/>
              <a:t>.</a:t>
            </a:r>
            <a:endParaRPr lang="fi-FI" dirty="0"/>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[pvm]</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5" name="Alatunnisteen paikkamerkki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Etunimi Sukunimi titteli | Tapahtuma</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6" name="Dian numeron paikkamerkki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9BDC67-9A7E-42C8-BC4E-FBA2E376B5B6}" type="slidenum">
              <a:rPr kumimoji="0" lang="fi-FI" sz="1100" b="0" i="0" u="none" strike="noStrike" kern="1200" cap="none" spc="0" normalizeH="0" baseline="0" noProof="0" smtClean="0">
                <a:ln>
                  <a:noFill/>
                </a:ln>
                <a:solidFill>
                  <a:srgbClr val="002E63"/>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Tree>
    <p:extLst>
      <p:ext uri="{BB962C8B-B14F-4D97-AF65-F5344CB8AC3E}">
        <p14:creationId xmlns:p14="http://schemas.microsoft.com/office/powerpoint/2010/main" val="103470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00" y="0"/>
            <a:ext cx="7779600" cy="1143000"/>
          </a:xfrm>
        </p:spPr>
        <p:txBody>
          <a:bodyPr>
            <a:normAutofit/>
          </a:bodyPr>
          <a:lstStyle/>
          <a:p>
            <a:r>
              <a:rPr lang="fi-FI" dirty="0" err="1" smtClean="0"/>
              <a:t>Some</a:t>
            </a:r>
            <a:r>
              <a:rPr lang="fi-FI" dirty="0" smtClean="0"/>
              <a:t> on osa kunnan viestintää</a:t>
            </a:r>
            <a:endParaRPr lang="fi-FI" dirty="0"/>
          </a:p>
        </p:txBody>
      </p:sp>
      <p:sp>
        <p:nvSpPr>
          <p:cNvPr id="3" name="Sisällön paikkamerkki 2"/>
          <p:cNvSpPr>
            <a:spLocks noGrp="1"/>
          </p:cNvSpPr>
          <p:nvPr>
            <p:ph idx="1"/>
          </p:nvPr>
        </p:nvSpPr>
        <p:spPr>
          <a:xfrm>
            <a:off x="671381" y="1484784"/>
            <a:ext cx="7779600" cy="4525200"/>
          </a:xfrm>
        </p:spPr>
        <p:txBody>
          <a:bodyPr>
            <a:normAutofit fontScale="77500" lnSpcReduction="20000"/>
          </a:bodyPr>
          <a:lstStyle/>
          <a:p>
            <a:r>
              <a:rPr lang="fi-FI" dirty="0" smtClean="0"/>
              <a:t>Sosiaalinen </a:t>
            </a:r>
            <a:r>
              <a:rPr lang="fi-FI" dirty="0"/>
              <a:t>media on </a:t>
            </a:r>
            <a:r>
              <a:rPr lang="fi-FI" dirty="0" smtClean="0"/>
              <a:t>osa </a:t>
            </a:r>
            <a:r>
              <a:rPr lang="fi-FI" dirty="0"/>
              <a:t>normaalia </a:t>
            </a:r>
            <a:r>
              <a:rPr lang="fi-FI" dirty="0" smtClean="0"/>
              <a:t>työntekoa. Kunta ja kunnan henkilöstö ovat </a:t>
            </a:r>
            <a:r>
              <a:rPr lang="fi-FI" dirty="0" err="1" smtClean="0"/>
              <a:t>somessa</a:t>
            </a:r>
            <a:r>
              <a:rPr lang="fi-FI" dirty="0" smtClean="0"/>
              <a:t> vuorovaikutuksessa kuntalaisten ja sidosryhmien kanssa.</a:t>
            </a:r>
            <a:endParaRPr lang="fi-FI" dirty="0"/>
          </a:p>
          <a:p>
            <a:endParaRPr lang="fi-FI" dirty="0"/>
          </a:p>
          <a:p>
            <a:r>
              <a:rPr lang="fi-FI" dirty="0"/>
              <a:t>Sosiaalisen median hyödyntäminen kunnan toiminnassa </a:t>
            </a:r>
            <a:r>
              <a:rPr lang="fi-FI" dirty="0" smtClean="0"/>
              <a:t>edellyttää </a:t>
            </a:r>
            <a:r>
              <a:rPr lang="fi-FI" dirty="0"/>
              <a:t>suunnitelmallisuutta, säännöllistä sisällöntuotantoa, yhteisöjen aktivointia ja aktiivista osallistumista. </a:t>
            </a:r>
          </a:p>
          <a:p>
            <a:endParaRPr lang="fi-FI" dirty="0"/>
          </a:p>
          <a:p>
            <a:r>
              <a:rPr lang="fi-FI" dirty="0"/>
              <a:t>Sosiaalisen median palvelujen tulee tukea kunnan strategiaa ja niiden käyttöä pitää pohtia osana </a:t>
            </a:r>
            <a:r>
              <a:rPr lang="fi-FI" dirty="0" smtClean="0"/>
              <a:t>kokonaisviestintää.</a:t>
            </a:r>
          </a:p>
          <a:p>
            <a:endParaRPr lang="fi-FI" dirty="0" smtClean="0"/>
          </a:p>
          <a:p>
            <a:r>
              <a:rPr lang="fi-FI" dirty="0" smtClean="0"/>
              <a:t>Sosiaalisen median aktiivinen käyttö </a:t>
            </a:r>
          </a:p>
          <a:p>
            <a:pPr lvl="1"/>
            <a:r>
              <a:rPr lang="fi-FI" dirty="0" smtClean="0"/>
              <a:t>lisää </a:t>
            </a:r>
            <a:r>
              <a:rPr lang="fi-FI" dirty="0"/>
              <a:t>hallinnon avoimuutta ja tuo esiin </a:t>
            </a:r>
            <a:r>
              <a:rPr lang="fi-FI" dirty="0" smtClean="0"/>
              <a:t>asiantuntemusta,</a:t>
            </a:r>
          </a:p>
          <a:p>
            <a:pPr lvl="1"/>
            <a:r>
              <a:rPr lang="fi-FI" dirty="0" smtClean="0"/>
              <a:t>antaa </a:t>
            </a:r>
            <a:r>
              <a:rPr lang="fi-FI" dirty="0"/>
              <a:t>kasvot kunnan toiminnalle ja mahdollistaa </a:t>
            </a:r>
            <a:r>
              <a:rPr lang="fi-FI" dirty="0" smtClean="0"/>
              <a:t>verkostoitumisen, </a:t>
            </a:r>
            <a:endParaRPr lang="fi-FI" dirty="0"/>
          </a:p>
          <a:p>
            <a:pPr lvl="1"/>
            <a:r>
              <a:rPr lang="fi-FI" dirty="0" smtClean="0"/>
              <a:t>mahdollistaa </a:t>
            </a:r>
            <a:r>
              <a:rPr lang="fi-FI" dirty="0"/>
              <a:t>kevyen ilmaisun ja epätyypillisten viestintäkeinojen käytön. </a:t>
            </a:r>
          </a:p>
          <a:p>
            <a:endParaRPr lang="fi-FI" dirty="0" smtClean="0"/>
          </a:p>
          <a:p>
            <a:endParaRPr lang="fi-FI" dirty="0"/>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[pvm]</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5" name="Alatunnisteen paikkamerkki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Etunimi Sukunimi titteli | Tapahtuma</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6" name="Dian numeron paikkamerkki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9BDC67-9A7E-42C8-BC4E-FBA2E376B5B6}" type="slidenum">
              <a:rPr kumimoji="0" lang="fi-FI" sz="1100" b="0" i="0" u="none" strike="noStrike" kern="1200" cap="none" spc="0" normalizeH="0" baseline="0" noProof="0" smtClean="0">
                <a:ln>
                  <a:noFill/>
                </a:ln>
                <a:solidFill>
                  <a:srgbClr val="002E63"/>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Tree>
    <p:extLst>
      <p:ext uri="{BB962C8B-B14F-4D97-AF65-F5344CB8AC3E}">
        <p14:creationId xmlns:p14="http://schemas.microsoft.com/office/powerpoint/2010/main" val="1553740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64040" y="-3121"/>
            <a:ext cx="8068064" cy="1143000"/>
          </a:xfrm>
        </p:spPr>
        <p:txBody>
          <a:bodyPr>
            <a:normAutofit/>
          </a:bodyPr>
          <a:lstStyle/>
          <a:p>
            <a:r>
              <a:rPr lang="fi-FI" dirty="0" smtClean="0"/>
              <a:t>Tavoitteena toimiva vuorovaikutus</a:t>
            </a:r>
            <a:endParaRPr lang="fi-FI" dirty="0"/>
          </a:p>
        </p:txBody>
      </p:sp>
      <p:sp>
        <p:nvSpPr>
          <p:cNvPr id="7" name="Päivämäärän paikkamerkki 6"/>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smtClean="0">
                <a:ln>
                  <a:noFill/>
                </a:ln>
                <a:solidFill>
                  <a:srgbClr val="002E63"/>
                </a:solidFill>
                <a:effectLst/>
                <a:uLnTx/>
                <a:uFillTx/>
                <a:latin typeface="Verdana"/>
                <a:ea typeface="+mn-ea"/>
                <a:cs typeface="+mn-cs"/>
              </a:rPr>
              <a:t>[pvm]</a:t>
            </a:r>
            <a:endParaRPr kumimoji="0" lang="fi-FI" sz="1100" b="0" i="0" u="none" strike="noStrike" kern="1200" cap="none" spc="0" normalizeH="0" baseline="0" noProof="0" dirty="0">
              <a:ln>
                <a:noFill/>
              </a:ln>
              <a:solidFill>
                <a:srgbClr val="002E63"/>
              </a:solidFill>
              <a:effectLst/>
              <a:uLnTx/>
              <a:uFillTx/>
              <a:latin typeface="Verdana"/>
              <a:ea typeface="+mn-ea"/>
              <a:cs typeface="+mn-cs"/>
            </a:endParaRPr>
          </a:p>
        </p:txBody>
      </p:sp>
      <p:sp>
        <p:nvSpPr>
          <p:cNvPr id="8" name="Alatunnisteen paikkamerkki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smtClean="0">
                <a:ln>
                  <a:noFill/>
                </a:ln>
                <a:solidFill>
                  <a:srgbClr val="002E63"/>
                </a:solidFill>
                <a:effectLst/>
                <a:uLnTx/>
                <a:uFillTx/>
                <a:latin typeface="Verdana"/>
                <a:ea typeface="+mn-ea"/>
                <a:cs typeface="+mn-cs"/>
              </a:rPr>
              <a:t>Etunimi Sukunimi titteli | Tapahtuma</a:t>
            </a:r>
            <a:endParaRPr kumimoji="0" lang="fi-FI" sz="1100" b="0" i="0" u="none" strike="noStrike" kern="1200" cap="none" spc="0" normalizeH="0" baseline="0" noProof="0" dirty="0">
              <a:ln>
                <a:noFill/>
              </a:ln>
              <a:solidFill>
                <a:srgbClr val="002E63"/>
              </a:solidFill>
              <a:effectLst/>
              <a:uLnTx/>
              <a:uFillTx/>
              <a:latin typeface="Verdana"/>
              <a:ea typeface="+mn-ea"/>
              <a:cs typeface="+mn-cs"/>
            </a:endParaRPr>
          </a:p>
        </p:txBody>
      </p:sp>
      <p:sp>
        <p:nvSpPr>
          <p:cNvPr id="9" name="Dian numeron paikkamerkki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9BDC67-9A7E-42C8-BC4E-FBA2E376B5B6}" type="slidenum">
              <a:rPr kumimoji="0" lang="fi-FI" sz="1100" b="0" i="0" u="none" strike="noStrike" kern="1200" cap="none" spc="0" normalizeH="0" baseline="0" noProof="0" smtClean="0">
                <a:ln>
                  <a:noFill/>
                </a:ln>
                <a:solidFill>
                  <a:srgbClr val="002E63"/>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5" name="Sisällön paikkamerkki 4"/>
          <p:cNvSpPr>
            <a:spLocks noGrp="1"/>
          </p:cNvSpPr>
          <p:nvPr>
            <p:ph idx="1"/>
          </p:nvPr>
        </p:nvSpPr>
        <p:spPr>
          <a:xfrm>
            <a:off x="680400" y="1602000"/>
            <a:ext cx="7779600" cy="4779328"/>
          </a:xfrm>
        </p:spPr>
        <p:txBody>
          <a:bodyPr>
            <a:normAutofit fontScale="85000" lnSpcReduction="10000"/>
          </a:bodyPr>
          <a:lstStyle/>
          <a:p>
            <a:r>
              <a:rPr lang="fi-FI" dirty="0"/>
              <a:t>Uusi kuntalaki painottaa vuorovaikutusta. Kuntalaisille on annettava mahdollisuus osallistua ja vaikuttaa asioiden valmisteluun. </a:t>
            </a:r>
          </a:p>
          <a:p>
            <a:endParaRPr lang="fi-FI" dirty="0"/>
          </a:p>
          <a:p>
            <a:r>
              <a:rPr lang="fi-FI" dirty="0" smtClean="0"/>
              <a:t>Kuntalaki velvoittaa viestimään </a:t>
            </a:r>
            <a:r>
              <a:rPr lang="fi-FI" dirty="0"/>
              <a:t>kunnan </a:t>
            </a:r>
            <a:r>
              <a:rPr lang="fi-FI" dirty="0" smtClean="0"/>
              <a:t>kaikesta toiminnasta </a:t>
            </a:r>
            <a:r>
              <a:rPr lang="fi-FI" dirty="0"/>
              <a:t>riippumatta siitä, miten toiminta on käytännössä organisoitu. </a:t>
            </a:r>
            <a:r>
              <a:rPr lang="fi-FI" dirty="0" smtClean="0"/>
              <a:t>Koskee myös maakunnille siirtyviä tehtäviä.</a:t>
            </a:r>
            <a:endParaRPr lang="fi-FI" dirty="0"/>
          </a:p>
          <a:p>
            <a:endParaRPr lang="fi-FI" dirty="0"/>
          </a:p>
          <a:p>
            <a:r>
              <a:rPr lang="fi-FI" dirty="0"/>
              <a:t>Viestintä on </a:t>
            </a:r>
            <a:r>
              <a:rPr lang="fi-FI" dirty="0" smtClean="0"/>
              <a:t>mahdollisuus</a:t>
            </a:r>
            <a:r>
              <a:rPr lang="fi-FI" dirty="0"/>
              <a:t>. </a:t>
            </a:r>
            <a:r>
              <a:rPr lang="fi-FI" dirty="0" smtClean="0"/>
              <a:t>Vuorovaikutus tarjoaa ideoita, näkökulmia </a:t>
            </a:r>
            <a:r>
              <a:rPr lang="fi-FI" dirty="0"/>
              <a:t>ja </a:t>
            </a:r>
            <a:r>
              <a:rPr lang="fi-FI" dirty="0" smtClean="0"/>
              <a:t>resursseja. </a:t>
            </a:r>
            <a:r>
              <a:rPr lang="fi-FI" dirty="0"/>
              <a:t>Elinvoiman kehittämisessä tarvitaan viestintä- ja markkinointiosaamista. </a:t>
            </a:r>
            <a:endParaRPr lang="fi-FI" dirty="0" smtClean="0"/>
          </a:p>
          <a:p>
            <a:endParaRPr lang="fi-FI" dirty="0"/>
          </a:p>
          <a:p>
            <a:r>
              <a:rPr lang="fi-FI" dirty="0" smtClean="0"/>
              <a:t>Viestinnän maailma tänään: kaikki viestivät koko ajan. Henki ja välineet haastavat vuorovaikutukseen.</a:t>
            </a:r>
            <a:endParaRPr lang="fi-FI" dirty="0"/>
          </a:p>
          <a:p>
            <a:endParaRPr lang="fi-FI" dirty="0"/>
          </a:p>
          <a:p>
            <a:endParaRPr lang="fi-FI" sz="3600" dirty="0"/>
          </a:p>
          <a:p>
            <a:endParaRPr lang="fi-FI" dirty="0"/>
          </a:p>
        </p:txBody>
      </p:sp>
    </p:spTree>
    <p:extLst>
      <p:ext uri="{BB962C8B-B14F-4D97-AF65-F5344CB8AC3E}">
        <p14:creationId xmlns:p14="http://schemas.microsoft.com/office/powerpoint/2010/main" val="1061487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00" y="5671"/>
            <a:ext cx="7779600" cy="1143000"/>
          </a:xfrm>
        </p:spPr>
        <p:txBody>
          <a:bodyPr/>
          <a:lstStyle/>
          <a:p>
            <a:r>
              <a:rPr lang="fi-FI" dirty="0" smtClean="0"/>
              <a:t>Aktiivista mediapalvelua</a:t>
            </a:r>
            <a:endParaRPr lang="fi-FI" dirty="0"/>
          </a:p>
        </p:txBody>
      </p:sp>
      <p:sp>
        <p:nvSpPr>
          <p:cNvPr id="3" name="Sisällön paikkamerkki 2"/>
          <p:cNvSpPr>
            <a:spLocks noGrp="1"/>
          </p:cNvSpPr>
          <p:nvPr>
            <p:ph idx="1"/>
          </p:nvPr>
        </p:nvSpPr>
        <p:spPr>
          <a:xfrm>
            <a:off x="687296" y="1412776"/>
            <a:ext cx="7779600" cy="4525200"/>
          </a:xfrm>
        </p:spPr>
        <p:txBody>
          <a:bodyPr>
            <a:normAutofit fontScale="70000" lnSpcReduction="20000"/>
          </a:bodyPr>
          <a:lstStyle/>
          <a:p>
            <a:r>
              <a:rPr lang="fi-FI" dirty="0" smtClean="0"/>
              <a:t>Median </a:t>
            </a:r>
            <a:r>
              <a:rPr lang="fi-FI" dirty="0"/>
              <a:t>rooliin kuuluu tulkita ja havainnollistaa kunnan suunnitelmia ja päätöksiä. </a:t>
            </a:r>
            <a:r>
              <a:rPr lang="fi-FI" dirty="0" smtClean="0"/>
              <a:t>Media </a:t>
            </a:r>
            <a:r>
              <a:rPr lang="fi-FI" dirty="0"/>
              <a:t>palvelee ennen kaikkea lukija- ja kuulijakuntaansa. Hyvä mediayhteistyö perustuu  </a:t>
            </a:r>
          </a:p>
          <a:p>
            <a:pPr marL="0" indent="0">
              <a:buNone/>
            </a:pPr>
            <a:r>
              <a:rPr lang="fi-FI" dirty="0" smtClean="0"/>
              <a:t>	- </a:t>
            </a:r>
            <a:r>
              <a:rPr lang="fi-FI" dirty="0"/>
              <a:t>molemminpuoliseen luottamukseen </a:t>
            </a:r>
          </a:p>
          <a:p>
            <a:pPr marL="0" indent="0">
              <a:buNone/>
            </a:pPr>
            <a:r>
              <a:rPr lang="fi-FI" dirty="0" smtClean="0"/>
              <a:t>	- </a:t>
            </a:r>
            <a:r>
              <a:rPr lang="fi-FI" dirty="0"/>
              <a:t>eri roolien hyväksymiseen </a:t>
            </a:r>
          </a:p>
          <a:p>
            <a:pPr marL="0" indent="0">
              <a:buNone/>
            </a:pPr>
            <a:r>
              <a:rPr lang="fi-FI" dirty="0" smtClean="0"/>
              <a:t>	- </a:t>
            </a:r>
            <a:r>
              <a:rPr lang="fi-FI" dirty="0"/>
              <a:t>median työskentelytapojen tuntemiseen </a:t>
            </a:r>
            <a:r>
              <a:rPr lang="fi-FI" dirty="0" smtClean="0"/>
              <a:t>(aikataulut </a:t>
            </a:r>
            <a:r>
              <a:rPr lang="fi-FI" dirty="0" err="1" smtClean="0"/>
              <a:t>jne</a:t>
            </a:r>
            <a:r>
              <a:rPr lang="fi-FI" dirty="0" smtClean="0"/>
              <a:t>)</a:t>
            </a:r>
            <a:endParaRPr lang="fi-FI" dirty="0"/>
          </a:p>
          <a:p>
            <a:endParaRPr lang="fi-FI" dirty="0"/>
          </a:p>
          <a:p>
            <a:r>
              <a:rPr lang="fi-FI" dirty="0" smtClean="0"/>
              <a:t>Tiedotusvälineitä </a:t>
            </a:r>
            <a:r>
              <a:rPr lang="fi-FI" dirty="0"/>
              <a:t>palvellaan tasapuolisesti, joustavasti ja </a:t>
            </a:r>
            <a:r>
              <a:rPr lang="fi-FI" dirty="0" smtClean="0"/>
              <a:t>aktiivisesti.</a:t>
            </a:r>
          </a:p>
          <a:p>
            <a:pPr lvl="0"/>
            <a:endParaRPr lang="fi-FI" dirty="0" smtClean="0"/>
          </a:p>
          <a:p>
            <a:pPr lvl="0"/>
            <a:r>
              <a:rPr lang="fi-FI" dirty="0" smtClean="0"/>
              <a:t>Toimituksille tarjotaan tietoa </a:t>
            </a:r>
            <a:r>
              <a:rPr lang="fi-FI" dirty="0"/>
              <a:t>kunnan toiminnasta ja tärkeistä vireillä olevista asioista mahdollisimman varhaisessa vaiheessa. </a:t>
            </a:r>
          </a:p>
          <a:p>
            <a:pPr marL="0" indent="0">
              <a:buNone/>
            </a:pPr>
            <a:endParaRPr lang="fi-FI" dirty="0"/>
          </a:p>
          <a:p>
            <a:r>
              <a:rPr lang="fi-FI" dirty="0" smtClean="0"/>
              <a:t>Toimittajien </a:t>
            </a:r>
            <a:r>
              <a:rPr lang="fi-FI" dirty="0"/>
              <a:t> yhteydenottopyyntöihin vastataan ripeästi ja annetaan toimittajan tarvitsemat tiedot. </a:t>
            </a:r>
          </a:p>
          <a:p>
            <a:endParaRPr lang="fi-FI" dirty="0" smtClean="0"/>
          </a:p>
          <a:p>
            <a:r>
              <a:rPr lang="fi-FI" dirty="0" smtClean="0"/>
              <a:t>Tiedotusvälineellä</a:t>
            </a:r>
            <a:r>
              <a:rPr lang="fi-FI" dirty="0"/>
              <a:t>, joka on itse havainnut uutisaiheen, on etuoikeus sen käyttöön.</a:t>
            </a:r>
          </a:p>
          <a:p>
            <a:endParaRPr lang="fi-FI" dirty="0"/>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[pvm]</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5" name="Alatunnisteen paikkamerkki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Etunimi Sukunimi titteli | Tapahtuma</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6" name="Dian numeron paikkamerkki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9BDC67-9A7E-42C8-BC4E-FBA2E376B5B6}" type="slidenum">
              <a:rPr kumimoji="0" lang="fi-FI" sz="1100" b="0" i="0" u="none" strike="noStrike" kern="1200" cap="none" spc="0" normalizeH="0" baseline="0" noProof="0" smtClean="0">
                <a:ln>
                  <a:noFill/>
                </a:ln>
                <a:solidFill>
                  <a:srgbClr val="002E63"/>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Tree>
    <p:extLst>
      <p:ext uri="{BB962C8B-B14F-4D97-AF65-F5344CB8AC3E}">
        <p14:creationId xmlns:p14="http://schemas.microsoft.com/office/powerpoint/2010/main" val="1880378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00" y="0"/>
            <a:ext cx="7779600" cy="1143000"/>
          </a:xfrm>
        </p:spPr>
        <p:txBody>
          <a:bodyPr/>
          <a:lstStyle/>
          <a:p>
            <a:r>
              <a:rPr lang="fi-FI" dirty="0" smtClean="0"/>
              <a:t>Varaudu </a:t>
            </a:r>
            <a:r>
              <a:rPr lang="fi-FI" dirty="0"/>
              <a:t>ajoissa, reagoi nopeasti</a:t>
            </a:r>
          </a:p>
        </p:txBody>
      </p:sp>
      <p:sp>
        <p:nvSpPr>
          <p:cNvPr id="3" name="Sisällön paikkamerkki 2"/>
          <p:cNvSpPr>
            <a:spLocks noGrp="1"/>
          </p:cNvSpPr>
          <p:nvPr>
            <p:ph idx="1"/>
          </p:nvPr>
        </p:nvSpPr>
        <p:spPr>
          <a:xfrm>
            <a:off x="680400" y="1340768"/>
            <a:ext cx="7779600" cy="5110432"/>
          </a:xfrm>
        </p:spPr>
        <p:txBody>
          <a:bodyPr>
            <a:normAutofit fontScale="70000" lnSpcReduction="20000"/>
          </a:bodyPr>
          <a:lstStyle/>
          <a:p>
            <a:r>
              <a:rPr lang="fi-FI" dirty="0"/>
              <a:t>Poikkeuksellisissa tilanteissa kunnan viestintä nojaa tavanomaisten viestintäkäytäntöjen ja -kanavien tehostettuun käyttöön. Viestintärutiinien pitää </a:t>
            </a:r>
            <a:r>
              <a:rPr lang="fi-FI" dirty="0" smtClean="0"/>
              <a:t>aina </a:t>
            </a:r>
            <a:r>
              <a:rPr lang="fi-FI" dirty="0"/>
              <a:t>olla kunnossa. </a:t>
            </a:r>
            <a:endParaRPr lang="fi-FI" dirty="0" smtClean="0"/>
          </a:p>
          <a:p>
            <a:pPr marL="0" indent="0">
              <a:buNone/>
            </a:pPr>
            <a:r>
              <a:rPr lang="fi-FI" dirty="0"/>
              <a:t> </a:t>
            </a:r>
          </a:p>
          <a:p>
            <a:r>
              <a:rPr lang="fi-FI" dirty="0"/>
              <a:t>Kriisiviestintäsuunnitelmassa pitää varautua pieniin palvelukatkoksiin, erilaisiin onnettomuuksiin, mainekriiseihin ja laajoihin häiriöihin. Poikkeusolot astuvat voimaan vain valmiuslainsäädännön kautta. </a:t>
            </a:r>
          </a:p>
          <a:p>
            <a:pPr marL="0" indent="0">
              <a:buNone/>
            </a:pPr>
            <a:r>
              <a:rPr lang="fi-FI" dirty="0"/>
              <a:t> </a:t>
            </a:r>
          </a:p>
          <a:p>
            <a:r>
              <a:rPr lang="fi-FI" dirty="0"/>
              <a:t>Valtaosa häiriöistä on niin pieniä, että tavanomainen toimiva viestintä riittää, mutta viestinnän nopeus ja tietojen täsmällisyys korostuvat. Mitä laajempi kriisi on, sitä tärkeämpää on tehostaa ja keskittää viestintää.</a:t>
            </a:r>
          </a:p>
          <a:p>
            <a:pPr marL="0" indent="0">
              <a:buNone/>
            </a:pPr>
            <a:endParaRPr lang="fi-FI" dirty="0"/>
          </a:p>
          <a:p>
            <a:r>
              <a:rPr lang="fi-FI" dirty="0"/>
              <a:t>Kriisiviestintäsuunnitelmien on oltava kattavia ja ajan tasalla. On tärkeää, että kaikki keskeiset vastuuhenkilöt osallistuvat säännöllisesti valmiusharjoituksiin, joissa myös viestintää simuloidaan. </a:t>
            </a:r>
          </a:p>
          <a:p>
            <a:pPr marL="0" indent="0">
              <a:buNone/>
            </a:pPr>
            <a:r>
              <a:rPr lang="fi-FI" dirty="0"/>
              <a:t> </a:t>
            </a:r>
          </a:p>
          <a:p>
            <a:r>
              <a:rPr lang="fi-FI" dirty="0" smtClean="0"/>
              <a:t>Kunnan ja tuottajien palvelusopimuksissa on </a:t>
            </a:r>
            <a:r>
              <a:rPr lang="fi-FI" dirty="0"/>
              <a:t>selkeästi </a:t>
            </a:r>
            <a:r>
              <a:rPr lang="fi-FI" dirty="0" smtClean="0"/>
              <a:t>määriteltävä </a:t>
            </a:r>
            <a:r>
              <a:rPr lang="fi-FI" dirty="0"/>
              <a:t>viestintävastuut sekä normaali- että poikkeustilanteissa.</a:t>
            </a:r>
          </a:p>
          <a:p>
            <a:endParaRPr lang="fi-FI" dirty="0"/>
          </a:p>
          <a:p>
            <a:endParaRPr lang="fi-FI" dirty="0"/>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[pvm]</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5" name="Alatunnisteen paikkamerkki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Etunimi Sukunimi titteli | Tapahtuma</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6" name="Dian numeron paikkamerkki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9BDC67-9A7E-42C8-BC4E-FBA2E376B5B6}" type="slidenum">
              <a:rPr kumimoji="0" lang="fi-FI" sz="1100" b="0" i="0" u="none" strike="noStrike" kern="1200" cap="none" spc="0" normalizeH="0" baseline="0" noProof="0" smtClean="0">
                <a:ln>
                  <a:noFill/>
                </a:ln>
                <a:solidFill>
                  <a:srgbClr val="002E63"/>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Tree>
    <p:extLst>
      <p:ext uri="{BB962C8B-B14F-4D97-AF65-F5344CB8AC3E}">
        <p14:creationId xmlns:p14="http://schemas.microsoft.com/office/powerpoint/2010/main" val="1912703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00" y="101824"/>
            <a:ext cx="7779600" cy="1143000"/>
          </a:xfrm>
        </p:spPr>
        <p:txBody>
          <a:bodyPr>
            <a:noAutofit/>
          </a:bodyPr>
          <a:lstStyle/>
          <a:p>
            <a:r>
              <a:rPr lang="fi-FI" sz="2400" dirty="0" smtClean="0"/>
              <a:t>Kriisiviestinnän huoneentaulu </a:t>
            </a:r>
            <a:br>
              <a:rPr lang="fi-FI" sz="2400" dirty="0" smtClean="0"/>
            </a:br>
            <a:r>
              <a:rPr lang="fi-FI" sz="1200" dirty="0" smtClean="0"/>
              <a:t>(lähde</a:t>
            </a:r>
            <a:r>
              <a:rPr lang="fi-FI" sz="1200" dirty="0"/>
              <a:t>: Porvoon </a:t>
            </a:r>
            <a:r>
              <a:rPr lang="fi-FI" sz="1200" dirty="0" smtClean="0"/>
              <a:t>kaupunki)</a:t>
            </a:r>
            <a:endParaRPr lang="fi-FI" sz="1200" dirty="0"/>
          </a:p>
        </p:txBody>
      </p:sp>
      <p:sp>
        <p:nvSpPr>
          <p:cNvPr id="3" name="Sisällön paikkamerkki 2"/>
          <p:cNvSpPr>
            <a:spLocks noGrp="1"/>
          </p:cNvSpPr>
          <p:nvPr>
            <p:ph idx="1"/>
          </p:nvPr>
        </p:nvSpPr>
        <p:spPr>
          <a:xfrm>
            <a:off x="680400" y="1599214"/>
            <a:ext cx="7779600" cy="4849200"/>
          </a:xfrm>
        </p:spPr>
        <p:txBody>
          <a:bodyPr>
            <a:normAutofit fontScale="47500" lnSpcReduction="20000"/>
          </a:bodyPr>
          <a:lstStyle/>
          <a:p>
            <a:pPr marL="0" indent="0">
              <a:buNone/>
            </a:pPr>
            <a:r>
              <a:rPr lang="fi-FI" b="1" dirty="0"/>
              <a:t>KRIISIVIESTINNÄN </a:t>
            </a:r>
            <a:r>
              <a:rPr lang="fi-FI" b="1" dirty="0" smtClean="0"/>
              <a:t>PERIAATTEET</a:t>
            </a:r>
          </a:p>
          <a:p>
            <a:pPr marL="0" indent="0">
              <a:buNone/>
            </a:pPr>
            <a:endParaRPr lang="fi-FI" b="1" dirty="0"/>
          </a:p>
          <a:p>
            <a:r>
              <a:rPr lang="fi-FI" dirty="0"/>
              <a:t>Toimintaohjeet asukkaille:  asiallinen tieto rauhoittaa mieltä ja hillitsee paniikkia.  </a:t>
            </a:r>
          </a:p>
          <a:p>
            <a:r>
              <a:rPr lang="fi-FI" dirty="0"/>
              <a:t>Kriisitilanne edellyttää tehostettua johtamista ja viestintää. Kriisiviestintä voi onnistua vain, jos kaupungin normaaliajan viestintäkäytännöt ja rutiinit ovat kunnossa. </a:t>
            </a:r>
          </a:p>
          <a:p>
            <a:r>
              <a:rPr lang="fi-FI" dirty="0"/>
              <a:t>Avoin, nopea ja monikanavainen viestintä vahvistavat asukkaiden luottamusta kaupungin toimintakykyyn poikkeuksellisissakin olosuhteissa.</a:t>
            </a:r>
          </a:p>
          <a:p>
            <a:r>
              <a:rPr lang="fi-FI" dirty="0"/>
              <a:t>Kerro itse avoimesti, rehellisesti ja nopeasti, mutta älä spekuloi. Nopeus ei </a:t>
            </a:r>
            <a:r>
              <a:rPr lang="fi-FI" dirty="0" smtClean="0"/>
              <a:t>saa ohittaa </a:t>
            </a:r>
            <a:r>
              <a:rPr lang="fi-FI" dirty="0"/>
              <a:t>luotettavuutta. </a:t>
            </a:r>
          </a:p>
          <a:p>
            <a:r>
              <a:rPr lang="fi-FI" dirty="0"/>
              <a:t>Peittely, salailu tai valehtelu pahentavat tilannetta.</a:t>
            </a:r>
          </a:p>
          <a:p>
            <a:r>
              <a:rPr lang="fi-FI" dirty="0"/>
              <a:t>Tunnustaa avoimesti virheet. Kanna vastuu tilanteesta, älä vähättele, älä siirrä vastuuta äläkä syytä muita. </a:t>
            </a:r>
          </a:p>
          <a:p>
            <a:r>
              <a:rPr lang="fi-FI" dirty="0"/>
              <a:t>Kuuntele ja osoita myötätuntoa. </a:t>
            </a:r>
          </a:p>
          <a:p>
            <a:pPr marL="0" indent="0">
              <a:buNone/>
            </a:pPr>
            <a:r>
              <a:rPr lang="fi-FI" dirty="0"/>
              <a:t> </a:t>
            </a:r>
          </a:p>
          <a:p>
            <a:pPr marL="0" indent="0">
              <a:buNone/>
            </a:pPr>
            <a:r>
              <a:rPr lang="fi-FI" b="1" dirty="0"/>
              <a:t>ORGANISOINTI JA VASTUUT  </a:t>
            </a:r>
            <a:endParaRPr lang="fi-FI" b="1" dirty="0" smtClean="0"/>
          </a:p>
          <a:p>
            <a:pPr marL="0" indent="0">
              <a:buNone/>
            </a:pPr>
            <a:endParaRPr lang="fi-FI" b="1" dirty="0"/>
          </a:p>
          <a:p>
            <a:r>
              <a:rPr lang="fi-FI" dirty="0"/>
              <a:t>Ristiriitainen viestintä lisää rauhattomuutta ja heikentää asukkaiden luottamusta viranomaisten kykyyn ratkaista ongelmat. </a:t>
            </a:r>
          </a:p>
          <a:p>
            <a:r>
              <a:rPr lang="fi-FI" dirty="0"/>
              <a:t>Päävastuu tiedottamisesta ja viestinnän sisällöstä kuuluu kriisissä sille viranomaiselle, jolla on tilanteen johtovastuu.</a:t>
            </a:r>
          </a:p>
          <a:p>
            <a:r>
              <a:rPr lang="fi-FI" dirty="0"/>
              <a:t>Kunta tiedottaa erityisesti kunnan peruspalveluista ja niiden turvaamisesta. Kunta voi myös avata alueellisen kriisiviestintäsivuston, jonne se linkittää muiden viranomaisten tiedot. </a:t>
            </a:r>
          </a:p>
          <a:p>
            <a:r>
              <a:rPr lang="fi-FI" dirty="0"/>
              <a:t>Pienet ongelmatilanteet: Viestintää hoidetaan normaalijärjestelyin kunnan viestintäohjeiden mukaisesti.</a:t>
            </a:r>
          </a:p>
          <a:p>
            <a:r>
              <a:rPr lang="fi-FI" dirty="0"/>
              <a:t>Suuret häiriötilanteet: Yhteistyötä ja johtamista tehostetaan. Vastuu ulkoisesta viestinnästä keskitetään kunnan johtoryhmälle.</a:t>
            </a:r>
          </a:p>
          <a:p>
            <a:r>
              <a:rPr lang="fi-FI" dirty="0"/>
              <a:t>Poikkeusolot: Viestintää voidaan keskittää myös valtakunnallisesti. Viestintävastuu keskitetään poikkeusolojen johtoryhmälle. </a:t>
            </a:r>
          </a:p>
          <a:p>
            <a:endParaRPr lang="fi-FI" dirty="0"/>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[pvm]</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5" name="Alatunnisteen paikkamerkki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Etunimi Sukunimi titteli | Tapahtuma</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6" name="Dian numeron paikkamerkki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9BDC67-9A7E-42C8-BC4E-FBA2E376B5B6}" type="slidenum">
              <a:rPr kumimoji="0" lang="fi-FI" sz="1100" b="0" i="0" u="none" strike="noStrike" kern="1200" cap="none" spc="0" normalizeH="0" baseline="0" noProof="0" smtClean="0">
                <a:ln>
                  <a:noFill/>
                </a:ln>
                <a:solidFill>
                  <a:srgbClr val="002E63"/>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7" name="Suorakulmio 6"/>
          <p:cNvSpPr/>
          <p:nvPr/>
        </p:nvSpPr>
        <p:spPr>
          <a:xfrm>
            <a:off x="539552" y="476672"/>
            <a:ext cx="8136904" cy="5472608"/>
          </a:xfrm>
          <a:prstGeom prst="rect">
            <a:avLst/>
          </a:prstGeom>
          <a:noFill/>
          <a:ln w="95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16281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00" y="2332"/>
            <a:ext cx="7779600" cy="1143000"/>
          </a:xfrm>
        </p:spPr>
        <p:txBody>
          <a:bodyPr/>
          <a:lstStyle/>
          <a:p>
            <a:r>
              <a:rPr lang="fi-FI" dirty="0"/>
              <a:t>Muutosviestintä </a:t>
            </a:r>
            <a:r>
              <a:rPr lang="fi-FI" dirty="0" smtClean="0"/>
              <a:t>sitouttaa</a:t>
            </a:r>
            <a:endParaRPr lang="fi-FI" dirty="0"/>
          </a:p>
        </p:txBody>
      </p:sp>
      <p:sp>
        <p:nvSpPr>
          <p:cNvPr id="3" name="Sisällön paikkamerkki 2"/>
          <p:cNvSpPr>
            <a:spLocks noGrp="1"/>
          </p:cNvSpPr>
          <p:nvPr>
            <p:ph idx="1"/>
          </p:nvPr>
        </p:nvSpPr>
        <p:spPr>
          <a:xfrm>
            <a:off x="680400" y="1412776"/>
            <a:ext cx="7779600" cy="4525200"/>
          </a:xfrm>
        </p:spPr>
        <p:txBody>
          <a:bodyPr>
            <a:noAutofit/>
          </a:bodyPr>
          <a:lstStyle/>
          <a:p>
            <a:r>
              <a:rPr lang="fi-FI" sz="1300" dirty="0"/>
              <a:t>Muutostilanteessa viestinnällä pyritään saavuttamaan yhteisymmärrys muutoksen tarpeellisuudesta ja tavoitteista. Muutokseen ei sitouduta, jos sen syitä ei ymmärretä.</a:t>
            </a:r>
          </a:p>
          <a:p>
            <a:endParaRPr lang="fi-FI" sz="1300" dirty="0"/>
          </a:p>
          <a:p>
            <a:r>
              <a:rPr lang="fi-FI" sz="1300" dirty="0"/>
              <a:t>Muutostilanteiden viestintävastuista on sovittava selkeästi. </a:t>
            </a:r>
            <a:endParaRPr lang="fi-FI" sz="1300" dirty="0" smtClean="0"/>
          </a:p>
          <a:p>
            <a:endParaRPr lang="fi-FI" sz="1300" dirty="0"/>
          </a:p>
          <a:p>
            <a:r>
              <a:rPr lang="fi-FI" sz="1300" dirty="0" smtClean="0"/>
              <a:t>Kohderyhmät: </a:t>
            </a:r>
            <a:r>
              <a:rPr lang="fi-FI" sz="1300" dirty="0"/>
              <a:t>H</a:t>
            </a:r>
            <a:r>
              <a:rPr lang="fi-FI" sz="1300" dirty="0" smtClean="0"/>
              <a:t>enkilöstö </a:t>
            </a:r>
            <a:r>
              <a:rPr lang="fi-FI" sz="1300" dirty="0"/>
              <a:t>ja </a:t>
            </a:r>
            <a:r>
              <a:rPr lang="fi-FI" sz="1300" dirty="0" smtClean="0"/>
              <a:t>luottamushenkilöt on pidettävä ajan tasalla. Kuntalaiset</a:t>
            </a:r>
            <a:r>
              <a:rPr lang="fi-FI" sz="1300" dirty="0"/>
              <a:t>, erilaiset sidosryhmät </a:t>
            </a:r>
            <a:r>
              <a:rPr lang="fi-FI" sz="1300" dirty="0" smtClean="0"/>
              <a:t>tarvitsevat tietoa, </a:t>
            </a:r>
            <a:r>
              <a:rPr lang="fi-FI" sz="1300" dirty="0"/>
              <a:t>miten muutos vaikuttaa kunnan toimintaan ja palveluihin</a:t>
            </a:r>
            <a:r>
              <a:rPr lang="fi-FI" sz="1300" dirty="0" smtClean="0"/>
              <a:t>. Media välittää tietoa ja virittää keskustelua.</a:t>
            </a:r>
            <a:endParaRPr lang="fi-FI" sz="1300" dirty="0"/>
          </a:p>
          <a:p>
            <a:endParaRPr lang="fi-FI" sz="1300" dirty="0"/>
          </a:p>
          <a:p>
            <a:r>
              <a:rPr lang="fi-FI" sz="1300" dirty="0"/>
              <a:t>Muutosviestinnällä pyritään vaikuttamaan asenteisiin ja vakiintuneisiin ajattelutapoihin. Viestinnässä tulee ottaa huomioon ihmisten tunteet. Keskustelun ja vuorovaikutuksen tärkeys korostuu muutostilanteessa. </a:t>
            </a:r>
          </a:p>
          <a:p>
            <a:endParaRPr lang="fi-FI" sz="1300" dirty="0"/>
          </a:p>
          <a:p>
            <a:r>
              <a:rPr lang="fi-FI" sz="1300" dirty="0"/>
              <a:t>Muutos voi tarkoittaa </a:t>
            </a:r>
            <a:r>
              <a:rPr lang="fi-FI" sz="1300" dirty="0" smtClean="0"/>
              <a:t>hyvin erilaisia käytännön asioita ja sillä on aina jatkovaikutuksia. Viestinnän toimia ja kanavia </a:t>
            </a:r>
            <a:r>
              <a:rPr lang="fi-FI" sz="1300" dirty="0"/>
              <a:t>voi vaihdella sen mukaan, kuinka pitkäkestoisesta ja vaikutuksiltaan mittavasta muutoksesta on kyse. </a:t>
            </a:r>
          </a:p>
          <a:p>
            <a:pPr marL="0" indent="0">
              <a:buNone/>
            </a:pPr>
            <a:endParaRPr lang="fi-FI" sz="1300" dirty="0"/>
          </a:p>
          <a:p>
            <a:r>
              <a:rPr lang="fi-FI" sz="1300" dirty="0"/>
              <a:t>Viestintä muutostilanteissa vaatii vahvaa otetta muutoksesta vastuussa olevilta tahoilta. Tiedottaminen ja viestintä alkaa jo muutosprosessin alkuvaiheessa, vaikka ratkaisuja ei vielä ole tehty. </a:t>
            </a:r>
          </a:p>
          <a:p>
            <a:endParaRPr lang="fi-FI" sz="1300" dirty="0"/>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[pvm]</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5" name="Alatunnisteen paikkamerkki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Etunimi Sukunimi titteli | Tapahtuma</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6" name="Dian numeron paikkamerkki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9BDC67-9A7E-42C8-BC4E-FBA2E376B5B6}" type="slidenum">
              <a:rPr kumimoji="0" lang="fi-FI" sz="1100" b="0" i="0" u="none" strike="noStrike" kern="1200" cap="none" spc="0" normalizeH="0" baseline="0" noProof="0" smtClean="0">
                <a:ln>
                  <a:noFill/>
                </a:ln>
                <a:solidFill>
                  <a:srgbClr val="002E63"/>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Tree>
    <p:extLst>
      <p:ext uri="{BB962C8B-B14F-4D97-AF65-F5344CB8AC3E}">
        <p14:creationId xmlns:p14="http://schemas.microsoft.com/office/powerpoint/2010/main" val="1062269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00" y="11124"/>
            <a:ext cx="7779600" cy="1143000"/>
          </a:xfrm>
        </p:spPr>
        <p:txBody>
          <a:bodyPr>
            <a:normAutofit/>
          </a:bodyPr>
          <a:lstStyle/>
          <a:p>
            <a:r>
              <a:rPr lang="fi-FI" dirty="0" smtClean="0"/>
              <a:t>Viestintä ja YT-menettely</a:t>
            </a:r>
            <a:endParaRPr lang="fi-FI" dirty="0"/>
          </a:p>
        </p:txBody>
      </p:sp>
      <p:sp>
        <p:nvSpPr>
          <p:cNvPr id="3" name="Sisällön paikkamerkki 2"/>
          <p:cNvSpPr>
            <a:spLocks noGrp="1"/>
          </p:cNvSpPr>
          <p:nvPr>
            <p:ph idx="1"/>
          </p:nvPr>
        </p:nvSpPr>
        <p:spPr>
          <a:xfrm>
            <a:off x="680400" y="1340768"/>
            <a:ext cx="7779600" cy="4968552"/>
          </a:xfrm>
        </p:spPr>
        <p:txBody>
          <a:bodyPr>
            <a:normAutofit fontScale="62500" lnSpcReduction="20000"/>
          </a:bodyPr>
          <a:lstStyle/>
          <a:p>
            <a:r>
              <a:rPr lang="fi-FI" dirty="0"/>
              <a:t>Lomautus- ja irtisanomistilanteet ovat erityisesti henkilöstölle </a:t>
            </a:r>
            <a:r>
              <a:rPr lang="fi-FI" dirty="0" smtClean="0"/>
              <a:t>raskaita. </a:t>
            </a:r>
            <a:r>
              <a:rPr lang="fi-FI" dirty="0"/>
              <a:t>Avoimella ja aktiivisella tiedottamisella voidaan helpottaa henkilöstön </a:t>
            </a:r>
            <a:r>
              <a:rPr lang="fi-FI" dirty="0" smtClean="0"/>
              <a:t>huolta. </a:t>
            </a:r>
            <a:endParaRPr lang="fi-FI" dirty="0"/>
          </a:p>
          <a:p>
            <a:endParaRPr lang="fi-FI" dirty="0"/>
          </a:p>
          <a:p>
            <a:r>
              <a:rPr lang="fi-FI" dirty="0"/>
              <a:t>Lomautuksiin ja irtisanomisiin liittyvää päätöksentekoa </a:t>
            </a:r>
            <a:r>
              <a:rPr lang="fi-FI" dirty="0" smtClean="0"/>
              <a:t>ja </a:t>
            </a:r>
            <a:r>
              <a:rPr lang="fi-FI" dirty="0"/>
              <a:t>toimeenpanoa säätelevät lait ja työ- ja virkaehtosopimukset, ja ne vaikuttavat myös viestinnän toteuttamiseen. </a:t>
            </a:r>
          </a:p>
          <a:p>
            <a:endParaRPr lang="fi-FI" dirty="0" smtClean="0"/>
          </a:p>
          <a:p>
            <a:r>
              <a:rPr lang="fi-FI" dirty="0" smtClean="0"/>
              <a:t>Täydellinenkään </a:t>
            </a:r>
            <a:r>
              <a:rPr lang="fi-FI" dirty="0"/>
              <a:t>viestintä ei korvaa laissa tarkoitettua yhteistoimintamenettelyä, vaan yhteistoimintamenettelyn laiminlyönti saattaa johtaa jopa sanktioihin.</a:t>
            </a:r>
          </a:p>
          <a:p>
            <a:endParaRPr lang="fi-FI" dirty="0"/>
          </a:p>
          <a:p>
            <a:r>
              <a:rPr lang="fi-FI" dirty="0" smtClean="0"/>
              <a:t>Viestinnän </a:t>
            </a:r>
            <a:r>
              <a:rPr lang="fi-FI" dirty="0"/>
              <a:t>on tuettava yhteistoimintamenettelyä ja toisaalta </a:t>
            </a:r>
            <a:r>
              <a:rPr lang="fi-FI" dirty="0" err="1"/>
              <a:t>yt</a:t>
            </a:r>
            <a:r>
              <a:rPr lang="fi-FI" dirty="0"/>
              <a:t>-prosessissa toimivien on myös suunniteltava prosessiin liittyvä viestintä. </a:t>
            </a:r>
            <a:endParaRPr lang="fi-FI" dirty="0" smtClean="0"/>
          </a:p>
          <a:p>
            <a:endParaRPr lang="fi-FI" dirty="0"/>
          </a:p>
          <a:p>
            <a:r>
              <a:rPr lang="fi-FI" dirty="0" smtClean="0"/>
              <a:t>Yhteistoimintalain </a:t>
            </a:r>
            <a:r>
              <a:rPr lang="fi-FI" dirty="0"/>
              <a:t> 6 § käsittelee tietojen antamista. Työnantajan on ennen yhteistoimintamenettelyn aloittamista annettava henkilöstölle tai sen edustajille asian käsittelyn kannalta tarpeelliset tiedot. Tiedottaminen yhteistoimintamenettelyn piiriin kuuluvista asioista on toteutettava siten, että henkilöstö ja heidän edustajansa voivat riittävästi perehtyä ja valmistautua </a:t>
            </a:r>
            <a:r>
              <a:rPr lang="fi-FI" dirty="0" smtClean="0"/>
              <a:t>käsiteltävään </a:t>
            </a:r>
            <a:r>
              <a:rPr lang="fi-FI" dirty="0"/>
              <a:t>asiaan.</a:t>
            </a:r>
          </a:p>
          <a:p>
            <a:pPr marL="0" indent="0">
              <a:buNone/>
            </a:pPr>
            <a:endParaRPr lang="fi-FI" dirty="0"/>
          </a:p>
          <a:p>
            <a:r>
              <a:rPr lang="fi-FI" dirty="0" err="1"/>
              <a:t>Yt-laissa</a:t>
            </a:r>
            <a:r>
              <a:rPr lang="fi-FI" dirty="0"/>
              <a:t> on määritelty yhteistoiminnan vähimmäistaso. Viestinnän on toimittava yhteistyössä ja samassa aikataulussa </a:t>
            </a:r>
            <a:r>
              <a:rPr lang="fi-FI" dirty="0" err="1" smtClean="0"/>
              <a:t>yt</a:t>
            </a:r>
            <a:r>
              <a:rPr lang="fi-FI" dirty="0" smtClean="0"/>
              <a:t>-menettelyn </a:t>
            </a:r>
            <a:r>
              <a:rPr lang="fi-FI" dirty="0"/>
              <a:t>kanssa. Kumpikaan ei kuitenkaan </a:t>
            </a:r>
            <a:r>
              <a:rPr lang="fi-FI" dirty="0" smtClean="0"/>
              <a:t>korvaa </a:t>
            </a:r>
            <a:r>
              <a:rPr lang="fi-FI" dirty="0"/>
              <a:t>toista.</a:t>
            </a:r>
          </a:p>
          <a:p>
            <a:pPr marL="0" indent="0">
              <a:buNone/>
            </a:pPr>
            <a:endParaRPr lang="fi-FI" dirty="0"/>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[pvm]</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5" name="Alatunnisteen paikkamerkki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Etunimi Sukunimi titteli | Tapahtuma</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6" name="Dian numeron paikkamerkki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9BDC67-9A7E-42C8-BC4E-FBA2E376B5B6}" type="slidenum">
              <a:rPr kumimoji="0" lang="fi-FI" sz="1100" b="0" i="0" u="none" strike="noStrike" kern="1200" cap="none" spc="0" normalizeH="0" baseline="0" noProof="0" smtClean="0">
                <a:ln>
                  <a:noFill/>
                </a:ln>
                <a:solidFill>
                  <a:srgbClr val="002E63"/>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Tree>
    <p:extLst>
      <p:ext uri="{BB962C8B-B14F-4D97-AF65-F5344CB8AC3E}">
        <p14:creationId xmlns:p14="http://schemas.microsoft.com/office/powerpoint/2010/main" val="1767842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00" y="5671"/>
            <a:ext cx="7779600" cy="1143000"/>
          </a:xfrm>
        </p:spPr>
        <p:txBody>
          <a:bodyPr>
            <a:normAutofit/>
          </a:bodyPr>
          <a:lstStyle/>
          <a:p>
            <a:r>
              <a:rPr lang="fi-FI" dirty="0"/>
              <a:t>V</a:t>
            </a:r>
            <a:r>
              <a:rPr lang="fi-FI" dirty="0" smtClean="0"/>
              <a:t>iestintä tukee työyhteisöä</a:t>
            </a:r>
            <a:endParaRPr lang="fi-FI" dirty="0"/>
          </a:p>
        </p:txBody>
      </p:sp>
      <p:sp>
        <p:nvSpPr>
          <p:cNvPr id="3" name="Sisällön paikkamerkki 2"/>
          <p:cNvSpPr>
            <a:spLocks noGrp="1"/>
          </p:cNvSpPr>
          <p:nvPr>
            <p:ph idx="1"/>
          </p:nvPr>
        </p:nvSpPr>
        <p:spPr>
          <a:xfrm>
            <a:off x="680400" y="1412776"/>
            <a:ext cx="7779600" cy="4525200"/>
          </a:xfrm>
        </p:spPr>
        <p:txBody>
          <a:bodyPr>
            <a:normAutofit fontScale="70000" lnSpcReduction="20000"/>
          </a:bodyPr>
          <a:lstStyle/>
          <a:p>
            <a:r>
              <a:rPr lang="fi-FI" dirty="0"/>
              <a:t>Kunnan visio, strategia ja tavoitteet toteutuvat </a:t>
            </a:r>
            <a:r>
              <a:rPr lang="fi-FI" dirty="0" smtClean="0"/>
              <a:t>arkisessa </a:t>
            </a:r>
            <a:r>
              <a:rPr lang="fi-FI" dirty="0"/>
              <a:t>työssä. Hyvin hoidettu henkilöstöviestintä on välttämätöntä tulokselliselle toiminnalle ja työelämän laadun kehittämiselle. </a:t>
            </a:r>
          </a:p>
          <a:p>
            <a:endParaRPr lang="fi-FI" dirty="0"/>
          </a:p>
          <a:p>
            <a:r>
              <a:rPr lang="fi-FI" dirty="0"/>
              <a:t>Kuntalaki korostaa hallituksen vastuuta henkilöstöasioista, myös viestinnällisesti. </a:t>
            </a:r>
          </a:p>
          <a:p>
            <a:endParaRPr lang="fi-FI" dirty="0"/>
          </a:p>
          <a:p>
            <a:r>
              <a:rPr lang="fi-FI" dirty="0"/>
              <a:t>Käytännön arkityössä esimiesten rooli on oleellinen riittävän ja motivoivan tiedon välittämisessä ja keskustelun käynnistämisessä. </a:t>
            </a:r>
          </a:p>
          <a:p>
            <a:endParaRPr lang="fi-FI" dirty="0" smtClean="0"/>
          </a:p>
          <a:p>
            <a:r>
              <a:rPr lang="fi-FI" dirty="0" smtClean="0"/>
              <a:t>Talousarvioon</a:t>
            </a:r>
            <a:r>
              <a:rPr lang="fi-FI" dirty="0"/>
              <a:t>, kuntasuunnitelmaan tai niiden muutoksiin sisältyvistä, henkilöstön asemaan olennaisesti vaikuttavista asioista on tiedotettava. </a:t>
            </a:r>
          </a:p>
          <a:p>
            <a:endParaRPr lang="fi-FI" dirty="0"/>
          </a:p>
          <a:p>
            <a:r>
              <a:rPr lang="fi-FI" dirty="0"/>
              <a:t>On tärkeää, että jokaisessa yksikössä käsitellään sekä kokouksissa että lähiesimiehen ja työntekijän välisissä keskusteluissa sitä, mitä tavoitteet konkreettisesti merkitsevät kunkin omassa työssä. </a:t>
            </a:r>
            <a:endParaRPr lang="fi-FI" dirty="0" smtClean="0"/>
          </a:p>
          <a:p>
            <a:endParaRPr lang="fi-FI" dirty="0"/>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[pvm]</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5" name="Alatunnisteen paikkamerkki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Etunimi Sukunimi titteli | Tapahtuma</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6" name="Dian numeron paikkamerkki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9BDC67-9A7E-42C8-BC4E-FBA2E376B5B6}" type="slidenum">
              <a:rPr kumimoji="0" lang="fi-FI" sz="1100" b="0" i="0" u="none" strike="noStrike" kern="1200" cap="none" spc="0" normalizeH="0" baseline="0" noProof="0" smtClean="0">
                <a:ln>
                  <a:noFill/>
                </a:ln>
                <a:solidFill>
                  <a:srgbClr val="002E63"/>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Tree>
    <p:extLst>
      <p:ext uri="{BB962C8B-B14F-4D97-AF65-F5344CB8AC3E}">
        <p14:creationId xmlns:p14="http://schemas.microsoft.com/office/powerpoint/2010/main" val="534997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00" y="6007"/>
            <a:ext cx="7779600" cy="1143000"/>
          </a:xfrm>
        </p:spPr>
        <p:txBody>
          <a:bodyPr/>
          <a:lstStyle/>
          <a:p>
            <a:r>
              <a:rPr lang="fi-FI" dirty="0" smtClean="0"/>
              <a:t>Viestintää on arvioitava</a:t>
            </a:r>
            <a:endParaRPr lang="fi-FI" dirty="0"/>
          </a:p>
        </p:txBody>
      </p:sp>
      <p:sp>
        <p:nvSpPr>
          <p:cNvPr id="3" name="Sisällön paikkamerkki 2"/>
          <p:cNvSpPr>
            <a:spLocks noGrp="1"/>
          </p:cNvSpPr>
          <p:nvPr>
            <p:ph idx="1"/>
          </p:nvPr>
        </p:nvSpPr>
        <p:spPr>
          <a:xfrm>
            <a:off x="680400" y="1412776"/>
            <a:ext cx="7779600" cy="4752528"/>
          </a:xfrm>
        </p:spPr>
        <p:txBody>
          <a:bodyPr>
            <a:normAutofit fontScale="47500" lnSpcReduction="20000"/>
          </a:bodyPr>
          <a:lstStyle/>
          <a:p>
            <a:r>
              <a:rPr lang="fi-FI" dirty="0"/>
              <a:t>Sisäisen viestinnän toimivuutta on seurattava </a:t>
            </a:r>
            <a:r>
              <a:rPr lang="fi-FI" dirty="0" smtClean="0"/>
              <a:t>keskusteluissa ja </a:t>
            </a:r>
            <a:r>
              <a:rPr lang="fi-FI" dirty="0"/>
              <a:t>säännöllisillä henkilöstökyselyillä. </a:t>
            </a:r>
            <a:endParaRPr lang="fi-FI" dirty="0" smtClean="0"/>
          </a:p>
          <a:p>
            <a:pPr marL="0" indent="0">
              <a:buNone/>
            </a:pPr>
            <a:endParaRPr lang="fi-FI" dirty="0" smtClean="0"/>
          </a:p>
          <a:p>
            <a:r>
              <a:rPr lang="fi-FI" dirty="0" smtClean="0"/>
              <a:t>Mediaseuranta palvelee </a:t>
            </a:r>
            <a:r>
              <a:rPr lang="fi-FI" dirty="0"/>
              <a:t>välitöntä täydentävää ja oikaisevaa viestintää sekä elävää keskustelua ja yleisen mielipiteen rakentamista. </a:t>
            </a:r>
            <a:endParaRPr lang="fi-FI" dirty="0" smtClean="0"/>
          </a:p>
          <a:p>
            <a:endParaRPr lang="fi-FI" dirty="0"/>
          </a:p>
          <a:p>
            <a:r>
              <a:rPr lang="fi-FI" dirty="0" smtClean="0"/>
              <a:t>Asukasviestintää </a:t>
            </a:r>
            <a:r>
              <a:rPr lang="fi-FI" dirty="0"/>
              <a:t>voidaan seurata </a:t>
            </a:r>
            <a:r>
              <a:rPr lang="fi-FI" dirty="0" smtClean="0"/>
              <a:t>kyselyillä ja erilaisten osallistumiskanavien kautta.</a:t>
            </a:r>
            <a:endParaRPr lang="fi-FI" dirty="0"/>
          </a:p>
          <a:p>
            <a:endParaRPr lang="fi-FI" dirty="0" smtClean="0"/>
          </a:p>
          <a:p>
            <a:r>
              <a:rPr lang="fi-FI" dirty="0"/>
              <a:t>Markkinoinnin tuloksellisuuden </a:t>
            </a:r>
            <a:r>
              <a:rPr lang="fi-FI" dirty="0" smtClean="0"/>
              <a:t>arvioinnissa </a:t>
            </a:r>
            <a:r>
              <a:rPr lang="fi-FI" dirty="0"/>
              <a:t>oleellisinta on </a:t>
            </a:r>
            <a:r>
              <a:rPr lang="fi-FI" dirty="0" smtClean="0"/>
              <a:t>määrittää tavoitteet ja mittarit. Tuloksiin vaikuttavat monet asiat pitkällä aikavälillä. Markkinoinnin painotukset </a:t>
            </a:r>
            <a:r>
              <a:rPr lang="fi-FI" dirty="0"/>
              <a:t>eri kohderyhmiin voivat vaihdella eri toimintakausina. </a:t>
            </a:r>
          </a:p>
          <a:p>
            <a:pPr marL="0" indent="0">
              <a:buNone/>
            </a:pPr>
            <a:endParaRPr lang="fi-FI" dirty="0" smtClean="0"/>
          </a:p>
          <a:p>
            <a:pPr marL="0" indent="0">
              <a:buNone/>
            </a:pPr>
            <a:endParaRPr lang="fi-FI" dirty="0"/>
          </a:p>
          <a:p>
            <a:pPr marL="0" indent="0">
              <a:buNone/>
            </a:pPr>
            <a:r>
              <a:rPr lang="fi-FI" b="1" dirty="0" smtClean="0"/>
              <a:t>Kuntien </a:t>
            </a:r>
            <a:r>
              <a:rPr lang="fi-FI" b="1" dirty="0"/>
              <a:t>viestinnän seuranta- ja </a:t>
            </a:r>
            <a:r>
              <a:rPr lang="fi-FI" b="1" dirty="0" smtClean="0"/>
              <a:t>arviointijärjestelmä </a:t>
            </a:r>
            <a:r>
              <a:rPr lang="fi-FI" b="1" dirty="0"/>
              <a:t>(KISA) </a:t>
            </a:r>
            <a:endParaRPr lang="fi-FI" b="1" dirty="0" smtClean="0"/>
          </a:p>
          <a:p>
            <a:pPr marL="0" indent="0">
              <a:buNone/>
            </a:pPr>
            <a:r>
              <a:rPr lang="fi-FI" dirty="0" smtClean="0"/>
              <a:t>www.kunnat.net/fi/asiantuntijapalvelut/viestinta/seuranta/Sivut/default.aspx</a:t>
            </a:r>
          </a:p>
          <a:p>
            <a:pPr marL="0" indent="0">
              <a:buNone/>
            </a:pPr>
            <a:endParaRPr lang="fi-FI" dirty="0"/>
          </a:p>
          <a:p>
            <a:pPr lvl="0" fontAlgn="base"/>
            <a:r>
              <a:rPr lang="fi-FI" b="1" dirty="0"/>
              <a:t>Pikatesti:</a:t>
            </a:r>
            <a:r>
              <a:rPr lang="fi-FI" dirty="0"/>
              <a:t> tarkistuslista </a:t>
            </a:r>
            <a:r>
              <a:rPr lang="fi-FI" dirty="0" err="1"/>
              <a:t>itsearviointiin</a:t>
            </a:r>
            <a:r>
              <a:rPr lang="fi-FI" dirty="0"/>
              <a:t>, kehityskeskustelun pohjaksi, vastaavien organisaatioiden keskinäiseen vertailuun ja toistettuna viestinnän kehityksen seurantaan.</a:t>
            </a:r>
          </a:p>
          <a:p>
            <a:pPr lvl="0" fontAlgn="base"/>
            <a:r>
              <a:rPr lang="fi-FI" b="1" dirty="0"/>
              <a:t>Strategisen viestinnän arviointi: </a:t>
            </a:r>
            <a:r>
              <a:rPr lang="fi-FI" dirty="0"/>
              <a:t>haastattelurunko ja kyselytutkimuksen pohja kokonaisviestinnän suunnittelun ja toimivuuden avuksi, strategian toteutumisen seurantaa.</a:t>
            </a:r>
          </a:p>
          <a:p>
            <a:pPr lvl="0" fontAlgn="base"/>
            <a:r>
              <a:rPr lang="fi-FI" b="1" dirty="0"/>
              <a:t>Työyhteisöviestinnän kysely ja fokusryhmäkeskustelut: </a:t>
            </a:r>
            <a:r>
              <a:rPr lang="fi-FI" dirty="0"/>
              <a:t>lomakepohjat viestinnän, johtamisen ja työtyytyväisyyden kartoittamiseen erityisesti muutostilanteissa.</a:t>
            </a:r>
          </a:p>
          <a:p>
            <a:pPr lvl="0" fontAlgn="base"/>
            <a:r>
              <a:rPr lang="fi-FI" b="1" dirty="0"/>
              <a:t>Kuntalaiskysely:</a:t>
            </a:r>
            <a:r>
              <a:rPr lang="fi-FI" dirty="0"/>
              <a:t> lomakepohja viestinnän ja osallistumisen kartoittamiseksi, toteutetaan parhaiten samanaikaisesti useammassa kunnassa.</a:t>
            </a:r>
          </a:p>
          <a:p>
            <a:pPr lvl="0" fontAlgn="base"/>
            <a:r>
              <a:rPr lang="fi-FI" b="1" dirty="0"/>
              <a:t>Media-analyysi:</a:t>
            </a:r>
            <a:r>
              <a:rPr lang="fi-FI" dirty="0"/>
              <a:t> työväline mediaosumien analysoimiseksi.</a:t>
            </a:r>
          </a:p>
          <a:p>
            <a:pPr lvl="0" fontAlgn="base"/>
            <a:r>
              <a:rPr lang="fi-FI" b="1" dirty="0"/>
              <a:t>Verkkoviestinnän arviointi: </a:t>
            </a:r>
            <a:r>
              <a:rPr lang="fi-FI" dirty="0"/>
              <a:t>verkkosisältöjen tarkistuslista viestinnän ja osallistumisen näkökulmasta.</a:t>
            </a:r>
          </a:p>
          <a:p>
            <a:pPr lvl="0" fontAlgn="base"/>
            <a:r>
              <a:rPr lang="fi-FI" b="1" dirty="0"/>
              <a:t>Sidosryhmäkartta ja -kysely: </a:t>
            </a:r>
            <a:r>
              <a:rPr lang="fi-FI" dirty="0"/>
              <a:t>työväline sidosryhmien tunnistamiseen, viestintäodotusten kartoittamiseen ja sidosryhmäsuhteiden kehittämiseen.</a:t>
            </a:r>
          </a:p>
          <a:p>
            <a:pPr lvl="0" fontAlgn="base"/>
            <a:endParaRPr lang="fi-FI" dirty="0"/>
          </a:p>
          <a:p>
            <a:endParaRPr lang="fi-FI" dirty="0"/>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[pvm]</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5" name="Alatunnisteen paikkamerkki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Etunimi Sukunimi titteli | Tapahtuma</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6" name="Dian numeron paikkamerkki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9BDC67-9A7E-42C8-BC4E-FBA2E376B5B6}" type="slidenum">
              <a:rPr kumimoji="0" lang="fi-FI" sz="1100" b="0" i="0" u="none" strike="noStrike" kern="1200" cap="none" spc="0" normalizeH="0" baseline="0" noProof="0" smtClean="0">
                <a:ln>
                  <a:noFill/>
                </a:ln>
                <a:solidFill>
                  <a:srgbClr val="002E63"/>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7" name="Suorakulmio 6"/>
          <p:cNvSpPr/>
          <p:nvPr/>
        </p:nvSpPr>
        <p:spPr>
          <a:xfrm>
            <a:off x="539552" y="3212976"/>
            <a:ext cx="7920448" cy="2736304"/>
          </a:xfrm>
          <a:prstGeom prst="rect">
            <a:avLst/>
          </a:prstGeom>
          <a:noFill/>
          <a:ln w="95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116042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00" y="0"/>
            <a:ext cx="7779600" cy="1143000"/>
          </a:xfrm>
        </p:spPr>
        <p:txBody>
          <a:bodyPr>
            <a:normAutofit/>
          </a:bodyPr>
          <a:lstStyle/>
          <a:p>
            <a:r>
              <a:rPr lang="fi-FI" dirty="0" smtClean="0"/>
              <a:t>Kuntaviestinnän lainsäädäntöä</a:t>
            </a:r>
            <a:endParaRPr lang="fi-FI" dirty="0"/>
          </a:p>
        </p:txBody>
      </p:sp>
      <p:sp>
        <p:nvSpPr>
          <p:cNvPr id="3" name="Sisällön paikkamerkki 2"/>
          <p:cNvSpPr>
            <a:spLocks noGrp="1"/>
          </p:cNvSpPr>
          <p:nvPr>
            <p:ph idx="1"/>
          </p:nvPr>
        </p:nvSpPr>
        <p:spPr>
          <a:xfrm>
            <a:off x="680400" y="1340768"/>
            <a:ext cx="7779600" cy="4525200"/>
          </a:xfrm>
        </p:spPr>
        <p:txBody>
          <a:bodyPr/>
          <a:lstStyle/>
          <a:p>
            <a:r>
              <a:rPr lang="fi-FI" dirty="0" smtClean="0"/>
              <a:t>Perustuslaki</a:t>
            </a:r>
          </a:p>
          <a:p>
            <a:r>
              <a:rPr lang="fi-FI" dirty="0" smtClean="0"/>
              <a:t>Kuntalaki</a:t>
            </a:r>
          </a:p>
          <a:p>
            <a:r>
              <a:rPr lang="fi-FI" dirty="0" smtClean="0"/>
              <a:t>Hallintolaki</a:t>
            </a:r>
          </a:p>
          <a:p>
            <a:r>
              <a:rPr lang="fi-FI" dirty="0" smtClean="0"/>
              <a:t>Laki viranomaisen julkisuudesta</a:t>
            </a:r>
          </a:p>
          <a:p>
            <a:r>
              <a:rPr lang="fi-FI" dirty="0" smtClean="0"/>
              <a:t>Henkilötietolaki</a:t>
            </a:r>
          </a:p>
          <a:p>
            <a:r>
              <a:rPr lang="fi-FI" dirty="0" smtClean="0"/>
              <a:t>Maankäyttö- ja rakennuslaki</a:t>
            </a:r>
          </a:p>
          <a:p>
            <a:r>
              <a:rPr lang="fi-FI" dirty="0" smtClean="0"/>
              <a:t>Kielilaki</a:t>
            </a:r>
          </a:p>
          <a:p>
            <a:r>
              <a:rPr lang="fi-FI" dirty="0"/>
              <a:t>Laki työnantajan ja henkilöstön välisestä yhteistoiminnasta kunnissa </a:t>
            </a:r>
            <a:endParaRPr lang="fi-FI" dirty="0" smtClean="0"/>
          </a:p>
          <a:p>
            <a:r>
              <a:rPr lang="fi-FI" dirty="0" smtClean="0"/>
              <a:t>Tekijänoikeuslaki</a:t>
            </a:r>
          </a:p>
          <a:p>
            <a:endParaRPr lang="fi-FI" dirty="0"/>
          </a:p>
          <a:p>
            <a:endParaRPr lang="fi-FI" dirty="0"/>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[pvm]</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5" name="Alatunnisteen paikkamerkki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Etunimi Sukunimi titteli | Tapahtuma</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6" name="Dian numeron paikkamerkki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9BDC67-9A7E-42C8-BC4E-FBA2E376B5B6}" type="slidenum">
              <a:rPr kumimoji="0" lang="fi-FI" sz="1100" b="0" i="0" u="none" strike="noStrike" kern="1200" cap="none" spc="0" normalizeH="0" baseline="0" noProof="0" smtClean="0">
                <a:ln>
                  <a:noFill/>
                </a:ln>
                <a:solidFill>
                  <a:srgbClr val="002E63"/>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Tree>
    <p:extLst>
      <p:ext uri="{BB962C8B-B14F-4D97-AF65-F5344CB8AC3E}">
        <p14:creationId xmlns:p14="http://schemas.microsoft.com/office/powerpoint/2010/main" val="3301502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00" y="0"/>
            <a:ext cx="7779600" cy="1143000"/>
          </a:xfrm>
        </p:spPr>
        <p:txBody>
          <a:bodyPr>
            <a:normAutofit/>
          </a:bodyPr>
          <a:lstStyle/>
          <a:p>
            <a:r>
              <a:rPr lang="fi-FI" dirty="0"/>
              <a:t>Kuntaviestijän muistilista </a:t>
            </a:r>
          </a:p>
        </p:txBody>
      </p:sp>
      <p:sp>
        <p:nvSpPr>
          <p:cNvPr id="3" name="Sisällön paikkamerkki 2"/>
          <p:cNvSpPr>
            <a:spLocks noGrp="1"/>
          </p:cNvSpPr>
          <p:nvPr>
            <p:ph idx="1"/>
          </p:nvPr>
        </p:nvSpPr>
        <p:spPr>
          <a:xfrm>
            <a:off x="971600" y="1448780"/>
            <a:ext cx="7560408" cy="4392488"/>
          </a:xfrm>
        </p:spPr>
        <p:txBody>
          <a:bodyPr>
            <a:normAutofit fontScale="85000" lnSpcReduction="20000"/>
          </a:bodyPr>
          <a:lstStyle/>
          <a:p>
            <a:pPr marL="457200" indent="-457200">
              <a:buFont typeface="+mj-lt"/>
              <a:buAutoNum type="arabicPeriod"/>
            </a:pPr>
            <a:r>
              <a:rPr lang="fi-FI" dirty="0" smtClean="0"/>
              <a:t>Kaikilla </a:t>
            </a:r>
            <a:r>
              <a:rPr lang="fi-FI" dirty="0"/>
              <a:t>on oikeus tietoon ja vuorovaikutukseen. </a:t>
            </a:r>
          </a:p>
          <a:p>
            <a:pPr marL="457200" indent="-457200">
              <a:buFont typeface="+mj-lt"/>
              <a:buAutoNum type="arabicPeriod"/>
            </a:pPr>
            <a:r>
              <a:rPr lang="fi-FI" dirty="0" smtClean="0"/>
              <a:t>Viestintä </a:t>
            </a:r>
            <a:r>
              <a:rPr lang="fi-FI" dirty="0"/>
              <a:t>lähtee kuntalaisen tarpeista, ei organisaatiosta. </a:t>
            </a:r>
          </a:p>
          <a:p>
            <a:pPr marL="457200" indent="-457200">
              <a:buFont typeface="+mj-lt"/>
              <a:buAutoNum type="arabicPeriod"/>
            </a:pPr>
            <a:r>
              <a:rPr lang="fi-FI" dirty="0" smtClean="0"/>
              <a:t>Pidä </a:t>
            </a:r>
            <a:r>
              <a:rPr lang="fi-FI" dirty="0"/>
              <a:t>henkilöstö, luottamushenkilöt ja sidosryhmät </a:t>
            </a:r>
            <a:r>
              <a:rPr lang="fi-FI" dirty="0" smtClean="0"/>
              <a:t>ajan tasalla</a:t>
            </a:r>
            <a:r>
              <a:rPr lang="fi-FI" dirty="0"/>
              <a:t>. </a:t>
            </a:r>
          </a:p>
          <a:p>
            <a:pPr marL="457200" indent="-457200">
              <a:buFont typeface="+mj-lt"/>
              <a:buAutoNum type="arabicPeriod"/>
            </a:pPr>
            <a:r>
              <a:rPr lang="fi-FI" dirty="0" smtClean="0"/>
              <a:t>Aloita </a:t>
            </a:r>
            <a:r>
              <a:rPr lang="fi-FI" dirty="0"/>
              <a:t>viestintä yhteisestä ideoinnista. </a:t>
            </a:r>
          </a:p>
          <a:p>
            <a:pPr marL="457200" indent="-457200">
              <a:buFont typeface="+mj-lt"/>
              <a:buAutoNum type="arabicPeriod"/>
            </a:pPr>
            <a:r>
              <a:rPr lang="fi-FI" dirty="0" smtClean="0"/>
              <a:t>Suunnittele </a:t>
            </a:r>
            <a:r>
              <a:rPr lang="fi-FI" dirty="0"/>
              <a:t>viestintää ja pidä vastuut kirkkaina. </a:t>
            </a:r>
          </a:p>
          <a:p>
            <a:pPr marL="457200" indent="-457200">
              <a:buFont typeface="+mj-lt"/>
              <a:buAutoNum type="arabicPeriod"/>
            </a:pPr>
            <a:r>
              <a:rPr lang="fi-FI" dirty="0" smtClean="0"/>
              <a:t>Palvele </a:t>
            </a:r>
            <a:r>
              <a:rPr lang="fi-FI" dirty="0"/>
              <a:t>mediaa tasapuolisesti ja aktiivisesti. </a:t>
            </a:r>
          </a:p>
          <a:p>
            <a:pPr marL="457200" indent="-457200">
              <a:buFont typeface="+mj-lt"/>
              <a:buAutoNum type="arabicPeriod"/>
            </a:pPr>
            <a:r>
              <a:rPr lang="fi-FI" dirty="0" smtClean="0"/>
              <a:t>Huolehdi</a:t>
            </a:r>
            <a:r>
              <a:rPr lang="fi-FI" dirty="0"/>
              <a:t>, että palveluiden perustiedot ovat verkossa aina kunnossa. </a:t>
            </a:r>
          </a:p>
          <a:p>
            <a:pPr marL="457200" indent="-457200">
              <a:buFont typeface="+mj-lt"/>
              <a:buAutoNum type="arabicPeriod"/>
            </a:pPr>
            <a:r>
              <a:rPr lang="fi-FI" dirty="0" smtClean="0"/>
              <a:t>Sosiaalinen </a:t>
            </a:r>
            <a:r>
              <a:rPr lang="fi-FI" dirty="0"/>
              <a:t>media on media muiden joukossa – harkitse mitä julkaiset. </a:t>
            </a:r>
          </a:p>
          <a:p>
            <a:pPr marL="457200" indent="-457200">
              <a:buFont typeface="+mj-lt"/>
              <a:buAutoNum type="arabicPeriod"/>
            </a:pPr>
            <a:r>
              <a:rPr lang="fi-FI" dirty="0" smtClean="0"/>
              <a:t>Maine </a:t>
            </a:r>
            <a:r>
              <a:rPr lang="fi-FI" dirty="0"/>
              <a:t>syntyy arkipäivän teoista – brändityö vahvistaa elinvoimaa. </a:t>
            </a:r>
          </a:p>
          <a:p>
            <a:pPr marL="457200" indent="-457200">
              <a:buFont typeface="+mj-lt"/>
              <a:buAutoNum type="arabicPeriod"/>
            </a:pPr>
            <a:r>
              <a:rPr lang="fi-FI" dirty="0" smtClean="0"/>
              <a:t>Pidä </a:t>
            </a:r>
            <a:r>
              <a:rPr lang="fi-FI" dirty="0"/>
              <a:t>viestintä selkeänä – erityisesti poikkeustilanteissa. </a:t>
            </a:r>
          </a:p>
          <a:p>
            <a:pPr marL="0" indent="0">
              <a:buNone/>
            </a:pPr>
            <a:endParaRPr lang="fi-FI" dirty="0"/>
          </a:p>
          <a:p>
            <a:endParaRPr lang="fi-FI" dirty="0"/>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[pvm]</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5" name="Alatunnisteen paikkamerkki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Etunimi Sukunimi titteli | Tapahtuma</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6" name="Dian numeron paikkamerkki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9BDC67-9A7E-42C8-BC4E-FBA2E376B5B6}" type="slidenum">
              <a:rPr kumimoji="0" lang="fi-FI" sz="1100" b="0" i="0" u="none" strike="noStrike" kern="1200" cap="none" spc="0" normalizeH="0" baseline="0" noProof="0" smtClean="0">
                <a:ln>
                  <a:noFill/>
                </a:ln>
                <a:solidFill>
                  <a:srgbClr val="002E63"/>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7" name="Suorakulmio 6"/>
          <p:cNvSpPr/>
          <p:nvPr/>
        </p:nvSpPr>
        <p:spPr>
          <a:xfrm>
            <a:off x="680400" y="1196752"/>
            <a:ext cx="7996056" cy="4752528"/>
          </a:xfrm>
          <a:prstGeom prst="rect">
            <a:avLst/>
          </a:prstGeom>
          <a:noFill/>
          <a:ln w="95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790606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26549">
            <a:off x="709237" y="628559"/>
            <a:ext cx="4305558"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iruutu 3"/>
          <p:cNvSpPr txBox="1"/>
          <p:nvPr/>
        </p:nvSpPr>
        <p:spPr>
          <a:xfrm>
            <a:off x="5004048" y="692696"/>
            <a:ext cx="6336704" cy="2831544"/>
          </a:xfrm>
          <a:prstGeom prst="rect">
            <a:avLst/>
          </a:prstGeom>
          <a:noFill/>
        </p:spPr>
        <p:txBody>
          <a:bodyPr wrap="square" rtlCol="0">
            <a:spAutoFit/>
          </a:bodyPr>
          <a:lstStyle/>
          <a:p>
            <a:pPr lvl="0"/>
            <a:r>
              <a:rPr lang="fi-FI" sz="32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Lisätietoja:</a:t>
            </a:r>
          </a:p>
          <a:p>
            <a:pPr lvl="0"/>
            <a:r>
              <a:rPr lang="fi-FI" dirty="0" smtClean="0">
                <a:latin typeface="Verdana" panose="020B0604030504040204" pitchFamily="34" charset="0"/>
                <a:ea typeface="Verdana" panose="020B0604030504040204" pitchFamily="34" charset="0"/>
                <a:cs typeface="Verdana" panose="020B0604030504040204" pitchFamily="34" charset="0"/>
                <a:hlinkClick r:id="rId3"/>
              </a:rPr>
              <a:t>www.kunnat.net/viestinta</a:t>
            </a:r>
            <a:endParaRPr lang="fi-FI" dirty="0" smtClean="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Kuntaviestinnän opas 2015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err="1"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Handbok</a:t>
            </a:r>
            <a:r>
              <a:rPr kumimoji="0" lang="fi-FI" sz="1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för </a:t>
            </a:r>
            <a:r>
              <a:rPr kumimoji="0" lang="fi-FI" sz="1400" b="0" i="0" u="none" strike="noStrike" kern="1200" cap="none" spc="0" normalizeH="0" baseline="0" noProof="0" dirty="0" err="1"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kommunens</a:t>
            </a:r>
            <a:r>
              <a:rPr kumimoji="0" lang="fi-FI" sz="1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400" b="0" i="0" u="none" strike="noStrike" kern="1200" cap="none" spc="0" normalizeH="0" baseline="0" noProof="0" dirty="0" err="1"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kommunikation</a:t>
            </a:r>
            <a:endParaRPr kumimoji="0" lang="fi-FI" sz="1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err="1"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www.kunnat.net/kirjakauppa</a:t>
            </a:r>
            <a:endParaRPr kumimoji="0" lang="fi-FI" sz="1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3668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64040" y="-3121"/>
            <a:ext cx="8068064" cy="1143000"/>
          </a:xfrm>
        </p:spPr>
        <p:txBody>
          <a:bodyPr>
            <a:normAutofit/>
          </a:bodyPr>
          <a:lstStyle/>
          <a:p>
            <a:r>
              <a:rPr lang="fi-FI" dirty="0" smtClean="0"/>
              <a:t>Kuntalaki 29 § Viestintä</a:t>
            </a:r>
            <a:endParaRPr lang="fi-FI" dirty="0"/>
          </a:p>
        </p:txBody>
      </p:sp>
      <p:sp>
        <p:nvSpPr>
          <p:cNvPr id="7" name="Päivämäärän paikkamerkki 6"/>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smtClean="0">
                <a:ln>
                  <a:noFill/>
                </a:ln>
                <a:solidFill>
                  <a:srgbClr val="002E63"/>
                </a:solidFill>
                <a:effectLst/>
                <a:uLnTx/>
                <a:uFillTx/>
                <a:latin typeface="Verdana"/>
                <a:ea typeface="+mn-ea"/>
                <a:cs typeface="+mn-cs"/>
              </a:rPr>
              <a:t>[pvm]</a:t>
            </a:r>
            <a:endParaRPr kumimoji="0" lang="fi-FI" sz="1100" b="0" i="0" u="none" strike="noStrike" kern="1200" cap="none" spc="0" normalizeH="0" baseline="0" noProof="0" dirty="0">
              <a:ln>
                <a:noFill/>
              </a:ln>
              <a:solidFill>
                <a:srgbClr val="002E63"/>
              </a:solidFill>
              <a:effectLst/>
              <a:uLnTx/>
              <a:uFillTx/>
              <a:latin typeface="Verdana"/>
              <a:ea typeface="+mn-ea"/>
              <a:cs typeface="+mn-cs"/>
            </a:endParaRPr>
          </a:p>
        </p:txBody>
      </p:sp>
      <p:sp>
        <p:nvSpPr>
          <p:cNvPr id="8" name="Alatunnisteen paikkamerkki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smtClean="0">
                <a:ln>
                  <a:noFill/>
                </a:ln>
                <a:solidFill>
                  <a:srgbClr val="002E63"/>
                </a:solidFill>
                <a:effectLst/>
                <a:uLnTx/>
                <a:uFillTx/>
                <a:latin typeface="Verdana"/>
                <a:ea typeface="+mn-ea"/>
                <a:cs typeface="+mn-cs"/>
              </a:rPr>
              <a:t>Etunimi Sukunimi titteli | Tapahtuma</a:t>
            </a:r>
            <a:endParaRPr kumimoji="0" lang="fi-FI" sz="1100" b="0" i="0" u="none" strike="noStrike" kern="1200" cap="none" spc="0" normalizeH="0" baseline="0" noProof="0" dirty="0">
              <a:ln>
                <a:noFill/>
              </a:ln>
              <a:solidFill>
                <a:srgbClr val="002E63"/>
              </a:solidFill>
              <a:effectLst/>
              <a:uLnTx/>
              <a:uFillTx/>
              <a:latin typeface="Verdana"/>
              <a:ea typeface="+mn-ea"/>
              <a:cs typeface="+mn-cs"/>
            </a:endParaRPr>
          </a:p>
        </p:txBody>
      </p:sp>
      <p:sp>
        <p:nvSpPr>
          <p:cNvPr id="9" name="Dian numeron paikkamerkki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9BDC67-9A7E-42C8-BC4E-FBA2E376B5B6}" type="slidenum">
              <a:rPr kumimoji="0" lang="fi-FI" sz="1100" b="0" i="0" u="none" strike="noStrike" kern="1200" cap="none" spc="0" normalizeH="0" baseline="0" noProof="0" smtClean="0">
                <a:ln>
                  <a:noFill/>
                </a:ln>
                <a:solidFill>
                  <a:srgbClr val="002E63"/>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5" name="Sisällön paikkamerkki 4"/>
          <p:cNvSpPr>
            <a:spLocks noGrp="1"/>
          </p:cNvSpPr>
          <p:nvPr>
            <p:ph idx="1"/>
          </p:nvPr>
        </p:nvSpPr>
        <p:spPr>
          <a:xfrm>
            <a:off x="899592" y="1556792"/>
            <a:ext cx="7346315" cy="4703704"/>
          </a:xfrm>
        </p:spPr>
        <p:txBody>
          <a:bodyPr>
            <a:normAutofit fontScale="70000" lnSpcReduction="20000"/>
          </a:bodyPr>
          <a:lstStyle/>
          <a:p>
            <a:pPr marL="0" indent="0">
              <a:buNone/>
            </a:pPr>
            <a:r>
              <a:rPr lang="fi-FI" dirty="0"/>
              <a:t>Kunnan toiminnasta on tiedotettava asukkaille, palvelujen käyttäjille, järjestöille ja muille yhteisöille. Kunnan tulee antaa riittävästi tietoja kunnan järjestämistä palveluista, taloudesta, kunnassa valmistelussa olevista asioista, niitä koskevista suunnitelmista, asioiden käsittelystä, tehdyistä päätöksistä ja päätösten vaikutuksista. Kunnan on tiedotettava, millä tavoin päätösten valmisteluun voi osallistua ja vaikuttaa.</a:t>
            </a:r>
          </a:p>
          <a:p>
            <a:pPr marL="0" indent="0">
              <a:buNone/>
            </a:pPr>
            <a:endParaRPr lang="fi-FI" dirty="0"/>
          </a:p>
          <a:p>
            <a:pPr marL="0" indent="0">
              <a:buNone/>
            </a:pPr>
            <a:r>
              <a:rPr lang="fi-FI" dirty="0"/>
              <a:t>Kunnan on huolehdittava, että toimielinten käsittelyyn tulevien asioiden valmistelusta annetaan esityslistan valmistuttua yleisen tiedonsaannin kannalta tarpeellisia tietoja yleisessä tietoverkossa. Kunnan on verkkoviestinnässään huolehdittava, että salassa pidettäviä tietoja ei viedä yleiseen tietoverkkoon ja että yksityisyyden suoja henkilötietojen käsittelyssä toteutuu.</a:t>
            </a:r>
          </a:p>
          <a:p>
            <a:pPr marL="0" indent="0">
              <a:buNone/>
            </a:pPr>
            <a:r>
              <a:rPr lang="fi-FI" dirty="0"/>
              <a:t> </a:t>
            </a:r>
          </a:p>
          <a:p>
            <a:pPr marL="0" indent="0">
              <a:buNone/>
            </a:pPr>
            <a:r>
              <a:rPr lang="fi-FI" dirty="0"/>
              <a:t>Viestinnässä on käytettävä selkeää ja ymmärrettävää kieltä ja otettava huomioon kunnan eri asukasryhmien tarpeet.</a:t>
            </a:r>
          </a:p>
          <a:p>
            <a:pPr marL="0" indent="0">
              <a:buNone/>
            </a:pPr>
            <a:r>
              <a:rPr lang="fi-FI" dirty="0"/>
              <a:t/>
            </a:r>
            <a:br>
              <a:rPr lang="fi-FI" dirty="0"/>
            </a:br>
            <a:endParaRPr lang="fi-FI" dirty="0"/>
          </a:p>
          <a:p>
            <a:endParaRPr lang="fi-FI" sz="3600" dirty="0"/>
          </a:p>
          <a:p>
            <a:endParaRPr lang="fi-FI" dirty="0"/>
          </a:p>
        </p:txBody>
      </p:sp>
      <p:sp>
        <p:nvSpPr>
          <p:cNvPr id="2" name="Suorakulmio 1"/>
          <p:cNvSpPr/>
          <p:nvPr/>
        </p:nvSpPr>
        <p:spPr>
          <a:xfrm>
            <a:off x="664040" y="1340768"/>
            <a:ext cx="7652376" cy="4248472"/>
          </a:xfrm>
          <a:prstGeom prst="rect">
            <a:avLst/>
          </a:prstGeom>
          <a:noFill/>
          <a:ln w="95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4491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00" y="14463"/>
            <a:ext cx="7779600" cy="1143000"/>
          </a:xfrm>
        </p:spPr>
        <p:txBody>
          <a:bodyPr/>
          <a:lstStyle/>
          <a:p>
            <a:r>
              <a:rPr lang="fi-FI" dirty="0"/>
              <a:t>Y</a:t>
            </a:r>
            <a:r>
              <a:rPr lang="fi-FI" dirty="0" smtClean="0"/>
              <a:t>hteisöllisyyttä </a:t>
            </a:r>
            <a:r>
              <a:rPr lang="fi-FI" dirty="0"/>
              <a:t>ja elinvoimaa</a:t>
            </a:r>
          </a:p>
        </p:txBody>
      </p:sp>
      <p:sp>
        <p:nvSpPr>
          <p:cNvPr id="3" name="Sisällön paikkamerkki 2"/>
          <p:cNvSpPr>
            <a:spLocks noGrp="1"/>
          </p:cNvSpPr>
          <p:nvPr>
            <p:ph idx="1"/>
          </p:nvPr>
        </p:nvSpPr>
        <p:spPr/>
        <p:txBody>
          <a:bodyPr>
            <a:normAutofit fontScale="70000" lnSpcReduction="20000"/>
          </a:bodyPr>
          <a:lstStyle/>
          <a:p>
            <a:pPr marL="0" indent="0">
              <a:buNone/>
            </a:pPr>
            <a:r>
              <a:rPr lang="fi-FI" b="1" dirty="0"/>
              <a:t>Avoin, aktiivinen ja kuunteleva viestintä </a:t>
            </a:r>
            <a:endParaRPr lang="fi-FI" dirty="0"/>
          </a:p>
          <a:p>
            <a:pPr marL="0" indent="0">
              <a:buNone/>
            </a:pPr>
            <a:r>
              <a:rPr lang="fi-FI" dirty="0"/>
              <a:t> </a:t>
            </a:r>
          </a:p>
          <a:p>
            <a:pPr lvl="0"/>
            <a:r>
              <a:rPr lang="fi-FI" dirty="0"/>
              <a:t>esittää tavoitteet, vaihtoehdot ja vaikutukset ymmärrettävästi ja havainnollisesti </a:t>
            </a:r>
          </a:p>
          <a:p>
            <a:pPr lvl="0"/>
            <a:r>
              <a:rPr lang="fi-FI" dirty="0"/>
              <a:t>on vuorovaikutteista</a:t>
            </a:r>
          </a:p>
          <a:p>
            <a:pPr lvl="0"/>
            <a:r>
              <a:rPr lang="fi-FI" dirty="0"/>
              <a:t>on  strategisen johtamisen työväline </a:t>
            </a:r>
          </a:p>
          <a:p>
            <a:pPr lvl="0"/>
            <a:r>
              <a:rPr lang="fi-FI" dirty="0"/>
              <a:t>on demokratian ja palvelun edellytys </a:t>
            </a:r>
          </a:p>
          <a:p>
            <a:pPr marL="0" indent="0">
              <a:buNone/>
            </a:pPr>
            <a:r>
              <a:rPr lang="fi-FI" dirty="0"/>
              <a:t> </a:t>
            </a:r>
            <a:endParaRPr lang="fi-FI" dirty="0" smtClean="0"/>
          </a:p>
          <a:p>
            <a:pPr marL="0" indent="0">
              <a:buNone/>
            </a:pPr>
            <a:endParaRPr lang="fi-FI" dirty="0"/>
          </a:p>
          <a:p>
            <a:pPr marL="0" indent="0">
              <a:buNone/>
            </a:pPr>
            <a:r>
              <a:rPr lang="fi-FI" b="1" dirty="0" smtClean="0"/>
              <a:t>Osaava ja oikea-aikainen viestintä</a:t>
            </a:r>
            <a:endParaRPr lang="fi-FI" b="1" dirty="0"/>
          </a:p>
          <a:p>
            <a:pPr marL="0" indent="0">
              <a:buNone/>
            </a:pPr>
            <a:endParaRPr lang="fi-FI" dirty="0"/>
          </a:p>
          <a:p>
            <a:pPr lvl="0"/>
            <a:r>
              <a:rPr lang="fi-FI" dirty="0"/>
              <a:t>vähentää väärinkäsityksiä, kyselyjä ja valituksia </a:t>
            </a:r>
          </a:p>
          <a:p>
            <a:pPr lvl="0"/>
            <a:r>
              <a:rPr lang="fi-FI" dirty="0"/>
              <a:t>luo myönteistä ilmapiiriä ja uskottavaa kuvaa kunnan toiminnasta</a:t>
            </a:r>
          </a:p>
          <a:p>
            <a:pPr lvl="0"/>
            <a:r>
              <a:rPr lang="fi-FI" dirty="0"/>
              <a:t>tukee monipuolista ja asiallista julkista keskustelua </a:t>
            </a:r>
          </a:p>
          <a:p>
            <a:pPr lvl="0"/>
            <a:r>
              <a:rPr lang="fi-FI" dirty="0"/>
              <a:t>rakentaa tervettä pohjaa päätöksenteolle </a:t>
            </a:r>
          </a:p>
          <a:p>
            <a:pPr lvl="0"/>
            <a:r>
              <a:rPr lang="fi-FI" dirty="0"/>
              <a:t>ylläpitää asukkaiden hyvinvointia ja </a:t>
            </a:r>
            <a:r>
              <a:rPr lang="fi-FI" dirty="0" smtClean="0"/>
              <a:t>yhteisöllisyyttä</a:t>
            </a:r>
          </a:p>
          <a:p>
            <a:pPr lvl="0"/>
            <a:r>
              <a:rPr lang="fi-FI" dirty="0"/>
              <a:t>e</a:t>
            </a:r>
            <a:r>
              <a:rPr lang="fi-FI" dirty="0" smtClean="0"/>
              <a:t>distää alueen elinvoimaa</a:t>
            </a:r>
            <a:endParaRPr lang="fi-FI" dirty="0"/>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[pvm]</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5" name="Alatunnisteen paikkamerkki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Etunimi Sukunimi titteli | Tapahtuma</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6" name="Dian numeron paikkamerkki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9BDC67-9A7E-42C8-BC4E-FBA2E376B5B6}" type="slidenum">
              <a:rPr kumimoji="0" lang="fi-FI" sz="1100" b="0" i="0" u="none" strike="noStrike" kern="1200" cap="none" spc="0" normalizeH="0" baseline="0" noProof="0" smtClean="0">
                <a:ln>
                  <a:noFill/>
                </a:ln>
                <a:solidFill>
                  <a:srgbClr val="002E63"/>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Tree>
    <p:extLst>
      <p:ext uri="{BB962C8B-B14F-4D97-AF65-F5344CB8AC3E}">
        <p14:creationId xmlns:p14="http://schemas.microsoft.com/office/powerpoint/2010/main" val="3201316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00" y="14799"/>
            <a:ext cx="7779600" cy="1143000"/>
          </a:xfrm>
        </p:spPr>
        <p:txBody>
          <a:bodyPr/>
          <a:lstStyle/>
          <a:p>
            <a:r>
              <a:rPr lang="fi-FI" dirty="0"/>
              <a:t>Arjen viestinnän </a:t>
            </a:r>
            <a:r>
              <a:rPr lang="fi-FI" dirty="0" smtClean="0"/>
              <a:t>lähtökohtia</a:t>
            </a:r>
            <a:endParaRPr lang="fi-FI" dirty="0"/>
          </a:p>
        </p:txBody>
      </p:sp>
      <p:sp>
        <p:nvSpPr>
          <p:cNvPr id="3" name="Sisällön paikkamerkki 2"/>
          <p:cNvSpPr>
            <a:spLocks noGrp="1"/>
          </p:cNvSpPr>
          <p:nvPr>
            <p:ph idx="1"/>
          </p:nvPr>
        </p:nvSpPr>
        <p:spPr/>
        <p:txBody>
          <a:bodyPr>
            <a:normAutofit fontScale="77500" lnSpcReduction="20000"/>
          </a:bodyPr>
          <a:lstStyle/>
          <a:p>
            <a:r>
              <a:rPr lang="fi-FI" dirty="0" smtClean="0"/>
              <a:t>Viestintä on rakennettava ja toteutettava asukkaiden </a:t>
            </a:r>
            <a:r>
              <a:rPr lang="fi-FI" dirty="0"/>
              <a:t>eli kuntalaisten näkökulmasta. </a:t>
            </a:r>
          </a:p>
          <a:p>
            <a:endParaRPr lang="fi-FI" dirty="0"/>
          </a:p>
          <a:p>
            <a:r>
              <a:rPr lang="fi-FI" dirty="0" smtClean="0"/>
              <a:t>Palveluja </a:t>
            </a:r>
            <a:r>
              <a:rPr lang="fi-FI" dirty="0"/>
              <a:t>uudelleen organisoitaessa on sovittava viestintävastuista ja -yhteistyöstä sekä muutosviestinnästä. </a:t>
            </a:r>
            <a:r>
              <a:rPr lang="fi-FI" dirty="0" smtClean="0"/>
              <a:t>Palvelusopimuksiin on kirjattava viestintävastuut.</a:t>
            </a:r>
            <a:endParaRPr lang="fi-FI" dirty="0"/>
          </a:p>
          <a:p>
            <a:endParaRPr lang="fi-FI" dirty="0"/>
          </a:p>
          <a:p>
            <a:r>
              <a:rPr lang="fi-FI" dirty="0" smtClean="0"/>
              <a:t>Perustiedot </a:t>
            </a:r>
            <a:r>
              <a:rPr lang="fi-FI" dirty="0"/>
              <a:t>kaikesta kuntapalvelusta pitää löytyä myös kunnan verkkosivuilta</a:t>
            </a:r>
            <a:r>
              <a:rPr lang="fi-FI" dirty="0" smtClean="0"/>
              <a:t>. Kuntalaki määrittelee pakolliset tiedot ja päätösviestinnän verkossa.</a:t>
            </a:r>
            <a:r>
              <a:rPr lang="fi-FI" dirty="0" smtClean="0">
                <a:solidFill>
                  <a:srgbClr val="FF0000"/>
                </a:solidFill>
              </a:rPr>
              <a:t> </a:t>
            </a:r>
            <a:endParaRPr lang="fi-FI" dirty="0">
              <a:solidFill>
                <a:srgbClr val="FF0000"/>
              </a:solidFill>
            </a:endParaRPr>
          </a:p>
          <a:p>
            <a:endParaRPr lang="fi-FI" dirty="0">
              <a:solidFill>
                <a:srgbClr val="FF0000"/>
              </a:solidFill>
            </a:endParaRPr>
          </a:p>
          <a:p>
            <a:r>
              <a:rPr lang="fi-FI" dirty="0" smtClean="0"/>
              <a:t>Henkilöstö, luottamushenkilöt ja sidosryhmät on pidettävä viestinnän eturivissä.</a:t>
            </a:r>
          </a:p>
          <a:p>
            <a:endParaRPr lang="fi-FI" dirty="0"/>
          </a:p>
          <a:p>
            <a:r>
              <a:rPr lang="fi-FI" dirty="0" smtClean="0"/>
              <a:t>Viestinnän on oltava selkeätä, erityisesti poikkeustilanteissa.</a:t>
            </a:r>
            <a:endParaRPr lang="fi-FI" dirty="0"/>
          </a:p>
          <a:p>
            <a:endParaRPr lang="fi-FI" dirty="0"/>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[pvm]</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5" name="Alatunnisteen paikkamerkki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Etunimi Sukunimi titteli | Tapahtuma</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6" name="Dian numeron paikkamerkki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9BDC67-9A7E-42C8-BC4E-FBA2E376B5B6}" type="slidenum">
              <a:rPr kumimoji="0" lang="fi-FI" sz="1100" b="0" i="0" u="none" strike="noStrike" kern="1200" cap="none" spc="0" normalizeH="0" baseline="0" noProof="0" smtClean="0">
                <a:ln>
                  <a:noFill/>
                </a:ln>
                <a:solidFill>
                  <a:srgbClr val="002E63"/>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Tree>
    <p:extLst>
      <p:ext uri="{BB962C8B-B14F-4D97-AF65-F5344CB8AC3E}">
        <p14:creationId xmlns:p14="http://schemas.microsoft.com/office/powerpoint/2010/main" val="1671082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00" y="0"/>
            <a:ext cx="7779600" cy="1143000"/>
          </a:xfrm>
        </p:spPr>
        <p:txBody>
          <a:bodyPr/>
          <a:lstStyle/>
          <a:p>
            <a:r>
              <a:rPr lang="fi-FI" dirty="0"/>
              <a:t>Viestintä kuntakonsernissa</a:t>
            </a:r>
          </a:p>
        </p:txBody>
      </p:sp>
      <p:sp>
        <p:nvSpPr>
          <p:cNvPr id="3" name="Sisällön paikkamerkki 2"/>
          <p:cNvSpPr>
            <a:spLocks noGrp="1"/>
          </p:cNvSpPr>
          <p:nvPr>
            <p:ph idx="1"/>
          </p:nvPr>
        </p:nvSpPr>
        <p:spPr/>
        <p:txBody>
          <a:bodyPr>
            <a:normAutofit fontScale="92500" lnSpcReduction="10000"/>
          </a:bodyPr>
          <a:lstStyle/>
          <a:p>
            <a:r>
              <a:rPr lang="fi-FI" dirty="0" smtClean="0"/>
              <a:t>Konserniohje </a:t>
            </a:r>
            <a:r>
              <a:rPr lang="fi-FI" dirty="0"/>
              <a:t>määrittää </a:t>
            </a:r>
            <a:r>
              <a:rPr lang="fi-FI" dirty="0" smtClean="0"/>
              <a:t>viestinnän yhteiset pelisäännöt ja työnjaon. Viestinnän on tuettava kunnan tavoitteita. </a:t>
            </a:r>
          </a:p>
          <a:p>
            <a:pPr marL="0" indent="0">
              <a:buNone/>
            </a:pPr>
            <a:endParaRPr lang="fi-FI" dirty="0" smtClean="0"/>
          </a:p>
          <a:p>
            <a:r>
              <a:rPr lang="fi-FI" dirty="0" smtClean="0"/>
              <a:t>Kuntakonsernissa on sovittava mm:</a:t>
            </a:r>
          </a:p>
          <a:p>
            <a:pPr lvl="1" fontAlgn="base">
              <a:buFont typeface="Wingdings" panose="05000000000000000000" pitchFamily="2" charset="2"/>
              <a:buChar char="§"/>
            </a:pPr>
            <a:r>
              <a:rPr lang="fi-FI" sz="1800" dirty="0" smtClean="0"/>
              <a:t>miten </a:t>
            </a:r>
            <a:r>
              <a:rPr lang="fi-FI" sz="1800" dirty="0"/>
              <a:t>kunnan strategiaa ja viestinnän periaatteita toteutetaan koko konsernin viestinnässä</a:t>
            </a:r>
          </a:p>
          <a:p>
            <a:pPr lvl="1" fontAlgn="base">
              <a:buFont typeface="Wingdings" panose="05000000000000000000" pitchFamily="2" charset="2"/>
              <a:buChar char="§"/>
            </a:pPr>
            <a:r>
              <a:rPr lang="fi-FI" sz="1800" dirty="0"/>
              <a:t>m</a:t>
            </a:r>
            <a:r>
              <a:rPr lang="fi-FI" sz="1800" dirty="0" smtClean="0"/>
              <a:t>iten määritellään </a:t>
            </a:r>
            <a:r>
              <a:rPr lang="fi-FI" sz="1800" dirty="0"/>
              <a:t>visuaaliseen ilmeeseen ja brändiin liittyvät </a:t>
            </a:r>
            <a:r>
              <a:rPr lang="fi-FI" sz="1800" dirty="0" smtClean="0"/>
              <a:t>asiat</a:t>
            </a:r>
          </a:p>
          <a:p>
            <a:pPr lvl="1" fontAlgn="base">
              <a:buFont typeface="Wingdings" panose="05000000000000000000" pitchFamily="2" charset="2"/>
              <a:buChar char="§"/>
            </a:pPr>
            <a:r>
              <a:rPr lang="fi-FI" sz="1800" dirty="0"/>
              <a:t>m</a:t>
            </a:r>
            <a:r>
              <a:rPr lang="fi-FI" sz="1800" dirty="0" smtClean="0"/>
              <a:t>iten konsernin sisäinen viestintä järjestetään</a:t>
            </a:r>
          </a:p>
          <a:p>
            <a:pPr lvl="1" fontAlgn="base">
              <a:buFont typeface="Wingdings" panose="05000000000000000000" pitchFamily="2" charset="2"/>
              <a:buChar char="§"/>
            </a:pPr>
            <a:r>
              <a:rPr lang="fi-FI" sz="1800" dirty="0" smtClean="0"/>
              <a:t>miten toimitaan liiketoimintaan ja ulkoiseen yhteistyöhön liittyvissä viestintäkysymyksissä</a:t>
            </a:r>
          </a:p>
          <a:p>
            <a:pPr lvl="1" fontAlgn="base">
              <a:buFont typeface="Wingdings" panose="05000000000000000000" pitchFamily="2" charset="2"/>
              <a:buChar char="§"/>
            </a:pPr>
            <a:r>
              <a:rPr lang="fi-FI" sz="1800" dirty="0"/>
              <a:t>m</a:t>
            </a:r>
            <a:r>
              <a:rPr lang="fi-FI" sz="1800" dirty="0" smtClean="0"/>
              <a:t>iten järjestetään valmistelu- ja päätösviestintä sekä luottamushenkilöiden suhde viestintään</a:t>
            </a:r>
          </a:p>
          <a:p>
            <a:pPr lvl="1" fontAlgn="base">
              <a:buFont typeface="Wingdings" panose="05000000000000000000" pitchFamily="2" charset="2"/>
              <a:buChar char="§"/>
            </a:pPr>
            <a:r>
              <a:rPr lang="fi-FI" sz="1800" dirty="0"/>
              <a:t>m</a:t>
            </a:r>
            <a:r>
              <a:rPr lang="fi-FI" sz="1800" dirty="0" smtClean="0"/>
              <a:t>iten toimitaan kriisiviestintätilanteissa </a:t>
            </a:r>
            <a:endParaRPr lang="fi-FI" sz="1800" dirty="0"/>
          </a:p>
          <a:p>
            <a:pPr marL="0" indent="0">
              <a:buNone/>
            </a:pPr>
            <a:endParaRPr lang="fi-FI" dirty="0"/>
          </a:p>
          <a:p>
            <a:endParaRPr lang="fi-FI" dirty="0"/>
          </a:p>
          <a:p>
            <a:endParaRPr lang="fi-FI" dirty="0"/>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[pvm]</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5" name="Alatunnisteen paikkamerkki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Etunimi Sukunimi titteli | Tapahtuma</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6" name="Dian numeron paikkamerkki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9BDC67-9A7E-42C8-BC4E-FBA2E376B5B6}" type="slidenum">
              <a:rPr kumimoji="0" lang="fi-FI" sz="1100" b="0" i="0" u="none" strike="noStrike" kern="1200" cap="none" spc="0" normalizeH="0" baseline="0" noProof="0" smtClean="0">
                <a:ln>
                  <a:noFill/>
                </a:ln>
                <a:solidFill>
                  <a:srgbClr val="002E63"/>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Tree>
    <p:extLst>
      <p:ext uri="{BB962C8B-B14F-4D97-AF65-F5344CB8AC3E}">
        <p14:creationId xmlns:p14="http://schemas.microsoft.com/office/powerpoint/2010/main" val="2158888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00" y="2332"/>
            <a:ext cx="7779600" cy="1143000"/>
          </a:xfrm>
        </p:spPr>
        <p:txBody>
          <a:bodyPr/>
          <a:lstStyle/>
          <a:p>
            <a:r>
              <a:rPr lang="fi-FI" dirty="0" smtClean="0"/>
              <a:t>Viestintäroolit määriteltävä</a:t>
            </a:r>
            <a:endParaRPr lang="fi-FI" dirty="0"/>
          </a:p>
        </p:txBody>
      </p:sp>
      <p:sp>
        <p:nvSpPr>
          <p:cNvPr id="3" name="Sisällön paikkamerkki 2"/>
          <p:cNvSpPr>
            <a:spLocks noGrp="1"/>
          </p:cNvSpPr>
          <p:nvPr>
            <p:ph idx="1"/>
          </p:nvPr>
        </p:nvSpPr>
        <p:spPr/>
        <p:txBody>
          <a:bodyPr>
            <a:normAutofit fontScale="85000" lnSpcReduction="20000"/>
          </a:bodyPr>
          <a:lstStyle/>
          <a:p>
            <a:r>
              <a:rPr lang="fi-FI" dirty="0"/>
              <a:t>Käytännön viestintävastuu on toimivalla johdolla ja </a:t>
            </a:r>
            <a:r>
              <a:rPr lang="fi-FI" dirty="0" smtClean="0"/>
              <a:t>viestintähenkilöstöllä. </a:t>
            </a:r>
            <a:r>
              <a:rPr lang="fi-FI" dirty="0"/>
              <a:t>Toimiva johto vastaa viime kädessä päivittäisestä palvelu- ja päätösviestinnästä. </a:t>
            </a:r>
          </a:p>
          <a:p>
            <a:endParaRPr lang="fi-FI" dirty="0"/>
          </a:p>
          <a:p>
            <a:pPr marL="0" indent="0">
              <a:buNone/>
            </a:pPr>
            <a:r>
              <a:rPr lang="fi-FI" dirty="0" smtClean="0"/>
              <a:t>Viestintävastaava</a:t>
            </a:r>
            <a:endParaRPr lang="fi-FI" dirty="0"/>
          </a:p>
          <a:p>
            <a:pPr>
              <a:buFont typeface="Wingdings" panose="05000000000000000000" pitchFamily="2" charset="2"/>
              <a:buChar char="§"/>
            </a:pPr>
            <a:r>
              <a:rPr lang="fi-FI" dirty="0"/>
              <a:t>toimii johdon valmentajana ja taustatukena </a:t>
            </a:r>
          </a:p>
          <a:p>
            <a:pPr>
              <a:buFont typeface="Wingdings" panose="05000000000000000000" pitchFamily="2" charset="2"/>
              <a:buChar char="§"/>
            </a:pPr>
            <a:r>
              <a:rPr lang="fi-FI" dirty="0"/>
              <a:t>hoitaa käytännön viestinnän (mm. mediayhteydet) </a:t>
            </a:r>
          </a:p>
          <a:p>
            <a:pPr>
              <a:buFont typeface="Wingdings" panose="05000000000000000000" pitchFamily="2" charset="2"/>
              <a:buChar char="§"/>
            </a:pPr>
            <a:r>
              <a:rPr lang="fi-FI" dirty="0"/>
              <a:t>osallistuu johtoryhmätyöskentelyyn </a:t>
            </a:r>
          </a:p>
          <a:p>
            <a:pPr>
              <a:buFont typeface="Wingdings" panose="05000000000000000000" pitchFamily="2" charset="2"/>
              <a:buChar char="§"/>
            </a:pPr>
            <a:r>
              <a:rPr lang="fi-FI" dirty="0"/>
              <a:t>on julkaisujen ja verkkosivujen päätoimittaja </a:t>
            </a:r>
          </a:p>
          <a:p>
            <a:pPr>
              <a:buFont typeface="Wingdings" panose="05000000000000000000" pitchFamily="2" charset="2"/>
              <a:buChar char="§"/>
            </a:pPr>
            <a:r>
              <a:rPr lang="fi-FI" dirty="0"/>
              <a:t>koordinoi ja kehittää organisaation muuta viestintää </a:t>
            </a:r>
          </a:p>
          <a:p>
            <a:pPr>
              <a:buFont typeface="Wingdings" panose="05000000000000000000" pitchFamily="2" charset="2"/>
              <a:buChar char="§"/>
            </a:pPr>
            <a:r>
              <a:rPr lang="fi-FI" dirty="0"/>
              <a:t>vetää kuntakonsernin viestintäverkostoja </a:t>
            </a:r>
          </a:p>
          <a:p>
            <a:pPr>
              <a:buFont typeface="Wingdings" panose="05000000000000000000" pitchFamily="2" charset="2"/>
              <a:buChar char="§"/>
            </a:pPr>
            <a:r>
              <a:rPr lang="fi-FI" dirty="0"/>
              <a:t>vastaa työyhteisöviestinnän kehittämisestä ja koordinoinnista </a:t>
            </a:r>
          </a:p>
          <a:p>
            <a:pPr>
              <a:buFont typeface="Wingdings" panose="05000000000000000000" pitchFamily="2" charset="2"/>
              <a:buChar char="§"/>
            </a:pPr>
            <a:r>
              <a:rPr lang="fi-FI" dirty="0"/>
              <a:t>huolehtii siitä, että kunnalla on toimivat ja monipuoliset viestintäkanavat </a:t>
            </a:r>
          </a:p>
          <a:p>
            <a:endParaRPr lang="fi-FI" dirty="0"/>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[pvm]</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5" name="Alatunnisteen paikkamerkki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Etunimi Sukunimi titteli | Tapahtuma</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6" name="Dian numeron paikkamerkki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9BDC67-9A7E-42C8-BC4E-FBA2E376B5B6}" type="slidenum">
              <a:rPr kumimoji="0" lang="fi-FI" sz="1100" b="0" i="0" u="none" strike="noStrike" kern="1200" cap="none" spc="0" normalizeH="0" baseline="0" noProof="0" smtClean="0">
                <a:ln>
                  <a:noFill/>
                </a:ln>
                <a:solidFill>
                  <a:srgbClr val="002E63"/>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Tree>
    <p:extLst>
      <p:ext uri="{BB962C8B-B14F-4D97-AF65-F5344CB8AC3E}">
        <p14:creationId xmlns:p14="http://schemas.microsoft.com/office/powerpoint/2010/main" val="3355883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00" y="0"/>
            <a:ext cx="7779600" cy="1143000"/>
          </a:xfrm>
        </p:spPr>
        <p:txBody>
          <a:bodyPr/>
          <a:lstStyle/>
          <a:p>
            <a:r>
              <a:rPr lang="fi-FI" dirty="0"/>
              <a:t>Luottamusjohdon </a:t>
            </a:r>
            <a:r>
              <a:rPr lang="fi-FI" dirty="0" smtClean="0"/>
              <a:t>viestintärooli</a:t>
            </a:r>
            <a:endParaRPr lang="fi-FI" dirty="0"/>
          </a:p>
        </p:txBody>
      </p:sp>
      <p:sp>
        <p:nvSpPr>
          <p:cNvPr id="3" name="Sisällön paikkamerkki 2"/>
          <p:cNvSpPr>
            <a:spLocks noGrp="1"/>
          </p:cNvSpPr>
          <p:nvPr>
            <p:ph idx="1"/>
          </p:nvPr>
        </p:nvSpPr>
        <p:spPr/>
        <p:txBody>
          <a:bodyPr>
            <a:normAutofit fontScale="62500" lnSpcReduction="20000"/>
          </a:bodyPr>
          <a:lstStyle/>
          <a:p>
            <a:r>
              <a:rPr lang="fi-FI" dirty="0"/>
              <a:t>Valtuuston hyväksymä talousarvio, toimintasuunnitelma, strategia ja hallintosääntö antavat puitteet viestinnälle. </a:t>
            </a:r>
          </a:p>
          <a:p>
            <a:pPr marL="0" indent="0">
              <a:buNone/>
            </a:pPr>
            <a:endParaRPr lang="fi-FI" dirty="0"/>
          </a:p>
          <a:p>
            <a:r>
              <a:rPr lang="fi-FI" dirty="0"/>
              <a:t>Hallitus linjaa viestinnän ja markkinoinnin toteutusta hyväksymällä esimerkiksi viestintäohjelman ja -ohjeet. </a:t>
            </a:r>
          </a:p>
          <a:p>
            <a:pPr marL="0" indent="0">
              <a:buNone/>
            </a:pPr>
            <a:endParaRPr lang="fi-FI" dirty="0"/>
          </a:p>
          <a:p>
            <a:r>
              <a:rPr lang="fi-FI" dirty="0"/>
              <a:t>Valmistelu- ja päätösviestinnässä on noudatettava suunnitelmallisuutta, korrektia ja yhtenäistä linjaa sekä lakeja. </a:t>
            </a:r>
            <a:endParaRPr lang="fi-FI" dirty="0" smtClean="0"/>
          </a:p>
          <a:p>
            <a:endParaRPr lang="fi-FI" dirty="0"/>
          </a:p>
          <a:p>
            <a:r>
              <a:rPr lang="fi-FI" dirty="0"/>
              <a:t>Poliittisten päättäjien rooliin kuuluu visiointi ja kommentointi omasta näkökulmastaan. Kunta voi avustaa poliittisia valtuustoryhmiä muun muassa viestinnän käytännön järjestelyissä. </a:t>
            </a:r>
          </a:p>
          <a:p>
            <a:pPr marL="0" indent="0">
              <a:buNone/>
            </a:pPr>
            <a:r>
              <a:rPr lang="fi-FI" dirty="0"/>
              <a:t> </a:t>
            </a:r>
          </a:p>
          <a:p>
            <a:r>
              <a:rPr lang="fi-FI" dirty="0"/>
              <a:t>On myös hyvä muistaa, että poliittiset luottamushenkilöt toimivat työnantajan roolissa, ja heidän toiminnallaan on merkitystä erityisesti henkilöstön motivoinnissa.</a:t>
            </a:r>
          </a:p>
          <a:p>
            <a:endParaRPr lang="fi-FI" dirty="0"/>
          </a:p>
          <a:p>
            <a:r>
              <a:rPr lang="fi-FI" dirty="0"/>
              <a:t>Luottamushenkilöiden yhteystiedot on julkaistava, kun heillä on esimerkiksi kunnan antamat sähköpostiosoitteet.</a:t>
            </a:r>
          </a:p>
          <a:p>
            <a:endParaRPr lang="fi-FI" dirty="0"/>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[pvm]</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5" name="Alatunnisteen paikkamerkki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Etunimi Sukunimi titteli | Tapahtuma</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6" name="Dian numeron paikkamerkki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9BDC67-9A7E-42C8-BC4E-FBA2E376B5B6}" type="slidenum">
              <a:rPr kumimoji="0" lang="fi-FI" sz="1100" b="0" i="0" u="none" strike="noStrike" kern="1200" cap="none" spc="0" normalizeH="0" baseline="0" noProof="0" smtClean="0">
                <a:ln>
                  <a:noFill/>
                </a:ln>
                <a:solidFill>
                  <a:srgbClr val="002E63"/>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Tree>
    <p:extLst>
      <p:ext uri="{BB962C8B-B14F-4D97-AF65-F5344CB8AC3E}">
        <p14:creationId xmlns:p14="http://schemas.microsoft.com/office/powerpoint/2010/main" val="1766859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00" y="0"/>
            <a:ext cx="7779600" cy="1143000"/>
          </a:xfrm>
        </p:spPr>
        <p:txBody>
          <a:bodyPr/>
          <a:lstStyle/>
          <a:p>
            <a:r>
              <a:rPr lang="fi-FI" dirty="0"/>
              <a:t>Kaikilla on rooli viestinnässä</a:t>
            </a:r>
          </a:p>
        </p:txBody>
      </p:sp>
      <p:sp>
        <p:nvSpPr>
          <p:cNvPr id="3" name="Sisällön paikkamerkki 2"/>
          <p:cNvSpPr>
            <a:spLocks noGrp="1"/>
          </p:cNvSpPr>
          <p:nvPr>
            <p:ph idx="1"/>
          </p:nvPr>
        </p:nvSpPr>
        <p:spPr/>
        <p:txBody>
          <a:bodyPr>
            <a:normAutofit fontScale="55000" lnSpcReduction="20000"/>
          </a:bodyPr>
          <a:lstStyle/>
          <a:p>
            <a:r>
              <a:rPr lang="fi-FI" dirty="0"/>
              <a:t>Jokainen organisaation jäsen on viestijä omassa työroolissaan: uutismedian haastateltavana omasta työstään, henkilöstön keskuudessa yhteishengen kehittäjänä, kuntalaisten kanssa asioidessaan, omassa lähipiirissään ja sosiaalisessa mediassa työasioista keskustellessaan. </a:t>
            </a:r>
          </a:p>
          <a:p>
            <a:endParaRPr lang="fi-FI" dirty="0"/>
          </a:p>
          <a:p>
            <a:r>
              <a:rPr lang="fi-FI" dirty="0"/>
              <a:t>Organisaation sisäisessä viestinnässä esimiehillä on keskeinen ja vaativa rooli.</a:t>
            </a:r>
          </a:p>
          <a:p>
            <a:pPr marL="0" indent="0">
              <a:buNone/>
            </a:pPr>
            <a:endParaRPr lang="fi-FI" dirty="0"/>
          </a:p>
          <a:p>
            <a:r>
              <a:rPr lang="fi-FI" dirty="0"/>
              <a:t>Vastuu työyhteisöviestinnän kehittämisestä ja koordinoinnista on viestintävastaavalla yhdessä henkilöstöjohdon kanssa. Kunkin toimintayksikön esimies vastaa oman yksikkönsä työyhteisöviestinnästä. Henkilökunnalla on oma tärkeä roolinsa ja velvollisuus itse aktiivisesti etsiä, kysellä ja välittää tietoa kollegoilleen. </a:t>
            </a:r>
          </a:p>
          <a:p>
            <a:pPr marL="0" indent="0">
              <a:buNone/>
            </a:pPr>
            <a:endParaRPr lang="fi-FI" dirty="0"/>
          </a:p>
          <a:p>
            <a:r>
              <a:rPr lang="fi-FI" dirty="0"/>
              <a:t>Jokainen tietystä palvelukokonaisuudesta vastuullinen henkilö huolehtii siitä, että omaa työtä koskevat tiedot ovat ajan tasalla julkisilla ja sisäisillä verkkosivustoilla. </a:t>
            </a:r>
          </a:p>
          <a:p>
            <a:pPr marL="0" indent="0">
              <a:buNone/>
            </a:pPr>
            <a:r>
              <a:rPr lang="fi-FI" dirty="0"/>
              <a:t> </a:t>
            </a:r>
          </a:p>
          <a:p>
            <a:r>
              <a:rPr lang="fi-FI" dirty="0"/>
              <a:t>Julkiseen keskusteluun osallistuminen on kaikkien oikeus, mutta oma rooli, sen edellyttämä asenne ja korrekti toimintatapa työnantajaa kohtaan on syytä muistaa. </a:t>
            </a:r>
          </a:p>
          <a:p>
            <a:endParaRPr lang="fi-FI" dirty="0"/>
          </a:p>
          <a:p>
            <a:r>
              <a:rPr lang="fi-FI" dirty="0"/>
              <a:t>Varsinaiset lausunnot organisaation toiminnasta antaa aina toiminnasta vastaava johto. Viestinnän vastuista ja järjestelyistä voidaan määrätä hallintosäännössä, konserniohjeissa ja viestintäohjeissa.</a:t>
            </a:r>
          </a:p>
          <a:p>
            <a:endParaRPr lang="fi-FI" dirty="0"/>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[pvm]</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5" name="Alatunnisteen paikkamerkki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smtClean="0">
                <a:ln>
                  <a:noFill/>
                </a:ln>
                <a:solidFill>
                  <a:srgbClr val="002E63"/>
                </a:solidFill>
                <a:effectLst/>
                <a:uLnTx/>
                <a:uFillTx/>
                <a:latin typeface="Verdana"/>
                <a:ea typeface="+mn-ea"/>
                <a:cs typeface="+mn-cs"/>
              </a:rPr>
              <a:t>Etunimi Sukunimi titteli | Tapahtuma</a:t>
            </a:r>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
        <p:nvSpPr>
          <p:cNvPr id="6" name="Dian numeron paikkamerkki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9BDC67-9A7E-42C8-BC4E-FBA2E376B5B6}" type="slidenum">
              <a:rPr kumimoji="0" lang="fi-FI" sz="1100" b="0" i="0" u="none" strike="noStrike" kern="1200" cap="none" spc="0" normalizeH="0" baseline="0" noProof="0" smtClean="0">
                <a:ln>
                  <a:noFill/>
                </a:ln>
                <a:solidFill>
                  <a:srgbClr val="002E63"/>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fi-FI" sz="1100" b="0" i="0" u="none" strike="noStrike" kern="1200" cap="none" spc="0" normalizeH="0" baseline="0" noProof="0">
              <a:ln>
                <a:noFill/>
              </a:ln>
              <a:solidFill>
                <a:srgbClr val="002E63"/>
              </a:solidFill>
              <a:effectLst/>
              <a:uLnTx/>
              <a:uFillTx/>
              <a:latin typeface="Verdana"/>
              <a:ea typeface="+mn-ea"/>
              <a:cs typeface="+mn-cs"/>
            </a:endParaRPr>
          </a:p>
        </p:txBody>
      </p:sp>
    </p:spTree>
    <p:extLst>
      <p:ext uri="{BB962C8B-B14F-4D97-AF65-F5344CB8AC3E}">
        <p14:creationId xmlns:p14="http://schemas.microsoft.com/office/powerpoint/2010/main" val="216049456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untaliitto suomen- ja ruotsi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Kuntaliitt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100000"/>
                <a:shade val="100000"/>
                <a:satMod val="130000"/>
              </a:schemeClr>
            </a:gs>
            <a:gs pos="100000">
              <a:schemeClr val="accent1">
                <a:tint val="50000"/>
                <a:shade val="100000"/>
                <a:satMod val="350000"/>
              </a:schemeClr>
            </a:gs>
          </a:gsLst>
          <a:lin ang="16200000" scaled="0"/>
        </a:gradFill>
        <a:ln w="952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MS 295">
      <a:srgbClr val="002E63"/>
    </a:custClr>
    <a:custClr name="PMS Process Cyan">
      <a:srgbClr val="00A6D6"/>
    </a:custClr>
    <a:custClr name="PMS 1655">
      <a:srgbClr val="F25900"/>
    </a:custClr>
    <a:custClr name="PMS 124">
      <a:srgbClr val="E0AD12"/>
    </a:custClr>
    <a:custClr name="PMS 603">
      <a:srgbClr val="EBE657"/>
    </a:custClr>
    <a:custClr name="PMS 2583">
      <a:srgbClr val="9E4DAB"/>
    </a:custClr>
    <a:custClr name="PMS 200">
      <a:srgbClr val="BA122B"/>
    </a:custClr>
    <a:custClr name="PMS 377">
      <a:srgbClr val="6B8F00"/>
    </a:custClr>
    <a:custClr name="PMS 390">
      <a:srgbClr val="B5BA05"/>
    </a:custClr>
    <a:custClr name="PMS 1525">
      <a:srgbClr val="BA5700"/>
    </a:custClr>
    <a:custClr name="PMS 729">
      <a:srgbClr val="C48F5E"/>
    </a:custClr>
    <a:custClr name="PMS Warm Gray 6">
      <a:srgbClr val="ADA194"/>
    </a:custClr>
    <a:custClr name="PMS 651">
      <a:srgbClr val="A1ADC7"/>
    </a:custClr>
    <a:custClr name="PMS 2905">
      <a:srgbClr val="9EC9E3"/>
    </a:custClr>
    <a:custClr name="PMS 660">
      <a:srgbClr val="426BBA"/>
    </a:custClr>
  </a:custClrLst>
</a:theme>
</file>

<file path=docProps/app.xml><?xml version="1.0" encoding="utf-8"?>
<Properties xmlns="http://schemas.openxmlformats.org/officeDocument/2006/extended-properties" xmlns:vt="http://schemas.openxmlformats.org/officeDocument/2006/docPropsVTypes">
  <TotalTime>1349</TotalTime>
  <Words>2271</Words>
  <Application>Microsoft Office PowerPoint</Application>
  <PresentationFormat>Näytössä katseltava diaesitys (4:3)</PresentationFormat>
  <Paragraphs>452</Paragraphs>
  <Slides>29</Slides>
  <Notes>0</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29</vt:i4>
      </vt:variant>
    </vt:vector>
  </HeadingPairs>
  <TitlesOfParts>
    <vt:vector size="35" baseType="lpstr">
      <vt:lpstr>Arial</vt:lpstr>
      <vt:lpstr>Calibri</vt:lpstr>
      <vt:lpstr>Verdana</vt:lpstr>
      <vt:lpstr>Wingdings</vt:lpstr>
      <vt:lpstr>Office-teema</vt:lpstr>
      <vt:lpstr>Kuntaliitto suomen- ja ruotsinkielinen</vt:lpstr>
      <vt:lpstr>PowerPoint-esitys</vt:lpstr>
      <vt:lpstr>Tavoitteena toimiva vuorovaikutus</vt:lpstr>
      <vt:lpstr>Kuntalaki 29 § Viestintä</vt:lpstr>
      <vt:lpstr>Yhteisöllisyyttä ja elinvoimaa</vt:lpstr>
      <vt:lpstr>Arjen viestinnän lähtökohtia</vt:lpstr>
      <vt:lpstr>Viestintä kuntakonsernissa</vt:lpstr>
      <vt:lpstr>Viestintäroolit määriteltävä</vt:lpstr>
      <vt:lpstr>Luottamusjohdon viestintärooli</vt:lpstr>
      <vt:lpstr>Kaikilla on rooli viestinnässä</vt:lpstr>
      <vt:lpstr>Valmistelusta on viestittävä</vt:lpstr>
      <vt:lpstr>Vuorovaikutus päätösten pohjana</vt:lpstr>
      <vt:lpstr>Vuorovaikutussuunnitelma</vt:lpstr>
      <vt:lpstr>Asiakaspalvelu on tehoviestintää</vt:lpstr>
      <vt:lpstr>Brändityö vahvistaa elinvoimaa</vt:lpstr>
      <vt:lpstr>Visuaalinen ilme luo mielikuvia</vt:lpstr>
      <vt:lpstr>Markkinointiin pitkäjänteisyyttä </vt:lpstr>
      <vt:lpstr>Kuntalaki: tiedot verkkoon</vt:lpstr>
      <vt:lpstr>Selkeyttä verkkopalveluun</vt:lpstr>
      <vt:lpstr>Some on osa kunnan viestintää</vt:lpstr>
      <vt:lpstr>Aktiivista mediapalvelua</vt:lpstr>
      <vt:lpstr>Varaudu ajoissa, reagoi nopeasti</vt:lpstr>
      <vt:lpstr>Kriisiviestinnän huoneentaulu  (lähde: Porvoon kaupunki)</vt:lpstr>
      <vt:lpstr>Muutosviestintä sitouttaa</vt:lpstr>
      <vt:lpstr>Viestintä ja YT-menettely</vt:lpstr>
      <vt:lpstr>Viestintä tukee työyhteisöä</vt:lpstr>
      <vt:lpstr>Viestintää on arvioitava</vt:lpstr>
      <vt:lpstr>Kuntaviestinnän lainsäädäntöä</vt:lpstr>
      <vt:lpstr>Kuntaviestijän muistilista </vt:lpstr>
      <vt:lpstr>PowerPoint-esitys</vt:lpstr>
    </vt:vector>
  </TitlesOfParts>
  <Company>Suomen Kuntaliitto 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Seppälä Jari</dc:creator>
  <cp:lastModifiedBy>Seppälä Jari</cp:lastModifiedBy>
  <cp:revision>54</cp:revision>
  <dcterms:created xsi:type="dcterms:W3CDTF">2016-04-06T13:40:15Z</dcterms:created>
  <dcterms:modified xsi:type="dcterms:W3CDTF">2016-11-01T10:41:37Z</dcterms:modified>
</cp:coreProperties>
</file>