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modernComment_182_9CC20989.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734" r:id="rId5"/>
    <p:sldMasterId id="2147483797" r:id="rId6"/>
  </p:sldMasterIdLst>
  <p:notesMasterIdLst>
    <p:notesMasterId r:id="rId29"/>
  </p:notesMasterIdLst>
  <p:handoutMasterIdLst>
    <p:handoutMasterId r:id="rId30"/>
  </p:handoutMasterIdLst>
  <p:sldIdLst>
    <p:sldId id="389" r:id="rId7"/>
    <p:sldId id="263" r:id="rId8"/>
    <p:sldId id="391" r:id="rId9"/>
    <p:sldId id="392" r:id="rId10"/>
    <p:sldId id="405" r:id="rId11"/>
    <p:sldId id="393" r:id="rId12"/>
    <p:sldId id="394" r:id="rId13"/>
    <p:sldId id="387" r:id="rId14"/>
    <p:sldId id="388" r:id="rId15"/>
    <p:sldId id="407" r:id="rId16"/>
    <p:sldId id="385" r:id="rId17"/>
    <p:sldId id="406" r:id="rId18"/>
    <p:sldId id="398" r:id="rId19"/>
    <p:sldId id="399" r:id="rId20"/>
    <p:sldId id="400" r:id="rId21"/>
    <p:sldId id="404" r:id="rId22"/>
    <p:sldId id="402" r:id="rId23"/>
    <p:sldId id="403" r:id="rId24"/>
    <p:sldId id="395" r:id="rId25"/>
    <p:sldId id="386" r:id="rId26"/>
    <p:sldId id="397" r:id="rId27"/>
    <p:sldId id="396" r:id="rId28"/>
  </p:sldIdLst>
  <p:sldSz cx="12192000" cy="6858000"/>
  <p:notesSz cx="6858000" cy="9144000"/>
  <p:embeddedFontLst>
    <p:embeddedFont>
      <p:font typeface="Work Sans" pitchFamily="2" charset="0"/>
      <p:regular r:id="rId31"/>
      <p:bold r:id="rId32"/>
      <p:italic r:id="rId33"/>
      <p:boldItalic r:id="rId34"/>
    </p:embeddedFont>
    <p:embeddedFont>
      <p:font typeface="Work Sans ExtraBold" pitchFamily="2" charset="0"/>
      <p:bold r:id="rId35"/>
      <p:boldItalic r:id="rId36"/>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4920B-CA35-A15E-F561-13C388C99324}" name="Jurmu Liisa" initials="LJ" userId="S::Liisa.Jurmu@kuntaliitto.fi::7f0617df-86b3-489e-a078-b0275057a5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AD6"/>
    <a:srgbClr val="923468"/>
    <a:srgbClr val="FF3E60"/>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1253"/>
        <p:guide orient="horz" pos="527"/>
        <p:guide orient="horz" pos="3657"/>
        <p:guide pos="483"/>
        <p:guide pos="7197"/>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font" Target="fonts/font4.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kuntaliittofi-my.sharepoint.com/personal/miska_smolander_kuntaliitto_fi/Documents/kuviot_Kuntaliiton%20ja%20Hyvilin%20tilannekuvakysely%20yhdyspinnoista%20hyvinvointialueille%20(joulukuu%202023)_Perusraportti%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untaliittofi-my.sharepoint.com/personal/miska_smolander_kuntaliitto_fi/Documents/kuviot_Kuntaliiton%20ja%20Hyvilin%20tilannekuvakysely%20yhdyspinnoista%20hyvinvointialueille%20(joulukuu%202023)_Perusraportti%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untaliittofi-my.sharepoint.com/personal/miska_smolander_kuntaliitto_fi/Documents/kuviot_Kuntaliiton%20ja%20Hyvilin%20tilannekuvakysely%20yhdyspinnoista%20hyvinvointialueille%20(joulukuu%202023)_Perusraportti%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untaliittofi-my.sharepoint.com/personal/miska_smolander_kuntaliitto_fi/Documents/kuviot_Kuntaliiton%20ja%20Hyvilin%20tilannekuvakysely%20yhdyspinnoista%20hyvinvointialueille%20(joulukuu%202023)_Perusraportti%2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'[kuviot_Kuntaliiton ja Hyvilin tilannekuvakysely yhdyspinnoista hyvinvointialueille (joulukuu 2023)_Perusraportti (1).xlsx]1. yhteistyön toimivuus'!$N$163</c:f>
              <c:strCache>
                <c:ptCount val="1"/>
                <c:pt idx="0">
                  <c:v>%</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906-4894-B04D-25CF43FF1BC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8906-4894-B04D-25CF43FF1BC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8906-4894-B04D-25CF43FF1BC0}"/>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(1).xlsx]1. yhteistyön toimivuus'!$L$164:$L$167</c:f>
              <c:strCache>
                <c:ptCount val="4"/>
                <c:pt idx="0">
                  <c:v>Hyvä tai erittäin hyvä (4+5)</c:v>
                </c:pt>
                <c:pt idx="1">
                  <c:v>Ei hyvin, ei huonosti (3)</c:v>
                </c:pt>
                <c:pt idx="2">
                  <c:v>Huono tai erittäin huono (1+2)</c:v>
                </c:pt>
                <c:pt idx="3">
                  <c:v>En osaa sanoa/ei vastausta</c:v>
                </c:pt>
              </c:strCache>
            </c:strRef>
          </c:cat>
          <c:val>
            <c:numRef>
              <c:f>'[kuviot_Kuntaliiton ja Hyvilin tilannekuvakysely yhdyspinnoista hyvinvointialueille (joulukuu 2023)_Perusraportti (1).xlsx]1. yhteistyön toimivuus'!$N$164:$N$167</c:f>
              <c:numCache>
                <c:formatCode>0</c:formatCode>
                <c:ptCount val="4"/>
                <c:pt idx="0">
                  <c:v>34.437086092715234</c:v>
                </c:pt>
                <c:pt idx="1">
                  <c:v>47.682119205298015</c:v>
                </c:pt>
                <c:pt idx="2">
                  <c:v>12.582781456953644</c:v>
                </c:pt>
                <c:pt idx="3">
                  <c:v>5.298013245033113</c:v>
                </c:pt>
              </c:numCache>
            </c:numRef>
          </c:val>
          <c:extLst>
            <c:ext xmlns:c16="http://schemas.microsoft.com/office/drawing/2014/chart" uri="{C3380CC4-5D6E-409C-BE32-E72D297353CC}">
              <c16:uniqueId val="{00000000-8906-4894-B04D-25CF43FF1BC0}"/>
            </c:ext>
          </c:extLst>
        </c:ser>
        <c:dLbls>
          <c:showLegendKey val="0"/>
          <c:showVal val="0"/>
          <c:showCatName val="0"/>
          <c:showSerName val="0"/>
          <c:showPercent val="0"/>
          <c:showBubbleSize val="0"/>
        </c:dLbls>
        <c:gapWidth val="80"/>
        <c:overlap val="-27"/>
        <c:axId val="1711176384"/>
        <c:axId val="1520502895"/>
      </c:barChart>
      <c:catAx>
        <c:axId val="171117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520502895"/>
        <c:crosses val="autoZero"/>
        <c:auto val="1"/>
        <c:lblAlgn val="ctr"/>
        <c:lblOffset val="100"/>
        <c:noMultiLvlLbl val="0"/>
      </c:catAx>
      <c:valAx>
        <c:axId val="15205028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711176384"/>
        <c:crosses val="autoZero"/>
        <c:crossBetween val="between"/>
      </c:valAx>
      <c:spPr>
        <a:solidFill>
          <a:schemeClr val="accent6">
            <a:lumMod val="20000"/>
            <a:lumOff val="8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'[kuviot_Kuntaliiton ja Hyvilin tilannekuvakysely yhdyspinnoista hyvinvointialueille (joulukuu 2023)_Perusraportti (1).xlsx]1. yhteistyön toimivuus'!$W$180</c:f>
              <c:strCache>
                <c:ptCount val="1"/>
                <c:pt idx="0">
                  <c:v>Hyvä tai erittäin hyvä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(1).xlsx]1. yhteistyön toimivuus'!$X$178:$Y$179</c:f>
              <c:strCache>
                <c:ptCount val="2"/>
                <c:pt idx="0">
                  <c:v>Luottamushenkilöt (N=39)</c:v>
                </c:pt>
                <c:pt idx="1">
                  <c:v>Viranhaltijat (N=112)</c:v>
                </c:pt>
              </c:strCache>
            </c:strRef>
          </c:cat>
          <c:val>
            <c:numRef>
              <c:f>'[kuviot_Kuntaliiton ja Hyvilin tilannekuvakysely yhdyspinnoista hyvinvointialueille (joulukuu 2023)_Perusraportti (1).xlsx]1. yhteistyön toimivuus'!$X$180:$Y$180</c:f>
              <c:numCache>
                <c:formatCode>0</c:formatCode>
                <c:ptCount val="2"/>
                <c:pt idx="0">
                  <c:v>30.76923076923077</c:v>
                </c:pt>
                <c:pt idx="1">
                  <c:v>35.714285714285715</c:v>
                </c:pt>
              </c:numCache>
            </c:numRef>
          </c:val>
          <c:extLst>
            <c:ext xmlns:c16="http://schemas.microsoft.com/office/drawing/2014/chart" uri="{C3380CC4-5D6E-409C-BE32-E72D297353CC}">
              <c16:uniqueId val="{00000000-9DCF-4143-BF76-64133245BECA}"/>
            </c:ext>
          </c:extLst>
        </c:ser>
        <c:ser>
          <c:idx val="1"/>
          <c:order val="1"/>
          <c:tx>
            <c:strRef>
              <c:f>'[kuviot_Kuntaliiton ja Hyvilin tilannekuvakysely yhdyspinnoista hyvinvointialueille (joulukuu 2023)_Perusraportti (1).xlsx]1. yhteistyön toimivuus'!$W$181</c:f>
              <c:strCache>
                <c:ptCount val="1"/>
                <c:pt idx="0">
                  <c:v>Ei hyvin, ei huonosti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(1).xlsx]1. yhteistyön toimivuus'!$X$178:$Y$179</c:f>
              <c:strCache>
                <c:ptCount val="2"/>
                <c:pt idx="0">
                  <c:v>Luottamushenkilöt (N=39)</c:v>
                </c:pt>
                <c:pt idx="1">
                  <c:v>Viranhaltijat (N=112)</c:v>
                </c:pt>
              </c:strCache>
            </c:strRef>
          </c:cat>
          <c:val>
            <c:numRef>
              <c:f>'[kuviot_Kuntaliiton ja Hyvilin tilannekuvakysely yhdyspinnoista hyvinvointialueille (joulukuu 2023)_Perusraportti (1).xlsx]1. yhteistyön toimivuus'!$X$181:$Y$181</c:f>
              <c:numCache>
                <c:formatCode>0</c:formatCode>
                <c:ptCount val="2"/>
                <c:pt idx="0">
                  <c:v>46.153846153846153</c:v>
                </c:pt>
                <c:pt idx="1">
                  <c:v>48.214285714285715</c:v>
                </c:pt>
              </c:numCache>
            </c:numRef>
          </c:val>
          <c:extLst>
            <c:ext xmlns:c16="http://schemas.microsoft.com/office/drawing/2014/chart" uri="{C3380CC4-5D6E-409C-BE32-E72D297353CC}">
              <c16:uniqueId val="{00000001-9DCF-4143-BF76-64133245BECA}"/>
            </c:ext>
          </c:extLst>
        </c:ser>
        <c:ser>
          <c:idx val="2"/>
          <c:order val="2"/>
          <c:tx>
            <c:strRef>
              <c:f>'[kuviot_Kuntaliiton ja Hyvilin tilannekuvakysely yhdyspinnoista hyvinvointialueille (joulukuu 2023)_Perusraportti (1).xlsx]1. yhteistyön toimivuus'!$W$182</c:f>
              <c:strCache>
                <c:ptCount val="1"/>
                <c:pt idx="0">
                  <c:v>Huono tai erittäin huono (1+2)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(1).xlsx]1. yhteistyön toimivuus'!$X$178:$Y$179</c:f>
              <c:strCache>
                <c:ptCount val="2"/>
                <c:pt idx="0">
                  <c:v>Luottamushenkilöt (N=39)</c:v>
                </c:pt>
                <c:pt idx="1">
                  <c:v>Viranhaltijat (N=112)</c:v>
                </c:pt>
              </c:strCache>
            </c:strRef>
          </c:cat>
          <c:val>
            <c:numRef>
              <c:f>'[kuviot_Kuntaliiton ja Hyvilin tilannekuvakysely yhdyspinnoista hyvinvointialueille (joulukuu 2023)_Perusraportti (1).xlsx]1. yhteistyön toimivuus'!$X$182:$Y$182</c:f>
              <c:numCache>
                <c:formatCode>0</c:formatCode>
                <c:ptCount val="2"/>
                <c:pt idx="0">
                  <c:v>17.948717948717949</c:v>
                </c:pt>
                <c:pt idx="1">
                  <c:v>10.714285714285714</c:v>
                </c:pt>
              </c:numCache>
            </c:numRef>
          </c:val>
          <c:extLst>
            <c:ext xmlns:c16="http://schemas.microsoft.com/office/drawing/2014/chart" uri="{C3380CC4-5D6E-409C-BE32-E72D297353CC}">
              <c16:uniqueId val="{00000002-9DCF-4143-BF76-64133245BECA}"/>
            </c:ext>
          </c:extLst>
        </c:ser>
        <c:ser>
          <c:idx val="3"/>
          <c:order val="3"/>
          <c:tx>
            <c:strRef>
              <c:f>'[kuviot_Kuntaliiton ja Hyvilin tilannekuvakysely yhdyspinnoista hyvinvointialueille (joulukuu 2023)_Perusraportti (1).xlsx]1. yhteistyön toimivuus'!$W$183</c:f>
              <c:strCache>
                <c:ptCount val="1"/>
                <c:pt idx="0">
                  <c:v>En osaa sanoa/ei vastausta</c:v>
                </c:pt>
              </c:strCache>
            </c:strRef>
          </c:tx>
          <c:spPr>
            <a:solidFill>
              <a:schemeClr val="tx2"/>
            </a:solidFill>
            <a:ln>
              <a:noFill/>
            </a:ln>
            <a:effectLst/>
          </c:spPr>
          <c:invertIfNegative val="0"/>
          <c:dLbls>
            <c:spPr>
              <a:solidFill>
                <a:schemeClr val="accent4"/>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(1).xlsx]1. yhteistyön toimivuus'!$X$178:$Y$179</c:f>
              <c:strCache>
                <c:ptCount val="2"/>
                <c:pt idx="0">
                  <c:v>Luottamushenkilöt (N=39)</c:v>
                </c:pt>
                <c:pt idx="1">
                  <c:v>Viranhaltijat (N=112)</c:v>
                </c:pt>
              </c:strCache>
            </c:strRef>
          </c:cat>
          <c:val>
            <c:numRef>
              <c:f>'[kuviot_Kuntaliiton ja Hyvilin tilannekuvakysely yhdyspinnoista hyvinvointialueille (joulukuu 2023)_Perusraportti (1).xlsx]1. yhteistyön toimivuus'!$X$183:$Y$183</c:f>
              <c:numCache>
                <c:formatCode>0</c:formatCode>
                <c:ptCount val="2"/>
                <c:pt idx="0">
                  <c:v>5.1282051282051277</c:v>
                </c:pt>
                <c:pt idx="1">
                  <c:v>5.3571428571428568</c:v>
                </c:pt>
              </c:numCache>
            </c:numRef>
          </c:val>
          <c:extLst>
            <c:ext xmlns:c16="http://schemas.microsoft.com/office/drawing/2014/chart" uri="{C3380CC4-5D6E-409C-BE32-E72D297353CC}">
              <c16:uniqueId val="{00000003-9DCF-4143-BF76-64133245BECA}"/>
            </c:ext>
          </c:extLst>
        </c:ser>
        <c:dLbls>
          <c:showLegendKey val="0"/>
          <c:showVal val="0"/>
          <c:showCatName val="0"/>
          <c:showSerName val="0"/>
          <c:showPercent val="0"/>
          <c:showBubbleSize val="0"/>
        </c:dLbls>
        <c:gapWidth val="150"/>
        <c:overlap val="100"/>
        <c:axId val="1512306639"/>
        <c:axId val="1516867951"/>
      </c:barChart>
      <c:catAx>
        <c:axId val="1512306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1516867951"/>
        <c:crosses val="autoZero"/>
        <c:auto val="1"/>
        <c:lblAlgn val="ctr"/>
        <c:lblOffset val="100"/>
        <c:noMultiLvlLbl val="0"/>
      </c:catAx>
      <c:valAx>
        <c:axId val="1516867951"/>
        <c:scaling>
          <c:orientation val="minMax"/>
        </c:scaling>
        <c:delete val="0"/>
        <c:axPos val="b"/>
        <c:majorGridlines>
          <c:spPr>
            <a:ln w="9525" cap="flat" cmpd="sng" algn="ctr">
              <a:solidFill>
                <a:schemeClr val="accent1">
                  <a:alpha val="97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512306639"/>
        <c:crosses val="autoZero"/>
        <c:crossBetween val="between"/>
        <c:majorUnit val="0.2"/>
      </c:valAx>
      <c:spPr>
        <a:solidFill>
          <a:schemeClr val="accent6">
            <a:lumMod val="20000"/>
            <a:lumOff val="80000"/>
          </a:schemeClr>
        </a:solidFill>
        <a:ln>
          <a:noFill/>
        </a:ln>
        <a:effectLst/>
      </c:spPr>
    </c:plotArea>
    <c:legend>
      <c:legendPos val="b"/>
      <c:layout>
        <c:manualLayout>
          <c:xMode val="edge"/>
          <c:yMode val="edge"/>
          <c:x val="0.2578721957872942"/>
          <c:y val="0.82831867887695021"/>
          <c:w val="0.68370187952493633"/>
          <c:h val="0.1464857079372133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65087420576343"/>
          <c:y val="2.9394875865039433E-2"/>
          <c:w val="0.53606376037777836"/>
          <c:h val="0.77263200287678402"/>
        </c:manualLayout>
      </c:layout>
      <c:barChart>
        <c:barDir val="bar"/>
        <c:grouping val="percentStacked"/>
        <c:varyColors val="0"/>
        <c:ser>
          <c:idx val="2"/>
          <c:order val="0"/>
          <c:tx>
            <c:strRef>
              <c:f>'[kuviot_Kuntaliiton ja Hyvilin tilannekuvakysely yhdyspinnoista hyvinvointialueille (joulukuu 2023)_Perusraportti (1).xlsx]3.miten toteutunut yhteistyössä'!$S$34</c:f>
              <c:strCache>
                <c:ptCount val="1"/>
                <c:pt idx="0">
                  <c:v>Erittäin/melko hyvin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(1).xlsx]3.miten toteutunut yhteistyössä'!$P$35:$P$40</c:f>
              <c:strCache>
                <c:ptCount val="6"/>
                <c:pt idx="0">
                  <c:v>Yhteinen tietopohja ja tilannekuvanpohja</c:v>
                </c:pt>
                <c:pt idx="1">
                  <c:v>Yhteistyön suunnitelmallisuus perustuen yhteisiin tavoitteisiin ja toimintamalleihin</c:v>
                </c:pt>
                <c:pt idx="2">
                  <c:v>Yhteistyön avoimuus, vuorovaikutteisuus ja kumppanuus</c:v>
                </c:pt>
                <c:pt idx="3">
                  <c:v>Selkeästi määritellyt vastuuhenkilöt kuntaorganisaatiossa</c:v>
                </c:pt>
                <c:pt idx="4">
                  <c:v>Säännölliset tapaamiset kuntien yhteyshenkilöiden/vastuuhenkilöiden kanssa</c:v>
                </c:pt>
                <c:pt idx="5">
                  <c:v>Selkeästi määritellyt vastuuhenkilöt hyvinvointialueella</c:v>
                </c:pt>
              </c:strCache>
            </c:strRef>
          </c:cat>
          <c:val>
            <c:numRef>
              <c:f>'[kuviot_Kuntaliiton ja Hyvilin tilannekuvakysely yhdyspinnoista hyvinvointialueille (joulukuu 2023)_Perusraportti (1).xlsx]3.miten toteutunut yhteistyössä'!$S$35:$S$40</c:f>
              <c:numCache>
                <c:formatCode>0</c:formatCode>
                <c:ptCount val="6"/>
                <c:pt idx="0">
                  <c:v>17.880794701986755</c:v>
                </c:pt>
                <c:pt idx="1">
                  <c:v>25.165562913907287</c:v>
                </c:pt>
                <c:pt idx="2">
                  <c:v>27.814569536423839</c:v>
                </c:pt>
                <c:pt idx="3">
                  <c:v>33.774834437086092</c:v>
                </c:pt>
                <c:pt idx="4">
                  <c:v>43.046357615894038</c:v>
                </c:pt>
                <c:pt idx="5">
                  <c:v>47.019867549668874</c:v>
                </c:pt>
              </c:numCache>
            </c:numRef>
          </c:val>
          <c:extLst>
            <c:ext xmlns:c16="http://schemas.microsoft.com/office/drawing/2014/chart" uri="{C3380CC4-5D6E-409C-BE32-E72D297353CC}">
              <c16:uniqueId val="{00000000-7535-4DCD-895D-8449CABAADB7}"/>
            </c:ext>
          </c:extLst>
        </c:ser>
        <c:ser>
          <c:idx val="1"/>
          <c:order val="1"/>
          <c:tx>
            <c:strRef>
              <c:f>'[kuviot_Kuntaliiton ja Hyvilin tilannekuvakysely yhdyspinnoista hyvinvointialueille (joulukuu 2023)_Perusraportti (1).xlsx]3.miten toteutunut yhteistyössä'!$R$34</c:f>
              <c:strCache>
                <c:ptCount val="1"/>
                <c:pt idx="0">
                  <c:v>Ei hyvin, ei huonosti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(1).xlsx]3.miten toteutunut yhteistyössä'!$P$35:$P$40</c:f>
              <c:strCache>
                <c:ptCount val="6"/>
                <c:pt idx="0">
                  <c:v>Yhteinen tietopohja ja tilannekuvanpohja</c:v>
                </c:pt>
                <c:pt idx="1">
                  <c:v>Yhteistyön suunnitelmallisuus perustuen yhteisiin tavoitteisiin ja toimintamalleihin</c:v>
                </c:pt>
                <c:pt idx="2">
                  <c:v>Yhteistyön avoimuus, vuorovaikutteisuus ja kumppanuus</c:v>
                </c:pt>
                <c:pt idx="3">
                  <c:v>Selkeästi määritellyt vastuuhenkilöt kuntaorganisaatiossa</c:v>
                </c:pt>
                <c:pt idx="4">
                  <c:v>Säännölliset tapaamiset kuntien yhteyshenkilöiden/vastuuhenkilöiden kanssa</c:v>
                </c:pt>
                <c:pt idx="5">
                  <c:v>Selkeästi määritellyt vastuuhenkilöt hyvinvointialueella</c:v>
                </c:pt>
              </c:strCache>
            </c:strRef>
          </c:cat>
          <c:val>
            <c:numRef>
              <c:f>'[kuviot_Kuntaliiton ja Hyvilin tilannekuvakysely yhdyspinnoista hyvinvointialueille (joulukuu 2023)_Perusraportti (1).xlsx]3.miten toteutunut yhteistyössä'!$R$35:$R$40</c:f>
              <c:numCache>
                <c:formatCode>0</c:formatCode>
                <c:ptCount val="6"/>
                <c:pt idx="0">
                  <c:v>34.437086092715234</c:v>
                </c:pt>
                <c:pt idx="1">
                  <c:v>31.125827814569533</c:v>
                </c:pt>
                <c:pt idx="2">
                  <c:v>39.072847682119203</c:v>
                </c:pt>
                <c:pt idx="3">
                  <c:v>28.476821192052981</c:v>
                </c:pt>
                <c:pt idx="4">
                  <c:v>22.516556291390728</c:v>
                </c:pt>
                <c:pt idx="5">
                  <c:v>29.139072847682119</c:v>
                </c:pt>
              </c:numCache>
            </c:numRef>
          </c:val>
          <c:extLst>
            <c:ext xmlns:c16="http://schemas.microsoft.com/office/drawing/2014/chart" uri="{C3380CC4-5D6E-409C-BE32-E72D297353CC}">
              <c16:uniqueId val="{00000001-7535-4DCD-895D-8449CABAADB7}"/>
            </c:ext>
          </c:extLst>
        </c:ser>
        <c:ser>
          <c:idx val="0"/>
          <c:order val="2"/>
          <c:tx>
            <c:strRef>
              <c:f>'[kuviot_Kuntaliiton ja Hyvilin tilannekuvakysely yhdyspinnoista hyvinvointialueille (joulukuu 2023)_Perusraportti (1).xlsx]3.miten toteutunut yhteistyössä'!$Q$34</c:f>
              <c:strCache>
                <c:ptCount val="1"/>
                <c:pt idx="0">
                  <c:v>Ei lainkaan/erittäin huonosti/huonosti (1+2)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(1).xlsx]3.miten toteutunut yhteistyössä'!$P$35:$P$40</c:f>
              <c:strCache>
                <c:ptCount val="6"/>
                <c:pt idx="0">
                  <c:v>Yhteinen tietopohja ja tilannekuvanpohja</c:v>
                </c:pt>
                <c:pt idx="1">
                  <c:v>Yhteistyön suunnitelmallisuus perustuen yhteisiin tavoitteisiin ja toimintamalleihin</c:v>
                </c:pt>
                <c:pt idx="2">
                  <c:v>Yhteistyön avoimuus, vuorovaikutteisuus ja kumppanuus</c:v>
                </c:pt>
                <c:pt idx="3">
                  <c:v>Selkeästi määritellyt vastuuhenkilöt kuntaorganisaatiossa</c:v>
                </c:pt>
                <c:pt idx="4">
                  <c:v>Säännölliset tapaamiset kuntien yhteyshenkilöiden/vastuuhenkilöiden kanssa</c:v>
                </c:pt>
                <c:pt idx="5">
                  <c:v>Selkeästi määritellyt vastuuhenkilöt hyvinvointialueella</c:v>
                </c:pt>
              </c:strCache>
            </c:strRef>
          </c:cat>
          <c:val>
            <c:numRef>
              <c:f>'[kuviot_Kuntaliiton ja Hyvilin tilannekuvakysely yhdyspinnoista hyvinvointialueille (joulukuu 2023)_Perusraportti (1).xlsx]3.miten toteutunut yhteistyössä'!$Q$35:$Q$40</c:f>
              <c:numCache>
                <c:formatCode>0</c:formatCode>
                <c:ptCount val="6"/>
                <c:pt idx="0">
                  <c:v>44.370860927152314</c:v>
                </c:pt>
                <c:pt idx="1">
                  <c:v>39.735099337748345</c:v>
                </c:pt>
                <c:pt idx="2">
                  <c:v>30.463576158940398</c:v>
                </c:pt>
                <c:pt idx="3">
                  <c:v>23.841059602649008</c:v>
                </c:pt>
                <c:pt idx="4">
                  <c:v>27.152317880794701</c:v>
                </c:pt>
                <c:pt idx="5">
                  <c:v>20.52980132450331</c:v>
                </c:pt>
              </c:numCache>
            </c:numRef>
          </c:val>
          <c:extLst>
            <c:ext xmlns:c16="http://schemas.microsoft.com/office/drawing/2014/chart" uri="{C3380CC4-5D6E-409C-BE32-E72D297353CC}">
              <c16:uniqueId val="{00000002-7535-4DCD-895D-8449CABAADB7}"/>
            </c:ext>
          </c:extLst>
        </c:ser>
        <c:ser>
          <c:idx val="3"/>
          <c:order val="3"/>
          <c:tx>
            <c:strRef>
              <c:f>'[kuviot_Kuntaliiton ja Hyvilin tilannekuvakysely yhdyspinnoista hyvinvointialueille (joulukuu 2023)_Perusraportti (1).xlsx]3.miten toteutunut yhteistyössä'!$T$34</c:f>
              <c:strCache>
                <c:ptCount val="1"/>
                <c:pt idx="0">
                  <c:v>En osaa sanoa/ei vastausta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(1).xlsx]3.miten toteutunut yhteistyössä'!$P$35:$P$40</c:f>
              <c:strCache>
                <c:ptCount val="6"/>
                <c:pt idx="0">
                  <c:v>Yhteinen tietopohja ja tilannekuvanpohja</c:v>
                </c:pt>
                <c:pt idx="1">
                  <c:v>Yhteistyön suunnitelmallisuus perustuen yhteisiin tavoitteisiin ja toimintamalleihin</c:v>
                </c:pt>
                <c:pt idx="2">
                  <c:v>Yhteistyön avoimuus, vuorovaikutteisuus ja kumppanuus</c:v>
                </c:pt>
                <c:pt idx="3">
                  <c:v>Selkeästi määritellyt vastuuhenkilöt kuntaorganisaatiossa</c:v>
                </c:pt>
                <c:pt idx="4">
                  <c:v>Säännölliset tapaamiset kuntien yhteyshenkilöiden/vastuuhenkilöiden kanssa</c:v>
                </c:pt>
                <c:pt idx="5">
                  <c:v>Selkeästi määritellyt vastuuhenkilöt hyvinvointialueella</c:v>
                </c:pt>
              </c:strCache>
            </c:strRef>
          </c:cat>
          <c:val>
            <c:numRef>
              <c:f>'[kuviot_Kuntaliiton ja Hyvilin tilannekuvakysely yhdyspinnoista hyvinvointialueille (joulukuu 2023)_Perusraportti (1).xlsx]3.miten toteutunut yhteistyössä'!$T$35:$T$40</c:f>
              <c:numCache>
                <c:formatCode>0</c:formatCode>
                <c:ptCount val="6"/>
                <c:pt idx="0">
                  <c:v>3.3112582781456954</c:v>
                </c:pt>
                <c:pt idx="1">
                  <c:v>3.9735099337748347</c:v>
                </c:pt>
                <c:pt idx="2">
                  <c:v>2.6490066225165565</c:v>
                </c:pt>
                <c:pt idx="3">
                  <c:v>13.90728476821192</c:v>
                </c:pt>
                <c:pt idx="4">
                  <c:v>7.2847682119205297</c:v>
                </c:pt>
                <c:pt idx="5">
                  <c:v>3.3112582781456954</c:v>
                </c:pt>
              </c:numCache>
            </c:numRef>
          </c:val>
          <c:extLst>
            <c:ext xmlns:c16="http://schemas.microsoft.com/office/drawing/2014/chart" uri="{C3380CC4-5D6E-409C-BE32-E72D297353CC}">
              <c16:uniqueId val="{00000003-7535-4DCD-895D-8449CABAADB7}"/>
            </c:ext>
          </c:extLst>
        </c:ser>
        <c:dLbls>
          <c:showLegendKey val="0"/>
          <c:showVal val="0"/>
          <c:showCatName val="0"/>
          <c:showSerName val="0"/>
          <c:showPercent val="0"/>
          <c:showBubbleSize val="0"/>
        </c:dLbls>
        <c:gapWidth val="80"/>
        <c:overlap val="100"/>
        <c:axId val="2037835840"/>
        <c:axId val="1601244992"/>
      </c:barChart>
      <c:catAx>
        <c:axId val="2037835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601244992"/>
        <c:crosses val="autoZero"/>
        <c:auto val="1"/>
        <c:lblAlgn val="ctr"/>
        <c:lblOffset val="100"/>
        <c:noMultiLvlLbl val="0"/>
      </c:catAx>
      <c:valAx>
        <c:axId val="16012449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2037835840"/>
        <c:crosses val="autoZero"/>
        <c:crossBetween val="between"/>
        <c:majorUnit val="0.2"/>
      </c:valAx>
      <c:spPr>
        <a:noFill/>
        <a:ln>
          <a:noFill/>
        </a:ln>
        <a:effectLst/>
      </c:spPr>
    </c:plotArea>
    <c:legend>
      <c:legendPos val="b"/>
      <c:layout>
        <c:manualLayout>
          <c:xMode val="edge"/>
          <c:yMode val="edge"/>
          <c:x val="0.27461113488175731"/>
          <c:y val="0.87632936728444311"/>
          <c:w val="0.6590250204258381"/>
          <c:h val="0.109696114753899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79473476832829"/>
          <c:y val="2.6945308545964029E-2"/>
          <c:w val="0.49061900819974191"/>
          <c:h val="0.77110294802079038"/>
        </c:manualLayout>
      </c:layout>
      <c:barChart>
        <c:barDir val="bar"/>
        <c:grouping val="percentStacked"/>
        <c:varyColors val="0"/>
        <c:ser>
          <c:idx val="2"/>
          <c:order val="0"/>
          <c:tx>
            <c:strRef>
              <c:f>'[kuviot_Kuntaliiton ja Hyvilin tilannekuvakysely yhdyspinnoista hyvinvointialueille (joulukuu 2023)_Perusraportti (1).xlsx]2.työnjaon selkeys'!$Z$62</c:f>
              <c:strCache>
                <c:ptCount val="1"/>
                <c:pt idx="0">
                  <c:v>Erittäin selkeä/melko selkeä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(1).xlsx]2.työnjaon selkeys'!$AA$59:$AG$59</c:f>
              <c:strCache>
                <c:ptCount val="7"/>
                <c:pt idx="0">
                  <c:v>Sivistys- (ml. nuorisopalvelut ja varhaiskasvatus jne.) ja sote-palveluiden välillä</c:v>
                </c:pt>
                <c:pt idx="1">
                  <c:v>Varautumisessa ja turvallisuudessa</c:v>
                </c:pt>
                <c:pt idx="2">
                  <c:v>Hyvinvoinnin ja terveyden edistämisessä</c:v>
                </c:pt>
                <c:pt idx="3">
                  <c:v>Asumiseen liittyvissä kysymyksissä (ml. ikäihmiset ja erityisryhmät)</c:v>
                </c:pt>
                <c:pt idx="4">
                  <c:v>Ympäristöterveydenhuollossa</c:v>
                </c:pt>
                <c:pt idx="5">
                  <c:v>Kotoutumisen edistämisessä</c:v>
                </c:pt>
                <c:pt idx="6">
                  <c:v>Työllisyyden edistämisessä</c:v>
                </c:pt>
              </c:strCache>
            </c:strRef>
          </c:cat>
          <c:val>
            <c:numRef>
              <c:f>'[kuviot_Kuntaliiton ja Hyvilin tilannekuvakysely yhdyspinnoista hyvinvointialueille (joulukuu 2023)_Perusraportti (1).xlsx]2.työnjaon selkeys'!$AA$62:$AG$62</c:f>
              <c:numCache>
                <c:formatCode>0</c:formatCode>
                <c:ptCount val="7"/>
                <c:pt idx="0">
                  <c:v>39.072847682119203</c:v>
                </c:pt>
                <c:pt idx="1">
                  <c:v>38.410596026490069</c:v>
                </c:pt>
                <c:pt idx="2">
                  <c:v>34.437086092715234</c:v>
                </c:pt>
                <c:pt idx="3">
                  <c:v>31.788079470198678</c:v>
                </c:pt>
                <c:pt idx="4">
                  <c:v>31.125827814569533</c:v>
                </c:pt>
                <c:pt idx="5">
                  <c:v>28.476821192052981</c:v>
                </c:pt>
                <c:pt idx="6">
                  <c:v>26.490066225165563</c:v>
                </c:pt>
              </c:numCache>
            </c:numRef>
          </c:val>
          <c:extLst>
            <c:ext xmlns:c16="http://schemas.microsoft.com/office/drawing/2014/chart" uri="{C3380CC4-5D6E-409C-BE32-E72D297353CC}">
              <c16:uniqueId val="{00000000-7F0D-4886-BA41-C04E40E67242}"/>
            </c:ext>
          </c:extLst>
        </c:ser>
        <c:ser>
          <c:idx val="1"/>
          <c:order val="1"/>
          <c:tx>
            <c:strRef>
              <c:f>'[kuviot_Kuntaliiton ja Hyvilin tilannekuvakysely yhdyspinnoista hyvinvointialueille (joulukuu 2023)_Perusraportti (1).xlsx]2.työnjaon selkeys'!$Z$61</c:f>
              <c:strCache>
                <c:ptCount val="1"/>
                <c:pt idx="0">
                  <c:v>Neutraali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(1).xlsx]2.työnjaon selkeys'!$AA$59:$AG$59</c:f>
              <c:strCache>
                <c:ptCount val="7"/>
                <c:pt idx="0">
                  <c:v>Sivistys- (ml. nuorisopalvelut ja varhaiskasvatus jne.) ja sote-palveluiden välillä</c:v>
                </c:pt>
                <c:pt idx="1">
                  <c:v>Varautumisessa ja turvallisuudessa</c:v>
                </c:pt>
                <c:pt idx="2">
                  <c:v>Hyvinvoinnin ja terveyden edistämisessä</c:v>
                </c:pt>
                <c:pt idx="3">
                  <c:v>Asumiseen liittyvissä kysymyksissä (ml. ikäihmiset ja erityisryhmät)</c:v>
                </c:pt>
                <c:pt idx="4">
                  <c:v>Ympäristöterveydenhuollossa</c:v>
                </c:pt>
                <c:pt idx="5">
                  <c:v>Kotoutumisen edistämisessä</c:v>
                </c:pt>
                <c:pt idx="6">
                  <c:v>Työllisyyden edistämisessä</c:v>
                </c:pt>
              </c:strCache>
            </c:strRef>
          </c:cat>
          <c:val>
            <c:numRef>
              <c:f>'[kuviot_Kuntaliiton ja Hyvilin tilannekuvakysely yhdyspinnoista hyvinvointialueille (joulukuu 2023)_Perusraportti (1).xlsx]2.työnjaon selkeys'!$AA$61:$AG$61</c:f>
              <c:numCache>
                <c:formatCode>0</c:formatCode>
                <c:ptCount val="7"/>
                <c:pt idx="0">
                  <c:v>24.503311258278146</c:v>
                </c:pt>
                <c:pt idx="1">
                  <c:v>32.450331125827816</c:v>
                </c:pt>
                <c:pt idx="2">
                  <c:v>31.125827814569533</c:v>
                </c:pt>
                <c:pt idx="3">
                  <c:v>26.490066225165563</c:v>
                </c:pt>
                <c:pt idx="4">
                  <c:v>21.192052980132452</c:v>
                </c:pt>
                <c:pt idx="5">
                  <c:v>25.165562913907287</c:v>
                </c:pt>
                <c:pt idx="6">
                  <c:v>20.52980132450331</c:v>
                </c:pt>
              </c:numCache>
            </c:numRef>
          </c:val>
          <c:extLst>
            <c:ext xmlns:c16="http://schemas.microsoft.com/office/drawing/2014/chart" uri="{C3380CC4-5D6E-409C-BE32-E72D297353CC}">
              <c16:uniqueId val="{00000001-7F0D-4886-BA41-C04E40E67242}"/>
            </c:ext>
          </c:extLst>
        </c:ser>
        <c:ser>
          <c:idx val="0"/>
          <c:order val="2"/>
          <c:tx>
            <c:strRef>
              <c:f>'[kuviot_Kuntaliiton ja Hyvilin tilannekuvakysely yhdyspinnoista hyvinvointialueille (joulukuu 2023)_Perusraportti (1).xlsx]2.työnjaon selkeys'!$Z$60</c:f>
              <c:strCache>
                <c:ptCount val="1"/>
                <c:pt idx="0">
                  <c:v>Ei lainkaan/ei kovin selkeä (1+2)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(1).xlsx]2.työnjaon selkeys'!$AA$59:$AG$59</c:f>
              <c:strCache>
                <c:ptCount val="7"/>
                <c:pt idx="0">
                  <c:v>Sivistys- (ml. nuorisopalvelut ja varhaiskasvatus jne.) ja sote-palveluiden välillä</c:v>
                </c:pt>
                <c:pt idx="1">
                  <c:v>Varautumisessa ja turvallisuudessa</c:v>
                </c:pt>
                <c:pt idx="2">
                  <c:v>Hyvinvoinnin ja terveyden edistämisessä</c:v>
                </c:pt>
                <c:pt idx="3">
                  <c:v>Asumiseen liittyvissä kysymyksissä (ml. ikäihmiset ja erityisryhmät)</c:v>
                </c:pt>
                <c:pt idx="4">
                  <c:v>Ympäristöterveydenhuollossa</c:v>
                </c:pt>
                <c:pt idx="5">
                  <c:v>Kotoutumisen edistämisessä</c:v>
                </c:pt>
                <c:pt idx="6">
                  <c:v>Työllisyyden edistämisessä</c:v>
                </c:pt>
              </c:strCache>
            </c:strRef>
          </c:cat>
          <c:val>
            <c:numRef>
              <c:f>'[kuviot_Kuntaliiton ja Hyvilin tilannekuvakysely yhdyspinnoista hyvinvointialueille (joulukuu 2023)_Perusraportti (1).xlsx]2.työnjaon selkeys'!$AA$60:$AG$60</c:f>
              <c:numCache>
                <c:formatCode>0</c:formatCode>
                <c:ptCount val="7"/>
                <c:pt idx="0">
                  <c:v>14.569536423841059</c:v>
                </c:pt>
                <c:pt idx="1">
                  <c:v>21.192052980132452</c:v>
                </c:pt>
                <c:pt idx="2">
                  <c:v>27.152317880794701</c:v>
                </c:pt>
                <c:pt idx="3">
                  <c:v>23.841059602649008</c:v>
                </c:pt>
                <c:pt idx="4">
                  <c:v>9.9337748344370862</c:v>
                </c:pt>
                <c:pt idx="5">
                  <c:v>15.894039735099339</c:v>
                </c:pt>
                <c:pt idx="6">
                  <c:v>21.192052980132452</c:v>
                </c:pt>
              </c:numCache>
            </c:numRef>
          </c:val>
          <c:extLst>
            <c:ext xmlns:c16="http://schemas.microsoft.com/office/drawing/2014/chart" uri="{C3380CC4-5D6E-409C-BE32-E72D297353CC}">
              <c16:uniqueId val="{00000002-7F0D-4886-BA41-C04E40E67242}"/>
            </c:ext>
          </c:extLst>
        </c:ser>
        <c:ser>
          <c:idx val="3"/>
          <c:order val="3"/>
          <c:tx>
            <c:strRef>
              <c:f>'[kuviot_Kuntaliiton ja Hyvilin tilannekuvakysely yhdyspinnoista hyvinvointialueille (joulukuu 2023)_Perusraportti (1).xlsx]2.työnjaon selkeys'!$Z$63</c:f>
              <c:strCache>
                <c:ptCount val="1"/>
                <c:pt idx="0">
                  <c:v>En osaa sanoa/ei koske tehtäväaluettani tai rooliani/ei vastausta</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'[kuviot_Kuntaliiton ja Hyvilin tilannekuvakysely yhdyspinnoista hyvinvointialueille (joulukuu 2023)_Perusraportti (1).xlsx]2.työnjaon selkeys'!$AA$59:$AG$59</c:f>
              <c:strCache>
                <c:ptCount val="7"/>
                <c:pt idx="0">
                  <c:v>Sivistys- (ml. nuorisopalvelut ja varhaiskasvatus jne.) ja sote-palveluiden välillä</c:v>
                </c:pt>
                <c:pt idx="1">
                  <c:v>Varautumisessa ja turvallisuudessa</c:v>
                </c:pt>
                <c:pt idx="2">
                  <c:v>Hyvinvoinnin ja terveyden edistämisessä</c:v>
                </c:pt>
                <c:pt idx="3">
                  <c:v>Asumiseen liittyvissä kysymyksissä (ml. ikäihmiset ja erityisryhmät)</c:v>
                </c:pt>
                <c:pt idx="4">
                  <c:v>Ympäristöterveydenhuollossa</c:v>
                </c:pt>
                <c:pt idx="5">
                  <c:v>Kotoutumisen edistämisessä</c:v>
                </c:pt>
                <c:pt idx="6">
                  <c:v>Työllisyyden edistämisessä</c:v>
                </c:pt>
              </c:strCache>
            </c:strRef>
          </c:cat>
          <c:val>
            <c:numRef>
              <c:f>'[kuviot_Kuntaliiton ja Hyvilin tilannekuvakysely yhdyspinnoista hyvinvointialueille (joulukuu 2023)_Perusraportti (1).xlsx]2.työnjaon selkeys'!$AA$63:$AG$63</c:f>
              <c:numCache>
                <c:formatCode>0</c:formatCode>
                <c:ptCount val="7"/>
                <c:pt idx="0">
                  <c:v>21.85430463576159</c:v>
                </c:pt>
                <c:pt idx="1">
                  <c:v>7.9470198675496695</c:v>
                </c:pt>
                <c:pt idx="2">
                  <c:v>7.2847682119205297</c:v>
                </c:pt>
                <c:pt idx="3">
                  <c:v>17.880794701986755</c:v>
                </c:pt>
                <c:pt idx="4">
                  <c:v>37.748344370860927</c:v>
                </c:pt>
                <c:pt idx="5">
                  <c:v>30.463576158940398</c:v>
                </c:pt>
                <c:pt idx="6">
                  <c:v>31.788079470198678</c:v>
                </c:pt>
              </c:numCache>
            </c:numRef>
          </c:val>
          <c:extLst>
            <c:ext xmlns:c16="http://schemas.microsoft.com/office/drawing/2014/chart" uri="{C3380CC4-5D6E-409C-BE32-E72D297353CC}">
              <c16:uniqueId val="{00000003-7F0D-4886-BA41-C04E40E67242}"/>
            </c:ext>
          </c:extLst>
        </c:ser>
        <c:dLbls>
          <c:showLegendKey val="0"/>
          <c:showVal val="0"/>
          <c:showCatName val="0"/>
          <c:showSerName val="0"/>
          <c:showPercent val="0"/>
          <c:showBubbleSize val="0"/>
        </c:dLbls>
        <c:gapWidth val="80"/>
        <c:overlap val="100"/>
        <c:axId val="1518886655"/>
        <c:axId val="1515152975"/>
      </c:barChart>
      <c:catAx>
        <c:axId val="15188866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515152975"/>
        <c:crosses val="autoZero"/>
        <c:auto val="1"/>
        <c:lblAlgn val="ctr"/>
        <c:lblOffset val="100"/>
        <c:noMultiLvlLbl val="0"/>
      </c:catAx>
      <c:valAx>
        <c:axId val="151515297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518886655"/>
        <c:crosses val="autoZero"/>
        <c:crossBetween val="between"/>
        <c:majorUnit val="0.2"/>
      </c:valAx>
      <c:spPr>
        <a:noFill/>
        <a:ln>
          <a:noFill/>
        </a:ln>
        <a:effectLst/>
      </c:spPr>
    </c:plotArea>
    <c:legend>
      <c:legendPos val="b"/>
      <c:layout>
        <c:manualLayout>
          <c:xMode val="edge"/>
          <c:yMode val="edge"/>
          <c:x val="0.24707439888891455"/>
          <c:y val="0.86162384910818635"/>
          <c:w val="0.74572728980588054"/>
          <c:h val="0.123890555370390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82_9CC20989.xml><?xml version="1.0" encoding="utf-8"?>
<p188:cmLst xmlns:a="http://schemas.openxmlformats.org/drawingml/2006/main" xmlns:r="http://schemas.openxmlformats.org/officeDocument/2006/relationships" xmlns:p188="http://schemas.microsoft.com/office/powerpoint/2018/8/main">
  <p188:cm id="{E3B47275-D100-410A-8B36-072ECA79472A}" authorId="{0BF4920B-CA35-A15E-F561-13C388C99324}" created="2024-02-02T06:26:46.922">
    <pc:sldMkLst xmlns:pc="http://schemas.microsoft.com/office/powerpoint/2013/main/command">
      <pc:docMk/>
      <pc:sldMk cId="2629962121" sldId="386"/>
    </pc:sldMkLst>
    <p188:txBody>
      <a:bodyPr/>
      <a:lstStyle/>
      <a:p>
        <a:r>
          <a:rPr lang="fi-FI"/>
          <a:t>HELSINKI: Helsingissä kohdejoukkona: sosiaali-, terveys- ja pelastustoimen apulaispormestari, sosiaali-, terveys- ja pelastustoimen toimialajohtaja, sosiaali-, terveys- ja pelastuslautakunnan puheenjohtaja, sosiaali-, terveys- ja pelastuslautakunnan yksilöasioiden jaoston puheenjohtaja, sosiaali-, terveys- ja pelastuslautakunnan pelastusjaoston puheenjohtaja, perhe- ja sosiaalipalvelujen johtaja, terveys- ja päihdepalvelujen johtaja, sairaala-, kuntoutus- ja hoivapalveluiden johtaja sekä pelastuslaitoksen johtaja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3.2.2025</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3.2.2025</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9.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4.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 Id="rId9" Type="http://schemas.openxmlformats.org/officeDocument/2006/relationships/image" Target="../media/image14.png"/></Relationships>
</file>

<file path=ppt/slideLayouts/_rels/slideLayout112.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0.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4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37.sv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37.sv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jpeg"/><Relationship Id="rId1" Type="http://schemas.openxmlformats.org/officeDocument/2006/relationships/slideMaster" Target="../slideMasters/slideMaster3.xml"/><Relationship Id="rId4" Type="http://schemas.openxmlformats.org/officeDocument/2006/relationships/image" Target="../media/image37.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3.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72.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3.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73.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28.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3.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74.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30.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3.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43.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Master" Target="../slideMasters/slideMaster3.xml"/><Relationship Id="rId4" Type="http://schemas.openxmlformats.org/officeDocument/2006/relationships/image" Target="../media/image43.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9.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4.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3.2.2025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C53C6F08-760D-4287-BC30-45AA5A56D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pic>
        <p:nvPicPr>
          <p:cNvPr id="8" name="Kuva 7">
            <a:extLst>
              <a:ext uri="{FF2B5EF4-FFF2-40B4-BE49-F238E27FC236}">
                <a16:creationId xmlns:a16="http://schemas.microsoft.com/office/drawing/2014/main" id="{274ED8AE-1E2B-0370-442A-A6D6F99470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65304"/>
            <a:ext cx="1152128" cy="454205"/>
          </a:xfrm>
          <a:prstGeom prst="rect">
            <a:avLst/>
          </a:prstGeom>
        </p:spPr>
      </p:pic>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CFCA9D9-1494-AC58-98CD-CB55473445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8585927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CE7E77EC-54BE-528B-D560-4A855AAA7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8014656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DCC196FC-B3A7-06EE-712A-B434212025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5747790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A421061F-2BF5-A87B-FBAB-4681AA485F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7786474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14431B7E-804E-9447-5EFC-9FA5CBB397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0745650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0D168F64-E684-DAAA-5228-EC66773C79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3341103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98C16F96-9A74-2B0B-7759-BA010BCEBA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6758780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E804515-3B2A-5868-CF55-0A288BD780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8083227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3.2.2025</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pic>
        <p:nvPicPr>
          <p:cNvPr id="5" name="Kuva 4">
            <a:extLst>
              <a:ext uri="{FF2B5EF4-FFF2-40B4-BE49-F238E27FC236}">
                <a16:creationId xmlns:a16="http://schemas.microsoft.com/office/drawing/2014/main" id="{EDDB365D-89C3-46B2-2BB9-60910FD0B2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27320283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pic>
        <p:nvPicPr>
          <p:cNvPr id="7" name="Kuva 6">
            <a:extLst>
              <a:ext uri="{FF2B5EF4-FFF2-40B4-BE49-F238E27FC236}">
                <a16:creationId xmlns:a16="http://schemas.microsoft.com/office/drawing/2014/main" id="{DA65030E-A071-7A8A-48C4-54650534A34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2184" y="6123513"/>
            <a:ext cx="1064095" cy="419499"/>
          </a:xfrm>
          <a:prstGeom prst="rect">
            <a:avLst/>
          </a:prstGeom>
        </p:spPr>
      </p:pic>
    </p:spTree>
    <p:extLst>
      <p:ext uri="{BB962C8B-B14F-4D97-AF65-F5344CB8AC3E}">
        <p14:creationId xmlns:p14="http://schemas.microsoft.com/office/powerpoint/2010/main" val="35106175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B8BA1A8-2525-6EE5-22C6-46458595B0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AFF0E2AF-90D1-2384-FFE4-29EDCCCD5A4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44737" y="6145643"/>
            <a:ext cx="881441" cy="347491"/>
          </a:xfrm>
          <a:prstGeom prst="rect">
            <a:avLst/>
          </a:prstGeom>
        </p:spPr>
      </p:pic>
    </p:spTree>
    <p:extLst>
      <p:ext uri="{BB962C8B-B14F-4D97-AF65-F5344CB8AC3E}">
        <p14:creationId xmlns:p14="http://schemas.microsoft.com/office/powerpoint/2010/main" val="2640578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C1F8B928-E0A9-E8AD-1352-5474037D265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44595" y="6145643"/>
            <a:ext cx="881441" cy="347491"/>
          </a:xfrm>
          <a:prstGeom prst="rect">
            <a:avLst/>
          </a:prstGeom>
        </p:spPr>
      </p:pic>
    </p:spTree>
    <p:extLst>
      <p:ext uri="{BB962C8B-B14F-4D97-AF65-F5344CB8AC3E}">
        <p14:creationId xmlns:p14="http://schemas.microsoft.com/office/powerpoint/2010/main" val="8815991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30963305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596295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443391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916722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40105495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540269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0826449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7074447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47049716-BFBE-0E00-8A78-5E91567BE6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1429255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6451143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235860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0000994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3.2.2025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365CBBA-03B1-26BB-59ED-1F319AE9D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7299871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3.2.2025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45350695-966A-0DF6-FCB5-EE9BB3324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727536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D3B5FAA-6BDD-21F1-0040-8E55C588E5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0875919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21D6F89D-8707-3AA2-4960-3DE4C5BB87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5915663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83FEEC6-6E5E-837E-A870-8B541832FA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8688931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8" name="Kuva 7">
            <a:extLst>
              <a:ext uri="{FF2B5EF4-FFF2-40B4-BE49-F238E27FC236}">
                <a16:creationId xmlns:a16="http://schemas.microsoft.com/office/drawing/2014/main" id="{AF590D6E-CB0F-A027-0BE0-EDFB57AD7BF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507" y="332655"/>
            <a:ext cx="2321125" cy="504887"/>
          </a:xfrm>
          <a:prstGeom prst="rect">
            <a:avLst/>
          </a:prstGeom>
        </p:spPr>
      </p:pic>
    </p:spTree>
    <p:extLst>
      <p:ext uri="{BB962C8B-B14F-4D97-AF65-F5344CB8AC3E}">
        <p14:creationId xmlns:p14="http://schemas.microsoft.com/office/powerpoint/2010/main" val="7968173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E200A0E5-8B96-F623-0224-5E7690792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10" name="Kuva 9" descr="Kuva, joka sisältää kohteen teksti, clipart-kuva, vaihde&#10;&#10;Kuvaus luotu automaattisesti">
            <a:extLst>
              <a:ext uri="{FF2B5EF4-FFF2-40B4-BE49-F238E27FC236}">
                <a16:creationId xmlns:a16="http://schemas.microsoft.com/office/drawing/2014/main" id="{216A3577-0C4B-46B4-C6A3-2DF7F3B357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6211691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3.2.2025</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7255449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3.2.2025</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9629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8108349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208260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6493610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20884289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10175172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8133677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3262865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3323431" y="3032826"/>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9D0301A5-D95C-8747-AC94-12F484131F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602337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7740132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27963053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0753731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25932851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31867884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4186617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909787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9185567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423354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2927F8C3-5454-AB5F-528E-4FB1FA33CA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23271979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7655939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5316216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8852088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14003446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7" name="Kuva 6" descr="Kuva, joka sisältää kohteen teksti, clipart-kuva, vaihde&#10;&#10;Kuvaus luotu automaattisesti">
            <a:extLst>
              <a:ext uri="{FF2B5EF4-FFF2-40B4-BE49-F238E27FC236}">
                <a16:creationId xmlns:a16="http://schemas.microsoft.com/office/drawing/2014/main" id="{88FC3717-EB00-BAB2-12C1-5D0EBF1AD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5048370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576BC9A0-3A27-384B-5144-E70BFDE15B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9699652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8AAA04F6-8BD4-442D-6590-ADF0C24E9F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187381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13B7B20B-B4E6-B8C2-3C7F-6AAF5E5284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5899349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0" name="Kuva 9">
            <a:extLst>
              <a:ext uri="{FF2B5EF4-FFF2-40B4-BE49-F238E27FC236}">
                <a16:creationId xmlns:a16="http://schemas.microsoft.com/office/drawing/2014/main" id="{4CCF9C88-E734-129E-9AE1-21EC163FA23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24637451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247E90A-3817-3E7C-2D9B-DF3F917CEC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a:extLst>
              <a:ext uri="{FF2B5EF4-FFF2-40B4-BE49-F238E27FC236}">
                <a16:creationId xmlns:a16="http://schemas.microsoft.com/office/drawing/2014/main" id="{38B8CA86-86B6-AC91-D5DD-B02A78373B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26508473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3.2.2025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5646701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88E9F689-F68E-8601-CC29-DE2E03C166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9928585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722074AA-C5A3-BE6C-1C40-BF72E41F5B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11630660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9BC9B486-7AD6-1126-C24E-3E15ADA8DA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9046674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EF40F48-D93C-5E8A-519A-6AFA70F2F8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0422645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67D421DE-6501-0C34-8224-71EEAB8906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2254982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65917E21-4219-757B-E35A-6D443C7471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27891836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2030410-1A42-5E7A-66F0-E096A2D52B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180959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BF22BD9-3E78-90C3-78F1-1E795F4AC6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6772898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8BB5A33A-BDCE-39C8-8250-E851B7A50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90230"/>
            <a:ext cx="1080120" cy="425817"/>
          </a:xfrm>
          <a:prstGeom prst="rect">
            <a:avLst/>
          </a:prstGeom>
        </p:spPr>
      </p:pic>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3.2.2025</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5159865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accent3"/>
                </a:solidFill>
                <a:latin typeface="+mn-lt"/>
              </a:rPr>
              <a:t>www.kuntaliitto.fi</a:t>
            </a:r>
          </a:p>
          <a:p>
            <a:pPr algn="r"/>
            <a:r>
              <a:rPr lang="fi-FI" sz="2000" b="1">
                <a:solidFill>
                  <a:schemeClr val="accent3"/>
                </a:solidFill>
                <a:latin typeface="+mn-lt"/>
              </a:rPr>
              <a:t>www.kommunforbundet.fi</a:t>
            </a:r>
          </a:p>
        </p:txBody>
      </p:sp>
    </p:spTree>
    <p:extLst>
      <p:ext uri="{BB962C8B-B14F-4D97-AF65-F5344CB8AC3E}">
        <p14:creationId xmlns:p14="http://schemas.microsoft.com/office/powerpoint/2010/main" val="17944804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14327769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941B77CA-24CD-4DBD-A47E-5984688C2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7" name="Freeform 7">
            <a:hlinkClick r:id="rId4" tooltip="twitter"/>
            <a:extLst>
              <a:ext uri="{FF2B5EF4-FFF2-40B4-BE49-F238E27FC236}">
                <a16:creationId xmlns:a16="http://schemas.microsoft.com/office/drawing/2014/main" id="{BB35DEBC-7815-738F-1290-EA61337B514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981546C2-A7A1-266F-3C65-D6A87B5B66A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11D70AC9-8BD3-5B83-7BA6-792249811344}"/>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CDAA0944-FE1F-13CF-167D-BB5AE8524AC3}"/>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558E583F-15F2-4E9B-DFD2-C0AEF921E88A}"/>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42335261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685C5932-3F7F-41CB-87DD-B2ABBE5E62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7" name="Freeform 7">
            <a:hlinkClick r:id="rId4" tooltip="twitter"/>
            <a:extLst>
              <a:ext uri="{FF2B5EF4-FFF2-40B4-BE49-F238E27FC236}">
                <a16:creationId xmlns:a16="http://schemas.microsoft.com/office/drawing/2014/main" id="{42871911-1ADF-F9C3-D383-CD21243260C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5A2FC993-D716-8A8B-05AB-C86F52E1531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FDF0951A-B82D-46BF-F594-6FDF1979216F}"/>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F8F07150-8D38-166D-C4D3-816676F50DDF}"/>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1E33A53B-CD10-8760-CCBF-8F1177CAAC5F}"/>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10654914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B8253F78-F4F9-BFBD-5450-8B819FAD63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1809330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1A4B658C-4EE3-E011-005B-4EAFD0F555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31707722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a:extLst>
              <a:ext uri="{FF2B5EF4-FFF2-40B4-BE49-F238E27FC236}">
                <a16:creationId xmlns:a16="http://schemas.microsoft.com/office/drawing/2014/main" id="{FA433A9E-C7ED-0AED-F9AD-A5F5D595D6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057" y="332656"/>
            <a:ext cx="2401583" cy="522388"/>
          </a:xfrm>
          <a:prstGeom prst="rect">
            <a:avLst/>
          </a:prstGeom>
        </p:spPr>
      </p:pic>
    </p:spTree>
    <p:extLst>
      <p:ext uri="{BB962C8B-B14F-4D97-AF65-F5344CB8AC3E}">
        <p14:creationId xmlns:p14="http://schemas.microsoft.com/office/powerpoint/2010/main" val="23594426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9580BFD-F674-A24B-CFA0-1502454B36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65" y="387101"/>
            <a:ext cx="2257567" cy="449611"/>
          </a:xfrm>
          <a:prstGeom prst="rect">
            <a:avLst/>
          </a:prstGeom>
        </p:spPr>
      </p:pic>
    </p:spTree>
    <p:extLst>
      <p:ext uri="{BB962C8B-B14F-4D97-AF65-F5344CB8AC3E}">
        <p14:creationId xmlns:p14="http://schemas.microsoft.com/office/powerpoint/2010/main" val="4946269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CB43AB4C-2F2A-B1DF-CE21-FCBA4998B22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3600461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pic>
        <p:nvPicPr>
          <p:cNvPr id="4" name="Kuva 3">
            <a:extLst>
              <a:ext uri="{FF2B5EF4-FFF2-40B4-BE49-F238E27FC236}">
                <a16:creationId xmlns:a16="http://schemas.microsoft.com/office/drawing/2014/main" id="{86E69778-EE6B-2366-CE5E-27610CCE1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BFD70F3-D100-FE48-6D70-F1B96F1D3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9855486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descr="Kuva, joka sisältää kohteen teksti, clipart-kuva, vaihde&#10;&#10;Kuvaus luotu automaattisesti">
            <a:extLst>
              <a:ext uri="{FF2B5EF4-FFF2-40B4-BE49-F238E27FC236}">
                <a16:creationId xmlns:a16="http://schemas.microsoft.com/office/drawing/2014/main" id="{F0CA18D3-B0A6-4789-A332-2EB7544B67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4201286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a:extLst>
              <a:ext uri="{FF2B5EF4-FFF2-40B4-BE49-F238E27FC236}">
                <a16:creationId xmlns:a16="http://schemas.microsoft.com/office/drawing/2014/main" id="{0600899A-0F3F-7892-9152-B31192985F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2779003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1F79A234-D42A-9E03-82BA-1C1914D308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1727875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98D1C0E-0247-FD27-1951-2963C15DD6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292912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C506FFA0-A0EE-3C14-8AFC-27C2F51D2A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29974613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BC2E37E6-A334-4541-7416-1CBA41F88B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65304"/>
            <a:ext cx="1135445" cy="447628"/>
          </a:xfrm>
          <a:prstGeom prst="rect">
            <a:avLst/>
          </a:prstGeom>
        </p:spPr>
      </p:pic>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3.2.2025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18516913-EAB8-5571-48D0-F7D7A63E7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207DF3DF-97F5-335D-F16D-08F345E727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A0854B12-A8EC-5DA1-9F03-C0085741F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8020"/>
            <a:ext cx="1112608" cy="438625"/>
          </a:xfrm>
          <a:prstGeom prst="rect">
            <a:avLst/>
          </a:prstGeom>
        </p:spPr>
      </p:pic>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9BB087CF-5908-7A5F-3FE0-CEF0C7AF9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4E66EDC3-97CF-B9F4-E16A-D7CBD7C51D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D889FBF4-C18E-57CD-4173-D6A742840E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pic>
        <p:nvPicPr>
          <p:cNvPr id="3" name="Kuva 2">
            <a:extLst>
              <a:ext uri="{FF2B5EF4-FFF2-40B4-BE49-F238E27FC236}">
                <a16:creationId xmlns:a16="http://schemas.microsoft.com/office/drawing/2014/main" id="{7EF23204-69DF-1396-8F3E-0F9927CFDC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3" name="Kuva 2">
            <a:extLst>
              <a:ext uri="{FF2B5EF4-FFF2-40B4-BE49-F238E27FC236}">
                <a16:creationId xmlns:a16="http://schemas.microsoft.com/office/drawing/2014/main" id="{4ABD6CA5-2DCF-4516-BD05-555E0CAB36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8" name="Kuva 7">
            <a:extLst>
              <a:ext uri="{FF2B5EF4-FFF2-40B4-BE49-F238E27FC236}">
                <a16:creationId xmlns:a16="http://schemas.microsoft.com/office/drawing/2014/main" id="{7E8D7B89-FD5D-3D7A-43E6-818E375732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pic>
        <p:nvPicPr>
          <p:cNvPr id="3" name="Kuva 2">
            <a:extLst>
              <a:ext uri="{FF2B5EF4-FFF2-40B4-BE49-F238E27FC236}">
                <a16:creationId xmlns:a16="http://schemas.microsoft.com/office/drawing/2014/main" id="{F0799A42-46C2-5C44-1AC4-69307C694F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1385" y="6190230"/>
            <a:ext cx="1152128" cy="454205"/>
          </a:xfrm>
          <a:prstGeom prst="rect">
            <a:avLst/>
          </a:prstGeom>
        </p:spPr>
      </p:pic>
    </p:spTree>
    <p:extLst>
      <p:ext uri="{BB962C8B-B14F-4D97-AF65-F5344CB8AC3E}">
        <p14:creationId xmlns:p14="http://schemas.microsoft.com/office/powerpoint/2010/main" val="10285795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pic>
        <p:nvPicPr>
          <p:cNvPr id="3" name="Kuva 2">
            <a:extLst>
              <a:ext uri="{FF2B5EF4-FFF2-40B4-BE49-F238E27FC236}">
                <a16:creationId xmlns:a16="http://schemas.microsoft.com/office/drawing/2014/main" id="{E47E3CB3-FF7A-1025-0E05-A2AEB964F9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5737652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E22FBA1D-386A-BAD7-E766-4BD5C9B2B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pic>
        <p:nvPicPr>
          <p:cNvPr id="3" name="Kuva 2">
            <a:extLst>
              <a:ext uri="{FF2B5EF4-FFF2-40B4-BE49-F238E27FC236}">
                <a16:creationId xmlns:a16="http://schemas.microsoft.com/office/drawing/2014/main" id="{A5FD07B1-54A8-38B3-68A3-E3AFD6EB71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4151484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10" name="Kuva 9">
            <a:extLst>
              <a:ext uri="{FF2B5EF4-FFF2-40B4-BE49-F238E27FC236}">
                <a16:creationId xmlns:a16="http://schemas.microsoft.com/office/drawing/2014/main" id="{F3B752EC-8951-F890-1DA9-5AF1A4287E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1E7F5675-B2B8-7B43-4B07-FAC7CFD100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DA70C2A7-4AA8-F7C7-08CC-94318528FD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2ABED3F0-C592-A597-DEDB-7EB7A1CF1F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FAF9A483-5486-C525-6C58-0E057373DD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4119E622-847D-5207-31FC-7140890F3A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333951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3.2.2025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2883EF0A-AF72-1F3C-8E14-AF997CAD9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6207583"/>
            <a:ext cx="1064095" cy="419499"/>
          </a:xfrm>
          <a:prstGeom prst="rect">
            <a:avLst/>
          </a:prstGeom>
        </p:spPr>
      </p:pic>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CFCA9D9-1494-AC58-98CD-CB55473445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CE7E77EC-54BE-528B-D560-4A855AAA7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02035F5C-E8BA-C775-EB70-04A400E456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DCC196FC-B3A7-06EE-712A-B434212025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A421061F-2BF5-A87B-FBAB-4681AA485F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14431B7E-804E-9447-5EFC-9FA5CBB397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0D168F64-E684-DAAA-5228-EC66773C79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98C16F96-9A74-2B0B-7759-BA010BCEBA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E804515-3B2A-5868-CF55-0A288BD780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3.2.2025</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pic>
        <p:nvPicPr>
          <p:cNvPr id="5" name="Kuva 4">
            <a:extLst>
              <a:ext uri="{FF2B5EF4-FFF2-40B4-BE49-F238E27FC236}">
                <a16:creationId xmlns:a16="http://schemas.microsoft.com/office/drawing/2014/main" id="{EDDB365D-89C3-46B2-2BB9-60910FD0B2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pic>
        <p:nvPicPr>
          <p:cNvPr id="7" name="Kuva 6">
            <a:extLst>
              <a:ext uri="{FF2B5EF4-FFF2-40B4-BE49-F238E27FC236}">
                <a16:creationId xmlns:a16="http://schemas.microsoft.com/office/drawing/2014/main" id="{DA65030E-A071-7A8A-48C4-54650534A34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2184" y="6123513"/>
            <a:ext cx="1064095" cy="419499"/>
          </a:xfrm>
          <a:prstGeom prst="rect">
            <a:avLst/>
          </a:prstGeom>
        </p:spPr>
      </p:pic>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AFF0E2AF-90D1-2384-FFE4-29EDCCCD5A4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44737" y="6145643"/>
            <a:ext cx="881441" cy="347491"/>
          </a:xfrm>
          <a:prstGeom prst="rect">
            <a:avLst/>
          </a:prstGeom>
        </p:spPr>
      </p:pic>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C1F8B928-E0A9-E8AD-1352-5474037D265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44595" y="6145643"/>
            <a:ext cx="881441" cy="347491"/>
          </a:xfrm>
          <a:prstGeom prst="rect">
            <a:avLst/>
          </a:prstGeom>
        </p:spPr>
      </p:pic>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B7E63CCC-3AF8-0D5E-3AAD-47957BAFDB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1669524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189629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a:extLst>
              <a:ext uri="{FF2B5EF4-FFF2-40B4-BE49-F238E27FC236}">
                <a16:creationId xmlns:a16="http://schemas.microsoft.com/office/drawing/2014/main" id="{8D494F93-1A7E-0026-238C-3B9F016980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4472" y="285653"/>
            <a:ext cx="1643672" cy="647986"/>
          </a:xfrm>
          <a:prstGeom prst="rect">
            <a:avLst/>
          </a:prstGeom>
        </p:spPr>
      </p:pic>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3.2.2025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78269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3.2.2025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C53C6F08-760D-4287-BC30-45AA5A56D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12498689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3.2.2025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18516913-EAB8-5571-48D0-F7D7A63E7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8947959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E22FBA1D-386A-BAD7-E766-4BD5C9B2B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2939945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02035F5C-E8BA-C775-EB70-04A400E456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8409506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B7E63CCC-3AF8-0D5E-3AAD-47957BAFDB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3245356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a:extLst>
              <a:ext uri="{FF2B5EF4-FFF2-40B4-BE49-F238E27FC236}">
                <a16:creationId xmlns:a16="http://schemas.microsoft.com/office/drawing/2014/main" id="{8D494F93-1A7E-0026-238C-3B9F016980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4472" y="285653"/>
            <a:ext cx="1643672" cy="647986"/>
          </a:xfrm>
          <a:prstGeom prst="rect">
            <a:avLst/>
          </a:prstGeom>
        </p:spPr>
      </p:pic>
    </p:spTree>
    <p:extLst>
      <p:ext uri="{BB962C8B-B14F-4D97-AF65-F5344CB8AC3E}">
        <p14:creationId xmlns:p14="http://schemas.microsoft.com/office/powerpoint/2010/main" val="8576624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671D3D9E-718A-4255-A1B1-D4A84671C9F6}"/>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8" name="Kuva 7">
            <a:extLst>
              <a:ext uri="{FF2B5EF4-FFF2-40B4-BE49-F238E27FC236}">
                <a16:creationId xmlns:a16="http://schemas.microsoft.com/office/drawing/2014/main" id="{04F20CBB-8B03-878A-4B35-D8D6A0E892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4472" y="285653"/>
            <a:ext cx="1643672" cy="647986"/>
          </a:xfrm>
          <a:prstGeom prst="rect">
            <a:avLst/>
          </a:prstGeom>
        </p:spPr>
      </p:pic>
    </p:spTree>
    <p:extLst>
      <p:ext uri="{BB962C8B-B14F-4D97-AF65-F5344CB8AC3E}">
        <p14:creationId xmlns:p14="http://schemas.microsoft.com/office/powerpoint/2010/main" val="2001173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3.2.2025</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pic>
        <p:nvPicPr>
          <p:cNvPr id="7" name="Kuva 6">
            <a:extLst>
              <a:ext uri="{FF2B5EF4-FFF2-40B4-BE49-F238E27FC236}">
                <a16:creationId xmlns:a16="http://schemas.microsoft.com/office/drawing/2014/main" id="{F1FBA80D-079E-7EF7-09A2-C785EBB96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284" y="6166052"/>
            <a:ext cx="1152128" cy="454204"/>
          </a:xfrm>
          <a:prstGeom prst="rect">
            <a:avLst/>
          </a:prstGeom>
        </p:spPr>
      </p:pic>
    </p:spTree>
    <p:extLst>
      <p:ext uri="{BB962C8B-B14F-4D97-AF65-F5344CB8AC3E}">
        <p14:creationId xmlns:p14="http://schemas.microsoft.com/office/powerpoint/2010/main" val="5675128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3.2.2025</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pic>
        <p:nvPicPr>
          <p:cNvPr id="7" name="Kuva 6">
            <a:extLst>
              <a:ext uri="{FF2B5EF4-FFF2-40B4-BE49-F238E27FC236}">
                <a16:creationId xmlns:a16="http://schemas.microsoft.com/office/drawing/2014/main" id="{F1FBA80D-079E-7EF7-09A2-C785EBB96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284" y="6166052"/>
            <a:ext cx="1152128" cy="454204"/>
          </a:xfrm>
          <a:prstGeom prst="rect">
            <a:avLst/>
          </a:prstGeom>
        </p:spPr>
      </p:pic>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3.2.2025</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A90B74E1-EEFB-69A5-3F62-ADA2969011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739" y="6176382"/>
            <a:ext cx="1152128" cy="454204"/>
          </a:xfrm>
          <a:prstGeom prst="rect">
            <a:avLst/>
          </a:prstGeom>
        </p:spPr>
      </p:pic>
    </p:spTree>
    <p:extLst>
      <p:ext uri="{BB962C8B-B14F-4D97-AF65-F5344CB8AC3E}">
        <p14:creationId xmlns:p14="http://schemas.microsoft.com/office/powerpoint/2010/main" val="17420706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E8CF9F8D-EF7F-BB8B-7B9C-C970D3D66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4630202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pic>
        <p:nvPicPr>
          <p:cNvPr id="8" name="Kuva 7">
            <a:extLst>
              <a:ext uri="{FF2B5EF4-FFF2-40B4-BE49-F238E27FC236}">
                <a16:creationId xmlns:a16="http://schemas.microsoft.com/office/drawing/2014/main" id="{274ED8AE-1E2B-0370-442A-A6D6F99470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65304"/>
            <a:ext cx="1152128" cy="454205"/>
          </a:xfrm>
          <a:prstGeom prst="rect">
            <a:avLst/>
          </a:prstGeom>
        </p:spPr>
      </p:pic>
    </p:spTree>
    <p:extLst>
      <p:ext uri="{BB962C8B-B14F-4D97-AF65-F5344CB8AC3E}">
        <p14:creationId xmlns:p14="http://schemas.microsoft.com/office/powerpoint/2010/main" val="34828582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B8BA1A8-2525-6EE5-22C6-46458595B0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7313801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47049716-BFBE-0E00-8A78-5E91567BE6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013393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E200A0E5-8B96-F623-0224-5E7690792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752582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3323431" y="3032826"/>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9D0301A5-D95C-8747-AC94-12F484131F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8652443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2927F8C3-5454-AB5F-528E-4FB1FA33CA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1911018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247E90A-3817-3E7C-2D9B-DF3F917CEC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9505601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8BB5A33A-BDCE-39C8-8250-E851B7A50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90230"/>
            <a:ext cx="1080120" cy="425817"/>
          </a:xfrm>
          <a:prstGeom prst="rect">
            <a:avLst/>
          </a:prstGeom>
        </p:spPr>
      </p:pic>
    </p:spTree>
    <p:extLst>
      <p:ext uri="{BB962C8B-B14F-4D97-AF65-F5344CB8AC3E}">
        <p14:creationId xmlns:p14="http://schemas.microsoft.com/office/powerpoint/2010/main" val="32406939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3.2.2025</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A90B74E1-EEFB-69A5-3F62-ADA2969011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739" y="6176382"/>
            <a:ext cx="1152128" cy="454204"/>
          </a:xfrm>
          <a:prstGeom prst="rect">
            <a:avLst/>
          </a:prstGeom>
        </p:spPr>
      </p:pic>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pic>
        <p:nvPicPr>
          <p:cNvPr id="4" name="Kuva 3">
            <a:extLst>
              <a:ext uri="{FF2B5EF4-FFF2-40B4-BE49-F238E27FC236}">
                <a16:creationId xmlns:a16="http://schemas.microsoft.com/office/drawing/2014/main" id="{86E69778-EE6B-2366-CE5E-27610CCE1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3140184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BC2E37E6-A334-4541-7416-1CBA41F88B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65304"/>
            <a:ext cx="1135445" cy="447628"/>
          </a:xfrm>
          <a:prstGeom prst="rect">
            <a:avLst/>
          </a:prstGeom>
        </p:spPr>
      </p:pic>
    </p:spTree>
    <p:extLst>
      <p:ext uri="{BB962C8B-B14F-4D97-AF65-F5344CB8AC3E}">
        <p14:creationId xmlns:p14="http://schemas.microsoft.com/office/powerpoint/2010/main" val="42343637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207DF3DF-97F5-335D-F16D-08F345E727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31922217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A0854B12-A8EC-5DA1-9F03-C0085741F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8020"/>
            <a:ext cx="1112608" cy="438625"/>
          </a:xfrm>
          <a:prstGeom prst="rect">
            <a:avLst/>
          </a:prstGeom>
        </p:spPr>
      </p:pic>
    </p:spTree>
    <p:extLst>
      <p:ext uri="{BB962C8B-B14F-4D97-AF65-F5344CB8AC3E}">
        <p14:creationId xmlns:p14="http://schemas.microsoft.com/office/powerpoint/2010/main" val="3120076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9BB087CF-5908-7A5F-3FE0-CEF0C7AF9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42368871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4E66EDC3-97CF-B9F4-E16A-D7CBD7C51D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6108484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D889FBF4-C18E-57CD-4173-D6A742840E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8130720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pic>
        <p:nvPicPr>
          <p:cNvPr id="3" name="Kuva 2">
            <a:extLst>
              <a:ext uri="{FF2B5EF4-FFF2-40B4-BE49-F238E27FC236}">
                <a16:creationId xmlns:a16="http://schemas.microsoft.com/office/drawing/2014/main" id="{7EF23204-69DF-1396-8F3E-0F9927CFDC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5506044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3" name="Kuva 2">
            <a:extLst>
              <a:ext uri="{FF2B5EF4-FFF2-40B4-BE49-F238E27FC236}">
                <a16:creationId xmlns:a16="http://schemas.microsoft.com/office/drawing/2014/main" id="{4ABD6CA5-2DCF-4516-BD05-555E0CAB36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3741662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8" name="Kuva 7">
            <a:extLst>
              <a:ext uri="{FF2B5EF4-FFF2-40B4-BE49-F238E27FC236}">
                <a16:creationId xmlns:a16="http://schemas.microsoft.com/office/drawing/2014/main" id="{7E8D7B89-FD5D-3D7A-43E6-818E375732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9290793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3.2.2025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E8CF9F8D-EF7F-BB8B-7B9C-C970D3D66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pic>
        <p:nvPicPr>
          <p:cNvPr id="3" name="Kuva 2">
            <a:extLst>
              <a:ext uri="{FF2B5EF4-FFF2-40B4-BE49-F238E27FC236}">
                <a16:creationId xmlns:a16="http://schemas.microsoft.com/office/drawing/2014/main" id="{F0799A42-46C2-5C44-1AC4-69307C694F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1385" y="6190230"/>
            <a:ext cx="1152128" cy="454205"/>
          </a:xfrm>
          <a:prstGeom prst="rect">
            <a:avLst/>
          </a:prstGeom>
        </p:spPr>
      </p:pic>
    </p:spTree>
    <p:extLst>
      <p:ext uri="{BB962C8B-B14F-4D97-AF65-F5344CB8AC3E}">
        <p14:creationId xmlns:p14="http://schemas.microsoft.com/office/powerpoint/2010/main" val="38260069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pic>
        <p:nvPicPr>
          <p:cNvPr id="3" name="Kuva 2">
            <a:extLst>
              <a:ext uri="{FF2B5EF4-FFF2-40B4-BE49-F238E27FC236}">
                <a16:creationId xmlns:a16="http://schemas.microsoft.com/office/drawing/2014/main" id="{E47E3CB3-FF7A-1025-0E05-A2AEB964F9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6878861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3.2.2025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pic>
        <p:nvPicPr>
          <p:cNvPr id="3" name="Kuva 2">
            <a:extLst>
              <a:ext uri="{FF2B5EF4-FFF2-40B4-BE49-F238E27FC236}">
                <a16:creationId xmlns:a16="http://schemas.microsoft.com/office/drawing/2014/main" id="{A5FD07B1-54A8-38B3-68A3-E3AFD6EB71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5926188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10" name="Kuva 9">
            <a:extLst>
              <a:ext uri="{FF2B5EF4-FFF2-40B4-BE49-F238E27FC236}">
                <a16:creationId xmlns:a16="http://schemas.microsoft.com/office/drawing/2014/main" id="{F3B752EC-8951-F890-1DA9-5AF1A4287E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7394925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1E7F5675-B2B8-7B43-4B07-FAC7CFD100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817977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DA70C2A7-4AA8-F7C7-08CC-94318528FD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8627693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2ABED3F0-C592-A597-DEDB-7EB7A1CF1F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9878397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FAF9A483-5486-C525-6C58-0E057373DD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4115444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3.2.2025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4119E622-847D-5207-31FC-7140890F3A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5419073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3.2.2025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2883EF0A-AF72-1F3C-8E14-AF997CAD9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6207583"/>
            <a:ext cx="1064095" cy="419499"/>
          </a:xfrm>
          <a:prstGeom prst="rect">
            <a:avLst/>
          </a:prstGeom>
        </p:spPr>
      </p:pic>
    </p:spTree>
    <p:extLst>
      <p:ext uri="{BB962C8B-B14F-4D97-AF65-F5344CB8AC3E}">
        <p14:creationId xmlns:p14="http://schemas.microsoft.com/office/powerpoint/2010/main" val="38460547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63" Type="http://schemas.openxmlformats.org/officeDocument/2006/relationships/theme" Target="../theme/theme2.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61" Type="http://schemas.openxmlformats.org/officeDocument/2006/relationships/slideLayout" Target="../slideLayouts/slideLayout12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64" Type="http://schemas.openxmlformats.org/officeDocument/2006/relationships/image" Target="../media/image1.png"/><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slideLayout" Target="../slideLayouts/slideLayout12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49.xml"/><Relationship Id="rId21" Type="http://schemas.openxmlformats.org/officeDocument/2006/relationships/slideLayout" Target="../slideLayouts/slideLayout144.xml"/><Relationship Id="rId34" Type="http://schemas.openxmlformats.org/officeDocument/2006/relationships/slideLayout" Target="../slideLayouts/slideLayout157.xml"/><Relationship Id="rId42" Type="http://schemas.openxmlformats.org/officeDocument/2006/relationships/slideLayout" Target="../slideLayouts/slideLayout165.xml"/><Relationship Id="rId47" Type="http://schemas.openxmlformats.org/officeDocument/2006/relationships/slideLayout" Target="../slideLayouts/slideLayout170.xml"/><Relationship Id="rId50" Type="http://schemas.openxmlformats.org/officeDocument/2006/relationships/slideLayout" Target="../slideLayouts/slideLayout173.xml"/><Relationship Id="rId55" Type="http://schemas.openxmlformats.org/officeDocument/2006/relationships/slideLayout" Target="../slideLayouts/slideLayout178.xml"/><Relationship Id="rId63" Type="http://schemas.openxmlformats.org/officeDocument/2006/relationships/theme" Target="../theme/theme3.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9" Type="http://schemas.openxmlformats.org/officeDocument/2006/relationships/slideLayout" Target="../slideLayouts/slideLayout152.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37" Type="http://schemas.openxmlformats.org/officeDocument/2006/relationships/slideLayout" Target="../slideLayouts/slideLayout160.xml"/><Relationship Id="rId40" Type="http://schemas.openxmlformats.org/officeDocument/2006/relationships/slideLayout" Target="../slideLayouts/slideLayout163.xml"/><Relationship Id="rId45" Type="http://schemas.openxmlformats.org/officeDocument/2006/relationships/slideLayout" Target="../slideLayouts/slideLayout168.xml"/><Relationship Id="rId53" Type="http://schemas.openxmlformats.org/officeDocument/2006/relationships/slideLayout" Target="../slideLayouts/slideLayout176.xml"/><Relationship Id="rId58" Type="http://schemas.openxmlformats.org/officeDocument/2006/relationships/slideLayout" Target="../slideLayouts/slideLayout181.xml"/><Relationship Id="rId66" Type="http://schemas.openxmlformats.org/officeDocument/2006/relationships/image" Target="../media/image37.svg"/><Relationship Id="rId5" Type="http://schemas.openxmlformats.org/officeDocument/2006/relationships/slideLayout" Target="../slideLayouts/slideLayout128.xml"/><Relationship Id="rId61" Type="http://schemas.openxmlformats.org/officeDocument/2006/relationships/slideLayout" Target="../slideLayouts/slideLayout184.xml"/><Relationship Id="rId19" Type="http://schemas.openxmlformats.org/officeDocument/2006/relationships/slideLayout" Target="../slideLayouts/slideLayout14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slideLayout" Target="../slideLayouts/slideLayout158.xml"/><Relationship Id="rId43" Type="http://schemas.openxmlformats.org/officeDocument/2006/relationships/slideLayout" Target="../slideLayouts/slideLayout166.xml"/><Relationship Id="rId48" Type="http://schemas.openxmlformats.org/officeDocument/2006/relationships/slideLayout" Target="../slideLayouts/slideLayout171.xml"/><Relationship Id="rId56" Type="http://schemas.openxmlformats.org/officeDocument/2006/relationships/slideLayout" Target="../slideLayouts/slideLayout179.xml"/><Relationship Id="rId64" Type="http://schemas.openxmlformats.org/officeDocument/2006/relationships/image" Target="../media/image1.png"/><Relationship Id="rId8" Type="http://schemas.openxmlformats.org/officeDocument/2006/relationships/slideLayout" Target="../slideLayouts/slideLayout131.xml"/><Relationship Id="rId51" Type="http://schemas.openxmlformats.org/officeDocument/2006/relationships/slideLayout" Target="../slideLayouts/slideLayout174.xml"/><Relationship Id="rId3" Type="http://schemas.openxmlformats.org/officeDocument/2006/relationships/slideLayout" Target="../slideLayouts/slideLayout126.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slideLayout" Target="../slideLayouts/slideLayout156.xml"/><Relationship Id="rId38" Type="http://schemas.openxmlformats.org/officeDocument/2006/relationships/slideLayout" Target="../slideLayouts/slideLayout161.xml"/><Relationship Id="rId46" Type="http://schemas.openxmlformats.org/officeDocument/2006/relationships/slideLayout" Target="../slideLayouts/slideLayout169.xml"/><Relationship Id="rId59" Type="http://schemas.openxmlformats.org/officeDocument/2006/relationships/slideLayout" Target="../slideLayouts/slideLayout182.xml"/><Relationship Id="rId20" Type="http://schemas.openxmlformats.org/officeDocument/2006/relationships/slideLayout" Target="../slideLayouts/slideLayout143.xml"/><Relationship Id="rId41" Type="http://schemas.openxmlformats.org/officeDocument/2006/relationships/slideLayout" Target="../slideLayouts/slideLayout164.xml"/><Relationship Id="rId54" Type="http://schemas.openxmlformats.org/officeDocument/2006/relationships/slideLayout" Target="../slideLayouts/slideLayout177.xml"/><Relationship Id="rId62" Type="http://schemas.openxmlformats.org/officeDocument/2006/relationships/slideLayout" Target="../slideLayouts/slideLayout18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36" Type="http://schemas.openxmlformats.org/officeDocument/2006/relationships/slideLayout" Target="../slideLayouts/slideLayout159.xml"/><Relationship Id="rId49" Type="http://schemas.openxmlformats.org/officeDocument/2006/relationships/slideLayout" Target="../slideLayouts/slideLayout172.xml"/><Relationship Id="rId57" Type="http://schemas.openxmlformats.org/officeDocument/2006/relationships/slideLayout" Target="../slideLayouts/slideLayout180.xml"/><Relationship Id="rId10" Type="http://schemas.openxmlformats.org/officeDocument/2006/relationships/slideLayout" Target="../slideLayouts/slideLayout133.xml"/><Relationship Id="rId31" Type="http://schemas.openxmlformats.org/officeDocument/2006/relationships/slideLayout" Target="../slideLayouts/slideLayout154.xml"/><Relationship Id="rId44" Type="http://schemas.openxmlformats.org/officeDocument/2006/relationships/slideLayout" Target="../slideLayouts/slideLayout167.xml"/><Relationship Id="rId52" Type="http://schemas.openxmlformats.org/officeDocument/2006/relationships/slideLayout" Target="../slideLayouts/slideLayout175.xml"/><Relationship Id="rId60" Type="http://schemas.openxmlformats.org/officeDocument/2006/relationships/slideLayout" Target="../slideLayouts/slideLayout183.xml"/><Relationship Id="rId65" Type="http://schemas.openxmlformats.org/officeDocument/2006/relationships/image" Target="../media/image36.pn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9" Type="http://schemas.openxmlformats.org/officeDocument/2006/relationships/slideLayout" Target="../slideLayouts/slideLayout1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3.2.2025</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668" r:id="rId7"/>
    <p:sldLayoutId id="2147483650" r:id="rId8"/>
    <p:sldLayoutId id="2147483653" r:id="rId9"/>
    <p:sldLayoutId id="2147483652" r:id="rId10"/>
    <p:sldLayoutId id="2147483667"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701" r:id="rId25"/>
    <p:sldLayoutId id="2147483721" r:id="rId26"/>
    <p:sldLayoutId id="2147483722" r:id="rId27"/>
    <p:sldLayoutId id="2147483723" r:id="rId28"/>
    <p:sldLayoutId id="2147483724" r:id="rId29"/>
    <p:sldLayoutId id="2147483725" r:id="rId30"/>
    <p:sldLayoutId id="2147483651" r:id="rId31"/>
    <p:sldLayoutId id="2147483664" r:id="rId32"/>
    <p:sldLayoutId id="2147483666" r:id="rId33"/>
    <p:sldLayoutId id="2147483708" r:id="rId34"/>
    <p:sldLayoutId id="2147483665" r:id="rId35"/>
    <p:sldLayoutId id="2147483711" r:id="rId36"/>
    <p:sldLayoutId id="2147483654" r:id="rId37"/>
    <p:sldLayoutId id="2147483684" r:id="rId38"/>
    <p:sldLayoutId id="2147483685" r:id="rId39"/>
    <p:sldLayoutId id="2147483686" r:id="rId40"/>
    <p:sldLayoutId id="2147483683" r:id="rId41"/>
    <p:sldLayoutId id="2147483717" r:id="rId42"/>
    <p:sldLayoutId id="2147483687" r:id="rId43"/>
    <p:sldLayoutId id="2147483718" r:id="rId44"/>
    <p:sldLayoutId id="2147483720" r:id="rId45"/>
    <p:sldLayoutId id="2147483655" r:id="rId46"/>
    <p:sldLayoutId id="2147483692" r:id="rId47"/>
    <p:sldLayoutId id="2147483693" r:id="rId48"/>
    <p:sldLayoutId id="2147483694" r:id="rId49"/>
    <p:sldLayoutId id="2147483695" r:id="rId50"/>
    <p:sldLayoutId id="2147483732" r:id="rId51"/>
    <p:sldLayoutId id="2147483733" r:id="rId52"/>
    <p:sldLayoutId id="2147483700" r:id="rId53"/>
    <p:sldLayoutId id="2147483660" r:id="rId54"/>
    <p:sldLayoutId id="2147483699" r:id="rId55"/>
    <p:sldLayoutId id="2147483682" r:id="rId56"/>
    <p:sldLayoutId id="2147483713" r:id="rId57"/>
    <p:sldLayoutId id="2147483728" r:id="rId58"/>
    <p:sldLayoutId id="2147483729" r:id="rId59"/>
    <p:sldLayoutId id="2147483730" r:id="rId60"/>
    <p:sldLayoutId id="2147483731" r:id="rId61"/>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3.2.2025</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373915246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773" r:id="rId39"/>
    <p:sldLayoutId id="2147483774" r:id="rId40"/>
    <p:sldLayoutId id="2147483775" r:id="rId41"/>
    <p:sldLayoutId id="2147483776" r:id="rId42"/>
    <p:sldLayoutId id="2147483777" r:id="rId43"/>
    <p:sldLayoutId id="2147483778" r:id="rId44"/>
    <p:sldLayoutId id="2147483779" r:id="rId45"/>
    <p:sldLayoutId id="2147483780" r:id="rId46"/>
    <p:sldLayoutId id="2147483781" r:id="rId47"/>
    <p:sldLayoutId id="2147483782" r:id="rId48"/>
    <p:sldLayoutId id="2147483783" r:id="rId49"/>
    <p:sldLayoutId id="2147483784" r:id="rId50"/>
    <p:sldLayoutId id="2147483785" r:id="rId51"/>
    <p:sldLayoutId id="2147483786" r:id="rId52"/>
    <p:sldLayoutId id="2147483787" r:id="rId53"/>
    <p:sldLayoutId id="2147483788" r:id="rId54"/>
    <p:sldLayoutId id="2147483789" r:id="rId55"/>
    <p:sldLayoutId id="2147483790" r:id="rId56"/>
    <p:sldLayoutId id="2147483791" r:id="rId57"/>
    <p:sldLayoutId id="2147483792" r:id="rId58"/>
    <p:sldLayoutId id="2147483793" r:id="rId59"/>
    <p:sldLayoutId id="2147483794" r:id="rId60"/>
    <p:sldLayoutId id="2147483795" r:id="rId61"/>
    <p:sldLayoutId id="2147483796"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3.2.2025</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a:extLst>
              <a:ext uri="{FF2B5EF4-FFF2-40B4-BE49-F238E27FC236}">
                <a16:creationId xmlns:a16="http://schemas.microsoft.com/office/drawing/2014/main" id="{F5F7B09B-2E9D-3DA3-CB9F-600999002B9A}"/>
              </a:ext>
            </a:extLst>
          </p:cNvPr>
          <p:cNvPicPr>
            <a:picLocks noChangeAspect="1"/>
          </p:cNvPicPr>
          <p:nvPr userDrawn="1"/>
        </p:nvPicPr>
        <p:blipFill>
          <a:blip r:embed="rId65" cstate="print">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143414826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 id="2147483831" r:id="rId34"/>
    <p:sldLayoutId id="2147483832" r:id="rId35"/>
    <p:sldLayoutId id="2147483833" r:id="rId36"/>
    <p:sldLayoutId id="2147483834" r:id="rId37"/>
    <p:sldLayoutId id="2147483835" r:id="rId38"/>
    <p:sldLayoutId id="2147483836" r:id="rId39"/>
    <p:sldLayoutId id="2147483837" r:id="rId40"/>
    <p:sldLayoutId id="2147483838" r:id="rId41"/>
    <p:sldLayoutId id="2147483839" r:id="rId42"/>
    <p:sldLayoutId id="2147483840" r:id="rId43"/>
    <p:sldLayoutId id="2147483841" r:id="rId44"/>
    <p:sldLayoutId id="2147483842" r:id="rId45"/>
    <p:sldLayoutId id="2147483843" r:id="rId46"/>
    <p:sldLayoutId id="2147483844" r:id="rId47"/>
    <p:sldLayoutId id="2147483845" r:id="rId48"/>
    <p:sldLayoutId id="2147483846" r:id="rId49"/>
    <p:sldLayoutId id="2147483847" r:id="rId50"/>
    <p:sldLayoutId id="2147483848" r:id="rId51"/>
    <p:sldLayoutId id="2147483849" r:id="rId52"/>
    <p:sldLayoutId id="2147483850" r:id="rId53"/>
    <p:sldLayoutId id="2147483851" r:id="rId54"/>
    <p:sldLayoutId id="2147483852" r:id="rId55"/>
    <p:sldLayoutId id="2147483853" r:id="rId56"/>
    <p:sldLayoutId id="2147483854" r:id="rId57"/>
    <p:sldLayoutId id="2147483855" r:id="rId58"/>
    <p:sldLayoutId id="2147483856" r:id="rId59"/>
    <p:sldLayoutId id="2147483857" r:id="rId60"/>
    <p:sldLayoutId id="2147483858" r:id="rId61"/>
    <p:sldLayoutId id="2147483859"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microsoft.com/office/2018/10/relationships/comments" Target="../comments/modernComment_182_9CC2098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sami.uotinen@hyvil.fi" TargetMode="External"/><Relationship Id="rId2" Type="http://schemas.openxmlformats.org/officeDocument/2006/relationships/hyperlink" Target="mailto:liisa.jurmu@kuntaliitto.fi" TargetMode="External"/><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15CB03-187B-DDE2-0523-46E2B4E50FD8}"/>
              </a:ext>
            </a:extLst>
          </p:cNvPr>
          <p:cNvSpPr>
            <a:spLocks noGrp="1"/>
          </p:cNvSpPr>
          <p:nvPr>
            <p:ph type="ctrTitle"/>
          </p:nvPr>
        </p:nvSpPr>
        <p:spPr/>
        <p:txBody>
          <a:bodyPr/>
          <a:lstStyle/>
          <a:p>
            <a:r>
              <a:rPr lang="fi-FI"/>
              <a:t>Tilannekuvakysely hyvinvointialueiden ja kuntien yhdyspinnoista </a:t>
            </a:r>
          </a:p>
        </p:txBody>
      </p:sp>
      <p:sp>
        <p:nvSpPr>
          <p:cNvPr id="3" name="Alaotsikko 2">
            <a:extLst>
              <a:ext uri="{FF2B5EF4-FFF2-40B4-BE49-F238E27FC236}">
                <a16:creationId xmlns:a16="http://schemas.microsoft.com/office/drawing/2014/main" id="{13880B6B-7573-97B5-4163-64AF13ACA4F4}"/>
              </a:ext>
            </a:extLst>
          </p:cNvPr>
          <p:cNvSpPr>
            <a:spLocks noGrp="1"/>
          </p:cNvSpPr>
          <p:nvPr>
            <p:ph type="subTitle" idx="1"/>
          </p:nvPr>
        </p:nvSpPr>
        <p:spPr/>
        <p:txBody>
          <a:bodyPr/>
          <a:lstStyle/>
          <a:p>
            <a:r>
              <a:rPr lang="fi-FI" sz="2400"/>
              <a:t>Tuloksia joulukuussa 2023-tammikuussa 2024 </a:t>
            </a:r>
          </a:p>
          <a:p>
            <a:r>
              <a:rPr lang="fi-FI" sz="2400"/>
              <a:t>toteutetusta hyvinvointialuekyselystä</a:t>
            </a:r>
          </a:p>
        </p:txBody>
      </p:sp>
      <p:sp>
        <p:nvSpPr>
          <p:cNvPr id="4" name="Dian numeron paikkamerkki 3">
            <a:extLst>
              <a:ext uri="{FF2B5EF4-FFF2-40B4-BE49-F238E27FC236}">
                <a16:creationId xmlns:a16="http://schemas.microsoft.com/office/drawing/2014/main" id="{77C262AF-3ADD-5504-F446-7EB63735A473}"/>
              </a:ext>
            </a:extLst>
          </p:cNvPr>
          <p:cNvSpPr>
            <a:spLocks noGrp="1"/>
          </p:cNvSpPr>
          <p:nvPr>
            <p:ph type="sldNum" sz="quarter" idx="12"/>
          </p:nvPr>
        </p:nvSpPr>
        <p:spPr/>
        <p:txBody>
          <a:bodyPr/>
          <a:lstStyle/>
          <a:p>
            <a:fld id="{0861148C-697E-4B67-BDAA-872F34DF1106}" type="slidenum">
              <a:rPr lang="fi-FI" smtClean="0"/>
              <a:pPr/>
              <a:t>1</a:t>
            </a:fld>
            <a:endParaRPr lang="fi-FI"/>
          </a:p>
        </p:txBody>
      </p:sp>
    </p:spTree>
    <p:extLst>
      <p:ext uri="{BB962C8B-B14F-4D97-AF65-F5344CB8AC3E}">
        <p14:creationId xmlns:p14="http://schemas.microsoft.com/office/powerpoint/2010/main" val="10727637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0451CE7-82F4-5B40-B012-404909895BC2}"/>
              </a:ext>
            </a:extLst>
          </p:cNvPr>
          <p:cNvSpPr>
            <a:spLocks noGrp="1"/>
          </p:cNvSpPr>
          <p:nvPr>
            <p:ph type="sldNum" sz="quarter" idx="12"/>
          </p:nvPr>
        </p:nvSpPr>
        <p:spPr/>
        <p:txBody>
          <a:bodyPr/>
          <a:lstStyle/>
          <a:p>
            <a:fld id="{0861148C-697E-4B67-BDAA-872F34DF1106}" type="slidenum">
              <a:rPr lang="fi-FI" smtClean="0"/>
              <a:t>10</a:t>
            </a:fld>
            <a:endParaRPr lang="fi-FI"/>
          </a:p>
        </p:txBody>
      </p:sp>
      <p:sp>
        <p:nvSpPr>
          <p:cNvPr id="5" name="Otsikko 1">
            <a:extLst>
              <a:ext uri="{FF2B5EF4-FFF2-40B4-BE49-F238E27FC236}">
                <a16:creationId xmlns:a16="http://schemas.microsoft.com/office/drawing/2014/main" id="{CA85490B-D957-6459-E8E2-7375E7D89B46}"/>
              </a:ext>
            </a:extLst>
          </p:cNvPr>
          <p:cNvSpPr>
            <a:spLocks noGrp="1"/>
          </p:cNvSpPr>
          <p:nvPr>
            <p:ph type="title"/>
          </p:nvPr>
        </p:nvSpPr>
        <p:spPr>
          <a:xfrm>
            <a:off x="685800" y="206543"/>
            <a:ext cx="11233213" cy="1008062"/>
          </a:xfrm>
        </p:spPr>
        <p:txBody>
          <a:bodyPr/>
          <a:lstStyle/>
          <a:p>
            <a:r>
              <a:rPr lang="fi-FI" sz="1800" b="0" i="0" u="none" strike="noStrike">
                <a:solidFill>
                  <a:srgbClr val="104264"/>
                </a:solidFill>
                <a:effectLst/>
                <a:latin typeface="Work Sans ExtraBold" panose="00000900000000000000" pitchFamily="2" charset="0"/>
              </a:rPr>
              <a:t>Tilannekuvakysely hyvinvointialueen ja kuntien yhdyspinnoista joulukuu 2023 – tammikuu 2024:</a:t>
            </a:r>
            <a:br>
              <a:rPr lang="fi-FI" sz="2800" b="0" i="0" u="none" strike="noStrike">
                <a:solidFill>
                  <a:srgbClr val="104264"/>
                </a:solidFill>
                <a:effectLst/>
                <a:latin typeface="Work Sans ExtraBold" panose="00000900000000000000" pitchFamily="2" charset="0"/>
              </a:rPr>
            </a:br>
            <a:r>
              <a:rPr lang="fi-FI" sz="2400">
                <a:solidFill>
                  <a:schemeClr val="accent4"/>
                </a:solidFill>
              </a:rPr>
              <a:t>Miten seuraavat asiat ovat toteutuneet kuntien kanssa tapahtuneessa yhdyspintayhteistyössä?</a:t>
            </a:r>
            <a:br>
              <a:rPr lang="fi-FI" sz="2800"/>
            </a:br>
            <a:r>
              <a:rPr lang="fi-FI" sz="1800">
                <a:solidFill>
                  <a:schemeClr val="accent1"/>
                </a:solidFill>
              </a:rPr>
              <a:t>% vastanneista arvioi toteutuneen </a:t>
            </a:r>
            <a:r>
              <a:rPr lang="fi-FI" sz="1800" u="sng">
                <a:solidFill>
                  <a:schemeClr val="accent1"/>
                </a:solidFill>
              </a:rPr>
              <a:t>hyvin tai erittäin hyvin</a:t>
            </a:r>
            <a:r>
              <a:rPr lang="fi-FI" sz="1800">
                <a:solidFill>
                  <a:schemeClr val="accent1"/>
                </a:solidFill>
              </a:rPr>
              <a:t>.</a:t>
            </a:r>
            <a:br>
              <a:rPr lang="fi-FI" sz="2000"/>
            </a:br>
            <a:endParaRPr lang="fi-FI" sz="2000"/>
          </a:p>
        </p:txBody>
      </p:sp>
      <p:graphicFrame>
        <p:nvGraphicFramePr>
          <p:cNvPr id="6" name="Sisällön paikkamerkki 5">
            <a:extLst>
              <a:ext uri="{FF2B5EF4-FFF2-40B4-BE49-F238E27FC236}">
                <a16:creationId xmlns:a16="http://schemas.microsoft.com/office/drawing/2014/main" id="{D522C454-D90A-2B57-38FE-55132F8D94D6}"/>
              </a:ext>
            </a:extLst>
          </p:cNvPr>
          <p:cNvGraphicFramePr>
            <a:graphicFrameLocks noGrp="1"/>
          </p:cNvGraphicFramePr>
          <p:nvPr>
            <p:ph idx="1"/>
            <p:extLst>
              <p:ext uri="{D42A27DB-BD31-4B8C-83A1-F6EECF244321}">
                <p14:modId xmlns:p14="http://schemas.microsoft.com/office/powerpoint/2010/main" val="676357503"/>
              </p:ext>
            </p:extLst>
          </p:nvPr>
        </p:nvGraphicFramePr>
        <p:xfrm>
          <a:off x="1117160" y="1497591"/>
          <a:ext cx="8857628" cy="4683714"/>
        </p:xfrm>
        <a:graphic>
          <a:graphicData uri="http://schemas.openxmlformats.org/drawingml/2006/table">
            <a:tbl>
              <a:tblPr firstRow="1" bandRow="1">
                <a:tableStyleId>{17292A2E-F333-43FB-9621-5CBBE7FDCDCB}</a:tableStyleId>
              </a:tblPr>
              <a:tblGrid>
                <a:gridCol w="2952974">
                  <a:extLst>
                    <a:ext uri="{9D8B030D-6E8A-4147-A177-3AD203B41FA5}">
                      <a16:colId xmlns:a16="http://schemas.microsoft.com/office/drawing/2014/main" val="2166816726"/>
                    </a:ext>
                  </a:extLst>
                </a:gridCol>
                <a:gridCol w="1800200">
                  <a:extLst>
                    <a:ext uri="{9D8B030D-6E8A-4147-A177-3AD203B41FA5}">
                      <a16:colId xmlns:a16="http://schemas.microsoft.com/office/drawing/2014/main" val="360709596"/>
                    </a:ext>
                  </a:extLst>
                </a:gridCol>
                <a:gridCol w="2016224">
                  <a:extLst>
                    <a:ext uri="{9D8B030D-6E8A-4147-A177-3AD203B41FA5}">
                      <a16:colId xmlns:a16="http://schemas.microsoft.com/office/drawing/2014/main" val="1575844666"/>
                    </a:ext>
                  </a:extLst>
                </a:gridCol>
                <a:gridCol w="2088230">
                  <a:extLst>
                    <a:ext uri="{9D8B030D-6E8A-4147-A177-3AD203B41FA5}">
                      <a16:colId xmlns:a16="http://schemas.microsoft.com/office/drawing/2014/main" val="1236599307"/>
                    </a:ext>
                  </a:extLst>
                </a:gridCol>
              </a:tblGrid>
              <a:tr h="154162">
                <a:tc>
                  <a:txBody>
                    <a:bodyPr/>
                    <a:lstStyle/>
                    <a:p>
                      <a:pPr algn="l" fontAlgn="b"/>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chemeClr val="tx1"/>
                          </a:solidFill>
                          <a:effectLst/>
                        </a:rPr>
                        <a:t>Kaikki vastanneet yhteensä </a:t>
                      </a:r>
                      <a:endParaRPr lang="fi-FI" sz="1200" b="1" i="0" u="none" strike="noStrike">
                        <a:solidFill>
                          <a:schemeClr val="tx1"/>
                        </a:solidFill>
                        <a:effectLst/>
                        <a:latin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r>
                        <a:rPr lang="fi-FI" sz="1200" b="1" u="none" strike="noStrike">
                          <a:solidFill>
                            <a:schemeClr val="bg1"/>
                          </a:solidFill>
                          <a:effectLst/>
                        </a:rPr>
                        <a:t>Luottamushenkilöt </a:t>
                      </a:r>
                      <a:endParaRPr lang="fi-FI" sz="1200" b="1" i="0" u="none" strike="noStrike">
                        <a:solidFill>
                          <a:schemeClr val="bg1"/>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chemeClr val="bg1"/>
                          </a:solidFill>
                          <a:effectLst/>
                        </a:rPr>
                        <a:t>Viranhaltijat </a:t>
                      </a:r>
                      <a:endParaRPr lang="fi-FI" sz="1200" b="1" i="0" u="none" strike="noStrike">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233227273"/>
                  </a:ext>
                </a:extLst>
              </a:tr>
              <a:tr h="531530">
                <a:tc>
                  <a:txBody>
                    <a:bodyPr/>
                    <a:lstStyle/>
                    <a:p>
                      <a:pPr algn="l" fontAlgn="b"/>
                      <a:r>
                        <a:rPr lang="fi-FI" sz="1100" b="1" u="none" strike="noStrike">
                          <a:solidFill>
                            <a:srgbClr val="000000"/>
                          </a:solidFill>
                          <a:effectLst/>
                        </a:rPr>
                        <a:t>Säännölliset tapaamiset kuntien yhteyshenkilöiden/vastuuhenkilöiden kanssa</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46 %</a:t>
                      </a:r>
                      <a:endParaRPr lang="fi-FI" sz="1100" b="1" i="0" u="none" strike="noStrike">
                        <a:solidFill>
                          <a:srgbClr val="000000"/>
                        </a:solidFill>
                        <a:effectLst/>
                        <a:latin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47 %</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46 %</a:t>
                      </a:r>
                      <a:endParaRPr lang="fi-FI" sz="11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368419831"/>
                  </a:ext>
                </a:extLst>
              </a:tr>
              <a:tr h="705803">
                <a:tc>
                  <a:txBody>
                    <a:bodyPr/>
                    <a:lstStyle/>
                    <a:p>
                      <a:pPr algn="l" fontAlgn="b"/>
                      <a:endParaRPr lang="fi-FI" sz="1100" b="1" u="none" strike="noStrike">
                        <a:solidFill>
                          <a:srgbClr val="000000"/>
                        </a:solidFill>
                        <a:effectLst/>
                      </a:endParaRPr>
                    </a:p>
                    <a:p>
                      <a:pPr algn="l" fontAlgn="b"/>
                      <a:r>
                        <a:rPr lang="fi-FI" sz="1100" b="1" u="none" strike="noStrike">
                          <a:solidFill>
                            <a:srgbClr val="000000"/>
                          </a:solidFill>
                          <a:effectLst/>
                        </a:rPr>
                        <a:t>Selkeästi määritellyt vastuuhenkilöt hyvinvointialueella</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49 %</a:t>
                      </a:r>
                      <a:endParaRPr lang="fi-FI" sz="1100" b="1" i="0" u="none" strike="noStrike">
                        <a:solidFill>
                          <a:srgbClr val="000000"/>
                        </a:solidFill>
                        <a:effectLst/>
                        <a:latin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50 %</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48 %</a:t>
                      </a:r>
                      <a:endParaRPr lang="fi-FI" sz="11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49674107"/>
                  </a:ext>
                </a:extLst>
              </a:tr>
              <a:tr h="705803">
                <a:tc>
                  <a:txBody>
                    <a:bodyPr/>
                    <a:lstStyle/>
                    <a:p>
                      <a:pPr algn="l" fontAlgn="b"/>
                      <a:endParaRPr lang="fi-FI" sz="1100" b="1" u="none" strike="noStrike">
                        <a:solidFill>
                          <a:srgbClr val="000000"/>
                        </a:solidFill>
                        <a:effectLst/>
                      </a:endParaRPr>
                    </a:p>
                    <a:p>
                      <a:pPr algn="l" fontAlgn="b"/>
                      <a:r>
                        <a:rPr lang="fi-FI" sz="1100" b="1" u="none" strike="noStrike">
                          <a:solidFill>
                            <a:srgbClr val="000000"/>
                          </a:solidFill>
                          <a:effectLst/>
                        </a:rPr>
                        <a:t>Selkeästi määritellyt vastuuhenkilöt kuntaorganisaatiossa</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39 %</a:t>
                      </a:r>
                      <a:endParaRPr lang="fi-FI" sz="1100" b="1" i="0" u="none" strike="noStrike">
                        <a:solidFill>
                          <a:srgbClr val="000000"/>
                        </a:solidFill>
                        <a:effectLst/>
                        <a:latin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49 %</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36 %</a:t>
                      </a:r>
                      <a:endParaRPr lang="fi-FI" sz="11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841287657"/>
                  </a:ext>
                </a:extLst>
              </a:tr>
              <a:tr h="705803">
                <a:tc>
                  <a:txBody>
                    <a:bodyPr/>
                    <a:lstStyle/>
                    <a:p>
                      <a:pPr algn="l" fontAlgn="b"/>
                      <a:endParaRPr lang="fi-FI" sz="1100" b="1" u="none" strike="noStrike">
                        <a:solidFill>
                          <a:srgbClr val="000000"/>
                        </a:solidFill>
                        <a:effectLst/>
                      </a:endParaRPr>
                    </a:p>
                    <a:p>
                      <a:pPr algn="l" fontAlgn="b"/>
                      <a:r>
                        <a:rPr lang="fi-FI" sz="1100" b="1" u="none" strike="noStrike">
                          <a:solidFill>
                            <a:srgbClr val="000000"/>
                          </a:solidFill>
                          <a:effectLst/>
                        </a:rPr>
                        <a:t>Yhteistyön suunnitelmallisuus perustuen yhteisiin tavoitteisiin ja toimintamalleihin</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26 %</a:t>
                      </a:r>
                      <a:endParaRPr lang="fi-FI" sz="1100" b="1" i="0" u="none" strike="noStrike">
                        <a:solidFill>
                          <a:srgbClr val="000000"/>
                        </a:solidFill>
                        <a:effectLst/>
                        <a:latin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34 %</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23 %</a:t>
                      </a:r>
                      <a:endParaRPr lang="fi-FI" sz="11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987294100"/>
                  </a:ext>
                </a:extLst>
              </a:tr>
              <a:tr h="531530">
                <a:tc>
                  <a:txBody>
                    <a:bodyPr/>
                    <a:lstStyle/>
                    <a:p>
                      <a:pPr algn="l" fontAlgn="b"/>
                      <a:endParaRPr lang="fi-FI" sz="1100" b="1" u="none" strike="noStrike">
                        <a:solidFill>
                          <a:srgbClr val="000000"/>
                        </a:solidFill>
                        <a:effectLst/>
                      </a:endParaRPr>
                    </a:p>
                    <a:p>
                      <a:pPr algn="l" fontAlgn="b"/>
                      <a:r>
                        <a:rPr lang="fi-FI" sz="1100" b="1" u="none" strike="noStrike">
                          <a:solidFill>
                            <a:srgbClr val="000000"/>
                          </a:solidFill>
                          <a:effectLst/>
                        </a:rPr>
                        <a:t>Yhteinen tietopohja ja tilannekuvanpohja</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19 %</a:t>
                      </a:r>
                      <a:endParaRPr lang="fi-FI" sz="1100" b="1" i="0" u="none" strike="noStrike">
                        <a:solidFill>
                          <a:srgbClr val="000000"/>
                        </a:solidFill>
                        <a:effectLst/>
                        <a:latin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22 %</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17 %</a:t>
                      </a:r>
                      <a:endParaRPr lang="fi-FI" sz="11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72255036"/>
                  </a:ext>
                </a:extLst>
              </a:tr>
              <a:tr h="705803">
                <a:tc>
                  <a:txBody>
                    <a:bodyPr/>
                    <a:lstStyle/>
                    <a:p>
                      <a:pPr algn="l" fontAlgn="b"/>
                      <a:endParaRPr lang="fi-FI" sz="1100" b="1" u="none" strike="noStrike">
                        <a:solidFill>
                          <a:srgbClr val="000000"/>
                        </a:solidFill>
                        <a:effectLst/>
                      </a:endParaRPr>
                    </a:p>
                    <a:p>
                      <a:pPr algn="l" fontAlgn="b"/>
                      <a:r>
                        <a:rPr lang="fi-FI" sz="1100" b="1" u="none" strike="noStrike">
                          <a:solidFill>
                            <a:srgbClr val="000000"/>
                          </a:solidFill>
                          <a:effectLst/>
                        </a:rPr>
                        <a:t>Yhteistyön avoimuus, vuorovaikutteisuus ja kumppanuus</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29 %</a:t>
                      </a:r>
                      <a:endParaRPr lang="fi-FI" sz="1100" b="1" i="0" u="none" strike="noStrike">
                        <a:solidFill>
                          <a:srgbClr val="000000"/>
                        </a:solidFill>
                        <a:effectLst/>
                        <a:latin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24 %</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endParaRPr lang="fi-FI" sz="1100" b="1" u="none" strike="noStrike">
                        <a:solidFill>
                          <a:srgbClr val="000000"/>
                        </a:solidFill>
                        <a:effectLst/>
                      </a:endParaRPr>
                    </a:p>
                    <a:p>
                      <a:pPr algn="ctr" fontAlgn="b"/>
                      <a:r>
                        <a:rPr lang="fi-FI" sz="1100" b="1" u="none" strike="noStrike">
                          <a:solidFill>
                            <a:srgbClr val="000000"/>
                          </a:solidFill>
                          <a:effectLst/>
                        </a:rPr>
                        <a:t>30 %</a:t>
                      </a:r>
                      <a:endParaRPr lang="fi-FI" sz="11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273611095"/>
                  </a:ext>
                </a:extLst>
              </a:tr>
              <a:tr h="424062">
                <a:tc>
                  <a:txBody>
                    <a:bodyPr/>
                    <a:lstStyle/>
                    <a:p>
                      <a:pPr algn="l" fontAlgn="b"/>
                      <a:r>
                        <a:rPr lang="fi-FI" sz="1100" b="1" u="none" strike="noStrike">
                          <a:solidFill>
                            <a:srgbClr val="000000"/>
                          </a:solidFill>
                          <a:effectLst/>
                        </a:rPr>
                        <a:t>N=</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100" b="1" u="none" strike="noStrike">
                          <a:solidFill>
                            <a:srgbClr val="000000"/>
                          </a:solidFill>
                          <a:effectLst/>
                        </a:rPr>
                        <a:t>27-71</a:t>
                      </a:r>
                      <a:endParaRPr lang="fi-FI" sz="1100" b="1" i="0" u="none" strike="noStrike">
                        <a:solidFill>
                          <a:srgbClr val="000000"/>
                        </a:solidFill>
                        <a:effectLst/>
                        <a:latin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r>
                        <a:rPr lang="fi-FI" sz="1100" b="1" u="none" strike="noStrike">
                          <a:solidFill>
                            <a:srgbClr val="000000"/>
                          </a:solidFill>
                          <a:effectLst/>
                        </a:rPr>
                        <a:t>8-19</a:t>
                      </a:r>
                      <a:endParaRPr lang="fi-FI" sz="11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100" b="1" u="none" strike="noStrike">
                          <a:solidFill>
                            <a:srgbClr val="000000"/>
                          </a:solidFill>
                          <a:effectLst/>
                        </a:rPr>
                        <a:t>19-52</a:t>
                      </a:r>
                      <a:endParaRPr lang="fi-FI" sz="11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613888986"/>
                  </a:ext>
                </a:extLst>
              </a:tr>
            </a:tbl>
          </a:graphicData>
        </a:graphic>
      </p:graphicFrame>
      <p:sp>
        <p:nvSpPr>
          <p:cNvPr id="7" name="Tekstiruutu 6">
            <a:extLst>
              <a:ext uri="{FF2B5EF4-FFF2-40B4-BE49-F238E27FC236}">
                <a16:creationId xmlns:a16="http://schemas.microsoft.com/office/drawing/2014/main" id="{98609F32-D6B1-1CB6-80CB-4D3056E873E9}"/>
              </a:ext>
            </a:extLst>
          </p:cNvPr>
          <p:cNvSpPr txBox="1"/>
          <p:nvPr/>
        </p:nvSpPr>
        <p:spPr>
          <a:xfrm>
            <a:off x="10091930" y="2011207"/>
            <a:ext cx="1965820" cy="3231654"/>
          </a:xfrm>
          <a:prstGeom prst="rect">
            <a:avLst/>
          </a:prstGeom>
          <a:solidFill>
            <a:schemeClr val="accent6">
              <a:lumMod val="60000"/>
              <a:lumOff val="40000"/>
            </a:schemeClr>
          </a:solidFill>
        </p:spPr>
        <p:txBody>
          <a:bodyPr wrap="square" rtlCol="0">
            <a:spAutoFit/>
          </a:bodyPr>
          <a:lstStyle/>
          <a:p>
            <a:r>
              <a:rPr lang="fi-FI" sz="1200"/>
              <a:t>Luottamushenkilöillä</a:t>
            </a:r>
          </a:p>
          <a:p>
            <a:r>
              <a:rPr lang="fi-FI" sz="1200"/>
              <a:t>on viranhaltijoita </a:t>
            </a:r>
          </a:p>
          <a:p>
            <a:r>
              <a:rPr lang="fi-FI" sz="1200"/>
              <a:t>myönteisempi kokemus</a:t>
            </a:r>
          </a:p>
          <a:p>
            <a:r>
              <a:rPr lang="fi-FI" sz="1200"/>
              <a:t>yhteistyön toteutumiseen</a:t>
            </a:r>
          </a:p>
          <a:p>
            <a:r>
              <a:rPr lang="fi-FI" sz="1200"/>
              <a:t>sisältyvillä osa-alueilla. </a:t>
            </a:r>
          </a:p>
          <a:p>
            <a:r>
              <a:rPr lang="fi-FI" sz="1200"/>
              <a:t>Poikkeuksen tästä muodostaa keskeinen osa-alue eli ”yhteistyön avoimuus, vuorovaikutteisuus ja kumppanuus”,</a:t>
            </a:r>
          </a:p>
          <a:p>
            <a:r>
              <a:rPr lang="fi-FI" sz="1200"/>
              <a:t>jonka luottamushenkilöt</a:t>
            </a:r>
          </a:p>
          <a:p>
            <a:r>
              <a:rPr lang="fi-FI" sz="1200"/>
              <a:t>arvioivat toteutuvan viranhaltijoiden arvioita</a:t>
            </a:r>
          </a:p>
          <a:p>
            <a:r>
              <a:rPr lang="fi-FI" sz="1200"/>
              <a:t>heikommin.   </a:t>
            </a:r>
          </a:p>
        </p:txBody>
      </p:sp>
    </p:spTree>
    <p:extLst>
      <p:ext uri="{BB962C8B-B14F-4D97-AF65-F5344CB8AC3E}">
        <p14:creationId xmlns:p14="http://schemas.microsoft.com/office/powerpoint/2010/main" val="15618559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749012-FF31-BF05-C467-85CF0D661E23}"/>
              </a:ext>
            </a:extLst>
          </p:cNvPr>
          <p:cNvSpPr>
            <a:spLocks noGrp="1"/>
          </p:cNvSpPr>
          <p:nvPr>
            <p:ph type="title"/>
          </p:nvPr>
        </p:nvSpPr>
        <p:spPr>
          <a:xfrm>
            <a:off x="694109" y="260648"/>
            <a:ext cx="10658475" cy="936105"/>
          </a:xfrm>
        </p:spPr>
        <p:txBody>
          <a:bodyPr/>
          <a:lstStyle/>
          <a:p>
            <a:r>
              <a:rPr lang="fi-FI" sz="1600">
                <a:solidFill>
                  <a:schemeClr val="accent1"/>
                </a:solidFill>
                <a:latin typeface="Work Sans ExtraBold"/>
              </a:rPr>
              <a:t>Tilannekuvakysely hyvinvointialueen ja kuntien yhdyspinnoista joulukuu 2023 – tammikuu 2024</a:t>
            </a:r>
            <a:br>
              <a:rPr lang="fi-FI" sz="1400"/>
            </a:br>
            <a:r>
              <a:rPr lang="fi-FI" sz="2400" b="1">
                <a:solidFill>
                  <a:schemeClr val="accent4"/>
                </a:solidFill>
                <a:latin typeface="Work Sans ExtraBold"/>
              </a:rPr>
              <a:t>Näkemykset hyvinvointialueen ja kuntien välisestä työnjaosta</a:t>
            </a:r>
            <a:br>
              <a:rPr lang="fi-FI" sz="2000"/>
            </a:br>
            <a:r>
              <a:rPr lang="fi-FI" sz="1600">
                <a:solidFill>
                  <a:schemeClr val="accent1"/>
                </a:solidFill>
                <a:latin typeface="Work Sans ExtraBold"/>
              </a:rPr>
              <a:t>Vastausten %-jakaumat (N=151)</a:t>
            </a:r>
            <a:br>
              <a:rPr lang="fi-FI" sz="2000"/>
            </a:br>
            <a:endParaRPr lang="fi-FI" sz="2000"/>
          </a:p>
        </p:txBody>
      </p:sp>
      <p:sp>
        <p:nvSpPr>
          <p:cNvPr id="4" name="Dian numeron paikkamerkki 3">
            <a:extLst>
              <a:ext uri="{FF2B5EF4-FFF2-40B4-BE49-F238E27FC236}">
                <a16:creationId xmlns:a16="http://schemas.microsoft.com/office/drawing/2014/main" id="{71C72BFB-78CD-174E-A8F4-75AFD53A79BD}"/>
              </a:ext>
            </a:extLst>
          </p:cNvPr>
          <p:cNvSpPr>
            <a:spLocks noGrp="1"/>
          </p:cNvSpPr>
          <p:nvPr>
            <p:ph type="sldNum" sz="quarter" idx="12"/>
          </p:nvPr>
        </p:nvSpPr>
        <p:spPr/>
        <p:txBody>
          <a:bodyPr/>
          <a:lstStyle/>
          <a:p>
            <a:fld id="{0861148C-697E-4B67-BDAA-872F34DF1106}" type="slidenum">
              <a:rPr lang="fi-FI" smtClean="0"/>
              <a:t>11</a:t>
            </a:fld>
            <a:endParaRPr lang="fi-FI"/>
          </a:p>
        </p:txBody>
      </p:sp>
      <p:graphicFrame>
        <p:nvGraphicFramePr>
          <p:cNvPr id="5" name="Kaavio 4">
            <a:extLst>
              <a:ext uri="{FF2B5EF4-FFF2-40B4-BE49-F238E27FC236}">
                <a16:creationId xmlns:a16="http://schemas.microsoft.com/office/drawing/2014/main" id="{DD2F83A8-7E37-4784-E2E7-28456F05B98B}"/>
              </a:ext>
            </a:extLst>
          </p:cNvPr>
          <p:cNvGraphicFramePr>
            <a:graphicFrameLocks/>
          </p:cNvGraphicFramePr>
          <p:nvPr>
            <p:extLst>
              <p:ext uri="{D42A27DB-BD31-4B8C-83A1-F6EECF244321}">
                <p14:modId xmlns:p14="http://schemas.microsoft.com/office/powerpoint/2010/main" val="2450491126"/>
              </p:ext>
            </p:extLst>
          </p:nvPr>
        </p:nvGraphicFramePr>
        <p:xfrm>
          <a:off x="769938" y="1257889"/>
          <a:ext cx="10724108" cy="5483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33943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8EACFCE-C9E4-8E56-B957-C35E971C7847}"/>
              </a:ext>
            </a:extLst>
          </p:cNvPr>
          <p:cNvSpPr>
            <a:spLocks noGrp="1"/>
          </p:cNvSpPr>
          <p:nvPr>
            <p:ph type="sldNum" sz="quarter" idx="12"/>
          </p:nvPr>
        </p:nvSpPr>
        <p:spPr/>
        <p:txBody>
          <a:bodyPr/>
          <a:lstStyle/>
          <a:p>
            <a:fld id="{0861148C-697E-4B67-BDAA-872F34DF1106}" type="slidenum">
              <a:rPr lang="fi-FI" smtClean="0"/>
              <a:t>12</a:t>
            </a:fld>
            <a:endParaRPr lang="fi-FI"/>
          </a:p>
        </p:txBody>
      </p:sp>
      <p:graphicFrame>
        <p:nvGraphicFramePr>
          <p:cNvPr id="5" name="Taulukko 4">
            <a:extLst>
              <a:ext uri="{FF2B5EF4-FFF2-40B4-BE49-F238E27FC236}">
                <a16:creationId xmlns:a16="http://schemas.microsoft.com/office/drawing/2014/main" id="{E3F0A473-D79D-996D-079A-2A6C1516FA03}"/>
              </a:ext>
            </a:extLst>
          </p:cNvPr>
          <p:cNvGraphicFramePr>
            <a:graphicFrameLocks noGrp="1"/>
          </p:cNvGraphicFramePr>
          <p:nvPr>
            <p:extLst>
              <p:ext uri="{D42A27DB-BD31-4B8C-83A1-F6EECF244321}">
                <p14:modId xmlns:p14="http://schemas.microsoft.com/office/powerpoint/2010/main" val="77281793"/>
              </p:ext>
            </p:extLst>
          </p:nvPr>
        </p:nvGraphicFramePr>
        <p:xfrm>
          <a:off x="766763" y="1551725"/>
          <a:ext cx="9136756" cy="4649584"/>
        </p:xfrm>
        <a:graphic>
          <a:graphicData uri="http://schemas.openxmlformats.org/drawingml/2006/table">
            <a:tbl>
              <a:tblPr firstRow="1" bandRow="1">
                <a:tableStyleId>{17292A2E-F333-43FB-9621-5CBBE7FDCDCB}</a:tableStyleId>
              </a:tblPr>
              <a:tblGrid>
                <a:gridCol w="2284189">
                  <a:extLst>
                    <a:ext uri="{9D8B030D-6E8A-4147-A177-3AD203B41FA5}">
                      <a16:colId xmlns:a16="http://schemas.microsoft.com/office/drawing/2014/main" val="4288224724"/>
                    </a:ext>
                  </a:extLst>
                </a:gridCol>
                <a:gridCol w="2284189">
                  <a:extLst>
                    <a:ext uri="{9D8B030D-6E8A-4147-A177-3AD203B41FA5}">
                      <a16:colId xmlns:a16="http://schemas.microsoft.com/office/drawing/2014/main" val="1898575933"/>
                    </a:ext>
                  </a:extLst>
                </a:gridCol>
                <a:gridCol w="2284189">
                  <a:extLst>
                    <a:ext uri="{9D8B030D-6E8A-4147-A177-3AD203B41FA5}">
                      <a16:colId xmlns:a16="http://schemas.microsoft.com/office/drawing/2014/main" val="2535813094"/>
                    </a:ext>
                  </a:extLst>
                </a:gridCol>
                <a:gridCol w="2284189">
                  <a:extLst>
                    <a:ext uri="{9D8B030D-6E8A-4147-A177-3AD203B41FA5}">
                      <a16:colId xmlns:a16="http://schemas.microsoft.com/office/drawing/2014/main" val="3372445052"/>
                    </a:ext>
                  </a:extLst>
                </a:gridCol>
              </a:tblGrid>
              <a:tr h="464322">
                <a:tc>
                  <a:txBody>
                    <a:bodyPr/>
                    <a:lstStyle/>
                    <a:p>
                      <a:endParaRPr lang="fi-FI"/>
                    </a:p>
                  </a:txBody>
                  <a:tcPr/>
                </a:tc>
                <a:tc>
                  <a:txBody>
                    <a:bodyPr/>
                    <a:lstStyle/>
                    <a:p>
                      <a:pPr algn="ctr" fontAlgn="b"/>
                      <a:r>
                        <a:rPr lang="fi-FI" sz="1200" b="1" u="none" strike="noStrike">
                          <a:solidFill>
                            <a:schemeClr val="tx1"/>
                          </a:solidFill>
                          <a:effectLst/>
                        </a:rPr>
                        <a:t>Kaikki vastanneet</a:t>
                      </a:r>
                      <a:endParaRPr lang="fi-FI" sz="1200" b="1" i="0" u="none" strike="noStrike">
                        <a:solidFill>
                          <a:schemeClr val="tx1"/>
                        </a:solidFill>
                        <a:effectLst/>
                        <a:latin typeface="Arial" panose="020B0604020202020204" pitchFamily="34" charset="0"/>
                      </a:endParaRPr>
                    </a:p>
                  </a:txBody>
                  <a:tcPr marL="7620" marR="7620" marT="7620" marB="0" anchor="b">
                    <a:solidFill>
                      <a:schemeClr val="accent1">
                        <a:lumMod val="20000"/>
                        <a:lumOff val="80000"/>
                      </a:schemeClr>
                    </a:solidFill>
                  </a:tcPr>
                </a:tc>
                <a:tc>
                  <a:txBody>
                    <a:bodyPr/>
                    <a:lstStyle/>
                    <a:p>
                      <a:pPr algn="ctr" fontAlgn="b"/>
                      <a:r>
                        <a:rPr lang="fi-FI" sz="1200" b="1" u="none" strike="noStrike">
                          <a:solidFill>
                            <a:schemeClr val="bg1"/>
                          </a:solidFill>
                          <a:effectLst/>
                        </a:rPr>
                        <a:t>Luottamushenkilöt</a:t>
                      </a:r>
                      <a:endParaRPr lang="fi-FI" sz="1200" b="1" i="0" u="none" strike="noStrike">
                        <a:solidFill>
                          <a:schemeClr val="bg1"/>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chemeClr val="bg1"/>
                          </a:solidFill>
                          <a:effectLst/>
                        </a:rPr>
                        <a:t>Viranhaltijat</a:t>
                      </a:r>
                      <a:endParaRPr lang="fi-FI" sz="1200" b="1" i="0" u="none" strike="noStrike">
                        <a:solidFill>
                          <a:schemeClr val="bg1"/>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00544941"/>
                  </a:ext>
                </a:extLst>
              </a:tr>
              <a:tr h="467503">
                <a:tc>
                  <a:txBody>
                    <a:bodyPr/>
                    <a:lstStyle/>
                    <a:p>
                      <a:pPr algn="l" fontAlgn="b"/>
                      <a:r>
                        <a:rPr lang="fi-FI" sz="1200" b="1" u="none" strike="noStrike">
                          <a:solidFill>
                            <a:srgbClr val="000000"/>
                          </a:solidFill>
                          <a:effectLst/>
                        </a:rPr>
                        <a:t>Hyvinvoinnin ja terveyden edistämisessä</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37 %</a:t>
                      </a:r>
                      <a:endParaRPr lang="fi-FI" sz="1200" b="1" i="0" u="none" strike="noStrike">
                        <a:solidFill>
                          <a:srgbClr val="000000"/>
                        </a:solidFill>
                        <a:effectLst/>
                        <a:latin typeface="Arial" panose="020B0604020202020204" pitchFamily="34" charset="0"/>
                      </a:endParaRPr>
                    </a:p>
                  </a:txBody>
                  <a:tcPr marL="7620" marR="7620" marT="7620" marB="0" anchor="b">
                    <a:solidFill>
                      <a:schemeClr val="accent1">
                        <a:lumMod val="20000"/>
                        <a:lumOff val="80000"/>
                      </a:schemeClr>
                    </a:solidFill>
                  </a:tcPr>
                </a:tc>
                <a:tc>
                  <a:txBody>
                    <a:bodyPr/>
                    <a:lstStyle/>
                    <a:p>
                      <a:pPr algn="ctr" fontAlgn="b"/>
                      <a:r>
                        <a:rPr lang="fi-FI" sz="1200" b="1" u="none" strike="noStrike">
                          <a:solidFill>
                            <a:srgbClr val="000000"/>
                          </a:solidFill>
                          <a:effectLst/>
                        </a:rPr>
                        <a:t>36 %</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38 %</a:t>
                      </a:r>
                      <a:endParaRPr lang="fi-FI" sz="12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60011029"/>
                  </a:ext>
                </a:extLst>
              </a:tr>
              <a:tr h="696484">
                <a:tc>
                  <a:txBody>
                    <a:bodyPr/>
                    <a:lstStyle/>
                    <a:p>
                      <a:pPr algn="l" fontAlgn="b"/>
                      <a:r>
                        <a:rPr lang="fi-FI" sz="1200" b="1" u="none" strike="noStrike">
                          <a:solidFill>
                            <a:srgbClr val="000000"/>
                          </a:solidFill>
                          <a:effectLst/>
                        </a:rPr>
                        <a:t>Sivistys- (ml. nuorisopalvelut ja varhaiskasvatus jne.) ja sote-palveluiden välillä</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50 %</a:t>
                      </a:r>
                      <a:endParaRPr lang="fi-FI" sz="1200" b="1" i="0" u="none" strike="noStrike">
                        <a:solidFill>
                          <a:srgbClr val="000000"/>
                        </a:solidFill>
                        <a:effectLst/>
                        <a:latin typeface="Arial" panose="020B0604020202020204" pitchFamily="34" charset="0"/>
                      </a:endParaRPr>
                    </a:p>
                  </a:txBody>
                  <a:tcPr marL="7620" marR="7620" marT="7620" marB="0" anchor="b">
                    <a:solidFill>
                      <a:schemeClr val="accent1">
                        <a:lumMod val="20000"/>
                        <a:lumOff val="80000"/>
                      </a:schemeClr>
                    </a:solidFill>
                  </a:tcPr>
                </a:tc>
                <a:tc>
                  <a:txBody>
                    <a:bodyPr/>
                    <a:lstStyle/>
                    <a:p>
                      <a:pPr algn="ctr" fontAlgn="b"/>
                      <a:r>
                        <a:rPr lang="fi-FI" sz="1200" b="1" u="none" strike="noStrike">
                          <a:solidFill>
                            <a:srgbClr val="000000"/>
                          </a:solidFill>
                          <a:effectLst/>
                        </a:rPr>
                        <a:t>42 %</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54 %</a:t>
                      </a:r>
                      <a:endParaRPr lang="fi-FI" sz="12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822910155"/>
                  </a:ext>
                </a:extLst>
              </a:tr>
              <a:tr h="464322">
                <a:tc>
                  <a:txBody>
                    <a:bodyPr/>
                    <a:lstStyle/>
                    <a:p>
                      <a:pPr algn="l" fontAlgn="b"/>
                      <a:r>
                        <a:rPr lang="fi-FI" sz="1200" b="1" u="none" strike="noStrike">
                          <a:solidFill>
                            <a:srgbClr val="000000"/>
                          </a:solidFill>
                          <a:effectLst/>
                        </a:rPr>
                        <a:t>Työllisyyden edistämisessä</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39 %</a:t>
                      </a:r>
                      <a:endParaRPr lang="fi-FI" sz="1200" b="1" i="0" u="none" strike="noStrike">
                        <a:solidFill>
                          <a:srgbClr val="000000"/>
                        </a:solidFill>
                        <a:effectLst/>
                        <a:latin typeface="Arial" panose="020B0604020202020204" pitchFamily="34" charset="0"/>
                      </a:endParaRPr>
                    </a:p>
                  </a:txBody>
                  <a:tcPr marL="7620" marR="7620" marT="7620" marB="0" anchor="b">
                    <a:solidFill>
                      <a:schemeClr val="accent1">
                        <a:lumMod val="20000"/>
                        <a:lumOff val="80000"/>
                      </a:schemeClr>
                    </a:solidFill>
                  </a:tcPr>
                </a:tc>
                <a:tc>
                  <a:txBody>
                    <a:bodyPr/>
                    <a:lstStyle/>
                    <a:p>
                      <a:pPr algn="ctr" fontAlgn="b"/>
                      <a:r>
                        <a:rPr lang="fi-FI" sz="1200" b="1" u="none" strike="noStrike">
                          <a:solidFill>
                            <a:srgbClr val="000000"/>
                          </a:solidFill>
                          <a:effectLst/>
                        </a:rPr>
                        <a:t>35 %</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41 %</a:t>
                      </a:r>
                      <a:endParaRPr lang="fi-FI" sz="12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79700598"/>
                  </a:ext>
                </a:extLst>
              </a:tr>
              <a:tr h="464322">
                <a:tc>
                  <a:txBody>
                    <a:bodyPr/>
                    <a:lstStyle/>
                    <a:p>
                      <a:pPr algn="l" fontAlgn="b"/>
                      <a:r>
                        <a:rPr lang="fi-FI" sz="1200" b="1" u="none" strike="noStrike">
                          <a:solidFill>
                            <a:srgbClr val="000000"/>
                          </a:solidFill>
                          <a:effectLst/>
                        </a:rPr>
                        <a:t>Kotoutumisen edistämisessä</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41 %</a:t>
                      </a:r>
                      <a:endParaRPr lang="fi-FI" sz="1200" b="1" i="0" u="none" strike="noStrike">
                        <a:solidFill>
                          <a:srgbClr val="000000"/>
                        </a:solidFill>
                        <a:effectLst/>
                        <a:latin typeface="Arial" panose="020B0604020202020204" pitchFamily="34" charset="0"/>
                      </a:endParaRPr>
                    </a:p>
                  </a:txBody>
                  <a:tcPr marL="7620" marR="7620" marT="7620" marB="0" anchor="b">
                    <a:solidFill>
                      <a:schemeClr val="accent1">
                        <a:lumMod val="20000"/>
                        <a:lumOff val="80000"/>
                      </a:schemeClr>
                    </a:solidFill>
                  </a:tcPr>
                </a:tc>
                <a:tc>
                  <a:txBody>
                    <a:bodyPr/>
                    <a:lstStyle/>
                    <a:p>
                      <a:pPr algn="ctr" fontAlgn="b"/>
                      <a:r>
                        <a:rPr lang="fi-FI" sz="1200" b="1" u="none" strike="noStrike">
                          <a:solidFill>
                            <a:srgbClr val="000000"/>
                          </a:solidFill>
                          <a:effectLst/>
                        </a:rPr>
                        <a:t>38 %</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43 %</a:t>
                      </a:r>
                      <a:endParaRPr lang="fi-FI" sz="12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903934392"/>
                  </a:ext>
                </a:extLst>
              </a:tr>
              <a:tr h="467503">
                <a:tc>
                  <a:txBody>
                    <a:bodyPr/>
                    <a:lstStyle/>
                    <a:p>
                      <a:pPr algn="l" fontAlgn="b"/>
                      <a:r>
                        <a:rPr lang="fi-FI" sz="1200" b="1" u="none" strike="noStrike">
                          <a:solidFill>
                            <a:srgbClr val="000000"/>
                          </a:solidFill>
                          <a:effectLst/>
                        </a:rPr>
                        <a:t>Varautumisessa ja turvallisuudessa</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42 %</a:t>
                      </a:r>
                      <a:endParaRPr lang="fi-FI" sz="1200" b="1" i="0" u="none" strike="noStrike">
                        <a:solidFill>
                          <a:srgbClr val="000000"/>
                        </a:solidFill>
                        <a:effectLst/>
                        <a:latin typeface="Arial" panose="020B0604020202020204" pitchFamily="34" charset="0"/>
                      </a:endParaRPr>
                    </a:p>
                  </a:txBody>
                  <a:tcPr marL="7620" marR="7620" marT="7620" marB="0" anchor="b">
                    <a:solidFill>
                      <a:schemeClr val="accent1">
                        <a:lumMod val="20000"/>
                        <a:lumOff val="80000"/>
                      </a:schemeClr>
                    </a:solidFill>
                  </a:tcPr>
                </a:tc>
                <a:tc>
                  <a:txBody>
                    <a:bodyPr/>
                    <a:lstStyle/>
                    <a:p>
                      <a:pPr algn="ctr" fontAlgn="b"/>
                      <a:r>
                        <a:rPr lang="fi-FI" sz="1200" b="1" u="none" strike="noStrike">
                          <a:solidFill>
                            <a:srgbClr val="000000"/>
                          </a:solidFill>
                          <a:effectLst/>
                        </a:rPr>
                        <a:t>38 %</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43 %</a:t>
                      </a:r>
                      <a:endParaRPr lang="fi-FI" sz="12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092575557"/>
                  </a:ext>
                </a:extLst>
              </a:tr>
              <a:tr h="696484">
                <a:tc>
                  <a:txBody>
                    <a:bodyPr/>
                    <a:lstStyle/>
                    <a:p>
                      <a:pPr algn="l" fontAlgn="b"/>
                      <a:r>
                        <a:rPr lang="fi-FI" sz="1200" b="1" u="none" strike="noStrike">
                          <a:solidFill>
                            <a:srgbClr val="000000"/>
                          </a:solidFill>
                          <a:effectLst/>
                        </a:rPr>
                        <a:t>Asumiseen liittyvissä kysymyksissä (ml. ikäihmiset ja erityisryhmät)</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39 %</a:t>
                      </a:r>
                      <a:endParaRPr lang="fi-FI" sz="1200" b="1" i="0" u="none" strike="noStrike">
                        <a:solidFill>
                          <a:srgbClr val="000000"/>
                        </a:solidFill>
                        <a:effectLst/>
                        <a:latin typeface="Arial" panose="020B0604020202020204" pitchFamily="34" charset="0"/>
                      </a:endParaRPr>
                    </a:p>
                  </a:txBody>
                  <a:tcPr marL="7620" marR="7620" marT="7620" marB="0" anchor="b">
                    <a:solidFill>
                      <a:schemeClr val="accent1">
                        <a:lumMod val="20000"/>
                        <a:lumOff val="80000"/>
                      </a:schemeClr>
                    </a:solidFill>
                  </a:tcPr>
                </a:tc>
                <a:tc>
                  <a:txBody>
                    <a:bodyPr/>
                    <a:lstStyle/>
                    <a:p>
                      <a:pPr algn="ctr" fontAlgn="b"/>
                      <a:r>
                        <a:rPr lang="fi-FI" sz="1200" b="1" u="none" strike="noStrike">
                          <a:solidFill>
                            <a:srgbClr val="000000"/>
                          </a:solidFill>
                          <a:effectLst/>
                        </a:rPr>
                        <a:t>37 %</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40 %</a:t>
                      </a:r>
                      <a:endParaRPr lang="fi-FI" sz="12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496602524"/>
                  </a:ext>
                </a:extLst>
              </a:tr>
              <a:tr h="464322">
                <a:tc>
                  <a:txBody>
                    <a:bodyPr/>
                    <a:lstStyle/>
                    <a:p>
                      <a:pPr algn="l" fontAlgn="b"/>
                      <a:r>
                        <a:rPr lang="fi-FI" sz="1200" b="1" u="none" strike="noStrike">
                          <a:solidFill>
                            <a:srgbClr val="000000"/>
                          </a:solidFill>
                          <a:effectLst/>
                        </a:rPr>
                        <a:t>Ympäristöterveydenhuollossa</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50 %</a:t>
                      </a:r>
                      <a:endParaRPr lang="fi-FI" sz="1200" b="1" i="0" u="none" strike="noStrike">
                        <a:solidFill>
                          <a:srgbClr val="000000"/>
                        </a:solidFill>
                        <a:effectLst/>
                        <a:latin typeface="Arial" panose="020B0604020202020204" pitchFamily="34" charset="0"/>
                      </a:endParaRPr>
                    </a:p>
                  </a:txBody>
                  <a:tcPr marL="7620" marR="7620" marT="7620" marB="0" anchor="b">
                    <a:solidFill>
                      <a:schemeClr val="accent1">
                        <a:lumMod val="20000"/>
                        <a:lumOff val="80000"/>
                      </a:schemeClr>
                    </a:solidFill>
                  </a:tcPr>
                </a:tc>
                <a:tc>
                  <a:txBody>
                    <a:bodyPr/>
                    <a:lstStyle/>
                    <a:p>
                      <a:pPr algn="ctr" fontAlgn="b"/>
                      <a:r>
                        <a:rPr lang="fi-FI" sz="1200" b="1" u="none" strike="noStrike">
                          <a:solidFill>
                            <a:srgbClr val="000000"/>
                          </a:solidFill>
                          <a:effectLst/>
                        </a:rPr>
                        <a:t>46 %</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53 %</a:t>
                      </a:r>
                      <a:endParaRPr lang="fi-FI" sz="12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368016010"/>
                  </a:ext>
                </a:extLst>
              </a:tr>
              <a:tr h="464322">
                <a:tc>
                  <a:txBody>
                    <a:bodyPr/>
                    <a:lstStyle/>
                    <a:p>
                      <a:pPr algn="l" fontAlgn="ctr"/>
                      <a:r>
                        <a:rPr lang="fi-FI" sz="1200" b="1" u="none" strike="noStrike">
                          <a:solidFill>
                            <a:srgbClr val="333333"/>
                          </a:solidFill>
                          <a:effectLst/>
                        </a:rPr>
                        <a:t>N=</a:t>
                      </a:r>
                      <a:endParaRPr lang="fi-FI" sz="1200" b="1" i="0" u="none" strike="noStrike">
                        <a:solidFill>
                          <a:srgbClr val="333333"/>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fi-FI" sz="1200" b="1" u="none" strike="noStrike">
                          <a:solidFill>
                            <a:srgbClr val="000000"/>
                          </a:solidFill>
                          <a:effectLst/>
                        </a:rPr>
                        <a:t>94-140</a:t>
                      </a:r>
                      <a:endParaRPr lang="fi-FI" sz="1200" b="1" i="0" u="none" strike="noStrike">
                        <a:solidFill>
                          <a:srgbClr val="000000"/>
                        </a:solidFill>
                        <a:effectLst/>
                        <a:latin typeface="Arial" panose="020B0604020202020204" pitchFamily="34" charset="0"/>
                      </a:endParaRPr>
                    </a:p>
                  </a:txBody>
                  <a:tcPr marL="7620" marR="7620" marT="7620" marB="0" anchor="b">
                    <a:solidFill>
                      <a:schemeClr val="accent1">
                        <a:lumMod val="20000"/>
                        <a:lumOff val="80000"/>
                      </a:schemeClr>
                    </a:solidFill>
                  </a:tcPr>
                </a:tc>
                <a:tc>
                  <a:txBody>
                    <a:bodyPr/>
                    <a:lstStyle/>
                    <a:p>
                      <a:pPr algn="ctr" fontAlgn="b"/>
                      <a:r>
                        <a:rPr lang="fi-FI" sz="1200" b="1" u="none" strike="noStrike">
                          <a:solidFill>
                            <a:srgbClr val="000000"/>
                          </a:solidFill>
                          <a:effectLst/>
                        </a:rPr>
                        <a:t>35-39</a:t>
                      </a:r>
                      <a:endParaRPr lang="fi-FI"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i-FI" sz="1200" b="1" u="none" strike="noStrike">
                          <a:solidFill>
                            <a:srgbClr val="000000"/>
                          </a:solidFill>
                          <a:effectLst/>
                        </a:rPr>
                        <a:t>59-102</a:t>
                      </a:r>
                      <a:endParaRPr lang="fi-FI" sz="1200" b="1"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246822223"/>
                  </a:ext>
                </a:extLst>
              </a:tr>
            </a:tbl>
          </a:graphicData>
        </a:graphic>
      </p:graphicFrame>
      <p:sp>
        <p:nvSpPr>
          <p:cNvPr id="6" name="Otsikko 1">
            <a:extLst>
              <a:ext uri="{FF2B5EF4-FFF2-40B4-BE49-F238E27FC236}">
                <a16:creationId xmlns:a16="http://schemas.microsoft.com/office/drawing/2014/main" id="{4A7C9C38-7E8B-3594-8A79-B889F1F590E1}"/>
              </a:ext>
            </a:extLst>
          </p:cNvPr>
          <p:cNvSpPr>
            <a:spLocks noGrp="1"/>
          </p:cNvSpPr>
          <p:nvPr>
            <p:ph type="title"/>
          </p:nvPr>
        </p:nvSpPr>
        <p:spPr>
          <a:xfrm>
            <a:off x="520795" y="435650"/>
            <a:ext cx="11150410" cy="1008063"/>
          </a:xfrm>
        </p:spPr>
        <p:txBody>
          <a:bodyPr/>
          <a:lstStyle/>
          <a:p>
            <a:r>
              <a:rPr lang="fi-FI" sz="1800" b="0" i="0" u="none" strike="noStrike">
                <a:solidFill>
                  <a:srgbClr val="104264"/>
                </a:solidFill>
                <a:effectLst/>
                <a:latin typeface="Work Sans ExtraBold" panose="00000900000000000000" pitchFamily="2" charset="0"/>
              </a:rPr>
              <a:t>Tilannekuvakysely hyvinvointialueen ja kuntien yhdyspinnoista joulukuu 2023 – tammikuu 2024:</a:t>
            </a:r>
            <a:br>
              <a:rPr lang="fi-FI" sz="2800" b="0" i="0" u="none" strike="noStrike">
                <a:solidFill>
                  <a:srgbClr val="104264"/>
                </a:solidFill>
                <a:effectLst/>
                <a:latin typeface="Work Sans ExtraBold" panose="00000900000000000000" pitchFamily="2" charset="0"/>
              </a:rPr>
            </a:br>
            <a:r>
              <a:rPr lang="fi-FI" sz="2400">
                <a:solidFill>
                  <a:schemeClr val="accent4"/>
                </a:solidFill>
              </a:rPr>
              <a:t>Miten selkeänä pidät työnjakoa hyvinvointialueen ja kuntien välillä?</a:t>
            </a:r>
            <a:br>
              <a:rPr lang="fi-FI" sz="2800">
                <a:solidFill>
                  <a:schemeClr val="accent4"/>
                </a:solidFill>
              </a:rPr>
            </a:br>
            <a:br>
              <a:rPr lang="fi-FI" sz="1050"/>
            </a:br>
            <a:r>
              <a:rPr lang="fi-FI" sz="1800">
                <a:solidFill>
                  <a:schemeClr val="accent1"/>
                </a:solidFill>
              </a:rPr>
              <a:t> % vastanneista pitää työnjakoa </a:t>
            </a:r>
            <a:r>
              <a:rPr lang="fi-FI" sz="1800" u="sng">
                <a:solidFill>
                  <a:schemeClr val="accent1"/>
                </a:solidFill>
              </a:rPr>
              <a:t>melko tai erittäin selkeänä</a:t>
            </a:r>
            <a:r>
              <a:rPr lang="fi-FI" sz="1800">
                <a:solidFill>
                  <a:schemeClr val="accent1"/>
                </a:solidFill>
              </a:rPr>
              <a:t>.</a:t>
            </a:r>
            <a:br>
              <a:rPr lang="fi-FI" sz="2000"/>
            </a:br>
            <a:endParaRPr lang="fi-FI" sz="2000"/>
          </a:p>
        </p:txBody>
      </p:sp>
      <p:sp>
        <p:nvSpPr>
          <p:cNvPr id="7" name="Tekstiruutu 6">
            <a:extLst>
              <a:ext uri="{FF2B5EF4-FFF2-40B4-BE49-F238E27FC236}">
                <a16:creationId xmlns:a16="http://schemas.microsoft.com/office/drawing/2014/main" id="{52D69D7E-776D-BFB9-E915-DAE4BFF3ADDE}"/>
              </a:ext>
            </a:extLst>
          </p:cNvPr>
          <p:cNvSpPr txBox="1"/>
          <p:nvPr/>
        </p:nvSpPr>
        <p:spPr>
          <a:xfrm>
            <a:off x="10140696" y="2651748"/>
            <a:ext cx="1749197" cy="1938992"/>
          </a:xfrm>
          <a:prstGeom prst="rect">
            <a:avLst/>
          </a:prstGeom>
          <a:solidFill>
            <a:schemeClr val="accent6">
              <a:lumMod val="60000"/>
              <a:lumOff val="40000"/>
            </a:schemeClr>
          </a:solidFill>
        </p:spPr>
        <p:txBody>
          <a:bodyPr wrap="none" rtlCol="0">
            <a:spAutoFit/>
          </a:bodyPr>
          <a:lstStyle/>
          <a:p>
            <a:r>
              <a:rPr lang="fi-FI" sz="1200"/>
              <a:t>Viranhaltijat </a:t>
            </a:r>
          </a:p>
          <a:p>
            <a:r>
              <a:rPr lang="fi-FI" sz="1200"/>
              <a:t>pitävät työnjakoa</a:t>
            </a:r>
          </a:p>
          <a:p>
            <a:r>
              <a:rPr lang="fi-FI" sz="1200"/>
              <a:t>eri yhdyspinnoilla</a:t>
            </a:r>
          </a:p>
          <a:p>
            <a:r>
              <a:rPr lang="fi-FI" sz="1200"/>
              <a:t>selkeämpänä kuin </a:t>
            </a:r>
          </a:p>
          <a:p>
            <a:r>
              <a:rPr lang="fi-FI" sz="1200"/>
              <a:t>luottamushenkilöt.</a:t>
            </a:r>
          </a:p>
          <a:p>
            <a:r>
              <a:rPr lang="fi-FI" sz="1200"/>
              <a:t>Suurin ero vastaaja-</a:t>
            </a:r>
          </a:p>
          <a:p>
            <a:r>
              <a:rPr lang="fi-FI" sz="1200"/>
              <a:t>ryhmien välillä on </a:t>
            </a:r>
          </a:p>
          <a:p>
            <a:r>
              <a:rPr lang="fi-FI" sz="1200"/>
              <a:t>Sivistys- ja sote-</a:t>
            </a:r>
          </a:p>
          <a:p>
            <a:r>
              <a:rPr lang="fi-FI" sz="1200"/>
              <a:t>palveluiden työnjaon</a:t>
            </a:r>
          </a:p>
          <a:p>
            <a:r>
              <a:rPr lang="fi-FI" sz="1200"/>
              <a:t>selkeydessä.  </a:t>
            </a:r>
          </a:p>
        </p:txBody>
      </p:sp>
    </p:spTree>
    <p:extLst>
      <p:ext uri="{BB962C8B-B14F-4D97-AF65-F5344CB8AC3E}">
        <p14:creationId xmlns:p14="http://schemas.microsoft.com/office/powerpoint/2010/main" val="7281432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D19FE6-86F5-6C18-2427-E6BD1902F914}"/>
              </a:ext>
            </a:extLst>
          </p:cNvPr>
          <p:cNvSpPr>
            <a:spLocks noGrp="1"/>
          </p:cNvSpPr>
          <p:nvPr>
            <p:ph type="body" idx="1"/>
          </p:nvPr>
        </p:nvSpPr>
        <p:spPr>
          <a:xfrm>
            <a:off x="761618" y="1339761"/>
            <a:ext cx="5113337" cy="361048"/>
          </a:xfrm>
        </p:spPr>
        <p:txBody>
          <a:bodyPr/>
          <a:lstStyle/>
          <a:p>
            <a:r>
              <a:rPr lang="fi-FI" sz="2400"/>
              <a:t>TOIMIVAA</a:t>
            </a:r>
            <a:endParaRPr lang="fi-FI"/>
          </a:p>
        </p:txBody>
      </p:sp>
      <p:sp>
        <p:nvSpPr>
          <p:cNvPr id="3" name="Sisällön paikkamerkki 2">
            <a:extLst>
              <a:ext uri="{FF2B5EF4-FFF2-40B4-BE49-F238E27FC236}">
                <a16:creationId xmlns:a16="http://schemas.microsoft.com/office/drawing/2014/main" id="{7FB72590-AEAB-2CEC-ACAF-8059B4AC0EF0}"/>
              </a:ext>
            </a:extLst>
          </p:cNvPr>
          <p:cNvSpPr>
            <a:spLocks noGrp="1"/>
          </p:cNvSpPr>
          <p:nvPr>
            <p:ph sz="half" idx="2"/>
          </p:nvPr>
        </p:nvSpPr>
        <p:spPr>
          <a:xfrm>
            <a:off x="774011" y="1772815"/>
            <a:ext cx="5106089" cy="4752529"/>
          </a:xfrm>
          <a:solidFill>
            <a:schemeClr val="accent6">
              <a:lumMod val="20000"/>
              <a:lumOff val="80000"/>
            </a:schemeClr>
          </a:solidFill>
        </p:spPr>
        <p:txBody>
          <a:bodyPr/>
          <a:lstStyle/>
          <a:p>
            <a:r>
              <a:rPr lang="fi-FI" sz="1600"/>
              <a:t>Yhteistyörakenteet </a:t>
            </a:r>
          </a:p>
          <a:p>
            <a:r>
              <a:rPr lang="fi-FI" sz="1600"/>
              <a:t>Vuorovaikutus ja asioiden ratkaisu yhdessä</a:t>
            </a:r>
          </a:p>
          <a:p>
            <a:r>
              <a:rPr lang="fi-FI" sz="1600"/>
              <a:t>Yhteyshenkilöt nimetty</a:t>
            </a:r>
          </a:p>
          <a:p>
            <a:r>
              <a:rPr lang="fi-FI" sz="1600"/>
              <a:t>Yhteisen tilannekuvan muodostaminen, yhteiset intressit</a:t>
            </a:r>
          </a:p>
          <a:p>
            <a:r>
              <a:rPr lang="fi-FI" sz="1600"/>
              <a:t>Hyvinvoinnin ja terveyden edistämisen rakenteet </a:t>
            </a:r>
          </a:p>
          <a:p>
            <a:r>
              <a:rPr lang="fi-FI" sz="1600"/>
              <a:t>Hyvinvointikertomuksen ja –suunnitelman valmistelutyö</a:t>
            </a:r>
          </a:p>
          <a:p>
            <a:r>
              <a:rPr lang="fi-FI" sz="1600"/>
              <a:t>Yhteiset tapaamiset ja tavoitteiden asettelu</a:t>
            </a:r>
          </a:p>
          <a:p>
            <a:r>
              <a:rPr lang="fi-FI" sz="1600"/>
              <a:t>Yhteistyösopimus</a:t>
            </a:r>
          </a:p>
          <a:p>
            <a:r>
              <a:rPr lang="fi-FI" sz="1600"/>
              <a:t>Tehtävien siirto hyvinvointialueille</a:t>
            </a:r>
          </a:p>
          <a:p>
            <a:r>
              <a:rPr lang="fi-FI" sz="1600"/>
              <a:t>Asiantuntijakokoonpanoissa työ sujunut, jos niihin on löytynyt hyvinvointialueen edustaja</a:t>
            </a:r>
          </a:p>
          <a:p>
            <a:r>
              <a:rPr lang="fi-FI" sz="1600"/>
              <a:t>Yhdyspintakohtaisia onnistumisia vaihtelevasti</a:t>
            </a:r>
          </a:p>
          <a:p>
            <a:endParaRPr lang="fi-FI"/>
          </a:p>
        </p:txBody>
      </p:sp>
      <p:sp>
        <p:nvSpPr>
          <p:cNvPr id="4" name="Tekstin paikkamerkki 3">
            <a:extLst>
              <a:ext uri="{FF2B5EF4-FFF2-40B4-BE49-F238E27FC236}">
                <a16:creationId xmlns:a16="http://schemas.microsoft.com/office/drawing/2014/main" id="{EDFF5D8F-E4DF-740B-D6C9-FD9DAE3314D1}"/>
              </a:ext>
            </a:extLst>
          </p:cNvPr>
          <p:cNvSpPr>
            <a:spLocks noGrp="1"/>
          </p:cNvSpPr>
          <p:nvPr>
            <p:ph type="body" sz="quarter" idx="3"/>
          </p:nvPr>
        </p:nvSpPr>
        <p:spPr>
          <a:xfrm>
            <a:off x="6311900" y="1339759"/>
            <a:ext cx="5113338" cy="719763"/>
          </a:xfrm>
        </p:spPr>
        <p:txBody>
          <a:bodyPr/>
          <a:lstStyle/>
          <a:p>
            <a:r>
              <a:rPr lang="fi-FI"/>
              <a:t>PARANNETTAVAA, HAASTEITA</a:t>
            </a:r>
          </a:p>
        </p:txBody>
      </p:sp>
      <p:sp>
        <p:nvSpPr>
          <p:cNvPr id="5" name="Sisällön paikkamerkki 4">
            <a:extLst>
              <a:ext uri="{FF2B5EF4-FFF2-40B4-BE49-F238E27FC236}">
                <a16:creationId xmlns:a16="http://schemas.microsoft.com/office/drawing/2014/main" id="{F9759AE3-0370-3983-AE24-2338EF716EDA}"/>
              </a:ext>
            </a:extLst>
          </p:cNvPr>
          <p:cNvSpPr>
            <a:spLocks noGrp="1"/>
          </p:cNvSpPr>
          <p:nvPr>
            <p:ph sz="quarter" idx="4"/>
          </p:nvPr>
        </p:nvSpPr>
        <p:spPr>
          <a:xfrm>
            <a:off x="6311900" y="1772816"/>
            <a:ext cx="5113338" cy="3745426"/>
          </a:xfrm>
          <a:solidFill>
            <a:schemeClr val="accent6">
              <a:lumMod val="20000"/>
              <a:lumOff val="80000"/>
            </a:schemeClr>
          </a:solidFill>
        </p:spPr>
        <p:txBody>
          <a:bodyPr/>
          <a:lstStyle/>
          <a:p>
            <a:r>
              <a:rPr lang="fi-FI" sz="1600"/>
              <a:t>Yhteydenpidossa ja vuorovaikutuksessa</a:t>
            </a:r>
          </a:p>
          <a:p>
            <a:r>
              <a:rPr lang="fi-FI" sz="1600"/>
              <a:t>Vastinparit puuttuvat </a:t>
            </a:r>
          </a:p>
          <a:p>
            <a:r>
              <a:rPr lang="fi-FI" sz="1600"/>
              <a:t>Vastuut epäselviä</a:t>
            </a:r>
          </a:p>
          <a:p>
            <a:r>
              <a:rPr lang="fi-FI" sz="1600"/>
              <a:t>Kiinteistöihin ja vuokrasopimuksiin liittyvät asiat</a:t>
            </a:r>
          </a:p>
          <a:p>
            <a:r>
              <a:rPr lang="fi-FI" sz="1600"/>
              <a:t>Palveluverkon muutoksiin liittyvässä yhteistyössä ja avoimuudessa</a:t>
            </a:r>
          </a:p>
          <a:p>
            <a:r>
              <a:rPr lang="fi-FI" sz="1600"/>
              <a:t>Hyvinvoinnin ja terveyden edistäminen</a:t>
            </a:r>
          </a:p>
          <a:p>
            <a:r>
              <a:rPr lang="fi-FI" sz="1600"/>
              <a:t>Työllisyyteen liittyvät asiat</a:t>
            </a:r>
          </a:p>
          <a:p>
            <a:r>
              <a:rPr lang="fi-FI" sz="1600"/>
              <a:t>Tietojärjestelmät pitäisi saada toimimaan</a:t>
            </a:r>
          </a:p>
          <a:p>
            <a:r>
              <a:rPr lang="fi-FI" sz="1600"/>
              <a:t>Hyvinvointialue sanelee ja kunnat ei kuuntele</a:t>
            </a:r>
          </a:p>
          <a:p>
            <a:r>
              <a:rPr lang="fi-FI" sz="1600"/>
              <a:t>Haasteita eri yhdyspinnoilla</a:t>
            </a:r>
          </a:p>
          <a:p>
            <a:endParaRPr lang="fi-FI"/>
          </a:p>
        </p:txBody>
      </p:sp>
      <p:sp>
        <p:nvSpPr>
          <p:cNvPr id="6" name="Dian numeron paikkamerkki 5">
            <a:extLst>
              <a:ext uri="{FF2B5EF4-FFF2-40B4-BE49-F238E27FC236}">
                <a16:creationId xmlns:a16="http://schemas.microsoft.com/office/drawing/2014/main" id="{3BE61AA9-B98B-C7CA-90D7-CA09A909EBF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7" name="Otsikko 6">
            <a:extLst>
              <a:ext uri="{FF2B5EF4-FFF2-40B4-BE49-F238E27FC236}">
                <a16:creationId xmlns:a16="http://schemas.microsoft.com/office/drawing/2014/main" id="{E5F18732-A3D3-968F-3929-BB98FCA044B3}"/>
              </a:ext>
            </a:extLst>
          </p:cNvPr>
          <p:cNvSpPr>
            <a:spLocks noGrp="1"/>
          </p:cNvSpPr>
          <p:nvPr>
            <p:ph type="title"/>
          </p:nvPr>
        </p:nvSpPr>
        <p:spPr>
          <a:xfrm>
            <a:off x="774011" y="304879"/>
            <a:ext cx="10658475" cy="1008113"/>
          </a:xfrm>
        </p:spPr>
        <p:txBody>
          <a:bodyPr/>
          <a:lstStyle/>
          <a:p>
            <a:r>
              <a:rPr lang="fi-FI">
                <a:solidFill>
                  <a:schemeClr val="accent4"/>
                </a:solidFill>
              </a:rPr>
              <a:t>Yhteistyön toimivuus</a:t>
            </a:r>
            <a:br>
              <a:rPr lang="fi-FI"/>
            </a:br>
            <a:r>
              <a:rPr lang="fi-FI" sz="3200">
                <a:solidFill>
                  <a:schemeClr val="accent1"/>
                </a:solidFill>
              </a:rPr>
              <a:t>Poimintoja luottamushenkilöiden avovastauksista</a:t>
            </a:r>
          </a:p>
        </p:txBody>
      </p:sp>
      <p:sp>
        <p:nvSpPr>
          <p:cNvPr id="8" name="Puhekupla: Suorakulmio, kulmat pyöristettu 7">
            <a:extLst>
              <a:ext uri="{FF2B5EF4-FFF2-40B4-BE49-F238E27FC236}">
                <a16:creationId xmlns:a16="http://schemas.microsoft.com/office/drawing/2014/main" id="{10228439-5184-66C2-B29F-E0F51C58E2E4}"/>
              </a:ext>
            </a:extLst>
          </p:cNvPr>
          <p:cNvSpPr/>
          <p:nvPr/>
        </p:nvSpPr>
        <p:spPr>
          <a:xfrm>
            <a:off x="6456040" y="5649310"/>
            <a:ext cx="3312368" cy="603977"/>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Work Sans"/>
                <a:ea typeface="+mn-ea"/>
                <a:cs typeface="+mn-cs"/>
              </a:rPr>
              <a:t>”Nyt osaoptimoidaan kunnissa ja hyvinvointialueilla”</a:t>
            </a:r>
          </a:p>
        </p:txBody>
      </p:sp>
    </p:spTree>
    <p:extLst>
      <p:ext uri="{BB962C8B-B14F-4D97-AF65-F5344CB8AC3E}">
        <p14:creationId xmlns:p14="http://schemas.microsoft.com/office/powerpoint/2010/main" val="386920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D19FE6-86F5-6C18-2427-E6BD1902F914}"/>
              </a:ext>
            </a:extLst>
          </p:cNvPr>
          <p:cNvSpPr>
            <a:spLocks noGrp="1"/>
          </p:cNvSpPr>
          <p:nvPr>
            <p:ph type="body" idx="1"/>
          </p:nvPr>
        </p:nvSpPr>
        <p:spPr>
          <a:xfrm>
            <a:off x="761618" y="1339761"/>
            <a:ext cx="5113337" cy="361048"/>
          </a:xfrm>
        </p:spPr>
        <p:txBody>
          <a:bodyPr/>
          <a:lstStyle/>
          <a:p>
            <a:r>
              <a:rPr lang="fi-FI" sz="2400"/>
              <a:t>TOIMIVAA</a:t>
            </a:r>
            <a:endParaRPr lang="fi-FI"/>
          </a:p>
        </p:txBody>
      </p:sp>
      <p:sp>
        <p:nvSpPr>
          <p:cNvPr id="3" name="Sisällön paikkamerkki 2">
            <a:extLst>
              <a:ext uri="{FF2B5EF4-FFF2-40B4-BE49-F238E27FC236}">
                <a16:creationId xmlns:a16="http://schemas.microsoft.com/office/drawing/2014/main" id="{7FB72590-AEAB-2CEC-ACAF-8059B4AC0EF0}"/>
              </a:ext>
            </a:extLst>
          </p:cNvPr>
          <p:cNvSpPr>
            <a:spLocks noGrp="1"/>
          </p:cNvSpPr>
          <p:nvPr>
            <p:ph sz="half" idx="2"/>
          </p:nvPr>
        </p:nvSpPr>
        <p:spPr>
          <a:xfrm>
            <a:off x="774011" y="1772815"/>
            <a:ext cx="5106089" cy="4752529"/>
          </a:xfrm>
          <a:solidFill>
            <a:schemeClr val="accent6">
              <a:lumMod val="20000"/>
              <a:lumOff val="80000"/>
            </a:schemeClr>
          </a:solidFill>
        </p:spPr>
        <p:txBody>
          <a:bodyPr/>
          <a:lstStyle/>
          <a:p>
            <a:r>
              <a:rPr lang="fi-FI" sz="1600"/>
              <a:t>HYTE-rakenne</a:t>
            </a:r>
          </a:p>
          <a:p>
            <a:r>
              <a:rPr lang="fi-FI" sz="1600"/>
              <a:t>Aikaisemmat hyvät kontaktit ovat auttaneet yhteistyössä</a:t>
            </a:r>
          </a:p>
          <a:p>
            <a:r>
              <a:rPr lang="fi-FI" sz="1600"/>
              <a:t>Yhteistyö sivistyspuolen kanssa</a:t>
            </a:r>
          </a:p>
          <a:p>
            <a:r>
              <a:rPr lang="fi-FI" sz="1600"/>
              <a:t>Opiskeluhuolto</a:t>
            </a:r>
          </a:p>
          <a:p>
            <a:r>
              <a:rPr lang="fi-FI" sz="1600"/>
              <a:t>Työllisyyden hoitoon liittyvät asiat</a:t>
            </a:r>
          </a:p>
          <a:p>
            <a:r>
              <a:rPr lang="fi-FI" sz="1600"/>
              <a:t>Hyvin toimiva maakunnan ylimmän johdon suunnittelu- ja tiedonvaihdon foorumi.</a:t>
            </a:r>
          </a:p>
          <a:p>
            <a:r>
              <a:rPr lang="fi-FI" sz="1600"/>
              <a:t>Valmius ja varautuminen</a:t>
            </a:r>
          </a:p>
          <a:p>
            <a:r>
              <a:rPr lang="fi-FI" sz="1600"/>
              <a:t>Säännölliset tapaamiset ylimmän johdon välillä</a:t>
            </a:r>
          </a:p>
          <a:p>
            <a:r>
              <a:rPr lang="fi-FI" sz="1600"/>
              <a:t>Yhdyspintasopimuksen valmistelu</a:t>
            </a:r>
          </a:p>
          <a:p>
            <a:r>
              <a:rPr lang="fi-FI" sz="1600"/>
              <a:t>Yhteistyö käytännön tasolla sujuu mallikkaasti</a:t>
            </a:r>
          </a:p>
          <a:p>
            <a:r>
              <a:rPr lang="fi-FI" sz="1600"/>
              <a:t>Yhdyspintaryhmät perustettu</a:t>
            </a:r>
          </a:p>
          <a:p>
            <a:r>
              <a:rPr lang="fi-FI" sz="1600"/>
              <a:t>Onnistumisia eri yhdyspinnoilla</a:t>
            </a:r>
          </a:p>
          <a:p>
            <a:endParaRPr lang="fi-FI"/>
          </a:p>
        </p:txBody>
      </p:sp>
      <p:sp>
        <p:nvSpPr>
          <p:cNvPr id="6" name="Dian numeron paikkamerkki 5">
            <a:extLst>
              <a:ext uri="{FF2B5EF4-FFF2-40B4-BE49-F238E27FC236}">
                <a16:creationId xmlns:a16="http://schemas.microsoft.com/office/drawing/2014/main" id="{3BE61AA9-B98B-C7CA-90D7-CA09A909EBF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7" name="Otsikko 6">
            <a:extLst>
              <a:ext uri="{FF2B5EF4-FFF2-40B4-BE49-F238E27FC236}">
                <a16:creationId xmlns:a16="http://schemas.microsoft.com/office/drawing/2014/main" id="{E5F18732-A3D3-968F-3929-BB98FCA044B3}"/>
              </a:ext>
            </a:extLst>
          </p:cNvPr>
          <p:cNvSpPr>
            <a:spLocks noGrp="1"/>
          </p:cNvSpPr>
          <p:nvPr>
            <p:ph type="title"/>
          </p:nvPr>
        </p:nvSpPr>
        <p:spPr>
          <a:xfrm>
            <a:off x="774011" y="304879"/>
            <a:ext cx="10658475" cy="1008113"/>
          </a:xfrm>
        </p:spPr>
        <p:txBody>
          <a:bodyPr/>
          <a:lstStyle/>
          <a:p>
            <a:r>
              <a:rPr lang="fi-FI">
                <a:solidFill>
                  <a:schemeClr val="accent4"/>
                </a:solidFill>
              </a:rPr>
              <a:t>Yhteistyön toimivuus</a:t>
            </a:r>
            <a:br>
              <a:rPr lang="fi-FI"/>
            </a:br>
            <a:r>
              <a:rPr lang="fi-FI" sz="3200">
                <a:solidFill>
                  <a:schemeClr val="accent1"/>
                </a:solidFill>
              </a:rPr>
              <a:t>Poimintoja viranhaltijoiden avovastauksista</a:t>
            </a:r>
          </a:p>
        </p:txBody>
      </p:sp>
      <p:sp>
        <p:nvSpPr>
          <p:cNvPr id="8" name="Puhekupla: Suorakulmio, kulmat pyöristettu 7">
            <a:extLst>
              <a:ext uri="{FF2B5EF4-FFF2-40B4-BE49-F238E27FC236}">
                <a16:creationId xmlns:a16="http://schemas.microsoft.com/office/drawing/2014/main" id="{10228439-5184-66C2-B29F-E0F51C58E2E4}"/>
              </a:ext>
            </a:extLst>
          </p:cNvPr>
          <p:cNvSpPr/>
          <p:nvPr/>
        </p:nvSpPr>
        <p:spPr>
          <a:xfrm>
            <a:off x="6103248" y="4200249"/>
            <a:ext cx="3312368" cy="1549030"/>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Work Sans"/>
                <a:ea typeface="+mn-ea"/>
                <a:cs typeface="+mn-cs"/>
              </a:rPr>
              <a:t>”Yhteistyöhalukkuus ja –kyvykkyys on ollut hyvällä tasolla. Varautumisen suhteen on saatu oivallisia edistysaskelia; joskin tekemistä riittää edelleen.”</a:t>
            </a:r>
          </a:p>
        </p:txBody>
      </p:sp>
      <p:sp>
        <p:nvSpPr>
          <p:cNvPr id="13" name="Puhekupla: Suorakulmio, kulmat pyöristettu 12">
            <a:extLst>
              <a:ext uri="{FF2B5EF4-FFF2-40B4-BE49-F238E27FC236}">
                <a16:creationId xmlns:a16="http://schemas.microsoft.com/office/drawing/2014/main" id="{671D329C-9320-F9BF-F668-BF40706BF6CB}"/>
              </a:ext>
            </a:extLst>
          </p:cNvPr>
          <p:cNvSpPr/>
          <p:nvPr/>
        </p:nvSpPr>
        <p:spPr>
          <a:xfrm>
            <a:off x="6201502" y="2060848"/>
            <a:ext cx="3312368" cy="1368152"/>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Work Sans"/>
                <a:ea typeface="+mn-ea"/>
                <a:cs typeface="+mn-cs"/>
              </a:rPr>
              <a:t>”Ehkä ei voi sanoa, että olisi onnistunut erityisen hyvin, mutta orastavaa onnistumista.”</a:t>
            </a:r>
          </a:p>
        </p:txBody>
      </p:sp>
      <p:pic>
        <p:nvPicPr>
          <p:cNvPr id="5" name="Kuva 4" descr="Kuva, joka sisältää kohteen clipart, kuvitus, animaatio, Grafiikka&#10;&#10;Kuvaus luotu automaattisesti">
            <a:extLst>
              <a:ext uri="{FF2B5EF4-FFF2-40B4-BE49-F238E27FC236}">
                <a16:creationId xmlns:a16="http://schemas.microsoft.com/office/drawing/2014/main" id="{2299F466-8AB4-0AE2-84E9-8C9D771D5D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7018" y="1700809"/>
            <a:ext cx="1893870" cy="4386943"/>
          </a:xfrm>
          <a:prstGeom prst="rect">
            <a:avLst/>
          </a:prstGeom>
        </p:spPr>
      </p:pic>
    </p:spTree>
    <p:extLst>
      <p:ext uri="{BB962C8B-B14F-4D97-AF65-F5344CB8AC3E}">
        <p14:creationId xmlns:p14="http://schemas.microsoft.com/office/powerpoint/2010/main" val="32368687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BD19FE6-86F5-6C18-2427-E6BD1902F914}"/>
              </a:ext>
            </a:extLst>
          </p:cNvPr>
          <p:cNvSpPr>
            <a:spLocks noGrp="1"/>
          </p:cNvSpPr>
          <p:nvPr>
            <p:ph type="body" idx="1"/>
          </p:nvPr>
        </p:nvSpPr>
        <p:spPr>
          <a:xfrm>
            <a:off x="761618" y="1339761"/>
            <a:ext cx="5113337" cy="361048"/>
          </a:xfrm>
        </p:spPr>
        <p:txBody>
          <a:bodyPr/>
          <a:lstStyle/>
          <a:p>
            <a:r>
              <a:rPr lang="fi-FI" sz="2400"/>
              <a:t>PARANNETTAVAA, HAASTEITA</a:t>
            </a:r>
            <a:endParaRPr lang="fi-FI"/>
          </a:p>
        </p:txBody>
      </p:sp>
      <p:sp>
        <p:nvSpPr>
          <p:cNvPr id="3" name="Sisällön paikkamerkki 2">
            <a:extLst>
              <a:ext uri="{FF2B5EF4-FFF2-40B4-BE49-F238E27FC236}">
                <a16:creationId xmlns:a16="http://schemas.microsoft.com/office/drawing/2014/main" id="{7FB72590-AEAB-2CEC-ACAF-8059B4AC0EF0}"/>
              </a:ext>
            </a:extLst>
          </p:cNvPr>
          <p:cNvSpPr>
            <a:spLocks noGrp="1"/>
          </p:cNvSpPr>
          <p:nvPr>
            <p:ph sz="half" idx="2"/>
          </p:nvPr>
        </p:nvSpPr>
        <p:spPr>
          <a:xfrm>
            <a:off x="774011" y="1772815"/>
            <a:ext cx="5106089" cy="4752529"/>
          </a:xfrm>
          <a:solidFill>
            <a:schemeClr val="accent6">
              <a:lumMod val="20000"/>
              <a:lumOff val="80000"/>
            </a:schemeClr>
          </a:solidFill>
        </p:spPr>
        <p:txBody>
          <a:bodyPr/>
          <a:lstStyle/>
          <a:p>
            <a:r>
              <a:rPr lang="fi-FI" sz="1600"/>
              <a:t>Kuntien vastuiden avaaminen ja yhteyshenkilöiden nimeäminen/vastinparit</a:t>
            </a:r>
          </a:p>
          <a:p>
            <a:r>
              <a:rPr lang="fi-FI" sz="1600"/>
              <a:t>Vastuualueiden täsmentäminen</a:t>
            </a:r>
          </a:p>
          <a:p>
            <a:r>
              <a:rPr lang="fi-FI" sz="1600"/>
              <a:t>Strategisen tason yhteistyö</a:t>
            </a:r>
          </a:p>
          <a:p>
            <a:r>
              <a:rPr lang="fi-FI" sz="1600"/>
              <a:t>Yhteistyöryhmien käynnistyminen ja jäsenten nimeäminen</a:t>
            </a:r>
          </a:p>
          <a:p>
            <a:r>
              <a:rPr lang="fi-FI" sz="1600"/>
              <a:t>Kuntien ihmisiä vaikea saada palavereihin</a:t>
            </a:r>
          </a:p>
          <a:p>
            <a:r>
              <a:rPr lang="fi-FI" sz="1600"/>
              <a:t>Ylimmällä johdolla ei ole ollut riittävästi palavereita ja keskustelua – luottamusta ei ole päästy rakentamaan</a:t>
            </a:r>
          </a:p>
          <a:p>
            <a:r>
              <a:rPr lang="fi-FI" sz="1600"/>
              <a:t>Ymmärrys kunnissa uudesta roolista (ei omistajaohjausta)</a:t>
            </a:r>
          </a:p>
          <a:p>
            <a:r>
              <a:rPr lang="fi-FI" sz="1600"/>
              <a:t>Tietopohja ja tiedolla johtaminen</a:t>
            </a:r>
          </a:p>
          <a:p>
            <a:r>
              <a:rPr lang="fi-FI" sz="1600"/>
              <a:t>Palveluverkkotyö</a:t>
            </a:r>
          </a:p>
          <a:p>
            <a:r>
              <a:rPr lang="fi-FI" sz="1600"/>
              <a:t>Yhteisten asioiden konkreettinen toimeenpano</a:t>
            </a:r>
          </a:p>
          <a:p>
            <a:endParaRPr lang="fi-FI"/>
          </a:p>
        </p:txBody>
      </p:sp>
      <p:sp>
        <p:nvSpPr>
          <p:cNvPr id="5" name="Sisällön paikkamerkki 4">
            <a:extLst>
              <a:ext uri="{FF2B5EF4-FFF2-40B4-BE49-F238E27FC236}">
                <a16:creationId xmlns:a16="http://schemas.microsoft.com/office/drawing/2014/main" id="{F9759AE3-0370-3983-AE24-2338EF716EDA}"/>
              </a:ext>
            </a:extLst>
          </p:cNvPr>
          <p:cNvSpPr>
            <a:spLocks noGrp="1"/>
          </p:cNvSpPr>
          <p:nvPr>
            <p:ph sz="quarter" idx="4"/>
          </p:nvPr>
        </p:nvSpPr>
        <p:spPr>
          <a:xfrm>
            <a:off x="6311900" y="1772816"/>
            <a:ext cx="5113338" cy="3745426"/>
          </a:xfrm>
          <a:solidFill>
            <a:schemeClr val="accent6">
              <a:lumMod val="20000"/>
              <a:lumOff val="80000"/>
            </a:schemeClr>
          </a:solidFill>
        </p:spPr>
        <p:txBody>
          <a:bodyPr/>
          <a:lstStyle/>
          <a:p>
            <a:r>
              <a:rPr lang="fi-FI" sz="1600" dirty="0"/>
              <a:t>Ikääntyneiden palvelut ja </a:t>
            </a:r>
            <a:r>
              <a:rPr lang="fi-FI" sz="1600" dirty="0" err="1"/>
              <a:t>hyte</a:t>
            </a:r>
            <a:endParaRPr lang="fi-FI" sz="1600" dirty="0"/>
          </a:p>
          <a:p>
            <a:r>
              <a:rPr lang="fi-FI" sz="1600" dirty="0"/>
              <a:t>Kotoutumiseen liittyvät tehtävät</a:t>
            </a:r>
          </a:p>
          <a:p>
            <a:r>
              <a:rPr lang="fi-FI" sz="1600" dirty="0"/>
              <a:t>TE24-uudistus muokkaa yhteistyötä</a:t>
            </a:r>
          </a:p>
          <a:p>
            <a:r>
              <a:rPr lang="fi-FI" sz="1600" dirty="0"/>
              <a:t>Tila-asiat, kiinteistöt ja vuokrat - yhteistyö</a:t>
            </a:r>
          </a:p>
          <a:p>
            <a:r>
              <a:rPr lang="fi-FI" sz="1600" dirty="0" err="1"/>
              <a:t>Hyten</a:t>
            </a:r>
            <a:r>
              <a:rPr lang="fi-FI" sz="1600" dirty="0"/>
              <a:t> työnjako edelleen epäselvä</a:t>
            </a:r>
          </a:p>
          <a:p>
            <a:r>
              <a:rPr lang="fi-FI" sz="1600" dirty="0"/>
              <a:t>Vammaisten lasten aamu- ja iltapäivätoiminta</a:t>
            </a:r>
          </a:p>
          <a:p>
            <a:r>
              <a:rPr lang="fi-FI" sz="1600" dirty="0"/>
              <a:t>Aktiivisempaa yhteistyötä erityisesti valmiusasioissa</a:t>
            </a:r>
          </a:p>
          <a:p>
            <a:endParaRPr lang="fi-FI" dirty="0"/>
          </a:p>
        </p:txBody>
      </p:sp>
      <p:sp>
        <p:nvSpPr>
          <p:cNvPr id="6" name="Dian numeron paikkamerkki 5">
            <a:extLst>
              <a:ext uri="{FF2B5EF4-FFF2-40B4-BE49-F238E27FC236}">
                <a16:creationId xmlns:a16="http://schemas.microsoft.com/office/drawing/2014/main" id="{3BE61AA9-B98B-C7CA-90D7-CA09A909EBF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7" name="Otsikko 6">
            <a:extLst>
              <a:ext uri="{FF2B5EF4-FFF2-40B4-BE49-F238E27FC236}">
                <a16:creationId xmlns:a16="http://schemas.microsoft.com/office/drawing/2014/main" id="{E5F18732-A3D3-968F-3929-BB98FCA044B3}"/>
              </a:ext>
            </a:extLst>
          </p:cNvPr>
          <p:cNvSpPr>
            <a:spLocks noGrp="1"/>
          </p:cNvSpPr>
          <p:nvPr>
            <p:ph type="title"/>
          </p:nvPr>
        </p:nvSpPr>
        <p:spPr>
          <a:xfrm>
            <a:off x="761618" y="224642"/>
            <a:ext cx="10658475" cy="1008113"/>
          </a:xfrm>
        </p:spPr>
        <p:txBody>
          <a:bodyPr/>
          <a:lstStyle/>
          <a:p>
            <a:r>
              <a:rPr lang="fi-FI">
                <a:solidFill>
                  <a:schemeClr val="accent4"/>
                </a:solidFill>
              </a:rPr>
              <a:t>Yhteistyön toimivuus</a:t>
            </a:r>
            <a:br>
              <a:rPr lang="fi-FI"/>
            </a:br>
            <a:r>
              <a:rPr lang="fi-FI" sz="2800">
                <a:solidFill>
                  <a:schemeClr val="accent1"/>
                </a:solidFill>
              </a:rPr>
              <a:t>Poimintoja viranhaltijoiden avovastauksista</a:t>
            </a:r>
          </a:p>
        </p:txBody>
      </p:sp>
      <p:sp>
        <p:nvSpPr>
          <p:cNvPr id="9" name="Puhekupla: Suorakulmio, kulmat pyöristettu 8">
            <a:extLst>
              <a:ext uri="{FF2B5EF4-FFF2-40B4-BE49-F238E27FC236}">
                <a16:creationId xmlns:a16="http://schemas.microsoft.com/office/drawing/2014/main" id="{D1C61414-A255-EF8A-F7F3-49EF26818811}"/>
              </a:ext>
            </a:extLst>
          </p:cNvPr>
          <p:cNvSpPr/>
          <p:nvPr/>
        </p:nvSpPr>
        <p:spPr>
          <a:xfrm>
            <a:off x="8565316" y="4330624"/>
            <a:ext cx="3312368" cy="1368152"/>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white"/>
                </a:solidFill>
                <a:effectLst/>
                <a:uLnTx/>
                <a:uFillTx/>
                <a:latin typeface="Work Sans"/>
                <a:ea typeface="+mn-ea"/>
                <a:cs typeface="+mn-cs"/>
              </a:rPr>
              <a:t>”On vaikutelma, että hyvinvointialue ja kunnat ovat omissa kuplissaan ja keskittyvät ydintehtäviinsä. Yhteistyön kokonaisuus ja tärkeät asiat eivät ole vielä ole selkeytyneet.”</a:t>
            </a:r>
          </a:p>
        </p:txBody>
      </p:sp>
      <p:sp>
        <p:nvSpPr>
          <p:cNvPr id="10" name="Puhekupla: Suorakulmio, kulmat pyöristettu 9">
            <a:extLst>
              <a:ext uri="{FF2B5EF4-FFF2-40B4-BE49-F238E27FC236}">
                <a16:creationId xmlns:a16="http://schemas.microsoft.com/office/drawing/2014/main" id="{0CD04F9E-2540-AB10-5F62-D88B9B048BED}"/>
              </a:ext>
            </a:extLst>
          </p:cNvPr>
          <p:cNvSpPr/>
          <p:nvPr/>
        </p:nvSpPr>
        <p:spPr>
          <a:xfrm>
            <a:off x="5758327" y="4723026"/>
            <a:ext cx="2591089" cy="1483383"/>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white"/>
                </a:solidFill>
                <a:effectLst/>
                <a:uLnTx/>
                <a:uFillTx/>
                <a:latin typeface="Work Sans"/>
                <a:ea typeface="+mn-ea"/>
                <a:cs typeface="+mn-cs"/>
              </a:rPr>
              <a:t>”Samat henkilöt luottamushenkilöinä – intressiristiriidat palveluverkko-kysymyksissä hidastaa.”</a:t>
            </a:r>
          </a:p>
        </p:txBody>
      </p:sp>
      <p:sp>
        <p:nvSpPr>
          <p:cNvPr id="4" name="Puhekupla: Suorakulmio, kulmat pyöristettu 3">
            <a:extLst>
              <a:ext uri="{FF2B5EF4-FFF2-40B4-BE49-F238E27FC236}">
                <a16:creationId xmlns:a16="http://schemas.microsoft.com/office/drawing/2014/main" id="{3DA3E5EB-8449-DCA4-B96E-1298DD1319E2}"/>
              </a:ext>
            </a:extLst>
          </p:cNvPr>
          <p:cNvSpPr/>
          <p:nvPr/>
        </p:nvSpPr>
        <p:spPr>
          <a:xfrm>
            <a:off x="8602762" y="252524"/>
            <a:ext cx="3502152" cy="1339758"/>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i="1" dirty="0">
                <a:solidFill>
                  <a:prstClr val="white"/>
                </a:solidFill>
                <a:latin typeface="Work Sans"/>
              </a:rPr>
              <a:t>”Pulma on se, että palveluverkoston muutokseen yhteydessä menetettiin paljon luottamusta kuntiin. Tämän vuoksi yhteinen keskustelu muuttui varautuneeksi ja nyt luottamusta rakennetaan uudestaan.”</a:t>
            </a:r>
          </a:p>
        </p:txBody>
      </p:sp>
    </p:spTree>
    <p:extLst>
      <p:ext uri="{BB962C8B-B14F-4D97-AF65-F5344CB8AC3E}">
        <p14:creationId xmlns:p14="http://schemas.microsoft.com/office/powerpoint/2010/main" val="9408425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F6BA45F7-359A-554C-6604-D03D83A76BB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i-FI" sz="1000" b="0" i="0" u="none" strike="noStrike" kern="1200" cap="none" spc="0" normalizeH="0" baseline="0" noProof="0">
              <a:ln>
                <a:noFill/>
              </a:ln>
              <a:noFill/>
              <a:effectLst/>
              <a:uLnTx/>
              <a:uFillTx/>
              <a:latin typeface="Work Sans"/>
              <a:ea typeface="+mn-ea"/>
              <a:cs typeface="+mn-cs"/>
            </a:endParaRPr>
          </a:p>
        </p:txBody>
      </p:sp>
      <p:sp>
        <p:nvSpPr>
          <p:cNvPr id="3" name="Tekstin paikkamerkki 2">
            <a:extLst>
              <a:ext uri="{FF2B5EF4-FFF2-40B4-BE49-F238E27FC236}">
                <a16:creationId xmlns:a16="http://schemas.microsoft.com/office/drawing/2014/main" id="{90C7B593-F330-03D8-F10F-E03940E5A42E}"/>
              </a:ext>
            </a:extLst>
          </p:cNvPr>
          <p:cNvSpPr>
            <a:spLocks noGrp="1"/>
          </p:cNvSpPr>
          <p:nvPr>
            <p:ph type="body" sz="quarter" idx="13"/>
          </p:nvPr>
        </p:nvSpPr>
        <p:spPr>
          <a:xfrm>
            <a:off x="766762" y="732630"/>
            <a:ext cx="10658475" cy="2826025"/>
          </a:xfrm>
        </p:spPr>
        <p:txBody>
          <a:bodyPr/>
          <a:lstStyle/>
          <a:p>
            <a:r>
              <a:rPr lang="fi-FI" sz="4800"/>
              <a:t>Hyvinvointialueiden rooli alueen elinvoiman edistämisessä? </a:t>
            </a:r>
          </a:p>
        </p:txBody>
      </p:sp>
      <p:pic>
        <p:nvPicPr>
          <p:cNvPr id="8" name="Kuva 7" descr="Kuva, joka sisältää kohteen taide, ympyrä, Grafiikka, Värikkyys&#10;&#10;Kuvaus luotu automaattisesti">
            <a:extLst>
              <a:ext uri="{FF2B5EF4-FFF2-40B4-BE49-F238E27FC236}">
                <a16:creationId xmlns:a16="http://schemas.microsoft.com/office/drawing/2014/main" id="{D7849328-871A-D26E-C171-FB9113CEF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572" y="3176368"/>
            <a:ext cx="2426277" cy="2395758"/>
          </a:xfrm>
          <a:prstGeom prst="rect">
            <a:avLst/>
          </a:prstGeom>
        </p:spPr>
      </p:pic>
    </p:spTree>
    <p:extLst>
      <p:ext uri="{BB962C8B-B14F-4D97-AF65-F5344CB8AC3E}">
        <p14:creationId xmlns:p14="http://schemas.microsoft.com/office/powerpoint/2010/main" val="36935890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462DAD-7EAA-04C4-1002-BB545CBBDF8B}"/>
              </a:ext>
            </a:extLst>
          </p:cNvPr>
          <p:cNvSpPr>
            <a:spLocks noGrp="1"/>
          </p:cNvSpPr>
          <p:nvPr>
            <p:ph type="title"/>
          </p:nvPr>
        </p:nvSpPr>
        <p:spPr>
          <a:xfrm>
            <a:off x="684467" y="225051"/>
            <a:ext cx="10658475" cy="1008113"/>
          </a:xfrm>
        </p:spPr>
        <p:txBody>
          <a:bodyPr/>
          <a:lstStyle/>
          <a:p>
            <a:r>
              <a:rPr lang="fi-FI">
                <a:solidFill>
                  <a:schemeClr val="accent4"/>
                </a:solidFill>
              </a:rPr>
              <a:t>Millainen rooli hyvinvointialueella on alueen elinvoiman edistämisessä?</a:t>
            </a:r>
            <a:br>
              <a:rPr lang="fi-FI">
                <a:solidFill>
                  <a:schemeClr val="accent4"/>
                </a:solidFill>
              </a:rPr>
            </a:br>
            <a:r>
              <a:rPr lang="fi-FI" sz="2800">
                <a:solidFill>
                  <a:schemeClr val="accent1"/>
                </a:solidFill>
              </a:rPr>
              <a:t>Poimintoja luottamushenkilöiden vastauksista</a:t>
            </a:r>
          </a:p>
        </p:txBody>
      </p:sp>
      <p:sp>
        <p:nvSpPr>
          <p:cNvPr id="3" name="Sisällön paikkamerkki 2">
            <a:extLst>
              <a:ext uri="{FF2B5EF4-FFF2-40B4-BE49-F238E27FC236}">
                <a16:creationId xmlns:a16="http://schemas.microsoft.com/office/drawing/2014/main" id="{7146EE99-A1F7-8CC3-DB47-2AAB0E4AD107}"/>
              </a:ext>
            </a:extLst>
          </p:cNvPr>
          <p:cNvSpPr>
            <a:spLocks noGrp="1"/>
          </p:cNvSpPr>
          <p:nvPr>
            <p:ph sz="half" idx="1"/>
          </p:nvPr>
        </p:nvSpPr>
        <p:spPr/>
        <p:txBody>
          <a:bodyPr/>
          <a:lstStyle/>
          <a:p>
            <a:r>
              <a:rPr lang="fi-FI" sz="1400"/>
              <a:t>Erittäin tärkeä. Palvelujen toimivuus.</a:t>
            </a:r>
          </a:p>
          <a:p>
            <a:r>
              <a:rPr lang="fi-FI" sz="1400"/>
              <a:t>Hyvinvointialue on merkittävä työllistäjä. </a:t>
            </a:r>
          </a:p>
          <a:p>
            <a:r>
              <a:rPr lang="fi-FI" sz="1400"/>
              <a:t>Hyvinvointialue palvelujen ostajana – yhteistyö yksityisen ja kolmannen sektorin toimijoiden kanssa.</a:t>
            </a:r>
          </a:p>
          <a:p>
            <a:r>
              <a:rPr lang="fi-FI" sz="1400"/>
              <a:t>Sosiaali- ja terveyspalvelut ovat osa elinvoimaa ja alueiden houkuttelevuutta.</a:t>
            </a:r>
          </a:p>
          <a:p>
            <a:r>
              <a:rPr lang="fi-FI" sz="1400"/>
              <a:t>Sote-palvelujen rooli kuntien elinvoiman kannalta tärkeä. Palveluverkkokysymykset korostuvat.</a:t>
            </a:r>
          </a:p>
          <a:p>
            <a:r>
              <a:rPr lang="fi-FI" sz="1400"/>
              <a:t>Tonttipolitiikka ja yhteistyö kuntien kanssa, esim. vanhusten palveluasuminen.</a:t>
            </a:r>
          </a:p>
          <a:p>
            <a:r>
              <a:rPr lang="fi-FI" sz="1400"/>
              <a:t>Toimiva ja hyvinvoiva väestö on myös hyvinvointialueen etu.</a:t>
            </a:r>
          </a:p>
          <a:p>
            <a:r>
              <a:rPr lang="fi-FI" sz="1400"/>
              <a:t>Hyvinvointialueen tulisi nykyistä paremmin nähdä ja edistää koko hyvinvointialueen elinvoimaa.</a:t>
            </a:r>
          </a:p>
          <a:p>
            <a:endParaRPr lang="fi-FI"/>
          </a:p>
        </p:txBody>
      </p:sp>
      <p:sp>
        <p:nvSpPr>
          <p:cNvPr id="4" name="Sisällön paikkamerkki 3">
            <a:extLst>
              <a:ext uri="{FF2B5EF4-FFF2-40B4-BE49-F238E27FC236}">
                <a16:creationId xmlns:a16="http://schemas.microsoft.com/office/drawing/2014/main" id="{07F1FF3D-3DC4-8B6C-F35A-57F200AE7303}"/>
              </a:ext>
            </a:extLst>
          </p:cNvPr>
          <p:cNvSpPr>
            <a:spLocks noGrp="1"/>
          </p:cNvSpPr>
          <p:nvPr>
            <p:ph sz="half" idx="2"/>
          </p:nvPr>
        </p:nvSpPr>
        <p:spPr/>
        <p:txBody>
          <a:bodyPr/>
          <a:lstStyle/>
          <a:p>
            <a:r>
              <a:rPr lang="fi-FI" sz="1400"/>
              <a:t>Liian iso vastuu pitää kuntia pystyssä tekohengittämällä kuntataloutta. Veronmaksajien rahoja täytyisi käyttää vain hyvinvointialueiden perustehtävään. </a:t>
            </a:r>
          </a:p>
          <a:p>
            <a:r>
              <a:rPr lang="fi-FI" sz="1400"/>
              <a:t>Hyvinvointialueen tehtävä ei ole elinvoiman edistäminen vaan ihmisten sote- ja </a:t>
            </a:r>
            <a:r>
              <a:rPr lang="fi-FI" sz="1400" err="1"/>
              <a:t>pela</a:t>
            </a:r>
            <a:r>
              <a:rPr lang="fi-FI" sz="1400"/>
              <a:t>-palveluista huolehtiminen</a:t>
            </a:r>
          </a:p>
          <a:p>
            <a:r>
              <a:rPr lang="fi-FI" sz="1400"/>
              <a:t>Elinvoima kuuluu ensisijaisesti kunnille. Hyvinvointialueen tehtävänä järjestää asukkaille sote- ja </a:t>
            </a:r>
            <a:r>
              <a:rPr lang="fi-FI" sz="1400" err="1"/>
              <a:t>pela</a:t>
            </a:r>
            <a:r>
              <a:rPr lang="fi-FI" sz="1400"/>
              <a:t>-palvelut.  </a:t>
            </a:r>
          </a:p>
          <a:p>
            <a:endParaRPr lang="fi-FI"/>
          </a:p>
        </p:txBody>
      </p:sp>
      <p:sp>
        <p:nvSpPr>
          <p:cNvPr id="5" name="Dian numeron paikkamerkki 4">
            <a:extLst>
              <a:ext uri="{FF2B5EF4-FFF2-40B4-BE49-F238E27FC236}">
                <a16:creationId xmlns:a16="http://schemas.microsoft.com/office/drawing/2014/main" id="{6E48DA97-7404-A19F-91BB-7DF9F00456B0}"/>
              </a:ext>
            </a:extLst>
          </p:cNvPr>
          <p:cNvSpPr>
            <a:spLocks noGrp="1"/>
          </p:cNvSpPr>
          <p:nvPr>
            <p:ph type="sldNum" sz="quarter" idx="12"/>
          </p:nvPr>
        </p:nvSpPr>
        <p:spPr/>
        <p:txBody>
          <a:bodyPr/>
          <a:lstStyle/>
          <a:p>
            <a:fld id="{0861148C-697E-4B67-BDAA-872F34DF1106}" type="slidenum">
              <a:rPr lang="fi-FI" smtClean="0"/>
              <a:t>17</a:t>
            </a:fld>
            <a:endParaRPr lang="fi-FI"/>
          </a:p>
        </p:txBody>
      </p:sp>
      <p:sp>
        <p:nvSpPr>
          <p:cNvPr id="6" name="Puhekupla: Suorakulmio, kulmat pyöristettu 5">
            <a:extLst>
              <a:ext uri="{FF2B5EF4-FFF2-40B4-BE49-F238E27FC236}">
                <a16:creationId xmlns:a16="http://schemas.microsoft.com/office/drawing/2014/main" id="{556B5F94-CB1A-F7A0-CD77-F800718DBCB8}"/>
              </a:ext>
            </a:extLst>
          </p:cNvPr>
          <p:cNvSpPr/>
          <p:nvPr/>
        </p:nvSpPr>
        <p:spPr>
          <a:xfrm>
            <a:off x="5880100" y="4730332"/>
            <a:ext cx="2486534" cy="1412381"/>
          </a:xfrm>
          <a:prstGeom prst="wedgeRoundRectCallout">
            <a:avLst>
              <a:gd name="adj1" fmla="val -36593"/>
              <a:gd name="adj2" fmla="val -56964"/>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i="1" dirty="0"/>
              <a:t>”Erinomaisen keskeinen rooli. Kun hyvinvointialue onnistuu tehtävässään, on sillä suuri merkitys alueen elinvoimaan ja kiinnostavuuteen.”</a:t>
            </a:r>
          </a:p>
        </p:txBody>
      </p:sp>
      <p:sp>
        <p:nvSpPr>
          <p:cNvPr id="7" name="Puhekupla: Suorakulmio, kulmat pyöristettu 6">
            <a:extLst>
              <a:ext uri="{FF2B5EF4-FFF2-40B4-BE49-F238E27FC236}">
                <a16:creationId xmlns:a16="http://schemas.microsoft.com/office/drawing/2014/main" id="{9D84E995-6805-157F-2E00-80F4CE4D71DE}"/>
              </a:ext>
            </a:extLst>
          </p:cNvPr>
          <p:cNvSpPr/>
          <p:nvPr/>
        </p:nvSpPr>
        <p:spPr>
          <a:xfrm>
            <a:off x="8548847" y="4382905"/>
            <a:ext cx="3454646" cy="1591195"/>
          </a:xfrm>
          <a:prstGeom prst="wedgeRoundRectCallout">
            <a:avLst>
              <a:gd name="adj1" fmla="val -61796"/>
              <a:gd name="adj2" fmla="val -4217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i="1" dirty="0"/>
              <a:t>”Hyvinvointialueen ja kuntien tulisi yhdessä määrittää yhteistyön tavoitteet niin, että julkisen sektorin KOKONAISETU tulee huomioiduksi.”</a:t>
            </a:r>
          </a:p>
        </p:txBody>
      </p:sp>
      <p:sp>
        <p:nvSpPr>
          <p:cNvPr id="8" name="Puhekupla: Suorakulmio, kulmat pyöristettu 7">
            <a:extLst>
              <a:ext uri="{FF2B5EF4-FFF2-40B4-BE49-F238E27FC236}">
                <a16:creationId xmlns:a16="http://schemas.microsoft.com/office/drawing/2014/main" id="{2FB7C204-61E9-A055-C7CB-4C95E85D2D7E}"/>
              </a:ext>
            </a:extLst>
          </p:cNvPr>
          <p:cNvSpPr/>
          <p:nvPr/>
        </p:nvSpPr>
        <p:spPr>
          <a:xfrm>
            <a:off x="9565177" y="729107"/>
            <a:ext cx="2626823" cy="1247642"/>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i="1" dirty="0"/>
              <a:t>”Turha pohtia tällaisia rooleja. Nyt on saatava palvelut toimimaan.” </a:t>
            </a:r>
          </a:p>
        </p:txBody>
      </p:sp>
    </p:spTree>
    <p:extLst>
      <p:ext uri="{BB962C8B-B14F-4D97-AF65-F5344CB8AC3E}">
        <p14:creationId xmlns:p14="http://schemas.microsoft.com/office/powerpoint/2010/main" val="13675252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462DAD-7EAA-04C4-1002-BB545CBBDF8B}"/>
              </a:ext>
            </a:extLst>
          </p:cNvPr>
          <p:cNvSpPr>
            <a:spLocks noGrp="1"/>
          </p:cNvSpPr>
          <p:nvPr>
            <p:ph type="title"/>
          </p:nvPr>
        </p:nvSpPr>
        <p:spPr>
          <a:xfrm>
            <a:off x="684467" y="225051"/>
            <a:ext cx="10658475" cy="1008113"/>
          </a:xfrm>
        </p:spPr>
        <p:txBody>
          <a:bodyPr/>
          <a:lstStyle/>
          <a:p>
            <a:r>
              <a:rPr lang="fi-FI">
                <a:solidFill>
                  <a:schemeClr val="accent4"/>
                </a:solidFill>
              </a:rPr>
              <a:t>Millainen rooli hyvinvointialueella on alueen elinvoiman edistämisessä?</a:t>
            </a:r>
            <a:br>
              <a:rPr lang="fi-FI">
                <a:solidFill>
                  <a:schemeClr val="accent4"/>
                </a:solidFill>
              </a:rPr>
            </a:br>
            <a:r>
              <a:rPr lang="fi-FI" sz="2800">
                <a:solidFill>
                  <a:schemeClr val="accent1"/>
                </a:solidFill>
              </a:rPr>
              <a:t>Poimintoja viranhaltijoiden vastauksista</a:t>
            </a:r>
          </a:p>
        </p:txBody>
      </p:sp>
      <p:sp>
        <p:nvSpPr>
          <p:cNvPr id="3" name="Sisällön paikkamerkki 2">
            <a:extLst>
              <a:ext uri="{FF2B5EF4-FFF2-40B4-BE49-F238E27FC236}">
                <a16:creationId xmlns:a16="http://schemas.microsoft.com/office/drawing/2014/main" id="{7146EE99-A1F7-8CC3-DB47-2AAB0E4AD107}"/>
              </a:ext>
            </a:extLst>
          </p:cNvPr>
          <p:cNvSpPr>
            <a:spLocks noGrp="1"/>
          </p:cNvSpPr>
          <p:nvPr>
            <p:ph sz="half" idx="1"/>
          </p:nvPr>
        </p:nvSpPr>
        <p:spPr>
          <a:xfrm>
            <a:off x="766763" y="1863067"/>
            <a:ext cx="5113337" cy="3816350"/>
          </a:xfrm>
        </p:spPr>
        <p:txBody>
          <a:bodyPr/>
          <a:lstStyle/>
          <a:p>
            <a:r>
              <a:rPr lang="fi-FI" sz="1400"/>
              <a:t>Hyvinvointialue suuri työllistäjä</a:t>
            </a:r>
          </a:p>
          <a:p>
            <a:r>
              <a:rPr lang="fi-FI" sz="1400"/>
              <a:t>Sosiaali- ja terveyspalveluilla varmistetaan ihmisten työkykyä, elämänhallintaa ja osallisuutta</a:t>
            </a:r>
          </a:p>
          <a:p>
            <a:r>
              <a:rPr lang="fi-FI" sz="1400"/>
              <a:t>Palveluiden helppo saavutettavuus ja saatavuus, eri puolilla maakuntaa</a:t>
            </a:r>
          </a:p>
          <a:p>
            <a:r>
              <a:rPr lang="fi-FI" sz="1400"/>
              <a:t>Peruspalvelut alueen vetovoimatekijänä</a:t>
            </a:r>
          </a:p>
          <a:p>
            <a:r>
              <a:rPr lang="fi-FI" sz="1400"/>
              <a:t>Julkiset hankinnat, ostopalvelujen merkitys alueiden elinvoiman ja työpaikkojen saralla</a:t>
            </a:r>
          </a:p>
          <a:p>
            <a:r>
              <a:rPr lang="fi-FI" sz="1400"/>
              <a:t>Mahdollistaa sekä uuden yritystoiminnan syntymistä, että turvaa työvoiman tarvitsemat palvelut</a:t>
            </a:r>
          </a:p>
          <a:p>
            <a:r>
              <a:rPr lang="fi-FI" sz="1400"/>
              <a:t>Kuntien kiinteistömassan vuokraaja</a:t>
            </a:r>
          </a:p>
          <a:p>
            <a:r>
              <a:rPr lang="fi-FI" sz="1400"/>
              <a:t>Hyvinvointialueen hyvä maine tuo luottamusta koko alueen onnistumiseen</a:t>
            </a:r>
          </a:p>
          <a:p>
            <a:r>
              <a:rPr lang="fi-FI" sz="1400"/>
              <a:t>Ratkaiseva rooli. Yhteinen elinvoimatehtävä.</a:t>
            </a:r>
          </a:p>
          <a:p>
            <a:r>
              <a:rPr lang="fi-FI" sz="1400"/>
              <a:t>Palveluverkkoratkaisujen vaikutus kuntien elinvoimaan – alueen elinvoimaan</a:t>
            </a:r>
          </a:p>
          <a:p>
            <a:endParaRPr lang="fi-FI" sz="1400"/>
          </a:p>
        </p:txBody>
      </p:sp>
      <p:sp>
        <p:nvSpPr>
          <p:cNvPr id="4" name="Sisällön paikkamerkki 3">
            <a:extLst>
              <a:ext uri="{FF2B5EF4-FFF2-40B4-BE49-F238E27FC236}">
                <a16:creationId xmlns:a16="http://schemas.microsoft.com/office/drawing/2014/main" id="{07F1FF3D-3DC4-8B6C-F35A-57F200AE7303}"/>
              </a:ext>
            </a:extLst>
          </p:cNvPr>
          <p:cNvSpPr>
            <a:spLocks noGrp="1"/>
          </p:cNvSpPr>
          <p:nvPr>
            <p:ph sz="half" idx="2"/>
          </p:nvPr>
        </p:nvSpPr>
        <p:spPr/>
        <p:txBody>
          <a:bodyPr/>
          <a:lstStyle/>
          <a:p>
            <a:r>
              <a:rPr lang="fi-FI" sz="1400" dirty="0"/>
              <a:t>Tärkeä rooli, mutta ei ole vielä riittävästi kiinnitetty huomiota ja keskusteltu</a:t>
            </a:r>
          </a:p>
          <a:p>
            <a:r>
              <a:rPr lang="fi-FI" sz="1400" dirty="0"/>
              <a:t>Ei ydintä, mutta näkyy kilpailuttamisessa, palveluverkkokysymyksissä ja painopisteissä</a:t>
            </a:r>
          </a:p>
          <a:p>
            <a:r>
              <a:rPr lang="fi-FI" sz="1400" dirty="0"/>
              <a:t>Hyvinvointialue ei voi ottaa vastuuta elinvoimasta kuin siltä osin, että palvelut on tuotettu tasapuolisesti ja riittävästi resurssit huomioiden</a:t>
            </a:r>
          </a:p>
          <a:p>
            <a:r>
              <a:rPr lang="fi-FI" sz="1400" dirty="0"/>
              <a:t>Osin välillinen rooli.</a:t>
            </a:r>
          </a:p>
          <a:p>
            <a:endParaRPr lang="fi-FI" sz="1400" dirty="0"/>
          </a:p>
        </p:txBody>
      </p:sp>
      <p:sp>
        <p:nvSpPr>
          <p:cNvPr id="5" name="Dian numeron paikkamerkki 4">
            <a:extLst>
              <a:ext uri="{FF2B5EF4-FFF2-40B4-BE49-F238E27FC236}">
                <a16:creationId xmlns:a16="http://schemas.microsoft.com/office/drawing/2014/main" id="{6E48DA97-7404-A19F-91BB-7DF9F00456B0}"/>
              </a:ext>
            </a:extLst>
          </p:cNvPr>
          <p:cNvSpPr>
            <a:spLocks noGrp="1"/>
          </p:cNvSpPr>
          <p:nvPr>
            <p:ph type="sldNum" sz="quarter" idx="12"/>
          </p:nvPr>
        </p:nvSpPr>
        <p:spPr/>
        <p:txBody>
          <a:bodyPr/>
          <a:lstStyle/>
          <a:p>
            <a:fld id="{0861148C-697E-4B67-BDAA-872F34DF1106}" type="slidenum">
              <a:rPr lang="fi-FI" smtClean="0"/>
              <a:t>18</a:t>
            </a:fld>
            <a:endParaRPr lang="fi-FI"/>
          </a:p>
        </p:txBody>
      </p:sp>
      <p:sp>
        <p:nvSpPr>
          <p:cNvPr id="6" name="Puhekupla: Suorakulmio, kulmat pyöristettu 5">
            <a:extLst>
              <a:ext uri="{FF2B5EF4-FFF2-40B4-BE49-F238E27FC236}">
                <a16:creationId xmlns:a16="http://schemas.microsoft.com/office/drawing/2014/main" id="{993C68D5-D536-877F-E7F5-5B3983E20F42}"/>
              </a:ext>
            </a:extLst>
          </p:cNvPr>
          <p:cNvSpPr/>
          <p:nvPr/>
        </p:nvSpPr>
        <p:spPr>
          <a:xfrm>
            <a:off x="6834487" y="4353537"/>
            <a:ext cx="3789970" cy="1568292"/>
          </a:xfrm>
          <a:prstGeom prst="wedgeRoundRectCallout">
            <a:avLst>
              <a:gd name="adj1" fmla="val -58461"/>
              <a:gd name="adj2" fmla="val -4997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i="1" dirty="0"/>
              <a:t>”Tässä voisi kehittää ihan uudenlaisia yhteistyön muotoja ja tärkeää olisi, että kuntien ja hyvinvointialueen johto verkostoituvat ja luovat yhdessä elinvoimaa lisääviä toimenpiteitä.” </a:t>
            </a:r>
          </a:p>
        </p:txBody>
      </p:sp>
    </p:spTree>
    <p:extLst>
      <p:ext uri="{BB962C8B-B14F-4D97-AF65-F5344CB8AC3E}">
        <p14:creationId xmlns:p14="http://schemas.microsoft.com/office/powerpoint/2010/main" val="712275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F6BA45F7-359A-554C-6604-D03D83A76BB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i-FI" sz="1000" b="0" i="0" u="none" strike="noStrike" kern="1200" cap="none" spc="0" normalizeH="0" baseline="0" noProof="0">
              <a:ln>
                <a:noFill/>
              </a:ln>
              <a:noFill/>
              <a:effectLst/>
              <a:uLnTx/>
              <a:uFillTx/>
              <a:latin typeface="Work Sans"/>
              <a:ea typeface="+mn-ea"/>
              <a:cs typeface="+mn-cs"/>
            </a:endParaRPr>
          </a:p>
        </p:txBody>
      </p:sp>
      <p:sp>
        <p:nvSpPr>
          <p:cNvPr id="3" name="Tekstin paikkamerkki 2">
            <a:extLst>
              <a:ext uri="{FF2B5EF4-FFF2-40B4-BE49-F238E27FC236}">
                <a16:creationId xmlns:a16="http://schemas.microsoft.com/office/drawing/2014/main" id="{90C7B593-F330-03D8-F10F-E03940E5A42E}"/>
              </a:ext>
            </a:extLst>
          </p:cNvPr>
          <p:cNvSpPr>
            <a:spLocks noGrp="1"/>
          </p:cNvSpPr>
          <p:nvPr>
            <p:ph type="body" sz="quarter" idx="13"/>
          </p:nvPr>
        </p:nvSpPr>
        <p:spPr/>
        <p:txBody>
          <a:bodyPr/>
          <a:lstStyle/>
          <a:p>
            <a:r>
              <a:rPr lang="fi-FI"/>
              <a:t>Tietoa kyselyyn vastanneista</a:t>
            </a:r>
          </a:p>
        </p:txBody>
      </p:sp>
    </p:spTree>
    <p:extLst>
      <p:ext uri="{BB962C8B-B14F-4D97-AF65-F5344CB8AC3E}">
        <p14:creationId xmlns:p14="http://schemas.microsoft.com/office/powerpoint/2010/main" val="173082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6762" y="444825"/>
            <a:ext cx="10658475" cy="936105"/>
          </a:xfrm>
        </p:spPr>
        <p:txBody>
          <a:bodyPr/>
          <a:lstStyle/>
          <a:p>
            <a:r>
              <a:rPr lang="fi-FI">
                <a:solidFill>
                  <a:schemeClr val="accent4"/>
                </a:solidFill>
              </a:rPr>
              <a:t>Hyvinvointialueiden yhdyspintakysely</a:t>
            </a:r>
            <a:br>
              <a:rPr lang="fi-FI"/>
            </a:br>
            <a:r>
              <a:rPr lang="fi-FI" sz="3200">
                <a:solidFill>
                  <a:schemeClr val="accent1"/>
                </a:solidFill>
              </a:rPr>
              <a:t>Tietoa kyselystä ja sen kohderyhmistä</a:t>
            </a:r>
            <a:endParaRPr lang="fi-FI" sz="3200" noProof="0">
              <a:solidFill>
                <a:schemeClr val="accent1"/>
              </a:solidFill>
            </a:endParaRPr>
          </a:p>
        </p:txBody>
      </p:sp>
      <p:sp>
        <p:nvSpPr>
          <p:cNvPr id="3" name="Content Placeholder 2"/>
          <p:cNvSpPr>
            <a:spLocks noGrp="1"/>
          </p:cNvSpPr>
          <p:nvPr>
            <p:ph idx="1"/>
          </p:nvPr>
        </p:nvSpPr>
        <p:spPr>
          <a:xfrm>
            <a:off x="625249" y="1596954"/>
            <a:ext cx="10658475" cy="4712368"/>
          </a:xfrm>
        </p:spPr>
        <p:txBody>
          <a:bodyPr/>
          <a:lstStyle/>
          <a:p>
            <a:r>
              <a:rPr lang="fi-FI" sz="1800"/>
              <a:t>Hyvinvointialuekysely toteutettiin osana Kuntaliitto ry:n, Hyvinvointialueyhtiö </a:t>
            </a:r>
            <a:r>
              <a:rPr lang="fi-FI" sz="1800" err="1"/>
              <a:t>Hyvil</a:t>
            </a:r>
            <a:r>
              <a:rPr lang="fi-FI" sz="1800"/>
              <a:t> Oy:n ja Sosiaali- ja terveysministeriön yhdyspintaprojektia. </a:t>
            </a:r>
          </a:p>
          <a:p>
            <a:r>
              <a:rPr lang="fi-FI" sz="1800"/>
              <a:t>Kyselyn kohderyhmänä olivat hyvinvointialueiden ja Helsingin kaupungin (sote) johtavat luottamushenkilöt ja viranhaltijat. </a:t>
            </a:r>
          </a:p>
          <a:p>
            <a:pPr lvl="1"/>
            <a:r>
              <a:rPr lang="fi-FI"/>
              <a:t>Aluevaltuustojen ja aluehallitusten puheenjohtajat, jaostojen/lautakuntien tai vastaavien puheenjohtajat</a:t>
            </a:r>
          </a:p>
          <a:p>
            <a:pPr lvl="1"/>
            <a:r>
              <a:rPr lang="fi-FI"/>
              <a:t>Hyvinvointialuejohtajat, toimialajohtajat tai vastaavat sekä palvelualuejohtajat tai vastaavat</a:t>
            </a:r>
          </a:p>
          <a:p>
            <a:pPr lvl="1"/>
            <a:r>
              <a:rPr lang="fi-FI"/>
              <a:t>Helsingin osalta vastaavat luottamushenkilöt ja viranhaltijat</a:t>
            </a:r>
          </a:p>
          <a:p>
            <a:r>
              <a:rPr lang="fi-FI" sz="1800"/>
              <a:t>Kysely lähetettiin hyvinvointialueiden ja Helsingin kaupunkien kirjaamoille 14.12.2023</a:t>
            </a:r>
          </a:p>
          <a:p>
            <a:pPr lvl="1"/>
            <a:r>
              <a:rPr lang="fi-FI" sz="1600"/>
              <a:t>Vastausaikaa annettiin aluksi 22.12.2023 saakka, vastausaikaa jatkettiin 19.1.2024 saakka ja lopulta kyselyä pidettiin pyynnöstä avoinna 23.1.2024 asti. </a:t>
            </a:r>
          </a:p>
          <a:p>
            <a:r>
              <a:rPr lang="fi-FI" sz="1800"/>
              <a:t>Kyselyyn saatiin 151 vastausta</a:t>
            </a:r>
            <a:r>
              <a:rPr lang="fi-FI" sz="1800">
                <a:solidFill>
                  <a:schemeClr val="accent4"/>
                </a:solidFill>
              </a:rPr>
              <a:t>*</a:t>
            </a:r>
          </a:p>
          <a:p>
            <a:pPr lvl="1"/>
            <a:r>
              <a:rPr lang="fi-FI" sz="1600"/>
              <a:t>39 luottamushenkilöä</a:t>
            </a:r>
          </a:p>
          <a:p>
            <a:pPr lvl="1"/>
            <a:r>
              <a:rPr lang="fi-FI" sz="1600"/>
              <a:t>112 viranhaltijaa</a:t>
            </a:r>
          </a:p>
          <a:p>
            <a:pPr marL="444500" lvl="1" indent="0">
              <a:buNone/>
            </a:pPr>
            <a:endParaRPr lang="fi-FI" sz="1600"/>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2</a:t>
            </a:fld>
            <a:endParaRPr lang="fi-FI" noProof="0"/>
          </a:p>
        </p:txBody>
      </p:sp>
      <p:sp>
        <p:nvSpPr>
          <p:cNvPr id="4" name="Tekstiruutu 3">
            <a:extLst>
              <a:ext uri="{FF2B5EF4-FFF2-40B4-BE49-F238E27FC236}">
                <a16:creationId xmlns:a16="http://schemas.microsoft.com/office/drawing/2014/main" id="{0793903A-0170-C0FB-3D56-6B072FC46BE6}"/>
              </a:ext>
            </a:extLst>
          </p:cNvPr>
          <p:cNvSpPr txBox="1"/>
          <p:nvPr/>
        </p:nvSpPr>
        <p:spPr>
          <a:xfrm>
            <a:off x="766762" y="6296402"/>
            <a:ext cx="5418471" cy="338554"/>
          </a:xfrm>
          <a:prstGeom prst="rect">
            <a:avLst/>
          </a:prstGeom>
          <a:noFill/>
        </p:spPr>
        <p:txBody>
          <a:bodyPr wrap="none" rtlCol="0">
            <a:spAutoFit/>
          </a:bodyPr>
          <a:lstStyle/>
          <a:p>
            <a:r>
              <a:rPr lang="fi-FI" sz="1600" i="1" dirty="0">
                <a:solidFill>
                  <a:schemeClr val="accent4"/>
                </a:solidFill>
              </a:rPr>
              <a:t>*Tarkemmat tiedot vastaajista </a:t>
            </a:r>
            <a:r>
              <a:rPr lang="fi-FI" sz="1600" i="1">
                <a:solidFill>
                  <a:schemeClr val="accent4"/>
                </a:solidFill>
              </a:rPr>
              <a:t>löytyvät dioilta 20-21</a:t>
            </a:r>
            <a:endParaRPr lang="fi-FI" sz="1600" i="1" dirty="0">
              <a:solidFill>
                <a:schemeClr val="accent2">
                  <a:lumMod val="50000"/>
                </a:schemeClr>
              </a:solidFill>
            </a:endParaRPr>
          </a:p>
        </p:txBody>
      </p:sp>
    </p:spTree>
    <p:extLst>
      <p:ext uri="{BB962C8B-B14F-4D97-AF65-F5344CB8AC3E}">
        <p14:creationId xmlns:p14="http://schemas.microsoft.com/office/powerpoint/2010/main" val="40454713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6763" y="377613"/>
            <a:ext cx="10658475" cy="571816"/>
          </a:xfrm>
        </p:spPr>
        <p:txBody>
          <a:bodyPr/>
          <a:lstStyle/>
          <a:p>
            <a:r>
              <a:rPr lang="fi-FI" dirty="0">
                <a:solidFill>
                  <a:schemeClr val="accent4"/>
                </a:solidFill>
              </a:rPr>
              <a:t>Tietoa kyselyyn vastanneista</a:t>
            </a:r>
            <a:endParaRPr lang="fi-FI" noProof="0" dirty="0">
              <a:solidFill>
                <a:schemeClr val="accent4"/>
              </a:solidFill>
            </a:endParaRPr>
          </a:p>
        </p:txBody>
      </p:sp>
      <p:sp>
        <p:nvSpPr>
          <p:cNvPr id="3" name="Content Placeholder 2"/>
          <p:cNvSpPr>
            <a:spLocks noGrp="1"/>
          </p:cNvSpPr>
          <p:nvPr>
            <p:ph idx="1"/>
          </p:nvPr>
        </p:nvSpPr>
        <p:spPr>
          <a:xfrm>
            <a:off x="766763" y="1556792"/>
            <a:ext cx="10658475" cy="4248696"/>
          </a:xfrm>
        </p:spPr>
        <p:txBody>
          <a:bodyPr/>
          <a:lstStyle/>
          <a:p>
            <a:pPr marL="0" indent="0">
              <a:buNone/>
            </a:pPr>
            <a:endParaRPr lang="fi-FI" noProof="0"/>
          </a:p>
          <a:p>
            <a:endParaRPr lang="fi-FI" noProof="0"/>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10" name="Taulukko 9">
            <a:extLst>
              <a:ext uri="{FF2B5EF4-FFF2-40B4-BE49-F238E27FC236}">
                <a16:creationId xmlns:a16="http://schemas.microsoft.com/office/drawing/2014/main" id="{76547BDC-2220-CC02-A11C-5A5D5B7CED70}"/>
              </a:ext>
            </a:extLst>
          </p:cNvPr>
          <p:cNvGraphicFramePr>
            <a:graphicFrameLocks noGrp="1"/>
          </p:cNvGraphicFramePr>
          <p:nvPr>
            <p:extLst>
              <p:ext uri="{D42A27DB-BD31-4B8C-83A1-F6EECF244321}">
                <p14:modId xmlns:p14="http://schemas.microsoft.com/office/powerpoint/2010/main" val="3821384734"/>
              </p:ext>
            </p:extLst>
          </p:nvPr>
        </p:nvGraphicFramePr>
        <p:xfrm>
          <a:off x="766761" y="2110565"/>
          <a:ext cx="6053075" cy="3876578"/>
        </p:xfrm>
        <a:graphic>
          <a:graphicData uri="http://schemas.openxmlformats.org/drawingml/2006/table">
            <a:tbl>
              <a:tblPr>
                <a:tableStyleId>{F2DE63D5-997A-4646-A377-4702673A728D}</a:tableStyleId>
              </a:tblPr>
              <a:tblGrid>
                <a:gridCol w="2842603">
                  <a:extLst>
                    <a:ext uri="{9D8B030D-6E8A-4147-A177-3AD203B41FA5}">
                      <a16:colId xmlns:a16="http://schemas.microsoft.com/office/drawing/2014/main" val="2227323645"/>
                    </a:ext>
                  </a:extLst>
                </a:gridCol>
                <a:gridCol w="1605236">
                  <a:extLst>
                    <a:ext uri="{9D8B030D-6E8A-4147-A177-3AD203B41FA5}">
                      <a16:colId xmlns:a16="http://schemas.microsoft.com/office/drawing/2014/main" val="1852809075"/>
                    </a:ext>
                  </a:extLst>
                </a:gridCol>
                <a:gridCol w="1605236">
                  <a:extLst>
                    <a:ext uri="{9D8B030D-6E8A-4147-A177-3AD203B41FA5}">
                      <a16:colId xmlns:a16="http://schemas.microsoft.com/office/drawing/2014/main" val="2788395026"/>
                    </a:ext>
                  </a:extLst>
                </a:gridCol>
              </a:tblGrid>
              <a:tr h="745915">
                <a:tc>
                  <a:txBody>
                    <a:bodyPr/>
                    <a:lstStyle/>
                    <a:p>
                      <a:pPr algn="ctr" fontAlgn="ctr"/>
                      <a:r>
                        <a:rPr lang="fi-FI" sz="1000" b="1" u="none" strike="noStrike" dirty="0">
                          <a:effectLst/>
                        </a:rPr>
                        <a:t>Vastaajan ensisijainen asema:</a:t>
                      </a:r>
                      <a:endParaRPr lang="fi-FI" sz="1000" b="1" i="0" u="none" strike="noStrike" dirty="0">
                        <a:solidFill>
                          <a:srgbClr val="333333"/>
                        </a:solidFill>
                        <a:effectLst/>
                        <a:latin typeface="Inherit"/>
                      </a:endParaRPr>
                    </a:p>
                  </a:txBody>
                  <a:tcPr marL="7620" marR="7620" marT="7620" marB="38100" anchor="ctr"/>
                </a:tc>
                <a:tc>
                  <a:txBody>
                    <a:bodyPr/>
                    <a:lstStyle/>
                    <a:p>
                      <a:pPr algn="ctr" fontAlgn="ctr"/>
                      <a:r>
                        <a:rPr lang="fi-FI" sz="1000" b="1" u="none" strike="noStrike" dirty="0">
                          <a:effectLst/>
                        </a:rPr>
                        <a:t>Vastanneita (N=151)</a:t>
                      </a:r>
                      <a:endParaRPr lang="fi-FI" sz="1000" b="1" i="0" u="none" strike="noStrike" dirty="0">
                        <a:solidFill>
                          <a:srgbClr val="333333"/>
                        </a:solidFill>
                        <a:effectLst/>
                        <a:latin typeface="Inherit"/>
                      </a:endParaRPr>
                    </a:p>
                  </a:txBody>
                  <a:tcPr marL="7620" marR="7620" marT="7620" marB="38100" anchor="ctr"/>
                </a:tc>
                <a:tc>
                  <a:txBody>
                    <a:bodyPr/>
                    <a:lstStyle/>
                    <a:p>
                      <a:pPr algn="ctr" fontAlgn="b"/>
                      <a:r>
                        <a:rPr lang="fi-FI" sz="1000" b="1" u="none" strike="noStrike">
                          <a:effectLst/>
                        </a:rPr>
                        <a:t>%-osuus kaikista vastanneista</a:t>
                      </a:r>
                      <a:endParaRPr lang="fi-FI" sz="1000" b="1" i="0" u="none" strike="noStrike">
                        <a:solidFill>
                          <a:srgbClr val="000000"/>
                        </a:solidFill>
                        <a:effectLst/>
                        <a:latin typeface="Work Sans" panose="00000500000000000000" pitchFamily="2" charset="0"/>
                      </a:endParaRPr>
                    </a:p>
                  </a:txBody>
                  <a:tcPr marL="7620" marR="7620" marT="7620" marB="38100" anchor="b"/>
                </a:tc>
                <a:extLst>
                  <a:ext uri="{0D108BD9-81ED-4DB2-BD59-A6C34878D82A}">
                    <a16:rowId xmlns:a16="http://schemas.microsoft.com/office/drawing/2014/main" val="2413764603"/>
                  </a:ext>
                </a:extLst>
              </a:tr>
              <a:tr h="478859">
                <a:tc>
                  <a:txBody>
                    <a:bodyPr/>
                    <a:lstStyle/>
                    <a:p>
                      <a:pPr algn="l" fontAlgn="ctr"/>
                      <a:r>
                        <a:rPr lang="fi-FI" sz="1000" u="none" strike="noStrike">
                          <a:effectLst/>
                        </a:rPr>
                        <a:t>Hyvinvointialueen hallituksen puheenjohtaja</a:t>
                      </a:r>
                      <a:endParaRPr lang="fi-FI" sz="1000" b="0" i="0" u="none" strike="noStrike">
                        <a:solidFill>
                          <a:srgbClr val="333333"/>
                        </a:solidFill>
                        <a:effectLst/>
                        <a:latin typeface="Inherit"/>
                      </a:endParaRPr>
                    </a:p>
                  </a:txBody>
                  <a:tcPr marL="7620" marR="7620" marT="7620" marB="0" anchor="ctr"/>
                </a:tc>
                <a:tc>
                  <a:txBody>
                    <a:bodyPr/>
                    <a:lstStyle/>
                    <a:p>
                      <a:pPr algn="ctr" fontAlgn="ctr"/>
                      <a:r>
                        <a:rPr lang="fi-FI" sz="1000" u="none" strike="noStrike" dirty="0">
                          <a:effectLst/>
                        </a:rPr>
                        <a:t>13</a:t>
                      </a:r>
                      <a:endParaRPr lang="fi-FI" sz="1000" b="0" i="0" u="none" strike="noStrike" dirty="0">
                        <a:solidFill>
                          <a:srgbClr val="333333"/>
                        </a:solidFill>
                        <a:effectLst/>
                        <a:latin typeface="Inherit"/>
                      </a:endParaRPr>
                    </a:p>
                  </a:txBody>
                  <a:tcPr marL="7620" marR="7620" marT="7620" marB="0" anchor="ctr"/>
                </a:tc>
                <a:tc>
                  <a:txBody>
                    <a:bodyPr/>
                    <a:lstStyle/>
                    <a:p>
                      <a:pPr algn="ctr" fontAlgn="ctr"/>
                      <a:r>
                        <a:rPr lang="fi-FI" sz="1000" u="none" strike="noStrike">
                          <a:effectLst/>
                        </a:rPr>
                        <a:t>9 %</a:t>
                      </a:r>
                      <a:endParaRPr lang="fi-FI" sz="1000" b="0" i="0" u="none" strike="noStrike">
                        <a:solidFill>
                          <a:srgbClr val="333333"/>
                        </a:solidFill>
                        <a:effectLst/>
                        <a:latin typeface="Inherit"/>
                      </a:endParaRPr>
                    </a:p>
                  </a:txBody>
                  <a:tcPr marL="7620" marR="7620" marT="7620" marB="0" anchor="ctr"/>
                </a:tc>
                <a:extLst>
                  <a:ext uri="{0D108BD9-81ED-4DB2-BD59-A6C34878D82A}">
                    <a16:rowId xmlns:a16="http://schemas.microsoft.com/office/drawing/2014/main" val="2178054015"/>
                  </a:ext>
                </a:extLst>
              </a:tr>
              <a:tr h="478859">
                <a:tc>
                  <a:txBody>
                    <a:bodyPr/>
                    <a:lstStyle/>
                    <a:p>
                      <a:pPr algn="l" fontAlgn="ctr"/>
                      <a:r>
                        <a:rPr lang="fi-FI" sz="1000" u="none" strike="noStrike">
                          <a:effectLst/>
                        </a:rPr>
                        <a:t>Hyvinvointialueen valtuuston puheenjohtaja</a:t>
                      </a:r>
                      <a:endParaRPr lang="fi-FI" sz="1000" b="0" i="0" u="none" strike="noStrike">
                        <a:solidFill>
                          <a:srgbClr val="333333"/>
                        </a:solidFill>
                        <a:effectLst/>
                        <a:latin typeface="Inherit"/>
                      </a:endParaRPr>
                    </a:p>
                  </a:txBody>
                  <a:tcPr marL="7620" marR="7620" marT="7620" marB="0" anchor="ctr"/>
                </a:tc>
                <a:tc>
                  <a:txBody>
                    <a:bodyPr/>
                    <a:lstStyle/>
                    <a:p>
                      <a:pPr algn="ctr" fontAlgn="ctr"/>
                      <a:r>
                        <a:rPr lang="fi-FI" sz="1000" u="none" strike="noStrike" dirty="0">
                          <a:effectLst/>
                        </a:rPr>
                        <a:t>5</a:t>
                      </a:r>
                      <a:endParaRPr lang="fi-FI" sz="1000" b="0" i="0" u="none" strike="noStrike" dirty="0">
                        <a:solidFill>
                          <a:srgbClr val="333333"/>
                        </a:solidFill>
                        <a:effectLst/>
                        <a:latin typeface="Inherit"/>
                      </a:endParaRPr>
                    </a:p>
                  </a:txBody>
                  <a:tcPr marL="7620" marR="7620" marT="7620" marB="0" anchor="ctr"/>
                </a:tc>
                <a:tc>
                  <a:txBody>
                    <a:bodyPr/>
                    <a:lstStyle/>
                    <a:p>
                      <a:pPr algn="ctr" fontAlgn="ctr"/>
                      <a:r>
                        <a:rPr lang="fi-FI" sz="1000" u="none" strike="noStrike">
                          <a:effectLst/>
                        </a:rPr>
                        <a:t>3 %</a:t>
                      </a:r>
                      <a:endParaRPr lang="fi-FI" sz="1000" b="0" i="0" u="none" strike="noStrike">
                        <a:solidFill>
                          <a:srgbClr val="333333"/>
                        </a:solidFill>
                        <a:effectLst/>
                        <a:latin typeface="Inherit"/>
                      </a:endParaRPr>
                    </a:p>
                  </a:txBody>
                  <a:tcPr marL="7620" marR="7620" marT="7620" marB="0" anchor="ctr"/>
                </a:tc>
                <a:extLst>
                  <a:ext uri="{0D108BD9-81ED-4DB2-BD59-A6C34878D82A}">
                    <a16:rowId xmlns:a16="http://schemas.microsoft.com/office/drawing/2014/main" val="129228024"/>
                  </a:ext>
                </a:extLst>
              </a:tr>
              <a:tr h="708399">
                <a:tc>
                  <a:txBody>
                    <a:bodyPr/>
                    <a:lstStyle/>
                    <a:p>
                      <a:pPr algn="l" fontAlgn="ctr"/>
                      <a:r>
                        <a:rPr lang="fi-FI" sz="1000" u="none" strike="noStrike">
                          <a:effectLst/>
                        </a:rPr>
                        <a:t>Jaoston/lautakunnan tai vastaavan puheenjohtaja. Mikä jaosto/lautakunta?</a:t>
                      </a:r>
                      <a:endParaRPr lang="fi-FI" sz="1000" b="0" i="0" u="none" strike="noStrike">
                        <a:solidFill>
                          <a:srgbClr val="333333"/>
                        </a:solidFill>
                        <a:effectLst/>
                        <a:latin typeface="Inherit"/>
                      </a:endParaRPr>
                    </a:p>
                  </a:txBody>
                  <a:tcPr marL="7620" marR="7620" marT="7620" marB="0" anchor="ctr"/>
                </a:tc>
                <a:tc>
                  <a:txBody>
                    <a:bodyPr/>
                    <a:lstStyle/>
                    <a:p>
                      <a:pPr algn="ctr" fontAlgn="ctr"/>
                      <a:r>
                        <a:rPr lang="fi-FI" sz="1000" u="none" strike="noStrike">
                          <a:effectLst/>
                        </a:rPr>
                        <a:t>21</a:t>
                      </a:r>
                      <a:endParaRPr lang="fi-FI" sz="1000" b="0" i="0" u="none" strike="noStrike">
                        <a:solidFill>
                          <a:srgbClr val="333333"/>
                        </a:solidFill>
                        <a:effectLst/>
                        <a:latin typeface="Inherit"/>
                      </a:endParaRPr>
                    </a:p>
                  </a:txBody>
                  <a:tcPr marL="7620" marR="7620" marT="7620" marB="0" anchor="ctr"/>
                </a:tc>
                <a:tc>
                  <a:txBody>
                    <a:bodyPr/>
                    <a:lstStyle/>
                    <a:p>
                      <a:pPr algn="ctr" fontAlgn="ctr"/>
                      <a:r>
                        <a:rPr lang="fi-FI" sz="1000" u="none" strike="noStrike" dirty="0">
                          <a:effectLst/>
                        </a:rPr>
                        <a:t>14 %</a:t>
                      </a:r>
                      <a:endParaRPr lang="fi-FI" sz="1000" b="0" i="0" u="none" strike="noStrike" dirty="0">
                        <a:solidFill>
                          <a:srgbClr val="333333"/>
                        </a:solidFill>
                        <a:effectLst/>
                        <a:latin typeface="Inherit"/>
                      </a:endParaRPr>
                    </a:p>
                  </a:txBody>
                  <a:tcPr marL="7620" marR="7620" marT="7620" marB="0" anchor="ctr"/>
                </a:tc>
                <a:extLst>
                  <a:ext uri="{0D108BD9-81ED-4DB2-BD59-A6C34878D82A}">
                    <a16:rowId xmlns:a16="http://schemas.microsoft.com/office/drawing/2014/main" val="1043190620"/>
                  </a:ext>
                </a:extLst>
              </a:tr>
              <a:tr h="303893">
                <a:tc>
                  <a:txBody>
                    <a:bodyPr/>
                    <a:lstStyle/>
                    <a:p>
                      <a:pPr algn="l" fontAlgn="ctr"/>
                      <a:r>
                        <a:rPr lang="fi-FI" sz="1000" u="none" strike="noStrike">
                          <a:effectLst/>
                        </a:rPr>
                        <a:t>Hyvinvointialuejohtaja</a:t>
                      </a:r>
                      <a:endParaRPr lang="fi-FI" sz="1000" b="0" i="0" u="none" strike="noStrike">
                        <a:solidFill>
                          <a:srgbClr val="333333"/>
                        </a:solidFill>
                        <a:effectLst/>
                        <a:latin typeface="Inherit"/>
                      </a:endParaRPr>
                    </a:p>
                  </a:txBody>
                  <a:tcPr marL="7620" marR="7620" marT="7620" marB="0" anchor="ctr"/>
                </a:tc>
                <a:tc>
                  <a:txBody>
                    <a:bodyPr/>
                    <a:lstStyle/>
                    <a:p>
                      <a:pPr algn="ctr" fontAlgn="ctr"/>
                      <a:r>
                        <a:rPr lang="fi-FI" sz="1000" u="none" strike="noStrike">
                          <a:effectLst/>
                        </a:rPr>
                        <a:t>7</a:t>
                      </a:r>
                      <a:endParaRPr lang="fi-FI" sz="1000" b="0" i="0" u="none" strike="noStrike">
                        <a:solidFill>
                          <a:srgbClr val="333333"/>
                        </a:solidFill>
                        <a:effectLst/>
                        <a:latin typeface="Inherit"/>
                      </a:endParaRPr>
                    </a:p>
                  </a:txBody>
                  <a:tcPr marL="7620" marR="7620" marT="7620" marB="0" anchor="ctr"/>
                </a:tc>
                <a:tc>
                  <a:txBody>
                    <a:bodyPr/>
                    <a:lstStyle/>
                    <a:p>
                      <a:pPr algn="ctr" fontAlgn="ctr"/>
                      <a:r>
                        <a:rPr lang="fi-FI" sz="1000" u="none" strike="noStrike" dirty="0">
                          <a:effectLst/>
                        </a:rPr>
                        <a:t>5 %</a:t>
                      </a:r>
                      <a:endParaRPr lang="fi-FI" sz="1000" b="0" i="0" u="none" strike="noStrike" dirty="0">
                        <a:solidFill>
                          <a:srgbClr val="333333"/>
                        </a:solidFill>
                        <a:effectLst/>
                        <a:latin typeface="Inherit"/>
                      </a:endParaRPr>
                    </a:p>
                  </a:txBody>
                  <a:tcPr marL="7620" marR="7620" marT="7620" marB="0" anchor="ctr"/>
                </a:tc>
                <a:extLst>
                  <a:ext uri="{0D108BD9-81ED-4DB2-BD59-A6C34878D82A}">
                    <a16:rowId xmlns:a16="http://schemas.microsoft.com/office/drawing/2014/main" val="302533109"/>
                  </a:ext>
                </a:extLst>
              </a:tr>
              <a:tr h="635410">
                <a:tc>
                  <a:txBody>
                    <a:bodyPr/>
                    <a:lstStyle/>
                    <a:p>
                      <a:pPr algn="l" fontAlgn="ctr"/>
                      <a:r>
                        <a:rPr lang="fi-FI" sz="1000" u="none" strike="noStrike">
                          <a:effectLst/>
                        </a:rPr>
                        <a:t>Toimialajohtaja tai vastaava hyvinvointialueella. Vastuu-/tehtäväalue:</a:t>
                      </a:r>
                      <a:endParaRPr lang="fi-FI" sz="1000" b="0" i="0" u="none" strike="noStrike">
                        <a:solidFill>
                          <a:srgbClr val="333333"/>
                        </a:solidFill>
                        <a:effectLst/>
                        <a:latin typeface="Inherit"/>
                      </a:endParaRPr>
                    </a:p>
                  </a:txBody>
                  <a:tcPr marL="7620" marR="7620" marT="7620" marB="0" anchor="ctr"/>
                </a:tc>
                <a:tc>
                  <a:txBody>
                    <a:bodyPr/>
                    <a:lstStyle/>
                    <a:p>
                      <a:pPr algn="ctr" fontAlgn="ctr"/>
                      <a:r>
                        <a:rPr lang="fi-FI" sz="1000" u="none" strike="noStrike">
                          <a:effectLst/>
                        </a:rPr>
                        <a:t>35</a:t>
                      </a:r>
                      <a:endParaRPr lang="fi-FI" sz="1000" b="0" i="0" u="none" strike="noStrike">
                        <a:solidFill>
                          <a:srgbClr val="333333"/>
                        </a:solidFill>
                        <a:effectLst/>
                        <a:latin typeface="Inherit"/>
                      </a:endParaRPr>
                    </a:p>
                  </a:txBody>
                  <a:tcPr marL="7620" marR="7620" marT="7620" marB="0" anchor="ctr"/>
                </a:tc>
                <a:tc>
                  <a:txBody>
                    <a:bodyPr/>
                    <a:lstStyle/>
                    <a:p>
                      <a:pPr algn="ctr" fontAlgn="ctr"/>
                      <a:r>
                        <a:rPr lang="fi-FI" sz="1000" u="none" strike="noStrike" dirty="0">
                          <a:effectLst/>
                        </a:rPr>
                        <a:t>23 %</a:t>
                      </a:r>
                      <a:endParaRPr lang="fi-FI" sz="1000" b="0" i="0" u="none" strike="noStrike" dirty="0">
                        <a:solidFill>
                          <a:srgbClr val="333333"/>
                        </a:solidFill>
                        <a:effectLst/>
                        <a:latin typeface="Inherit"/>
                      </a:endParaRPr>
                    </a:p>
                  </a:txBody>
                  <a:tcPr marL="7620" marR="7620" marT="7620" marB="0" anchor="ctr"/>
                </a:tc>
                <a:extLst>
                  <a:ext uri="{0D108BD9-81ED-4DB2-BD59-A6C34878D82A}">
                    <a16:rowId xmlns:a16="http://schemas.microsoft.com/office/drawing/2014/main" val="3541437773"/>
                  </a:ext>
                </a:extLst>
              </a:tr>
              <a:tr h="525243">
                <a:tc>
                  <a:txBody>
                    <a:bodyPr/>
                    <a:lstStyle/>
                    <a:p>
                      <a:pPr algn="l" fontAlgn="ctr"/>
                      <a:r>
                        <a:rPr lang="fi-FI" sz="1000" u="none" strike="noStrike">
                          <a:effectLst/>
                        </a:rPr>
                        <a:t>Palvelualuejohtaja tai vastaava. Vastuu-/tehtäväaluealue:</a:t>
                      </a:r>
                      <a:endParaRPr lang="fi-FI" sz="1000" b="0" i="0" u="none" strike="noStrike">
                        <a:solidFill>
                          <a:srgbClr val="333333"/>
                        </a:solidFill>
                        <a:effectLst/>
                        <a:latin typeface="Inherit"/>
                      </a:endParaRPr>
                    </a:p>
                  </a:txBody>
                  <a:tcPr marL="7620" marR="7620" marT="7620" marB="0" anchor="ctr"/>
                </a:tc>
                <a:tc>
                  <a:txBody>
                    <a:bodyPr/>
                    <a:lstStyle/>
                    <a:p>
                      <a:pPr algn="ctr" fontAlgn="ctr"/>
                      <a:r>
                        <a:rPr lang="fi-FI" sz="1000" u="none" strike="noStrike">
                          <a:effectLst/>
                        </a:rPr>
                        <a:t>70</a:t>
                      </a:r>
                      <a:endParaRPr lang="fi-FI" sz="1000" b="0" i="0" u="none" strike="noStrike">
                        <a:solidFill>
                          <a:srgbClr val="333333"/>
                        </a:solidFill>
                        <a:effectLst/>
                        <a:latin typeface="Inherit"/>
                      </a:endParaRPr>
                    </a:p>
                  </a:txBody>
                  <a:tcPr marL="7620" marR="7620" marT="7620" marB="0" anchor="ctr"/>
                </a:tc>
                <a:tc>
                  <a:txBody>
                    <a:bodyPr/>
                    <a:lstStyle/>
                    <a:p>
                      <a:pPr algn="ctr" fontAlgn="ctr"/>
                      <a:r>
                        <a:rPr lang="fi-FI" sz="1000" u="none" strike="noStrike" dirty="0">
                          <a:effectLst/>
                        </a:rPr>
                        <a:t>46 %</a:t>
                      </a:r>
                      <a:endParaRPr lang="fi-FI" sz="1000" b="0" i="0" u="none" strike="noStrike" dirty="0">
                        <a:solidFill>
                          <a:srgbClr val="333333"/>
                        </a:solidFill>
                        <a:effectLst/>
                        <a:latin typeface="Inherit"/>
                      </a:endParaRPr>
                    </a:p>
                  </a:txBody>
                  <a:tcPr marL="7620" marR="7620" marT="7620" marB="0" anchor="ctr"/>
                </a:tc>
                <a:extLst>
                  <a:ext uri="{0D108BD9-81ED-4DB2-BD59-A6C34878D82A}">
                    <a16:rowId xmlns:a16="http://schemas.microsoft.com/office/drawing/2014/main" val="2453708656"/>
                  </a:ext>
                </a:extLst>
              </a:tr>
            </a:tbl>
          </a:graphicData>
        </a:graphic>
      </p:graphicFrame>
      <p:graphicFrame>
        <p:nvGraphicFramePr>
          <p:cNvPr id="12" name="Taulukko 11">
            <a:extLst>
              <a:ext uri="{FF2B5EF4-FFF2-40B4-BE49-F238E27FC236}">
                <a16:creationId xmlns:a16="http://schemas.microsoft.com/office/drawing/2014/main" id="{A9CDAF25-8485-4E12-6B15-5ABF51232A5D}"/>
              </a:ext>
            </a:extLst>
          </p:cNvPr>
          <p:cNvGraphicFramePr>
            <a:graphicFrameLocks noGrp="1"/>
          </p:cNvGraphicFramePr>
          <p:nvPr>
            <p:extLst>
              <p:ext uri="{D42A27DB-BD31-4B8C-83A1-F6EECF244321}">
                <p14:modId xmlns:p14="http://schemas.microsoft.com/office/powerpoint/2010/main" val="3660421753"/>
              </p:ext>
            </p:extLst>
          </p:nvPr>
        </p:nvGraphicFramePr>
        <p:xfrm>
          <a:off x="7027657" y="2106187"/>
          <a:ext cx="4605402" cy="1531763"/>
        </p:xfrm>
        <a:graphic>
          <a:graphicData uri="http://schemas.openxmlformats.org/drawingml/2006/table">
            <a:tbl>
              <a:tblPr>
                <a:tableStyleId>{F2DE63D5-997A-4646-A377-4702673A728D}</a:tableStyleId>
              </a:tblPr>
              <a:tblGrid>
                <a:gridCol w="1535134">
                  <a:extLst>
                    <a:ext uri="{9D8B030D-6E8A-4147-A177-3AD203B41FA5}">
                      <a16:colId xmlns:a16="http://schemas.microsoft.com/office/drawing/2014/main" val="3871802744"/>
                    </a:ext>
                  </a:extLst>
                </a:gridCol>
                <a:gridCol w="1535134">
                  <a:extLst>
                    <a:ext uri="{9D8B030D-6E8A-4147-A177-3AD203B41FA5}">
                      <a16:colId xmlns:a16="http://schemas.microsoft.com/office/drawing/2014/main" val="2678337889"/>
                    </a:ext>
                  </a:extLst>
                </a:gridCol>
                <a:gridCol w="1535134">
                  <a:extLst>
                    <a:ext uri="{9D8B030D-6E8A-4147-A177-3AD203B41FA5}">
                      <a16:colId xmlns:a16="http://schemas.microsoft.com/office/drawing/2014/main" val="2085093463"/>
                    </a:ext>
                  </a:extLst>
                </a:gridCol>
              </a:tblGrid>
              <a:tr h="798527">
                <a:tc>
                  <a:txBody>
                    <a:bodyPr/>
                    <a:lstStyle/>
                    <a:p>
                      <a:pPr algn="l" fontAlgn="b"/>
                      <a:r>
                        <a:rPr lang="fi-FI" sz="1000" b="1" u="none" strike="noStrike">
                          <a:effectLst/>
                        </a:rPr>
                        <a:t>Vastaajan pääasiallinen tehtäväalue (toimiala-/palvelualuejohtajat tai vastaavat)</a:t>
                      </a:r>
                      <a:endParaRPr lang="fi-FI" sz="1000" b="1" i="0" u="none" strike="noStrike">
                        <a:solidFill>
                          <a:srgbClr val="000000"/>
                        </a:solidFill>
                        <a:effectLst/>
                        <a:latin typeface="Work Sans" panose="00000500000000000000" pitchFamily="2" charset="0"/>
                      </a:endParaRPr>
                    </a:p>
                  </a:txBody>
                  <a:tcPr marL="7620" marR="7620" marT="7620" marB="38100" anchor="b"/>
                </a:tc>
                <a:tc>
                  <a:txBody>
                    <a:bodyPr/>
                    <a:lstStyle/>
                    <a:p>
                      <a:pPr algn="ctr" fontAlgn="ctr"/>
                      <a:endParaRPr lang="fi-FI" sz="1000" b="1" u="none" strike="noStrike">
                        <a:effectLst/>
                      </a:endParaRPr>
                    </a:p>
                    <a:p>
                      <a:pPr algn="ctr" fontAlgn="ctr"/>
                      <a:r>
                        <a:rPr lang="fi-FI" sz="1000" b="1" u="none" strike="noStrike">
                          <a:effectLst/>
                        </a:rPr>
                        <a:t>Vastanneita (N=103, vastauksia 120)</a:t>
                      </a:r>
                      <a:endParaRPr lang="fi-FI" sz="1000" b="1" i="0" u="none" strike="noStrike">
                        <a:solidFill>
                          <a:srgbClr val="333333"/>
                        </a:solidFill>
                        <a:effectLst/>
                        <a:latin typeface="Inherit"/>
                      </a:endParaRPr>
                    </a:p>
                  </a:txBody>
                  <a:tcPr marL="7620" marR="7620" marT="7620" marB="38100" anchor="ctr"/>
                </a:tc>
                <a:tc>
                  <a:txBody>
                    <a:bodyPr/>
                    <a:lstStyle/>
                    <a:p>
                      <a:pPr algn="ctr" fontAlgn="b"/>
                      <a:r>
                        <a:rPr lang="fi-FI" sz="1000" b="1" u="none" strike="noStrike">
                          <a:effectLst/>
                        </a:rPr>
                        <a:t>%-osuus kysymykseen vastanneista (voinut valita useamman vaihtoehdon)</a:t>
                      </a:r>
                      <a:endParaRPr lang="fi-FI" sz="1000" b="1" i="0" u="none" strike="noStrike">
                        <a:solidFill>
                          <a:srgbClr val="000000"/>
                        </a:solidFill>
                        <a:effectLst/>
                        <a:latin typeface="Work Sans" panose="00000500000000000000" pitchFamily="2" charset="0"/>
                      </a:endParaRPr>
                    </a:p>
                  </a:txBody>
                  <a:tcPr marL="7620" marR="7620" marT="7620" marB="38100" anchor="b"/>
                </a:tc>
                <a:extLst>
                  <a:ext uri="{0D108BD9-81ED-4DB2-BD59-A6C34878D82A}">
                    <a16:rowId xmlns:a16="http://schemas.microsoft.com/office/drawing/2014/main" val="1408906678"/>
                  </a:ext>
                </a:extLst>
              </a:tr>
              <a:tr h="172296">
                <a:tc>
                  <a:txBody>
                    <a:bodyPr/>
                    <a:lstStyle/>
                    <a:p>
                      <a:pPr algn="l" fontAlgn="b"/>
                      <a:r>
                        <a:rPr lang="fi-FI" sz="1000" u="none" strike="noStrike">
                          <a:effectLst/>
                        </a:rPr>
                        <a:t>Sosiaalitoimi</a:t>
                      </a:r>
                      <a:endParaRPr lang="fi-FI" sz="10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000" u="none" strike="noStrike">
                          <a:effectLst/>
                        </a:rPr>
                        <a:t>47</a:t>
                      </a:r>
                      <a:endParaRPr lang="fi-FI" sz="10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000" u="none" strike="noStrike">
                          <a:effectLst/>
                        </a:rPr>
                        <a:t>46 %</a:t>
                      </a:r>
                      <a:endParaRPr lang="fi-FI" sz="10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4123051063"/>
                  </a:ext>
                </a:extLst>
              </a:tr>
              <a:tr h="172296">
                <a:tc>
                  <a:txBody>
                    <a:bodyPr/>
                    <a:lstStyle/>
                    <a:p>
                      <a:pPr algn="l" fontAlgn="b"/>
                      <a:r>
                        <a:rPr lang="fi-FI" sz="1000" u="none" strike="noStrike">
                          <a:effectLst/>
                        </a:rPr>
                        <a:t>Terveystoimi</a:t>
                      </a:r>
                      <a:endParaRPr lang="fi-FI" sz="10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000" u="none" strike="noStrike">
                          <a:effectLst/>
                        </a:rPr>
                        <a:t>39</a:t>
                      </a:r>
                      <a:endParaRPr lang="fi-FI" sz="10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000" u="none" strike="noStrike">
                          <a:effectLst/>
                        </a:rPr>
                        <a:t>38 %</a:t>
                      </a:r>
                      <a:endParaRPr lang="fi-FI" sz="10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2779952800"/>
                  </a:ext>
                </a:extLst>
              </a:tr>
              <a:tr h="228624">
                <a:tc>
                  <a:txBody>
                    <a:bodyPr/>
                    <a:lstStyle/>
                    <a:p>
                      <a:pPr algn="l" fontAlgn="b"/>
                      <a:r>
                        <a:rPr lang="fi-FI" sz="1000" u="none" strike="noStrike">
                          <a:effectLst/>
                        </a:rPr>
                        <a:t>Pelastustoimi</a:t>
                      </a:r>
                      <a:endParaRPr lang="fi-FI" sz="10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000" u="none" strike="noStrike">
                          <a:effectLst/>
                        </a:rPr>
                        <a:t>12</a:t>
                      </a:r>
                      <a:endParaRPr lang="fi-FI" sz="10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000" u="none" strike="noStrike">
                          <a:effectLst/>
                        </a:rPr>
                        <a:t>12 %</a:t>
                      </a:r>
                      <a:endParaRPr lang="fi-FI" sz="10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3887537942"/>
                  </a:ext>
                </a:extLst>
              </a:tr>
              <a:tr h="69581">
                <a:tc>
                  <a:txBody>
                    <a:bodyPr/>
                    <a:lstStyle/>
                    <a:p>
                      <a:pPr algn="l" fontAlgn="b"/>
                      <a:r>
                        <a:rPr lang="fi-FI" sz="1000" u="none" strike="noStrike">
                          <a:effectLst/>
                        </a:rPr>
                        <a:t>Muu</a:t>
                      </a:r>
                      <a:endParaRPr lang="fi-FI" sz="10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000" u="none" strike="noStrike">
                          <a:effectLst/>
                        </a:rPr>
                        <a:t>22</a:t>
                      </a:r>
                      <a:endParaRPr lang="fi-FI" sz="10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000" u="none" strike="noStrike" dirty="0">
                          <a:effectLst/>
                        </a:rPr>
                        <a:t>21 %</a:t>
                      </a:r>
                      <a:endParaRPr lang="fi-FI" sz="1000" b="0" i="0" u="none" strike="noStrike" dirty="0">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1270831526"/>
                  </a:ext>
                </a:extLst>
              </a:tr>
            </a:tbl>
          </a:graphicData>
        </a:graphic>
      </p:graphicFrame>
      <p:sp>
        <p:nvSpPr>
          <p:cNvPr id="4" name="Tekstiruutu 3">
            <a:extLst>
              <a:ext uri="{FF2B5EF4-FFF2-40B4-BE49-F238E27FC236}">
                <a16:creationId xmlns:a16="http://schemas.microsoft.com/office/drawing/2014/main" id="{C30EB721-EDCE-3A30-E6B4-F7A9A03F2B30}"/>
              </a:ext>
            </a:extLst>
          </p:cNvPr>
          <p:cNvSpPr txBox="1"/>
          <p:nvPr/>
        </p:nvSpPr>
        <p:spPr>
          <a:xfrm>
            <a:off x="766763" y="949429"/>
            <a:ext cx="4110038" cy="923330"/>
          </a:xfrm>
          <a:prstGeom prst="rect">
            <a:avLst/>
          </a:prstGeom>
          <a:solidFill>
            <a:schemeClr val="accent6">
              <a:lumMod val="20000"/>
              <a:lumOff val="80000"/>
            </a:schemeClr>
          </a:solidFill>
        </p:spPr>
        <p:txBody>
          <a:bodyPr wrap="square" rtlCol="0">
            <a:spAutoFit/>
          </a:bodyPr>
          <a:lstStyle/>
          <a:p>
            <a:r>
              <a:rPr lang="fi-FI" dirty="0"/>
              <a:t>Vastauksia kaikilta alueilta 151 kpl</a:t>
            </a:r>
          </a:p>
          <a:p>
            <a:r>
              <a:rPr lang="fi-FI" dirty="0"/>
              <a:t>39 luottamushenkilöä</a:t>
            </a:r>
          </a:p>
          <a:p>
            <a:r>
              <a:rPr lang="fi-FI" dirty="0"/>
              <a:t>112 viranhaltijaa</a:t>
            </a:r>
          </a:p>
        </p:txBody>
      </p:sp>
      <p:pic>
        <p:nvPicPr>
          <p:cNvPr id="16" name="Kuva 15" descr="Kuva, joka sisältää kohteen animaatio, pikseli&#10;&#10;Kuvaus luotu automaattisesti">
            <a:extLst>
              <a:ext uri="{FF2B5EF4-FFF2-40B4-BE49-F238E27FC236}">
                <a16:creationId xmlns:a16="http://schemas.microsoft.com/office/drawing/2014/main" id="{698B8F93-5D9E-E94B-F727-9B5B6EAFA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9836" y="3716814"/>
            <a:ext cx="4790891" cy="2696184"/>
          </a:xfrm>
          <a:prstGeom prst="rect">
            <a:avLst/>
          </a:prstGeom>
        </p:spPr>
      </p:pic>
    </p:spTree>
    <p:extLst>
      <p:ext uri="{BB962C8B-B14F-4D97-AF65-F5344CB8AC3E}">
        <p14:creationId xmlns:p14="http://schemas.microsoft.com/office/powerpoint/2010/main" val="26299621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6763" y="377613"/>
            <a:ext cx="10658475" cy="571816"/>
          </a:xfrm>
        </p:spPr>
        <p:txBody>
          <a:bodyPr/>
          <a:lstStyle/>
          <a:p>
            <a:r>
              <a:rPr lang="fi-FI">
                <a:solidFill>
                  <a:schemeClr val="accent4"/>
                </a:solidFill>
              </a:rPr>
              <a:t>Tietoa kyselyyn vastanneista</a:t>
            </a:r>
            <a:endParaRPr lang="fi-FI" noProof="0">
              <a:solidFill>
                <a:schemeClr val="accent4"/>
              </a:solidFill>
            </a:endParaRPr>
          </a:p>
        </p:txBody>
      </p:sp>
      <p:sp>
        <p:nvSpPr>
          <p:cNvPr id="3" name="Content Placeholder 2"/>
          <p:cNvSpPr>
            <a:spLocks noGrp="1"/>
          </p:cNvSpPr>
          <p:nvPr>
            <p:ph idx="1"/>
          </p:nvPr>
        </p:nvSpPr>
        <p:spPr>
          <a:xfrm>
            <a:off x="766763" y="1556792"/>
            <a:ext cx="10658475" cy="4248696"/>
          </a:xfrm>
        </p:spPr>
        <p:txBody>
          <a:bodyPr/>
          <a:lstStyle/>
          <a:p>
            <a:pPr marL="0" indent="0">
              <a:buNone/>
            </a:pPr>
            <a:endParaRPr lang="fi-FI" noProof="0"/>
          </a:p>
          <a:p>
            <a:endParaRPr lang="fi-FI" noProof="0"/>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9" name="Taulukko 8">
            <a:extLst>
              <a:ext uri="{FF2B5EF4-FFF2-40B4-BE49-F238E27FC236}">
                <a16:creationId xmlns:a16="http://schemas.microsoft.com/office/drawing/2014/main" id="{59D51138-6D0F-C30D-4804-B0BEBD6BD046}"/>
              </a:ext>
            </a:extLst>
          </p:cNvPr>
          <p:cNvGraphicFramePr>
            <a:graphicFrameLocks noGrp="1"/>
          </p:cNvGraphicFramePr>
          <p:nvPr>
            <p:extLst>
              <p:ext uri="{D42A27DB-BD31-4B8C-83A1-F6EECF244321}">
                <p14:modId xmlns:p14="http://schemas.microsoft.com/office/powerpoint/2010/main" val="370414574"/>
              </p:ext>
            </p:extLst>
          </p:nvPr>
        </p:nvGraphicFramePr>
        <p:xfrm>
          <a:off x="766762" y="1453262"/>
          <a:ext cx="4159095" cy="4968545"/>
        </p:xfrm>
        <a:graphic>
          <a:graphicData uri="http://schemas.openxmlformats.org/drawingml/2006/table">
            <a:tbl>
              <a:tblPr>
                <a:tableStyleId>{F2DE63D5-997A-4646-A377-4702673A728D}</a:tableStyleId>
              </a:tblPr>
              <a:tblGrid>
                <a:gridCol w="1599652">
                  <a:extLst>
                    <a:ext uri="{9D8B030D-6E8A-4147-A177-3AD203B41FA5}">
                      <a16:colId xmlns:a16="http://schemas.microsoft.com/office/drawing/2014/main" val="1837516713"/>
                    </a:ext>
                  </a:extLst>
                </a:gridCol>
                <a:gridCol w="1129166">
                  <a:extLst>
                    <a:ext uri="{9D8B030D-6E8A-4147-A177-3AD203B41FA5}">
                      <a16:colId xmlns:a16="http://schemas.microsoft.com/office/drawing/2014/main" val="765503227"/>
                    </a:ext>
                  </a:extLst>
                </a:gridCol>
                <a:gridCol w="1430277">
                  <a:extLst>
                    <a:ext uri="{9D8B030D-6E8A-4147-A177-3AD203B41FA5}">
                      <a16:colId xmlns:a16="http://schemas.microsoft.com/office/drawing/2014/main" val="1915851252"/>
                    </a:ext>
                  </a:extLst>
                </a:gridCol>
              </a:tblGrid>
              <a:tr h="548905">
                <a:tc>
                  <a:txBody>
                    <a:bodyPr/>
                    <a:lstStyle/>
                    <a:p>
                      <a:pPr algn="ctr" fontAlgn="b"/>
                      <a:r>
                        <a:rPr lang="fi-FI" sz="1000" b="1" u="none" strike="noStrike">
                          <a:effectLst/>
                        </a:rPr>
                        <a:t>Alue</a:t>
                      </a:r>
                      <a:endParaRPr lang="fi-FI" sz="1000" b="1" i="0" u="none" strike="noStrike">
                        <a:solidFill>
                          <a:srgbClr val="000000"/>
                        </a:solidFill>
                        <a:effectLst/>
                        <a:latin typeface="Work Sans" panose="00000500000000000000" pitchFamily="2" charset="0"/>
                      </a:endParaRPr>
                    </a:p>
                  </a:txBody>
                  <a:tcPr marL="7382" marR="7382" marT="7382" marB="36909" anchor="b"/>
                </a:tc>
                <a:tc>
                  <a:txBody>
                    <a:bodyPr/>
                    <a:lstStyle/>
                    <a:p>
                      <a:pPr algn="ctr" fontAlgn="b"/>
                      <a:r>
                        <a:rPr lang="fi-FI" sz="1000" b="1" u="none" strike="noStrike">
                          <a:effectLst/>
                        </a:rPr>
                        <a:t>Vastanneita (N=151)</a:t>
                      </a:r>
                      <a:endParaRPr lang="fi-FI" sz="1000" b="1" i="0" u="none" strike="noStrike">
                        <a:solidFill>
                          <a:srgbClr val="000000"/>
                        </a:solidFill>
                        <a:effectLst/>
                        <a:latin typeface="Work Sans" panose="00000500000000000000" pitchFamily="2" charset="0"/>
                      </a:endParaRPr>
                    </a:p>
                  </a:txBody>
                  <a:tcPr marL="7382" marR="7382" marT="7382" marB="36909" anchor="b"/>
                </a:tc>
                <a:tc>
                  <a:txBody>
                    <a:bodyPr/>
                    <a:lstStyle/>
                    <a:p>
                      <a:pPr algn="ctr" fontAlgn="b"/>
                      <a:r>
                        <a:rPr lang="fi-FI" sz="1000" b="1" u="none" strike="noStrike">
                          <a:effectLst/>
                        </a:rPr>
                        <a:t>%-osuus kaikista vastanneista</a:t>
                      </a:r>
                      <a:endParaRPr lang="fi-FI" sz="1000" b="1" i="0" u="none" strike="noStrike">
                        <a:solidFill>
                          <a:srgbClr val="000000"/>
                        </a:solidFill>
                        <a:effectLst/>
                        <a:latin typeface="Work Sans" panose="00000500000000000000" pitchFamily="2" charset="0"/>
                      </a:endParaRPr>
                    </a:p>
                  </a:txBody>
                  <a:tcPr marL="7382" marR="7382" marT="7382" marB="36909" anchor="b"/>
                </a:tc>
                <a:extLst>
                  <a:ext uri="{0D108BD9-81ED-4DB2-BD59-A6C34878D82A}">
                    <a16:rowId xmlns:a16="http://schemas.microsoft.com/office/drawing/2014/main" val="32831721"/>
                  </a:ext>
                </a:extLst>
              </a:tr>
              <a:tr h="192929">
                <a:tc>
                  <a:txBody>
                    <a:bodyPr/>
                    <a:lstStyle/>
                    <a:p>
                      <a:pPr algn="l" fontAlgn="b"/>
                      <a:r>
                        <a:rPr lang="fi-FI" sz="1000" u="none" strike="noStrike">
                          <a:effectLst/>
                        </a:rPr>
                        <a:t>Etelä-Karjala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1</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1 %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2745448927"/>
                  </a:ext>
                </a:extLst>
              </a:tr>
              <a:tr h="192929">
                <a:tc>
                  <a:txBody>
                    <a:bodyPr/>
                    <a:lstStyle/>
                    <a:p>
                      <a:pPr algn="l" fontAlgn="b"/>
                      <a:r>
                        <a:rPr lang="fi-FI" sz="1000" u="none" strike="noStrike">
                          <a:effectLst/>
                        </a:rPr>
                        <a:t>Etelä-Pohjanmaa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9</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6 %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3181956354"/>
                  </a:ext>
                </a:extLst>
              </a:tr>
              <a:tr h="192929">
                <a:tc>
                  <a:txBody>
                    <a:bodyPr/>
                    <a:lstStyle/>
                    <a:p>
                      <a:pPr algn="l" fontAlgn="b"/>
                      <a:r>
                        <a:rPr lang="fi-FI" sz="1000" u="none" strike="noStrike">
                          <a:effectLst/>
                        </a:rPr>
                        <a:t>Etelä-Savo</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1</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1 %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1260544832"/>
                  </a:ext>
                </a:extLst>
              </a:tr>
              <a:tr h="192929">
                <a:tc>
                  <a:txBody>
                    <a:bodyPr/>
                    <a:lstStyle/>
                    <a:p>
                      <a:pPr algn="l" fontAlgn="b"/>
                      <a:r>
                        <a:rPr lang="fi-FI" sz="1000" u="none" strike="noStrike">
                          <a:effectLst/>
                        </a:rPr>
                        <a:t>Helsinki</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1</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1 %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1207358940"/>
                  </a:ext>
                </a:extLst>
              </a:tr>
              <a:tr h="192929">
                <a:tc>
                  <a:txBody>
                    <a:bodyPr/>
                    <a:lstStyle/>
                    <a:p>
                      <a:pPr algn="l" fontAlgn="b"/>
                      <a:r>
                        <a:rPr lang="fi-FI" sz="1000" u="none" strike="noStrike">
                          <a:effectLst/>
                        </a:rPr>
                        <a:t>Itä-Uusimaa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5</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3 %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913728156"/>
                  </a:ext>
                </a:extLst>
              </a:tr>
              <a:tr h="192929">
                <a:tc>
                  <a:txBody>
                    <a:bodyPr/>
                    <a:lstStyle/>
                    <a:p>
                      <a:pPr algn="l" fontAlgn="b"/>
                      <a:r>
                        <a:rPr lang="fi-FI" sz="1000" u="none" strike="noStrike">
                          <a:effectLst/>
                        </a:rPr>
                        <a:t>Kainuu</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3</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2 %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642462620"/>
                  </a:ext>
                </a:extLst>
              </a:tr>
              <a:tr h="192929">
                <a:tc>
                  <a:txBody>
                    <a:bodyPr/>
                    <a:lstStyle/>
                    <a:p>
                      <a:pPr algn="l" fontAlgn="b"/>
                      <a:r>
                        <a:rPr lang="fi-FI" sz="1000" u="none" strike="noStrike">
                          <a:effectLst/>
                        </a:rPr>
                        <a:t>Kanta-Häme</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6</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4 %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4266373754"/>
                  </a:ext>
                </a:extLst>
              </a:tr>
              <a:tr h="192929">
                <a:tc>
                  <a:txBody>
                    <a:bodyPr/>
                    <a:lstStyle/>
                    <a:p>
                      <a:pPr algn="l" fontAlgn="b"/>
                      <a:r>
                        <a:rPr lang="fi-FI" sz="1000" u="none" strike="noStrike">
                          <a:effectLst/>
                        </a:rPr>
                        <a:t>Keski-Pohjanmaa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11</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7 %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1405636317"/>
                  </a:ext>
                </a:extLst>
              </a:tr>
              <a:tr h="192929">
                <a:tc>
                  <a:txBody>
                    <a:bodyPr/>
                    <a:lstStyle/>
                    <a:p>
                      <a:pPr algn="l" fontAlgn="b"/>
                      <a:r>
                        <a:rPr lang="fi-FI" sz="1000" u="none" strike="noStrike">
                          <a:effectLst/>
                        </a:rPr>
                        <a:t>Keski-Suomi</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8</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5 %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1442591563"/>
                  </a:ext>
                </a:extLst>
              </a:tr>
              <a:tr h="192929">
                <a:tc>
                  <a:txBody>
                    <a:bodyPr/>
                    <a:lstStyle/>
                    <a:p>
                      <a:pPr algn="l" fontAlgn="b"/>
                      <a:r>
                        <a:rPr lang="fi-FI" sz="1000" u="none" strike="noStrike">
                          <a:effectLst/>
                        </a:rPr>
                        <a:t>Keski-Uusimaa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4</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3 %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3256864304"/>
                  </a:ext>
                </a:extLst>
              </a:tr>
              <a:tr h="192929">
                <a:tc>
                  <a:txBody>
                    <a:bodyPr/>
                    <a:lstStyle/>
                    <a:p>
                      <a:pPr algn="l" fontAlgn="b"/>
                      <a:r>
                        <a:rPr lang="fi-FI" sz="1000" u="none" strike="noStrike">
                          <a:effectLst/>
                        </a:rPr>
                        <a:t>Kymenlaakso</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4</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3 %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2029838728"/>
                  </a:ext>
                </a:extLst>
              </a:tr>
              <a:tr h="192929">
                <a:tc>
                  <a:txBody>
                    <a:bodyPr/>
                    <a:lstStyle/>
                    <a:p>
                      <a:pPr algn="l" fontAlgn="b"/>
                      <a:r>
                        <a:rPr lang="fi-FI" sz="1000" u="none" strike="noStrike">
                          <a:effectLst/>
                        </a:rPr>
                        <a:t>Lappi</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9</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6 %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2038020937"/>
                  </a:ext>
                </a:extLst>
              </a:tr>
              <a:tr h="192929">
                <a:tc>
                  <a:txBody>
                    <a:bodyPr/>
                    <a:lstStyle/>
                    <a:p>
                      <a:pPr algn="l" fontAlgn="b"/>
                      <a:r>
                        <a:rPr lang="fi-FI" sz="1000" u="none" strike="noStrike">
                          <a:effectLst/>
                        </a:rPr>
                        <a:t>Länsi-Uusimaa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4</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3 %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3111538578"/>
                  </a:ext>
                </a:extLst>
              </a:tr>
              <a:tr h="192929">
                <a:tc>
                  <a:txBody>
                    <a:bodyPr/>
                    <a:lstStyle/>
                    <a:p>
                      <a:pPr algn="l" fontAlgn="b"/>
                      <a:r>
                        <a:rPr lang="fi-FI" sz="1000" u="none" strike="noStrike">
                          <a:effectLst/>
                        </a:rPr>
                        <a:t>Pirkanmaa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13</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9 %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3728265934"/>
                  </a:ext>
                </a:extLst>
              </a:tr>
              <a:tr h="192929">
                <a:tc>
                  <a:txBody>
                    <a:bodyPr/>
                    <a:lstStyle/>
                    <a:p>
                      <a:pPr algn="l" fontAlgn="b"/>
                      <a:r>
                        <a:rPr lang="fi-FI" sz="1000" u="none" strike="noStrike">
                          <a:effectLst/>
                        </a:rPr>
                        <a:t>Pohjanmaa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5</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3 %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383988014"/>
                  </a:ext>
                </a:extLst>
              </a:tr>
              <a:tr h="192929">
                <a:tc>
                  <a:txBody>
                    <a:bodyPr/>
                    <a:lstStyle/>
                    <a:p>
                      <a:pPr algn="l" fontAlgn="b"/>
                      <a:r>
                        <a:rPr lang="fi-FI" sz="1000" u="none" strike="noStrike">
                          <a:effectLst/>
                        </a:rPr>
                        <a:t>Pohjois-Karjala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5</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3 %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1564706208"/>
                  </a:ext>
                </a:extLst>
              </a:tr>
              <a:tr h="368131">
                <a:tc>
                  <a:txBody>
                    <a:bodyPr/>
                    <a:lstStyle/>
                    <a:p>
                      <a:pPr algn="l" fontAlgn="b"/>
                      <a:r>
                        <a:rPr lang="fi-FI" sz="1000" u="none" strike="noStrike">
                          <a:effectLst/>
                        </a:rPr>
                        <a:t>Pohjois-Pohjanmaa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17</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11 %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1540876584"/>
                  </a:ext>
                </a:extLst>
              </a:tr>
              <a:tr h="192929">
                <a:tc>
                  <a:txBody>
                    <a:bodyPr/>
                    <a:lstStyle/>
                    <a:p>
                      <a:pPr algn="l" fontAlgn="b"/>
                      <a:r>
                        <a:rPr lang="fi-FI" sz="1000" u="none" strike="noStrike">
                          <a:effectLst/>
                        </a:rPr>
                        <a:t>Pohjois-Savo</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11</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7 %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860513266"/>
                  </a:ext>
                </a:extLst>
              </a:tr>
              <a:tr h="192929">
                <a:tc>
                  <a:txBody>
                    <a:bodyPr/>
                    <a:lstStyle/>
                    <a:p>
                      <a:pPr algn="l" fontAlgn="b"/>
                      <a:r>
                        <a:rPr lang="fi-FI" sz="1000" u="none" strike="noStrike">
                          <a:effectLst/>
                        </a:rPr>
                        <a:t>Päijät-Häme</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3</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2 %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3036988959"/>
                  </a:ext>
                </a:extLst>
              </a:tr>
              <a:tr h="192929">
                <a:tc>
                  <a:txBody>
                    <a:bodyPr/>
                    <a:lstStyle/>
                    <a:p>
                      <a:pPr algn="l" fontAlgn="b"/>
                      <a:r>
                        <a:rPr lang="fi-FI" sz="1000" u="none" strike="noStrike">
                          <a:effectLst/>
                        </a:rPr>
                        <a:t>Satakunta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10</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7 %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3771592870"/>
                  </a:ext>
                </a:extLst>
              </a:tr>
              <a:tr h="192929">
                <a:tc>
                  <a:txBody>
                    <a:bodyPr/>
                    <a:lstStyle/>
                    <a:p>
                      <a:pPr algn="l" fontAlgn="b"/>
                      <a:r>
                        <a:rPr lang="fi-FI" sz="1000" u="none" strike="noStrike">
                          <a:effectLst/>
                        </a:rPr>
                        <a:t>Vantaa ja Kerava</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6</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4 %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3964807314"/>
                  </a:ext>
                </a:extLst>
              </a:tr>
              <a:tr h="192929">
                <a:tc>
                  <a:txBody>
                    <a:bodyPr/>
                    <a:lstStyle/>
                    <a:p>
                      <a:pPr algn="l" fontAlgn="b"/>
                      <a:r>
                        <a:rPr lang="fi-FI" sz="1000" u="none" strike="noStrike">
                          <a:effectLst/>
                        </a:rPr>
                        <a:t>Varsinais-Suomi</a:t>
                      </a:r>
                      <a:endParaRPr lang="fi-FI" sz="1000" b="0" i="0" u="none" strike="noStrike">
                        <a:solidFill>
                          <a:srgbClr val="000000"/>
                        </a:solidFill>
                        <a:effectLst/>
                        <a:latin typeface="Work Sans" panose="00000500000000000000" pitchFamily="2" charset="0"/>
                      </a:endParaRPr>
                    </a:p>
                  </a:txBody>
                  <a:tcPr marL="7382" marR="7382" marT="7382" marB="0" anchor="b"/>
                </a:tc>
                <a:tc>
                  <a:txBody>
                    <a:bodyPr/>
                    <a:lstStyle/>
                    <a:p>
                      <a:pPr algn="ctr" fontAlgn="ctr"/>
                      <a:r>
                        <a:rPr lang="fi-FI" sz="1000" u="none" strike="noStrike">
                          <a:effectLst/>
                        </a:rPr>
                        <a:t>15</a:t>
                      </a:r>
                      <a:endParaRPr lang="fi-FI" sz="1000" b="0" i="0" u="none" strike="noStrike">
                        <a:solidFill>
                          <a:srgbClr val="000000"/>
                        </a:solidFill>
                        <a:effectLst/>
                        <a:latin typeface="Work Sans" panose="00000500000000000000" pitchFamily="2" charset="0"/>
                      </a:endParaRPr>
                    </a:p>
                  </a:txBody>
                  <a:tcPr marL="7382" marR="7382" marT="7382" marB="0" anchor="ctr"/>
                </a:tc>
                <a:tc>
                  <a:txBody>
                    <a:bodyPr/>
                    <a:lstStyle/>
                    <a:p>
                      <a:pPr algn="ctr" fontAlgn="ctr"/>
                      <a:r>
                        <a:rPr lang="fi-FI" sz="1000" u="none" strike="noStrike">
                          <a:effectLst/>
                        </a:rPr>
                        <a:t>10 %</a:t>
                      </a:r>
                      <a:endParaRPr lang="fi-FI" sz="1000" b="0" i="0" u="none" strike="noStrike">
                        <a:solidFill>
                          <a:srgbClr val="000000"/>
                        </a:solidFill>
                        <a:effectLst/>
                        <a:latin typeface="Work Sans" panose="00000500000000000000" pitchFamily="2" charset="0"/>
                      </a:endParaRPr>
                    </a:p>
                  </a:txBody>
                  <a:tcPr marL="7382" marR="7382" marT="7382" marB="0" anchor="ctr"/>
                </a:tc>
                <a:extLst>
                  <a:ext uri="{0D108BD9-81ED-4DB2-BD59-A6C34878D82A}">
                    <a16:rowId xmlns:a16="http://schemas.microsoft.com/office/drawing/2014/main" val="2148425443"/>
                  </a:ext>
                </a:extLst>
              </a:tr>
            </a:tbl>
          </a:graphicData>
        </a:graphic>
      </p:graphicFrame>
      <p:pic>
        <p:nvPicPr>
          <p:cNvPr id="6" name="Kuva 5" descr="Kuva, joka sisältää kohteen animaatio, vaate, henkilö, clipart&#10;&#10;Kuvaus luotu automaattisesti">
            <a:extLst>
              <a:ext uri="{FF2B5EF4-FFF2-40B4-BE49-F238E27FC236}">
                <a16:creationId xmlns:a16="http://schemas.microsoft.com/office/drawing/2014/main" id="{63529A81-6C6D-EEED-673A-6EC1A09F2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058" y="1556792"/>
            <a:ext cx="6334171" cy="4444990"/>
          </a:xfrm>
          <a:prstGeom prst="rect">
            <a:avLst/>
          </a:prstGeom>
        </p:spPr>
      </p:pic>
    </p:spTree>
    <p:extLst>
      <p:ext uri="{BB962C8B-B14F-4D97-AF65-F5344CB8AC3E}">
        <p14:creationId xmlns:p14="http://schemas.microsoft.com/office/powerpoint/2010/main" val="14170887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47CAA0-8733-CF52-A8E3-7A7CA1FB617F}"/>
              </a:ext>
            </a:extLst>
          </p:cNvPr>
          <p:cNvSpPr>
            <a:spLocks noGrp="1"/>
          </p:cNvSpPr>
          <p:nvPr>
            <p:ph type="ctrTitle"/>
          </p:nvPr>
        </p:nvSpPr>
        <p:spPr/>
        <p:txBody>
          <a:bodyPr/>
          <a:lstStyle/>
          <a:p>
            <a:r>
              <a:rPr lang="fi-FI"/>
              <a:t>Lisätiedot</a:t>
            </a:r>
          </a:p>
        </p:txBody>
      </p:sp>
      <p:sp>
        <p:nvSpPr>
          <p:cNvPr id="3" name="Alaotsikko 2">
            <a:extLst>
              <a:ext uri="{FF2B5EF4-FFF2-40B4-BE49-F238E27FC236}">
                <a16:creationId xmlns:a16="http://schemas.microsoft.com/office/drawing/2014/main" id="{3584429D-7675-D36E-B16C-D16B201CD352}"/>
              </a:ext>
            </a:extLst>
          </p:cNvPr>
          <p:cNvSpPr>
            <a:spLocks noGrp="1"/>
          </p:cNvSpPr>
          <p:nvPr>
            <p:ph type="subTitle" idx="1"/>
          </p:nvPr>
        </p:nvSpPr>
        <p:spPr>
          <a:xfrm>
            <a:off x="766763" y="2660896"/>
            <a:ext cx="10658475" cy="2770640"/>
          </a:xfrm>
        </p:spPr>
        <p:txBody>
          <a:bodyPr/>
          <a:lstStyle/>
          <a:p>
            <a:r>
              <a:rPr lang="fi-FI"/>
              <a:t>Liisa Jurmu</a:t>
            </a:r>
          </a:p>
          <a:p>
            <a:r>
              <a:rPr lang="fi-FI">
                <a:hlinkClick r:id="rId2">
                  <a:extLst>
                    <a:ext uri="{A12FA001-AC4F-418D-AE19-62706E023703}">
                      <ahyp:hlinkClr xmlns:ahyp="http://schemas.microsoft.com/office/drawing/2018/hyperlinkcolor" val="tx"/>
                    </a:ext>
                  </a:extLst>
                </a:hlinkClick>
              </a:rPr>
              <a:t>liisa.jurmu@kuntaliitto.fi</a:t>
            </a:r>
            <a:endParaRPr lang="fi-FI"/>
          </a:p>
          <a:p>
            <a:r>
              <a:rPr lang="fi-FI"/>
              <a:t>050 479 6835</a:t>
            </a:r>
          </a:p>
          <a:p>
            <a:endParaRPr lang="fi-FI"/>
          </a:p>
          <a:p>
            <a:r>
              <a:rPr lang="fi-FI"/>
              <a:t>Sami Uotinen</a:t>
            </a:r>
          </a:p>
          <a:p>
            <a:r>
              <a:rPr lang="fi-FI">
                <a:hlinkClick r:id="rId3">
                  <a:extLst>
                    <a:ext uri="{A12FA001-AC4F-418D-AE19-62706E023703}">
                      <ahyp:hlinkClr xmlns:ahyp="http://schemas.microsoft.com/office/drawing/2018/hyperlinkcolor" val="tx"/>
                    </a:ext>
                  </a:extLst>
                </a:hlinkClick>
              </a:rPr>
              <a:t>sami.uotinen@hyvil.fi</a:t>
            </a:r>
            <a:endParaRPr lang="fi-FI"/>
          </a:p>
          <a:p>
            <a:r>
              <a:rPr lang="fi-FI"/>
              <a:t>050 341 3349</a:t>
            </a:r>
          </a:p>
          <a:p>
            <a:endParaRPr lang="fi-FI"/>
          </a:p>
          <a:p>
            <a:endParaRPr lang="fi-FI"/>
          </a:p>
        </p:txBody>
      </p:sp>
      <p:sp>
        <p:nvSpPr>
          <p:cNvPr id="4" name="Dian numeron paikkamerkki 3">
            <a:extLst>
              <a:ext uri="{FF2B5EF4-FFF2-40B4-BE49-F238E27FC236}">
                <a16:creationId xmlns:a16="http://schemas.microsoft.com/office/drawing/2014/main" id="{F168C876-2528-3BA1-E924-7DA37B4F3879}"/>
              </a:ext>
            </a:extLst>
          </p:cNvPr>
          <p:cNvSpPr>
            <a:spLocks noGrp="1"/>
          </p:cNvSpPr>
          <p:nvPr>
            <p:ph type="sldNum" sz="quarter" idx="12"/>
          </p:nvPr>
        </p:nvSpPr>
        <p:spPr/>
        <p:txBody>
          <a:bodyPr/>
          <a:lstStyle/>
          <a:p>
            <a:fld id="{0861148C-697E-4B67-BDAA-872F34DF1106}" type="slidenum">
              <a:rPr lang="fi-FI" smtClean="0"/>
              <a:pPr/>
              <a:t>22</a:t>
            </a:fld>
            <a:endParaRPr lang="fi-FI"/>
          </a:p>
        </p:txBody>
      </p:sp>
    </p:spTree>
    <p:extLst>
      <p:ext uri="{BB962C8B-B14F-4D97-AF65-F5344CB8AC3E}">
        <p14:creationId xmlns:p14="http://schemas.microsoft.com/office/powerpoint/2010/main" val="37365852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6762" y="444825"/>
            <a:ext cx="10658475" cy="936105"/>
          </a:xfrm>
        </p:spPr>
        <p:txBody>
          <a:bodyPr/>
          <a:lstStyle/>
          <a:p>
            <a:r>
              <a:rPr lang="fi-FI">
                <a:solidFill>
                  <a:schemeClr val="accent4"/>
                </a:solidFill>
              </a:rPr>
              <a:t>Hyvinvointialueiden yhdyspintakysely</a:t>
            </a:r>
            <a:br>
              <a:rPr lang="fi-FI"/>
            </a:br>
            <a:r>
              <a:rPr lang="fi-FI" sz="3200">
                <a:solidFill>
                  <a:schemeClr val="accent1"/>
                </a:solidFill>
              </a:rPr>
              <a:t>Poimintoja keskeisistä tuloksista 1/3</a:t>
            </a:r>
            <a:endParaRPr lang="fi-FI" sz="3200" noProof="0">
              <a:solidFill>
                <a:schemeClr val="accent1"/>
              </a:solidFill>
            </a:endParaRPr>
          </a:p>
        </p:txBody>
      </p:sp>
      <p:sp>
        <p:nvSpPr>
          <p:cNvPr id="3" name="Content Placeholder 2"/>
          <p:cNvSpPr>
            <a:spLocks noGrp="1"/>
          </p:cNvSpPr>
          <p:nvPr>
            <p:ph idx="1"/>
          </p:nvPr>
        </p:nvSpPr>
        <p:spPr>
          <a:xfrm>
            <a:off x="625249" y="1596953"/>
            <a:ext cx="10658475" cy="4816221"/>
          </a:xfrm>
        </p:spPr>
        <p:txBody>
          <a:bodyPr/>
          <a:lstStyle/>
          <a:p>
            <a:r>
              <a:rPr lang="fi-FI" sz="1600"/>
              <a:t>Hyvinvointialueiden ja kuntien yhdyspintatyössä riittää kehitettävää. Kyselyyn vastanneista luottamushenkilöistä ja viranhaltijoista </a:t>
            </a:r>
            <a:r>
              <a:rPr lang="fi-FI" sz="1600" b="1"/>
              <a:t>vain noin kolmannes pitää kuntayhteistyön toimivuutta hyvänä tai erittäin hyvänä.</a:t>
            </a:r>
            <a:r>
              <a:rPr lang="fi-FI" sz="1600"/>
              <a:t> Viranhaltijoiden arviot ovat hieman luottamushenkilöiden arvioita positiivisemmat.</a:t>
            </a:r>
          </a:p>
          <a:p>
            <a:r>
              <a:rPr lang="fi-FI" sz="1600" b="1"/>
              <a:t>Erityisesti strategisen tason yhteistyö on vielä alkuvaiheessa</a:t>
            </a:r>
            <a:r>
              <a:rPr lang="fi-FI" sz="1600"/>
              <a:t>: yhteinen tilannekuva ja tietopohja sekä yhteistyön suunnitelmallisuus perustuen yhteisiin tavoitteisiin ja toimintamalleihin ovat toteutuneet vastanneiden mukaan vielä huonosti. Yli 40 % kokee yhteistyön toimivuuden kyseisillä osa-alueilla huonoksi, erittäin huonoksi tai sitä ei ole vastaajien mukaan lainkaan. </a:t>
            </a:r>
          </a:p>
          <a:p>
            <a:r>
              <a:rPr lang="fi-FI" sz="1600"/>
              <a:t>Lähes puolet vastaajista kertoo, että hyvinvointialueilla on selkeästi määritellyt yhteyshenkilöt kuntiin päin (47 %) ja vastaavasti noin kolmannes (34 %) kokee, että kunnilla on selkeästi määritellyt yhteyshenkilöt hyvinvointialueelle. </a:t>
            </a:r>
          </a:p>
          <a:p>
            <a:r>
              <a:rPr lang="fi-FI" sz="1600"/>
              <a:t>43 % vastaajista antoi positiivisen arvion säännöllisten tapaamisten toteutumisesta hyvinvointialueen ja kuntien kanssa. Yhteistyön arvioi avoimeksi, vuorovaikutteiseksi ja kumppanuuteen perustuvaksi 28 % vastanneista. </a:t>
            </a:r>
          </a:p>
          <a:p>
            <a:r>
              <a:rPr lang="fi-FI" sz="1600" b="1"/>
              <a:t>Vaikka arviot yhteistyön toimivuudesta ovat kriittisiä, löytyy yhteistyöstä myös paljon onnistumisia. </a:t>
            </a:r>
            <a:r>
              <a:rPr lang="fi-FI" sz="1600"/>
              <a:t>Kyselyssä esille tulleita onnistumisia olivat mm. yhteistyörakenteet, yhteistyötapaamiset, hyvinvoinnin ja terveyden edistämisen työ ja yhteistyösopimuksen valmistelu. Lisäksi eri alueilla koettiin vaihtelevasti onnistumisia eri yhdyspinnoilla. Aikaisempien kontaktien kerrottiin helpottaneen yhteistyön tekemistä uudessa rakenteessa. </a:t>
            </a:r>
          </a:p>
          <a:p>
            <a:endParaRPr lang="fi-FI" sz="1600"/>
          </a:p>
          <a:p>
            <a:endParaRPr lang="fi-FI" sz="1800"/>
          </a:p>
          <a:p>
            <a:pPr marL="444500" lvl="1" indent="0">
              <a:buNone/>
            </a:pPr>
            <a:endParaRPr lang="fi-FI" sz="1600"/>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3</a:t>
            </a:fld>
            <a:endParaRPr lang="fi-FI" noProof="0"/>
          </a:p>
        </p:txBody>
      </p:sp>
    </p:spTree>
    <p:extLst>
      <p:ext uri="{BB962C8B-B14F-4D97-AF65-F5344CB8AC3E}">
        <p14:creationId xmlns:p14="http://schemas.microsoft.com/office/powerpoint/2010/main" val="24739043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6762" y="423951"/>
            <a:ext cx="10658475" cy="936105"/>
          </a:xfrm>
        </p:spPr>
        <p:txBody>
          <a:bodyPr/>
          <a:lstStyle/>
          <a:p>
            <a:r>
              <a:rPr lang="fi-FI">
                <a:solidFill>
                  <a:schemeClr val="accent4"/>
                </a:solidFill>
              </a:rPr>
              <a:t>Hyvinvointialueiden yhdyspintakysely</a:t>
            </a:r>
            <a:br>
              <a:rPr lang="fi-FI"/>
            </a:br>
            <a:r>
              <a:rPr lang="fi-FI" sz="3200">
                <a:solidFill>
                  <a:schemeClr val="accent1"/>
                </a:solidFill>
              </a:rPr>
              <a:t>Poimintoja keskeisistä tuloksista 2/3</a:t>
            </a:r>
            <a:endParaRPr lang="fi-FI" sz="3200" noProof="0">
              <a:solidFill>
                <a:schemeClr val="accent1"/>
              </a:solidFill>
            </a:endParaRPr>
          </a:p>
        </p:txBody>
      </p:sp>
      <p:sp>
        <p:nvSpPr>
          <p:cNvPr id="3" name="Content Placeholder 2"/>
          <p:cNvSpPr>
            <a:spLocks noGrp="1"/>
          </p:cNvSpPr>
          <p:nvPr>
            <p:ph idx="1"/>
          </p:nvPr>
        </p:nvSpPr>
        <p:spPr>
          <a:xfrm>
            <a:off x="634393" y="1724985"/>
            <a:ext cx="10658475" cy="4008303"/>
          </a:xfrm>
        </p:spPr>
        <p:txBody>
          <a:bodyPr/>
          <a:lstStyle/>
          <a:p>
            <a:r>
              <a:rPr lang="fi-FI" sz="1600" b="1"/>
              <a:t>Yhteistyötä haastaa edelleen kyselyn mukaan mm. epäselvä vastuunjako eri yhdyspinnoilla, yhteyshenkilöiden puuttuminen, vähäinen vuorovaikutus, strategisen tason yhteistyön puute sekä yhteisten asioiden konkreettinen toimeenpano</a:t>
            </a:r>
            <a:r>
              <a:rPr lang="fi-FI" sz="1600"/>
              <a:t>. </a:t>
            </a:r>
          </a:p>
          <a:p>
            <a:r>
              <a:rPr lang="fi-FI" sz="1600"/>
              <a:t>Useissa vastauksissa nostettiin esille myös </a:t>
            </a:r>
            <a:r>
              <a:rPr lang="fi-FI" sz="1600" b="1"/>
              <a:t>yhteistyön haasteet palveluverkkoon ja kiinteistöihin liittyen. </a:t>
            </a:r>
            <a:r>
              <a:rPr lang="fi-FI" sz="1600"/>
              <a:t>Hyvinvointialueen palveluverkkokysymysten koettiin vaikuttavan keskeisesti kuntayhteistyöhön ja mm. luottamukseen eri toimijoiden välillä.   </a:t>
            </a:r>
          </a:p>
          <a:p>
            <a:r>
              <a:rPr lang="fi-FI" sz="1600" b="1"/>
              <a:t>Yhdyspintakohtaiset haasteet vaihtelevat alueiden välillä ja alueiden sisällä (vastaajien välillä). </a:t>
            </a:r>
            <a:r>
              <a:rPr lang="fi-FI" sz="1600"/>
              <a:t>Toisilla alueilla hyvinvoinnin ja terveyden edistämiseen liittyvä yhteistyö koettiin toimivaksi ja toisilla alueilla se oli erityinen haaste. Sama koski mm. varautumista ja työllisyyden edistämistä.</a:t>
            </a:r>
          </a:p>
          <a:p>
            <a:r>
              <a:rPr lang="fi-FI" sz="1600" b="1"/>
              <a:t>Kokemukset hyvinvointialueen ja kuntien välisen työnjaon selkeydestä olivat moninaiset. </a:t>
            </a:r>
            <a:r>
              <a:rPr lang="fi-FI" sz="1600"/>
              <a:t> Selkeimpänä työnjakoa vastaajat pitivät sivistys- ja sote-palveluiden, varautumisen ja turvallisuuden, hyvinvoinnin ja terveyden edistämisen sekä asumiseen liittyvissä kysymyksissä. Epäselvimmäksi vastuunjako puolestaan koettiin työllisyyden edistämisessä, kotoutumisessa ja ympäristöterveydenhuollossa. </a:t>
            </a:r>
          </a:p>
          <a:p>
            <a:pPr marL="444500" lvl="1" indent="0">
              <a:buNone/>
            </a:pPr>
            <a:endParaRPr lang="fi-FI" sz="1600"/>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4</a:t>
            </a:fld>
            <a:endParaRPr lang="fi-FI" noProof="0"/>
          </a:p>
        </p:txBody>
      </p:sp>
    </p:spTree>
    <p:extLst>
      <p:ext uri="{BB962C8B-B14F-4D97-AF65-F5344CB8AC3E}">
        <p14:creationId xmlns:p14="http://schemas.microsoft.com/office/powerpoint/2010/main" val="1581623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6763" y="186207"/>
            <a:ext cx="10658475" cy="936105"/>
          </a:xfrm>
        </p:spPr>
        <p:txBody>
          <a:bodyPr/>
          <a:lstStyle/>
          <a:p>
            <a:r>
              <a:rPr lang="fi-FI">
                <a:solidFill>
                  <a:schemeClr val="accent4"/>
                </a:solidFill>
              </a:rPr>
              <a:t>Hyvinvointialueiden yhdyspintakysely</a:t>
            </a:r>
            <a:br>
              <a:rPr lang="fi-FI"/>
            </a:br>
            <a:r>
              <a:rPr lang="fi-FI" sz="3200">
                <a:solidFill>
                  <a:schemeClr val="accent1"/>
                </a:solidFill>
              </a:rPr>
              <a:t>Poimintoja keskeisistä tuloksista 3/3</a:t>
            </a:r>
            <a:endParaRPr lang="fi-FI" sz="3200" noProof="0">
              <a:solidFill>
                <a:schemeClr val="accent1"/>
              </a:solidFill>
            </a:endParaRPr>
          </a:p>
        </p:txBody>
      </p:sp>
      <p:sp>
        <p:nvSpPr>
          <p:cNvPr id="3" name="Content Placeholder 2"/>
          <p:cNvSpPr>
            <a:spLocks noGrp="1"/>
          </p:cNvSpPr>
          <p:nvPr>
            <p:ph idx="1"/>
          </p:nvPr>
        </p:nvSpPr>
        <p:spPr>
          <a:xfrm>
            <a:off x="634393" y="1392330"/>
            <a:ext cx="10658475" cy="4423253"/>
          </a:xfrm>
        </p:spPr>
        <p:txBody>
          <a:bodyPr/>
          <a:lstStyle/>
          <a:p>
            <a:pPr marL="271145" indent="-271145"/>
            <a:r>
              <a:rPr lang="fi-FI" sz="1800"/>
              <a:t>Hyvinvointialueen rooli alueen elinvoiman edistämisessä jakaa mielipiteitä. </a:t>
            </a:r>
          </a:p>
          <a:p>
            <a:pPr marL="271145" indent="-271145"/>
            <a:r>
              <a:rPr lang="fi-FI" sz="1800"/>
              <a:t>Osa vastaajista kokee, että hyvinvointialueen tehtävänä ei ole alueen elinvoiman edistäminen. Suurempi osa vastaajista kuitenkin näkee, että hyvinvointialueella on tärkeä rooli elinvoiman edistämisessä ja nostaa esille mm. hyvinvointialueen merkityksen työllistäjänä, toimivien sote-palveluiden järjestäjänä (asukkaiden halu asua alueella) ja hyvinvointialueen hankintojen merkityksen yritystoiminnalle. </a:t>
            </a:r>
          </a:p>
          <a:p>
            <a:pPr marL="271145" indent="-271145"/>
            <a:r>
              <a:rPr lang="fi-FI" sz="1800"/>
              <a:t>Hyvinvointialueen merkitys alueen elinvoiman edistämisessä nähdään vastaajajoukkojen sisällä moninaisesti. Osa luottamushenkilöistä pitää hyvinvointialueen merkitystä elinvoiman edistämisessä tärkeänä ja osa ei. Sama koskee myös viranhaltijoita. Kyselyn mukaan tässä kysymyksessä ei ole erotettavissa luottamushenkilöiden ja viranhaltijoiden välillä merkittävää eroa. </a:t>
            </a:r>
          </a:p>
          <a:p>
            <a:pPr marL="271145" indent="-271145"/>
            <a:r>
              <a:rPr lang="fi-FI" sz="1800"/>
              <a:t>Myös elinvoimakysymyksen kohdalla nousee esille näkemys tarpeesta lisätä ylimmän johdon vuorovaikutusta yhteisten tavoitteiden määrittelyä, mikä tuli esille myös muualla kyselyssä.   </a:t>
            </a:r>
          </a:p>
          <a:p>
            <a:pPr marL="444500" lvl="1" indent="0">
              <a:buNone/>
            </a:pPr>
            <a:endParaRPr lang="fi-FI" sz="1600"/>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5</a:t>
            </a:fld>
            <a:endParaRPr lang="fi-FI" noProof="0"/>
          </a:p>
        </p:txBody>
      </p:sp>
    </p:spTree>
    <p:extLst>
      <p:ext uri="{BB962C8B-B14F-4D97-AF65-F5344CB8AC3E}">
        <p14:creationId xmlns:p14="http://schemas.microsoft.com/office/powerpoint/2010/main" val="17000126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6762" y="444825"/>
            <a:ext cx="10658475" cy="936105"/>
          </a:xfrm>
        </p:spPr>
        <p:txBody>
          <a:bodyPr/>
          <a:lstStyle/>
          <a:p>
            <a:r>
              <a:rPr lang="fi-FI">
                <a:solidFill>
                  <a:schemeClr val="accent4"/>
                </a:solidFill>
              </a:rPr>
              <a:t>Hyvinvointialueiden yhdyspintakysely</a:t>
            </a:r>
            <a:br>
              <a:rPr lang="fi-FI"/>
            </a:br>
            <a:r>
              <a:rPr lang="fi-FI" sz="3200">
                <a:solidFill>
                  <a:schemeClr val="accent1"/>
                </a:solidFill>
              </a:rPr>
              <a:t>Tuloksiin liittyviä huomioita ja tulkintoja</a:t>
            </a:r>
            <a:endParaRPr lang="fi-FI" sz="3200" noProof="0">
              <a:solidFill>
                <a:schemeClr val="accent1"/>
              </a:solidFill>
            </a:endParaRPr>
          </a:p>
        </p:txBody>
      </p:sp>
      <p:sp>
        <p:nvSpPr>
          <p:cNvPr id="3" name="Content Placeholder 2"/>
          <p:cNvSpPr>
            <a:spLocks noGrp="1"/>
          </p:cNvSpPr>
          <p:nvPr>
            <p:ph idx="1"/>
          </p:nvPr>
        </p:nvSpPr>
        <p:spPr>
          <a:xfrm>
            <a:off x="625249" y="1596954"/>
            <a:ext cx="10658475" cy="4712368"/>
          </a:xfrm>
        </p:spPr>
        <p:txBody>
          <a:bodyPr/>
          <a:lstStyle/>
          <a:p>
            <a:r>
              <a:rPr lang="fi-FI" sz="1800"/>
              <a:t>Kyselyn tulokset eivät ole varsinaisesti yllättäviä, sillä hyvinvointialueet ovat toimineet kyselyn toteuttamisen ajankohtana vasta noin vuoden. Lisäksi kyselyn tulokset ovat samansuuntaisia aikaisemmin toteutettujen kuntakyselyjen kanssa. </a:t>
            </a:r>
          </a:p>
          <a:p>
            <a:r>
              <a:rPr lang="fi-FI" sz="1800"/>
              <a:t>Tässä hyvinvointialueiden yhdyspintakyselyssä yhteistyö arvioidaan kuntakyselyjä myönteisemmin. Tämä voi selittyä osin sillä, että kuntakyselystä on aikaa reilu puoli vuotta ja yhteistyö on voinut kehittyä myönteiseen suuntaan. Hyvinvointialueiden edustajat voivat myös kokea yhteistyön myönteisemmin.</a:t>
            </a:r>
          </a:p>
          <a:p>
            <a:r>
              <a:rPr lang="fi-FI" sz="1800"/>
              <a:t>Kyselyyn saatiin vastaukset 151 henkilöltä ja vastaajia oli kaikilta hyvinvointialueilta. Vastauksia saatiin hyvinvointialueilta kuitenkin hyvin vaihtelevasti (1-17) ja tämän vuoksi kyselyn tuloksia ei esitetä alueittain. Kyselyn tuloksia voidaan pitää suuntaa antavina. </a:t>
            </a:r>
          </a:p>
          <a:p>
            <a:r>
              <a:rPr lang="fi-FI" sz="1800" b="1"/>
              <a:t>Kyselystä välittyy moninainen kuva yhdyspintatyön tilanteesta. </a:t>
            </a:r>
            <a:r>
              <a:rPr lang="fi-FI" sz="1800"/>
              <a:t>Onnistumisia on eri yhdyspinnoilla vaihtelevasti ja yhteistyön tilanne vaihtelee alueittain. Kyselyn tulokset ovat samansuuntaisia aiempien kuntakyselyjen mukaan myös siinä, että </a:t>
            </a:r>
            <a:r>
              <a:rPr lang="fi-FI" sz="1800" b="1"/>
              <a:t>hyvinvointialueen ja kuntien strategisen tason yhteistyö on vielä suurimmalla osalla alueista hyvin alkuvaiheessa. </a:t>
            </a:r>
          </a:p>
          <a:p>
            <a:pPr marL="444500" lvl="1" indent="0">
              <a:buNone/>
            </a:pPr>
            <a:endParaRPr lang="fi-FI" sz="1600"/>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6</a:t>
            </a:fld>
            <a:endParaRPr lang="fi-FI" noProof="0"/>
          </a:p>
        </p:txBody>
      </p:sp>
    </p:spTree>
    <p:extLst>
      <p:ext uri="{BB962C8B-B14F-4D97-AF65-F5344CB8AC3E}">
        <p14:creationId xmlns:p14="http://schemas.microsoft.com/office/powerpoint/2010/main" val="38303787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F6BA45F7-359A-554C-6604-D03D83A76BB0}"/>
              </a:ext>
            </a:extLst>
          </p:cNvPr>
          <p:cNvSpPr>
            <a:spLocks noGrp="1"/>
          </p:cNvSpPr>
          <p:nvPr>
            <p:ph type="sldNum" sz="quarter" idx="12"/>
          </p:nvPr>
        </p:nvSpPr>
        <p:spPr/>
        <p:txBody>
          <a:bodyPr/>
          <a:lstStyle/>
          <a:p>
            <a:fld id="{0861148C-697E-4B67-BDAA-872F34DF1106}" type="slidenum">
              <a:rPr lang="fi-FI" smtClean="0"/>
              <a:pPr/>
              <a:t>7</a:t>
            </a:fld>
            <a:endParaRPr lang="fi-FI"/>
          </a:p>
        </p:txBody>
      </p:sp>
      <p:sp>
        <p:nvSpPr>
          <p:cNvPr id="3" name="Tekstin paikkamerkki 2">
            <a:extLst>
              <a:ext uri="{FF2B5EF4-FFF2-40B4-BE49-F238E27FC236}">
                <a16:creationId xmlns:a16="http://schemas.microsoft.com/office/drawing/2014/main" id="{90C7B593-F330-03D8-F10F-E03940E5A42E}"/>
              </a:ext>
            </a:extLst>
          </p:cNvPr>
          <p:cNvSpPr>
            <a:spLocks noGrp="1"/>
          </p:cNvSpPr>
          <p:nvPr>
            <p:ph type="body" sz="quarter" idx="13"/>
          </p:nvPr>
        </p:nvSpPr>
        <p:spPr>
          <a:xfrm>
            <a:off x="766762" y="732630"/>
            <a:ext cx="10658475" cy="2826025"/>
          </a:xfrm>
        </p:spPr>
        <p:txBody>
          <a:bodyPr/>
          <a:lstStyle/>
          <a:p>
            <a:r>
              <a:rPr lang="fi-FI" sz="4800"/>
              <a:t>Kyselyn tuloksia: yhteistyön toimivuus ja työnjaon selkeys</a:t>
            </a:r>
          </a:p>
        </p:txBody>
      </p:sp>
      <p:pic>
        <p:nvPicPr>
          <p:cNvPr id="4" name="Kuva 3" descr="Kuva, joka sisältää kohteen ympyrä&#10;&#10;Kuvaus luotu automaattisesti">
            <a:extLst>
              <a:ext uri="{FF2B5EF4-FFF2-40B4-BE49-F238E27FC236}">
                <a16:creationId xmlns:a16="http://schemas.microsoft.com/office/drawing/2014/main" id="{3976B461-2A3E-4222-749F-633541285F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4806" y="2815297"/>
            <a:ext cx="3818157" cy="3818157"/>
          </a:xfrm>
          <a:prstGeom prst="rect">
            <a:avLst/>
          </a:prstGeom>
        </p:spPr>
      </p:pic>
    </p:spTree>
    <p:extLst>
      <p:ext uri="{BB962C8B-B14F-4D97-AF65-F5344CB8AC3E}">
        <p14:creationId xmlns:p14="http://schemas.microsoft.com/office/powerpoint/2010/main" val="23973006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749012-FF31-BF05-C467-85CF0D661E23}"/>
              </a:ext>
            </a:extLst>
          </p:cNvPr>
          <p:cNvSpPr>
            <a:spLocks noGrp="1"/>
          </p:cNvSpPr>
          <p:nvPr>
            <p:ph type="title"/>
          </p:nvPr>
        </p:nvSpPr>
        <p:spPr>
          <a:xfrm>
            <a:off x="694109" y="260648"/>
            <a:ext cx="11127398" cy="936105"/>
          </a:xfrm>
        </p:spPr>
        <p:txBody>
          <a:bodyPr/>
          <a:lstStyle/>
          <a:p>
            <a:r>
              <a:rPr lang="fi-FI" sz="1600">
                <a:solidFill>
                  <a:schemeClr val="accent1"/>
                </a:solidFill>
                <a:latin typeface="Work Sans ExtraBold"/>
              </a:rPr>
              <a:t>Tilannekuvakysely hyvinvointialueen ja kuntien yhdyspinnoista joulukuu 2023 – tammikuu 2024:</a:t>
            </a:r>
            <a:br>
              <a:rPr lang="fi-FI" sz="1400"/>
            </a:br>
            <a:r>
              <a:rPr lang="fi-FI" sz="2400" b="1">
                <a:solidFill>
                  <a:schemeClr val="accent4"/>
                </a:solidFill>
                <a:latin typeface="Work Sans ExtraBold"/>
              </a:rPr>
              <a:t>Arviot yhteistyön toimivuudesta hyvinvointialueen ja alueen kuntien välillä tällä hetkellä</a:t>
            </a:r>
            <a:br>
              <a:rPr lang="fi-FI" sz="2000"/>
            </a:br>
            <a:r>
              <a:rPr lang="fi-FI" sz="1600">
                <a:solidFill>
                  <a:schemeClr val="accent1"/>
                </a:solidFill>
                <a:latin typeface="Work Sans ExtraBold"/>
              </a:rPr>
              <a:t>Vastausten %-jakaumat (N=151)</a:t>
            </a:r>
            <a:br>
              <a:rPr lang="fi-FI" sz="2000"/>
            </a:br>
            <a:endParaRPr lang="fi-FI" sz="2000"/>
          </a:p>
        </p:txBody>
      </p:sp>
      <p:sp>
        <p:nvSpPr>
          <p:cNvPr id="4" name="Dian numeron paikkamerkki 3">
            <a:extLst>
              <a:ext uri="{FF2B5EF4-FFF2-40B4-BE49-F238E27FC236}">
                <a16:creationId xmlns:a16="http://schemas.microsoft.com/office/drawing/2014/main" id="{71C72BFB-78CD-174E-A8F4-75AFD53A79BD}"/>
              </a:ext>
            </a:extLst>
          </p:cNvPr>
          <p:cNvSpPr>
            <a:spLocks noGrp="1"/>
          </p:cNvSpPr>
          <p:nvPr>
            <p:ph type="sldNum" sz="quarter" idx="12"/>
          </p:nvPr>
        </p:nvSpPr>
        <p:spPr/>
        <p:txBody>
          <a:bodyPr/>
          <a:lstStyle/>
          <a:p>
            <a:fld id="{0861148C-697E-4B67-BDAA-872F34DF1106}" type="slidenum">
              <a:rPr lang="fi-FI" smtClean="0"/>
              <a:t>8</a:t>
            </a:fld>
            <a:endParaRPr lang="fi-FI"/>
          </a:p>
        </p:txBody>
      </p:sp>
      <p:graphicFrame>
        <p:nvGraphicFramePr>
          <p:cNvPr id="6" name="Kaavio 5">
            <a:extLst>
              <a:ext uri="{FF2B5EF4-FFF2-40B4-BE49-F238E27FC236}">
                <a16:creationId xmlns:a16="http://schemas.microsoft.com/office/drawing/2014/main" id="{E7F4158C-EAF7-B90D-7713-D2D972447403}"/>
              </a:ext>
            </a:extLst>
          </p:cNvPr>
          <p:cNvGraphicFramePr>
            <a:graphicFrameLocks/>
          </p:cNvGraphicFramePr>
          <p:nvPr>
            <p:extLst>
              <p:ext uri="{D42A27DB-BD31-4B8C-83A1-F6EECF244321}">
                <p14:modId xmlns:p14="http://schemas.microsoft.com/office/powerpoint/2010/main" val="3380224270"/>
              </p:ext>
            </p:extLst>
          </p:nvPr>
        </p:nvGraphicFramePr>
        <p:xfrm>
          <a:off x="699247" y="1646256"/>
          <a:ext cx="4172617" cy="45910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Kaavio 6">
            <a:extLst>
              <a:ext uri="{FF2B5EF4-FFF2-40B4-BE49-F238E27FC236}">
                <a16:creationId xmlns:a16="http://schemas.microsoft.com/office/drawing/2014/main" id="{7A46A1C5-8F12-FD87-ED34-D5302E7AD6D8}"/>
              </a:ext>
            </a:extLst>
          </p:cNvPr>
          <p:cNvGraphicFramePr>
            <a:graphicFrameLocks/>
          </p:cNvGraphicFramePr>
          <p:nvPr>
            <p:extLst>
              <p:ext uri="{D42A27DB-BD31-4B8C-83A1-F6EECF244321}">
                <p14:modId xmlns:p14="http://schemas.microsoft.com/office/powerpoint/2010/main" val="822988079"/>
              </p:ext>
            </p:extLst>
          </p:nvPr>
        </p:nvGraphicFramePr>
        <p:xfrm>
          <a:off x="5723486" y="1646256"/>
          <a:ext cx="6431306" cy="3222904"/>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a:extLst>
              <a:ext uri="{FF2B5EF4-FFF2-40B4-BE49-F238E27FC236}">
                <a16:creationId xmlns:a16="http://schemas.microsoft.com/office/drawing/2014/main" id="{527BC323-17D2-A243-93A9-C4EDC94A207A}"/>
              </a:ext>
            </a:extLst>
          </p:cNvPr>
          <p:cNvSpPr txBox="1"/>
          <p:nvPr/>
        </p:nvSpPr>
        <p:spPr>
          <a:xfrm>
            <a:off x="5501201" y="5045038"/>
            <a:ext cx="5273638" cy="1015663"/>
          </a:xfrm>
          <a:prstGeom prst="rect">
            <a:avLst/>
          </a:prstGeom>
          <a:solidFill>
            <a:schemeClr val="accent2"/>
          </a:solidFill>
        </p:spPr>
        <p:txBody>
          <a:bodyPr wrap="square" rtlCol="0">
            <a:spAutoFit/>
          </a:bodyPr>
          <a:lstStyle/>
          <a:p>
            <a:r>
              <a:rPr lang="fi-FI" sz="1200"/>
              <a:t>Noin kolmannes vastaajista arvioi yhteistyön toimivan hyvin tai erittäin hyvin. Neutraalin vastauksen toimivuuteen antaa lähes puolet vastanneista ja 13 % vastanneista kokee yhteistyön toimivan huonosti tai erittäin huonosti. Viranhaltijat arvioivat yhteistyön toimivuuden hieman luottamushenkilöitä positiivisemmin. </a:t>
            </a:r>
          </a:p>
        </p:txBody>
      </p:sp>
    </p:spTree>
    <p:extLst>
      <p:ext uri="{BB962C8B-B14F-4D97-AF65-F5344CB8AC3E}">
        <p14:creationId xmlns:p14="http://schemas.microsoft.com/office/powerpoint/2010/main" val="36450709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749012-FF31-BF05-C467-85CF0D661E23}"/>
              </a:ext>
            </a:extLst>
          </p:cNvPr>
          <p:cNvSpPr>
            <a:spLocks noGrp="1"/>
          </p:cNvSpPr>
          <p:nvPr>
            <p:ph type="title"/>
          </p:nvPr>
        </p:nvSpPr>
        <p:spPr>
          <a:xfrm>
            <a:off x="684340" y="260648"/>
            <a:ext cx="11176244" cy="936105"/>
          </a:xfrm>
        </p:spPr>
        <p:txBody>
          <a:bodyPr/>
          <a:lstStyle/>
          <a:p>
            <a:r>
              <a:rPr lang="fi-FI" sz="1600">
                <a:solidFill>
                  <a:schemeClr val="accent1"/>
                </a:solidFill>
                <a:latin typeface="Work Sans ExtraBold"/>
              </a:rPr>
              <a:t>Tilannekuvakysely hyvinvointialueen ja kuntien yhdyspinnoista joulukuu 2023 – tammikuu 2024</a:t>
            </a:r>
            <a:br>
              <a:rPr lang="fi-FI" sz="1400"/>
            </a:br>
            <a:r>
              <a:rPr lang="fi-FI" sz="2400" b="1">
                <a:solidFill>
                  <a:schemeClr val="accent4"/>
                </a:solidFill>
                <a:latin typeface="Work Sans ExtraBold"/>
              </a:rPr>
              <a:t>Näkemykset siitä m</a:t>
            </a:r>
            <a:r>
              <a:rPr lang="fi-FI" sz="2400">
                <a:solidFill>
                  <a:schemeClr val="accent4"/>
                </a:solidFill>
                <a:latin typeface="Work Sans ExtraBold"/>
              </a:rPr>
              <a:t>iten seuraavat asiat ovat toteutuneet kuntien kanssa tapahtuneessa yhdyspintayhteistyössä </a:t>
            </a:r>
            <a:br>
              <a:rPr lang="fi-FI" sz="2400">
                <a:solidFill>
                  <a:schemeClr val="accent4"/>
                </a:solidFill>
              </a:rPr>
            </a:br>
            <a:r>
              <a:rPr lang="fi-FI" sz="1600">
                <a:solidFill>
                  <a:schemeClr val="accent1"/>
                </a:solidFill>
                <a:latin typeface="Work Sans ExtraBold"/>
              </a:rPr>
              <a:t>Vastausten %-jakaumat (N=151)</a:t>
            </a:r>
            <a:br>
              <a:rPr lang="fi-FI" sz="2000"/>
            </a:br>
            <a:endParaRPr lang="fi-FI" sz="2000"/>
          </a:p>
        </p:txBody>
      </p:sp>
      <p:sp>
        <p:nvSpPr>
          <p:cNvPr id="4" name="Dian numeron paikkamerkki 3">
            <a:extLst>
              <a:ext uri="{FF2B5EF4-FFF2-40B4-BE49-F238E27FC236}">
                <a16:creationId xmlns:a16="http://schemas.microsoft.com/office/drawing/2014/main" id="{71C72BFB-78CD-174E-A8F4-75AFD53A79BD}"/>
              </a:ext>
            </a:extLst>
          </p:cNvPr>
          <p:cNvSpPr>
            <a:spLocks noGrp="1"/>
          </p:cNvSpPr>
          <p:nvPr>
            <p:ph type="sldNum" sz="quarter" idx="12"/>
          </p:nvPr>
        </p:nvSpPr>
        <p:spPr/>
        <p:txBody>
          <a:bodyPr/>
          <a:lstStyle/>
          <a:p>
            <a:fld id="{0861148C-697E-4B67-BDAA-872F34DF1106}" type="slidenum">
              <a:rPr lang="fi-FI" smtClean="0"/>
              <a:t>9</a:t>
            </a:fld>
            <a:endParaRPr lang="fi-FI"/>
          </a:p>
        </p:txBody>
      </p:sp>
      <p:graphicFrame>
        <p:nvGraphicFramePr>
          <p:cNvPr id="6" name="Kaavio 5">
            <a:extLst>
              <a:ext uri="{FF2B5EF4-FFF2-40B4-BE49-F238E27FC236}">
                <a16:creationId xmlns:a16="http://schemas.microsoft.com/office/drawing/2014/main" id="{93857199-7D02-1B81-4E03-6E283A99394B}"/>
              </a:ext>
            </a:extLst>
          </p:cNvPr>
          <p:cNvGraphicFramePr>
            <a:graphicFrameLocks/>
          </p:cNvGraphicFramePr>
          <p:nvPr>
            <p:extLst>
              <p:ext uri="{D42A27DB-BD31-4B8C-83A1-F6EECF244321}">
                <p14:modId xmlns:p14="http://schemas.microsoft.com/office/powerpoint/2010/main" val="1948429175"/>
              </p:ext>
            </p:extLst>
          </p:nvPr>
        </p:nvGraphicFramePr>
        <p:xfrm>
          <a:off x="683096" y="1675022"/>
          <a:ext cx="11090524" cy="4635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69265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pitka_diapohja_fi.potx" id="{EC9FB8F7-D560-4C4D-B9FF-D28D21A38481}" vid="{9FBF41CA-E88A-4A88-BAC5-36A109D59558}"/>
    </a:ext>
  </a:extLst>
</a:theme>
</file>

<file path=ppt/theme/theme2.xml><?xml version="1.0" encoding="utf-8"?>
<a:theme xmlns:a="http://schemas.openxmlformats.org/drawingml/2006/main" name="1_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pitka_diapohja_fi.potx" id="{EC9FB8F7-D560-4C4D-B9FF-D28D21A38481}" vid="{9FBF41CA-E88A-4A88-BAC5-36A109D59558}"/>
    </a:ext>
  </a:extLst>
</a:theme>
</file>

<file path=ppt/theme/theme3.xml><?xml version="1.0" encoding="utf-8"?>
<a:theme xmlns:a="http://schemas.openxmlformats.org/drawingml/2006/main" name="2_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0C704AD4-10B4-4F6D-98EB-ADFAA4A835CF}" vid="{0CB629F6-77AC-45AA-833D-27371779476A}"/>
    </a:ext>
  </a:extLst>
</a:theme>
</file>

<file path=ppt/theme/theme4.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54750E110235442AC8FE81F7F90CE2C" ma:contentTypeVersion="13" ma:contentTypeDescription="Luo uusi asiakirja." ma:contentTypeScope="" ma:versionID="49d5cc233ee5d890046127306f6acb13">
  <xsd:schema xmlns:xsd="http://www.w3.org/2001/XMLSchema" xmlns:xs="http://www.w3.org/2001/XMLSchema" xmlns:p="http://schemas.microsoft.com/office/2006/metadata/properties" xmlns:ns2="d64eeb1d-ab63-4fb9-8d46-11ffa72be063" xmlns:ns3="1b354f92-f578-4533-a66e-f1c12b4806f2" targetNamespace="http://schemas.microsoft.com/office/2006/metadata/properties" ma:root="true" ma:fieldsID="0e49644d6ed7f3b73a6d054c9b22b4fd" ns2:_="" ns3:_="">
    <xsd:import namespace="d64eeb1d-ab63-4fb9-8d46-11ffa72be063"/>
    <xsd:import namespace="1b354f92-f578-4533-a66e-f1c12b4806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eeb1d-ab63-4fb9-8d46-11ffa72be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ecfe813c-4066-4bef-b87d-398c4f4d93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354f92-f578-4533-a66e-f1c12b4806f2"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7" nillable="true" ma:displayName="Taxonomy Catch All Column" ma:hidden="true" ma:list="{1c86bf7c-5f63-4493-9f38-b66227cd6b99}" ma:internalName="TaxCatchAll" ma:showField="CatchAllData" ma:web="1b354f92-f578-4533-a66e-f1c12b480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b354f92-f578-4533-a66e-f1c12b4806f2" xsi:nil="true"/>
    <lcf76f155ced4ddcb4097134ff3c332f xmlns="d64eeb1d-ab63-4fb9-8d46-11ffa72be0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9D2466-7F51-45D8-9CDB-A13DE8411D16}"/>
</file>

<file path=customXml/itemProps2.xml><?xml version="1.0" encoding="utf-8"?>
<ds:datastoreItem xmlns:ds="http://schemas.openxmlformats.org/officeDocument/2006/customXml" ds:itemID="{F04DB38A-AA1E-4168-9DB4-C60F0E12B87D}">
  <ds:schemaRefs>
    <ds:schemaRef ds:uri="http://schemas.microsoft.com/sharepoint/v3/contenttype/forms"/>
  </ds:schemaRefs>
</ds:datastoreItem>
</file>

<file path=customXml/itemProps3.xml><?xml version="1.0" encoding="utf-8"?>
<ds:datastoreItem xmlns:ds="http://schemas.openxmlformats.org/officeDocument/2006/customXml" ds:itemID="{B605DFE7-C47F-4B80-BFE9-7878938119A0}">
  <ds:schemaRefs>
    <ds:schemaRef ds:uri="http://schemas.microsoft.com/office/2006/metadata/properties"/>
    <ds:schemaRef ds:uri="http://schemas.microsoft.com/office/infopath/2007/PartnerControls"/>
    <ds:schemaRef ds:uri="http://purl.org/dc/terms/"/>
    <ds:schemaRef ds:uri="1b354f92-f578-4533-a66e-f1c12b4806f2"/>
    <ds:schemaRef ds:uri="http://www.w3.org/XML/1998/namespace"/>
    <ds:schemaRef ds:uri="http://schemas.openxmlformats.org/package/2006/metadata/core-properties"/>
    <ds:schemaRef ds:uri="http://schemas.microsoft.com/office/2006/documentManagement/types"/>
    <ds:schemaRef ds:uri="d64eeb1d-ab63-4fb9-8d46-11ffa72be063"/>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Pitkä diapohja</Template>
  <TotalTime>25</TotalTime>
  <Words>2120</Words>
  <Application>Microsoft Office PowerPoint</Application>
  <PresentationFormat>Laajakuva</PresentationFormat>
  <Paragraphs>389</Paragraphs>
  <Slides>22</Slides>
  <Notes>0</Notes>
  <HiddenSlides>0</HiddenSlides>
  <MMClips>0</MMClips>
  <ScaleCrop>false</ScaleCrop>
  <HeadingPairs>
    <vt:vector size="4" baseType="variant">
      <vt:variant>
        <vt:lpstr>Teema</vt:lpstr>
      </vt:variant>
      <vt:variant>
        <vt:i4>3</vt:i4>
      </vt:variant>
      <vt:variant>
        <vt:lpstr>Dian otsikot</vt:lpstr>
      </vt:variant>
      <vt:variant>
        <vt:i4>22</vt:i4>
      </vt:variant>
    </vt:vector>
  </HeadingPairs>
  <TitlesOfParts>
    <vt:vector size="25" baseType="lpstr">
      <vt:lpstr>Kuntaliitto FI</vt:lpstr>
      <vt:lpstr>1_Kuntaliitto FI</vt:lpstr>
      <vt:lpstr>2_Kuntaliitto FI</vt:lpstr>
      <vt:lpstr>Tilannekuvakysely hyvinvointialueiden ja kuntien yhdyspinnoista </vt:lpstr>
      <vt:lpstr>Hyvinvointialueiden yhdyspintakysely Tietoa kyselystä ja sen kohderyhmistä</vt:lpstr>
      <vt:lpstr>Hyvinvointialueiden yhdyspintakysely Poimintoja keskeisistä tuloksista 1/3</vt:lpstr>
      <vt:lpstr>Hyvinvointialueiden yhdyspintakysely Poimintoja keskeisistä tuloksista 2/3</vt:lpstr>
      <vt:lpstr>Hyvinvointialueiden yhdyspintakysely Poimintoja keskeisistä tuloksista 3/3</vt:lpstr>
      <vt:lpstr>Hyvinvointialueiden yhdyspintakysely Tuloksiin liittyviä huomioita ja tulkintoja</vt:lpstr>
      <vt:lpstr>PowerPoint-esitys</vt:lpstr>
      <vt:lpstr>Tilannekuvakysely hyvinvointialueen ja kuntien yhdyspinnoista joulukuu 2023 – tammikuu 2024: Arviot yhteistyön toimivuudesta hyvinvointialueen ja alueen kuntien välillä tällä hetkellä Vastausten %-jakaumat (N=151) </vt:lpstr>
      <vt:lpstr>Tilannekuvakysely hyvinvointialueen ja kuntien yhdyspinnoista joulukuu 2023 – tammikuu 2024 Näkemykset siitä miten seuraavat asiat ovat toteutuneet kuntien kanssa tapahtuneessa yhdyspintayhteistyössä  Vastausten %-jakaumat (N=151) </vt:lpstr>
      <vt:lpstr>Tilannekuvakysely hyvinvointialueen ja kuntien yhdyspinnoista joulukuu 2023 – tammikuu 2024: Miten seuraavat asiat ovat toteutuneet kuntien kanssa tapahtuneessa yhdyspintayhteistyössä? % vastanneista arvioi toteutuneen hyvin tai erittäin hyvin. </vt:lpstr>
      <vt:lpstr>Tilannekuvakysely hyvinvointialueen ja kuntien yhdyspinnoista joulukuu 2023 – tammikuu 2024 Näkemykset hyvinvointialueen ja kuntien välisestä työnjaosta Vastausten %-jakaumat (N=151) </vt:lpstr>
      <vt:lpstr>Tilannekuvakysely hyvinvointialueen ja kuntien yhdyspinnoista joulukuu 2023 – tammikuu 2024: Miten selkeänä pidät työnjakoa hyvinvointialueen ja kuntien välillä?   % vastanneista pitää työnjakoa melko tai erittäin selkeänä. </vt:lpstr>
      <vt:lpstr>Yhteistyön toimivuus Poimintoja luottamushenkilöiden avovastauksista</vt:lpstr>
      <vt:lpstr>Yhteistyön toimivuus Poimintoja viranhaltijoiden avovastauksista</vt:lpstr>
      <vt:lpstr>Yhteistyön toimivuus Poimintoja viranhaltijoiden avovastauksista</vt:lpstr>
      <vt:lpstr>PowerPoint-esitys</vt:lpstr>
      <vt:lpstr>Millainen rooli hyvinvointialueella on alueen elinvoiman edistämisessä? Poimintoja luottamushenkilöiden vastauksista</vt:lpstr>
      <vt:lpstr>Millainen rooli hyvinvointialueella on alueen elinvoiman edistämisessä? Poimintoja viranhaltijoiden vastauksista</vt:lpstr>
      <vt:lpstr>PowerPoint-esitys</vt:lpstr>
      <vt:lpstr>Tietoa kyselyyn vastanneista</vt:lpstr>
      <vt:lpstr>Tietoa kyselyyn vastanneista</vt:lpstr>
      <vt:lpstr>Lisätiedot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Yhsydpintakysely alueille</dc:title>
  <dc:creator>Lassila Hanna</dc:creator>
  <cp:lastModifiedBy>Jurmu Liisa</cp:lastModifiedBy>
  <cp:revision>3</cp:revision>
  <dcterms:created xsi:type="dcterms:W3CDTF">2023-02-06T12:26:07Z</dcterms:created>
  <dcterms:modified xsi:type="dcterms:W3CDTF">2025-02-03T11:42:21Z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0x010100654750E110235442AC8FE81F7F90CE2C</vt:lpwstr>
  </property>
</Properties>
</file>