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737" r:id="rId5"/>
  </p:sldMasterIdLst>
  <p:notesMasterIdLst>
    <p:notesMasterId r:id="rId53"/>
  </p:notesMasterIdLst>
  <p:handoutMasterIdLst>
    <p:handoutMasterId r:id="rId54"/>
  </p:handoutMasterIdLst>
  <p:sldIdLst>
    <p:sldId id="257" r:id="rId6"/>
    <p:sldId id="10524" r:id="rId7"/>
    <p:sldId id="10525" r:id="rId8"/>
    <p:sldId id="10527" r:id="rId9"/>
    <p:sldId id="10529" r:id="rId10"/>
    <p:sldId id="10530" r:id="rId11"/>
    <p:sldId id="449" r:id="rId12"/>
    <p:sldId id="450" r:id="rId13"/>
    <p:sldId id="451" r:id="rId14"/>
    <p:sldId id="416" r:id="rId15"/>
    <p:sldId id="402" r:id="rId16"/>
    <p:sldId id="380" r:id="rId17"/>
    <p:sldId id="429" r:id="rId18"/>
    <p:sldId id="410" r:id="rId19"/>
    <p:sldId id="431" r:id="rId20"/>
    <p:sldId id="417" r:id="rId21"/>
    <p:sldId id="405" r:id="rId22"/>
    <p:sldId id="411" r:id="rId23"/>
    <p:sldId id="430" r:id="rId24"/>
    <p:sldId id="384" r:id="rId25"/>
    <p:sldId id="387" r:id="rId26"/>
    <p:sldId id="418" r:id="rId27"/>
    <p:sldId id="406" r:id="rId28"/>
    <p:sldId id="432" r:id="rId29"/>
    <p:sldId id="433" r:id="rId30"/>
    <p:sldId id="412" r:id="rId31"/>
    <p:sldId id="413" r:id="rId32"/>
    <p:sldId id="438" r:id="rId33"/>
    <p:sldId id="389" r:id="rId34"/>
    <p:sldId id="403" r:id="rId35"/>
    <p:sldId id="419" r:id="rId36"/>
    <p:sldId id="407" r:id="rId37"/>
    <p:sldId id="421" r:id="rId38"/>
    <p:sldId id="435" r:id="rId39"/>
    <p:sldId id="434" r:id="rId40"/>
    <p:sldId id="422" r:id="rId41"/>
    <p:sldId id="439" r:id="rId42"/>
    <p:sldId id="391" r:id="rId43"/>
    <p:sldId id="420" r:id="rId44"/>
    <p:sldId id="408" r:id="rId45"/>
    <p:sldId id="425" r:id="rId46"/>
    <p:sldId id="437" r:id="rId47"/>
    <p:sldId id="436" r:id="rId48"/>
    <p:sldId id="426" r:id="rId49"/>
    <p:sldId id="441" r:id="rId50"/>
    <p:sldId id="393" r:id="rId51"/>
    <p:sldId id="10526" r:id="rId52"/>
  </p:sldIdLst>
  <p:sldSz cx="12192000" cy="6858000"/>
  <p:notesSz cx="6797675" cy="9872663"/>
  <p:embeddedFontLst>
    <p:embeddedFont>
      <p:font typeface="Work Sans" panose="00000500000000000000" pitchFamily="2" charset="0"/>
      <p:regular r:id="rId55"/>
      <p:bold r:id="rId56"/>
      <p:italic r:id="rId57"/>
      <p:boldItalic r:id="rId58"/>
    </p:embeddedFont>
    <p:embeddedFont>
      <p:font typeface="Work Sans ExtraBold" panose="00000900000000000000" pitchFamily="2" charset="0"/>
      <p:bold r:id="rId59"/>
      <p:boldItalic r:id="rId60"/>
    </p:embeddedFont>
    <p:embeddedFont>
      <p:font typeface="Work Sans SemiBold" panose="00000700000000000000" pitchFamily="2" charset="0"/>
      <p:bold r:id="rId61"/>
      <p:boldItalic r:id="rId6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F9367-0E6D-FC2E-B676-1544CC87B6D6}" v="1" dt="2022-09-29T05:51:14.356"/>
    <p1510:client id="{B2366CF9-273D-4966-A385-629DDCE4B714}" v="28" vWet="30" dt="2022-09-29T05:51:12.289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Vaalea tyyli 3 - Korostu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7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5.fntdata"/><Relationship Id="rId67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3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3205412600686E-2"/>
          <c:y val="3.8108570662004987E-2"/>
          <c:w val="0.92493804101770927"/>
          <c:h val="0.77159014926186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 vastanneista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7C-4C29-8A35-64871EAB4EA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7C-4C29-8A35-64871EAB4E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 </c:v>
                </c:pt>
                <c:pt idx="2">
                  <c:v>ei osaa sanoa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63.3</c:v>
                </c:pt>
                <c:pt idx="1">
                  <c:v>27.8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C-4C29-8A35-64871EAB4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076887151"/>
        <c:axId val="2076880079"/>
      </c:barChart>
      <c:catAx>
        <c:axId val="207688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6880079"/>
        <c:crosses val="autoZero"/>
        <c:auto val="1"/>
        <c:lblAlgn val="ctr"/>
        <c:lblOffset val="100"/>
        <c:noMultiLvlLbl val="0"/>
      </c:catAx>
      <c:valAx>
        <c:axId val="20768800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688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05921249840167"/>
          <c:y val="3.1804298611629672E-2"/>
          <c:w val="0.49098960178428813"/>
          <c:h val="0.789719630423577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PARANTAA jonkin verran/merkittävästi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Asumiseen liittyvät kysymykset</c:v>
                </c:pt>
                <c:pt idx="1">
                  <c:v>Työllisyyden hoito</c:v>
                </c:pt>
                <c:pt idx="2">
                  <c:v>Kotoutumisen edistäminen</c:v>
                </c:pt>
                <c:pt idx="3">
                  <c:v>Sivistys- ja sote-palveluiden välinen yhteistyö</c:v>
                </c:pt>
                <c:pt idx="4">
                  <c:v>Ympäristöterveydenhuolto</c:v>
                </c:pt>
                <c:pt idx="5">
                  <c:v>Varautuminen ja turvallisuus</c:v>
                </c:pt>
                <c:pt idx="6">
                  <c:v>Hyvinvoinnin ja terveyden edistäminen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4-440C-AB1E-FB9920D6BF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paranna, ei heikennä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Asumiseen liittyvät kysymykset</c:v>
                </c:pt>
                <c:pt idx="1">
                  <c:v>Työllisyyden hoito</c:v>
                </c:pt>
                <c:pt idx="2">
                  <c:v>Kotoutumisen edistäminen</c:v>
                </c:pt>
                <c:pt idx="3">
                  <c:v>Sivistys- ja sote-palveluiden välinen yhteistyö</c:v>
                </c:pt>
                <c:pt idx="4">
                  <c:v>Ympäristöterveydenhuolto</c:v>
                </c:pt>
                <c:pt idx="5">
                  <c:v>Varautuminen ja turvallisuus</c:v>
                </c:pt>
                <c:pt idx="6">
                  <c:v>Hyvinvoinnin ja terveyden edistäminen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40</c:v>
                </c:pt>
                <c:pt idx="1">
                  <c:v>37</c:v>
                </c:pt>
                <c:pt idx="2">
                  <c:v>41</c:v>
                </c:pt>
                <c:pt idx="3">
                  <c:v>43</c:v>
                </c:pt>
                <c:pt idx="4">
                  <c:v>39</c:v>
                </c:pt>
                <c:pt idx="5">
                  <c:v>40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4-440C-AB1E-FB9920D6BFD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HEIKENTÄÄ jonkin verran/merkittävästi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Asumiseen liittyvät kysymykset</c:v>
                </c:pt>
                <c:pt idx="1">
                  <c:v>Työllisyyden hoito</c:v>
                </c:pt>
                <c:pt idx="2">
                  <c:v>Kotoutumisen edistäminen</c:v>
                </c:pt>
                <c:pt idx="3">
                  <c:v>Sivistys- ja sote-palveluiden välinen yhteistyö</c:v>
                </c:pt>
                <c:pt idx="4">
                  <c:v>Ympäristöterveydenhuolto</c:v>
                </c:pt>
                <c:pt idx="5">
                  <c:v>Varautuminen ja turvallisuus</c:v>
                </c:pt>
                <c:pt idx="6">
                  <c:v>Hyvinvoinnin ja terveyden edistäminen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15</c:v>
                </c:pt>
                <c:pt idx="1">
                  <c:v>21</c:v>
                </c:pt>
                <c:pt idx="2">
                  <c:v>14</c:v>
                </c:pt>
                <c:pt idx="3">
                  <c:v>24</c:v>
                </c:pt>
                <c:pt idx="4">
                  <c:v>7</c:v>
                </c:pt>
                <c:pt idx="5">
                  <c:v>10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B4-440C-AB1E-FB9920D6BFD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Asumiseen liittyvät kysymykset</c:v>
                </c:pt>
                <c:pt idx="1">
                  <c:v>Työllisyyden hoito</c:v>
                </c:pt>
                <c:pt idx="2">
                  <c:v>Kotoutumisen edistäminen</c:v>
                </c:pt>
                <c:pt idx="3">
                  <c:v>Sivistys- ja sote-palveluiden välinen yhteistyö</c:v>
                </c:pt>
                <c:pt idx="4">
                  <c:v>Ympäristöterveydenhuolto</c:v>
                </c:pt>
                <c:pt idx="5">
                  <c:v>Varautuminen ja turvallisuus</c:v>
                </c:pt>
                <c:pt idx="6">
                  <c:v>Hyvinvoinnin ja terveyden edistäminen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38</c:v>
                </c:pt>
                <c:pt idx="1">
                  <c:v>34</c:v>
                </c:pt>
                <c:pt idx="2">
                  <c:v>37</c:v>
                </c:pt>
                <c:pt idx="3">
                  <c:v>23</c:v>
                </c:pt>
                <c:pt idx="4">
                  <c:v>42</c:v>
                </c:pt>
                <c:pt idx="5">
                  <c:v>36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B4-440C-AB1E-FB9920D6B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3287599"/>
        <c:axId val="123271375"/>
      </c:barChart>
      <c:catAx>
        <c:axId val="123287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271375"/>
        <c:crosses val="autoZero"/>
        <c:auto val="1"/>
        <c:lblAlgn val="ctr"/>
        <c:lblOffset val="100"/>
        <c:noMultiLvlLbl val="0"/>
      </c:catAx>
      <c:valAx>
        <c:axId val="123271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28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55962964282792"/>
          <c:y val="0.88514254336039166"/>
          <c:w val="0.76490361133878204"/>
          <c:h val="9.7509657396901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Viranhaltijat, yleisjohto</c:v>
                </c:pt>
                <c:pt idx="1">
                  <c:v>Viranhaltijat, sektorijohto</c:v>
                </c:pt>
                <c:pt idx="2">
                  <c:v>Luottamushenkilöt</c:v>
                </c:pt>
                <c:pt idx="3">
                  <c:v>KAIKKI VASTAAJAT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77</c:v>
                </c:pt>
                <c:pt idx="1">
                  <c:v>59</c:v>
                </c:pt>
                <c:pt idx="2">
                  <c:v>71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F-4244-A31B-9E1B761D394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Viranhaltijat, yleisjohto</c:v>
                </c:pt>
                <c:pt idx="1">
                  <c:v>Viranhaltijat, sektorijohto</c:v>
                </c:pt>
                <c:pt idx="2">
                  <c:v>Luottamushenkilöt</c:v>
                </c:pt>
                <c:pt idx="3">
                  <c:v>KAIKKI VASTAAJAT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14</c:v>
                </c:pt>
                <c:pt idx="1">
                  <c:v>33</c:v>
                </c:pt>
                <c:pt idx="2">
                  <c:v>19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F-4244-A31B-9E1B761D394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Viranhaltijat, yleisjohto</c:v>
                </c:pt>
                <c:pt idx="1">
                  <c:v>Viranhaltijat, sektorijohto</c:v>
                </c:pt>
                <c:pt idx="2">
                  <c:v>Luottamushenkilöt</c:v>
                </c:pt>
                <c:pt idx="3">
                  <c:v>KAIKKI VASTAAJAT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F-4244-A31B-9E1B761D3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98935536"/>
        <c:axId val="998945936"/>
      </c:barChart>
      <c:catAx>
        <c:axId val="99893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945936"/>
        <c:crosses val="autoZero"/>
        <c:auto val="1"/>
        <c:lblAlgn val="ctr"/>
        <c:lblOffset val="100"/>
        <c:noMultiLvlLbl val="0"/>
      </c:catAx>
      <c:valAx>
        <c:axId val="99894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93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58858111415302"/>
          <c:y val="0"/>
          <c:w val="0.6847566111281792"/>
          <c:h val="0.85318206902329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KUNTAVASTAAJAT YHT.</c:v>
                </c:pt>
                <c:pt idx="1">
                  <c:v>yli 100 000 as.</c:v>
                </c:pt>
                <c:pt idx="2">
                  <c:v>50 001 - 100 000 as.</c:v>
                </c:pt>
                <c:pt idx="3">
                  <c:v>20 001 - 50 000 as.</c:v>
                </c:pt>
                <c:pt idx="4">
                  <c:v>10 001 - 20 000 as.</c:v>
                </c:pt>
                <c:pt idx="5">
                  <c:v>5 000 - 10 000 as.</c:v>
                </c:pt>
                <c:pt idx="6">
                  <c:v>alle 5 000 as.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64</c:v>
                </c:pt>
                <c:pt idx="1">
                  <c:v>84</c:v>
                </c:pt>
                <c:pt idx="2">
                  <c:v>56</c:v>
                </c:pt>
                <c:pt idx="3">
                  <c:v>72</c:v>
                </c:pt>
                <c:pt idx="4">
                  <c:v>68</c:v>
                </c:pt>
                <c:pt idx="5">
                  <c:v>64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1-4C40-BB71-2EEDFCBF15E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KUNTAVASTAAJAT YHT.</c:v>
                </c:pt>
                <c:pt idx="1">
                  <c:v>yli 100 000 as.</c:v>
                </c:pt>
                <c:pt idx="2">
                  <c:v>50 001 - 100 000 as.</c:v>
                </c:pt>
                <c:pt idx="3">
                  <c:v>20 001 - 50 000 as.</c:v>
                </c:pt>
                <c:pt idx="4">
                  <c:v>10 001 - 20 000 as.</c:v>
                </c:pt>
                <c:pt idx="5">
                  <c:v>5 000 - 10 000 as.</c:v>
                </c:pt>
                <c:pt idx="6">
                  <c:v>alle 5 000 as.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27</c:v>
                </c:pt>
                <c:pt idx="1">
                  <c:v>16</c:v>
                </c:pt>
                <c:pt idx="2">
                  <c:v>35</c:v>
                </c:pt>
                <c:pt idx="3">
                  <c:v>20</c:v>
                </c:pt>
                <c:pt idx="4">
                  <c:v>29</c:v>
                </c:pt>
                <c:pt idx="5">
                  <c:v>29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01-4C40-BB71-2EEDFCBF15E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KUNTAVASTAAJAT YHT.</c:v>
                </c:pt>
                <c:pt idx="1">
                  <c:v>yli 100 000 as.</c:v>
                </c:pt>
                <c:pt idx="2">
                  <c:v>50 001 - 100 000 as.</c:v>
                </c:pt>
                <c:pt idx="3">
                  <c:v>20 001 - 50 000 as.</c:v>
                </c:pt>
                <c:pt idx="4">
                  <c:v>10 001 - 20 000 as.</c:v>
                </c:pt>
                <c:pt idx="5">
                  <c:v>5 000 - 10 000 as.</c:v>
                </c:pt>
                <c:pt idx="6">
                  <c:v>alle 5 000 as.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9</c:v>
                </c:pt>
                <c:pt idx="1">
                  <c:v>0</c:v>
                </c:pt>
                <c:pt idx="2">
                  <c:v>9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01-4C40-BB71-2EEDFCBF1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698384"/>
        <c:axId val="8697552"/>
      </c:barChart>
      <c:catAx>
        <c:axId val="869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97552"/>
        <c:crosses val="autoZero"/>
        <c:auto val="1"/>
        <c:lblAlgn val="ctr"/>
        <c:lblOffset val="100"/>
        <c:noMultiLvlLbl val="0"/>
      </c:catAx>
      <c:valAx>
        <c:axId val="869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77568491607094"/>
          <c:y val="0.92501652821817615"/>
          <c:w val="0.40337755248471124"/>
          <c:h val="5.7635672539116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 vastanneista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6-4591-9926-6CC87DD8913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Taul1!$A$2:$A$24</c:f>
              <c:strCache>
                <c:ptCount val="23"/>
                <c:pt idx="0">
                  <c:v>Itä-Uusimaa</c:v>
                </c:pt>
                <c:pt idx="1">
                  <c:v>Lappi</c:v>
                </c:pt>
                <c:pt idx="2">
                  <c:v>Etelä-Pohjanmaa</c:v>
                </c:pt>
                <c:pt idx="3">
                  <c:v>Pohjois-Savo</c:v>
                </c:pt>
                <c:pt idx="4">
                  <c:v>Etelä-Savo</c:v>
                </c:pt>
                <c:pt idx="5">
                  <c:v>Pohjanmaa</c:v>
                </c:pt>
                <c:pt idx="6">
                  <c:v>Keski-Pohjanmaa</c:v>
                </c:pt>
                <c:pt idx="7">
                  <c:v>Keski-Suomi</c:v>
                </c:pt>
                <c:pt idx="8">
                  <c:v>Etelä-Karjala</c:v>
                </c:pt>
                <c:pt idx="9">
                  <c:v>Kanta-Häme</c:v>
                </c:pt>
                <c:pt idx="10">
                  <c:v>Satakunta</c:v>
                </c:pt>
                <c:pt idx="11">
                  <c:v>Varsinais-Suomi</c:v>
                </c:pt>
                <c:pt idx="12">
                  <c:v>KAIKKI VASTAAJAT</c:v>
                </c:pt>
                <c:pt idx="13">
                  <c:v>Kymenlaakso</c:v>
                </c:pt>
                <c:pt idx="14">
                  <c:v>Helsinki</c:v>
                </c:pt>
                <c:pt idx="15">
                  <c:v>Pohjois-Karjala</c:v>
                </c:pt>
                <c:pt idx="16">
                  <c:v>Pirkanmaa</c:v>
                </c:pt>
                <c:pt idx="17">
                  <c:v>Pohjois-Pohjanmaa</c:v>
                </c:pt>
                <c:pt idx="18">
                  <c:v>Kainuu</c:v>
                </c:pt>
                <c:pt idx="19">
                  <c:v>Keski-Uusimaa</c:v>
                </c:pt>
                <c:pt idx="20">
                  <c:v>Vantaa-Keravan</c:v>
                </c:pt>
                <c:pt idx="21">
                  <c:v>Päijät-Häme</c:v>
                </c:pt>
                <c:pt idx="22">
                  <c:v>Länsi-Uusimaa</c:v>
                </c:pt>
              </c:strCache>
            </c:strRef>
          </c:cat>
          <c:val>
            <c:numRef>
              <c:f>Taul1!$B$2:$B$24</c:f>
              <c:numCache>
                <c:formatCode>General</c:formatCode>
                <c:ptCount val="23"/>
                <c:pt idx="0">
                  <c:v>42.9</c:v>
                </c:pt>
                <c:pt idx="1">
                  <c:v>43.6</c:v>
                </c:pt>
                <c:pt idx="2">
                  <c:v>52.2</c:v>
                </c:pt>
                <c:pt idx="3">
                  <c:v>53.6</c:v>
                </c:pt>
                <c:pt idx="4">
                  <c:v>54.5</c:v>
                </c:pt>
                <c:pt idx="5">
                  <c:v>56.7</c:v>
                </c:pt>
                <c:pt idx="6">
                  <c:v>57.1</c:v>
                </c:pt>
                <c:pt idx="7">
                  <c:v>57.5</c:v>
                </c:pt>
                <c:pt idx="8">
                  <c:v>60</c:v>
                </c:pt>
                <c:pt idx="9">
                  <c:v>60</c:v>
                </c:pt>
                <c:pt idx="10">
                  <c:v>61.8</c:v>
                </c:pt>
                <c:pt idx="11">
                  <c:v>63.1</c:v>
                </c:pt>
                <c:pt idx="12">
                  <c:v>63.3</c:v>
                </c:pt>
                <c:pt idx="13">
                  <c:v>63.6</c:v>
                </c:pt>
                <c:pt idx="14">
                  <c:v>66.7</c:v>
                </c:pt>
                <c:pt idx="15">
                  <c:v>70</c:v>
                </c:pt>
                <c:pt idx="16">
                  <c:v>75</c:v>
                </c:pt>
                <c:pt idx="17">
                  <c:v>78</c:v>
                </c:pt>
                <c:pt idx="18">
                  <c:v>78.3</c:v>
                </c:pt>
                <c:pt idx="19">
                  <c:v>80</c:v>
                </c:pt>
                <c:pt idx="20">
                  <c:v>83.3</c:v>
                </c:pt>
                <c:pt idx="21">
                  <c:v>84.6</c:v>
                </c:pt>
                <c:pt idx="2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6-4591-9926-6CC87DD89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8253024"/>
        <c:axId val="298253440"/>
      </c:barChart>
      <c:catAx>
        <c:axId val="29825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8253440"/>
        <c:crosses val="autoZero"/>
        <c:auto val="1"/>
        <c:lblAlgn val="ctr"/>
        <c:lblOffset val="100"/>
        <c:noMultiLvlLbl val="0"/>
      </c:catAx>
      <c:valAx>
        <c:axId val="29825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82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 vastanneista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9F-457F-9995-EC2EE0BB46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erittäin huono</c:v>
                </c:pt>
                <c:pt idx="1">
                  <c:v>melko huono</c:v>
                </c:pt>
                <c:pt idx="2">
                  <c:v>ei hyvä, ei huono</c:v>
                </c:pt>
                <c:pt idx="3">
                  <c:v>melko hyvä</c:v>
                </c:pt>
                <c:pt idx="4">
                  <c:v>erittäin hyvä</c:v>
                </c:pt>
                <c:pt idx="5">
                  <c:v>ei osaa sanoa 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8.4</c:v>
                </c:pt>
                <c:pt idx="1">
                  <c:v>19.8</c:v>
                </c:pt>
                <c:pt idx="2">
                  <c:v>34.9</c:v>
                </c:pt>
                <c:pt idx="3">
                  <c:v>19.7</c:v>
                </c:pt>
                <c:pt idx="4">
                  <c:v>2.5</c:v>
                </c:pt>
                <c:pt idx="5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F-457F-9995-EC2EE0BB4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23309647"/>
        <c:axId val="123293007"/>
      </c:barChart>
      <c:catAx>
        <c:axId val="12330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293007"/>
        <c:crosses val="autoZero"/>
        <c:auto val="1"/>
        <c:lblAlgn val="ctr"/>
        <c:lblOffset val="100"/>
        <c:noMultiLvlLbl val="0"/>
      </c:catAx>
      <c:valAx>
        <c:axId val="12329300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30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melko/erittäin HYVÄ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Viranhaltijat, yleisjohto</c:v>
                </c:pt>
                <c:pt idx="1">
                  <c:v>Viranhaltijat, sektorijohto</c:v>
                </c:pt>
                <c:pt idx="2">
                  <c:v>Luottamushenkilöt</c:v>
                </c:pt>
                <c:pt idx="3">
                  <c:v>KAIKKI VASTAAJAT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29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B-4018-99E9-1EE733563B8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hyvä, ei huono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Viranhaltijat, yleisjohto</c:v>
                </c:pt>
                <c:pt idx="1">
                  <c:v>Viranhaltijat, sektorijohto</c:v>
                </c:pt>
                <c:pt idx="2">
                  <c:v>Luottamushenkilöt</c:v>
                </c:pt>
                <c:pt idx="3">
                  <c:v>KAIKKI VASTAAJAT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41</c:v>
                </c:pt>
                <c:pt idx="1">
                  <c:v>33</c:v>
                </c:pt>
                <c:pt idx="2">
                  <c:v>38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B-4018-99E9-1EE733563B8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melko/erittäin HUONO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Viranhaltijat, yleisjohto</c:v>
                </c:pt>
                <c:pt idx="1">
                  <c:v>Viranhaltijat, sektorijohto</c:v>
                </c:pt>
                <c:pt idx="2">
                  <c:v>Luottamushenkilöt</c:v>
                </c:pt>
                <c:pt idx="3">
                  <c:v>KAIKKI VASTAAJAT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31</c:v>
                </c:pt>
                <c:pt idx="1">
                  <c:v>29</c:v>
                </c:pt>
                <c:pt idx="2">
                  <c:v>23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B-4018-99E9-1EE733563B8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Viranhaltijat, yleisjohto</c:v>
                </c:pt>
                <c:pt idx="1">
                  <c:v>Viranhaltijat, sektorijohto</c:v>
                </c:pt>
                <c:pt idx="2">
                  <c:v>Luottamushenkilöt</c:v>
                </c:pt>
                <c:pt idx="3">
                  <c:v>KAIKKI VASTAAJAT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2B-4018-99E9-1EE733563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12836976"/>
        <c:axId val="1012839056"/>
      </c:barChart>
      <c:catAx>
        <c:axId val="101283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12839056"/>
        <c:crosses val="autoZero"/>
        <c:auto val="1"/>
        <c:lblAlgn val="ctr"/>
        <c:lblOffset val="100"/>
        <c:noMultiLvlLbl val="0"/>
      </c:catAx>
      <c:valAx>
        <c:axId val="1012839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1283697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melko/erittäin hyvä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KUNTAVASTAAJAT YHT.</c:v>
                </c:pt>
                <c:pt idx="1">
                  <c:v>yli 100 000 as.</c:v>
                </c:pt>
                <c:pt idx="2">
                  <c:v>50 001 - 100 000 as.</c:v>
                </c:pt>
                <c:pt idx="3">
                  <c:v>20 001 - 50 000 as.</c:v>
                </c:pt>
                <c:pt idx="4">
                  <c:v>10 001 - 20 000 as.</c:v>
                </c:pt>
                <c:pt idx="5">
                  <c:v>5 000 - 10 000 as.</c:v>
                </c:pt>
                <c:pt idx="6">
                  <c:v>alle 5 000 as.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26</c:v>
                </c:pt>
                <c:pt idx="3">
                  <c:v>22</c:v>
                </c:pt>
                <c:pt idx="4">
                  <c:v>31</c:v>
                </c:pt>
                <c:pt idx="5">
                  <c:v>19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F-4D07-8131-CFEA21EBF92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hyvä, ei huono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KUNTAVASTAAJAT YHT.</c:v>
                </c:pt>
                <c:pt idx="1">
                  <c:v>yli 100 000 as.</c:v>
                </c:pt>
                <c:pt idx="2">
                  <c:v>50 001 - 100 000 as.</c:v>
                </c:pt>
                <c:pt idx="3">
                  <c:v>20 001 - 50 000 as.</c:v>
                </c:pt>
                <c:pt idx="4">
                  <c:v>10 001 - 20 000 as.</c:v>
                </c:pt>
                <c:pt idx="5">
                  <c:v>5 000 - 10 000 as.</c:v>
                </c:pt>
                <c:pt idx="6">
                  <c:v>alle 5 000 as.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36</c:v>
                </c:pt>
                <c:pt idx="1">
                  <c:v>52</c:v>
                </c:pt>
                <c:pt idx="2">
                  <c:v>24</c:v>
                </c:pt>
                <c:pt idx="3">
                  <c:v>33</c:v>
                </c:pt>
                <c:pt idx="4">
                  <c:v>33</c:v>
                </c:pt>
                <c:pt idx="5">
                  <c:v>37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F-4D07-8131-CFEA21EBF92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melko/erittäin huono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KUNTAVASTAAJAT YHT.</c:v>
                </c:pt>
                <c:pt idx="1">
                  <c:v>yli 100 000 as.</c:v>
                </c:pt>
                <c:pt idx="2">
                  <c:v>50 001 - 100 000 as.</c:v>
                </c:pt>
                <c:pt idx="3">
                  <c:v>20 001 - 50 000 as.</c:v>
                </c:pt>
                <c:pt idx="4">
                  <c:v>10 001 - 20 000 as.</c:v>
                </c:pt>
                <c:pt idx="5">
                  <c:v>5 000 - 10 000 as.</c:v>
                </c:pt>
                <c:pt idx="6">
                  <c:v>alle 5 000 as.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28</c:v>
                </c:pt>
                <c:pt idx="1">
                  <c:v>20</c:v>
                </c:pt>
                <c:pt idx="2">
                  <c:v>42</c:v>
                </c:pt>
                <c:pt idx="3">
                  <c:v>33</c:v>
                </c:pt>
                <c:pt idx="4">
                  <c:v>22</c:v>
                </c:pt>
                <c:pt idx="5">
                  <c:v>31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F-4D07-8131-CFEA21EBF92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KUNTAVASTAAJAT YHT.</c:v>
                </c:pt>
                <c:pt idx="1">
                  <c:v>yli 100 000 as.</c:v>
                </c:pt>
                <c:pt idx="2">
                  <c:v>50 001 - 100 000 as.</c:v>
                </c:pt>
                <c:pt idx="3">
                  <c:v>20 001 - 50 000 as.</c:v>
                </c:pt>
                <c:pt idx="4">
                  <c:v>10 001 - 20 000 as.</c:v>
                </c:pt>
                <c:pt idx="5">
                  <c:v>5 000 - 10 000 as.</c:v>
                </c:pt>
                <c:pt idx="6">
                  <c:v>alle 5 000 as.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14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13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F-4D07-8131-CFEA21EBF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9010672"/>
        <c:axId val="239011088"/>
      </c:barChart>
      <c:catAx>
        <c:axId val="23901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9011088"/>
        <c:crosses val="autoZero"/>
        <c:auto val="1"/>
        <c:lblAlgn val="ctr"/>
        <c:lblOffset val="100"/>
        <c:noMultiLvlLbl val="0"/>
      </c:catAx>
      <c:valAx>
        <c:axId val="23901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901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258878643113728"/>
          <c:y val="3.2336593148947629E-2"/>
          <c:w val="0.42818430227329241"/>
          <c:h val="0.844088086083390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melko/erittäin hyvin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Valmistelun suunnitelmallisuus perustuen yhteisiin tavoitteisiin ja toimintamalleihin</c:v>
                </c:pt>
                <c:pt idx="1">
                  <c:v>Valmistelu yhteisen tietopohjan ja tilannekuvan pohjalta</c:v>
                </c:pt>
                <c:pt idx="2">
                  <c:v>Säännölliset tapaamiset hyvinvointialueen valmistelijoiden kanssa</c:v>
                </c:pt>
                <c:pt idx="3">
                  <c:v>Yhteistyön avoimuus, vuorovaikutteisuus ja kumppanuus</c:v>
                </c:pt>
                <c:pt idx="4">
                  <c:v>Selkeästi määritellyt vastuuhlöt hyvinvointialueella</c:v>
                </c:pt>
                <c:pt idx="5">
                  <c:v>Selkeästi määritellyt vastuuhlöt kuntaorganisaatiossa/ky:ssä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23</c:v>
                </c:pt>
                <c:pt idx="3">
                  <c:v>23</c:v>
                </c:pt>
                <c:pt idx="4">
                  <c:v>24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E-46C8-857D-4563EC75154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hyvin, ei huonosti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Valmistelun suunnitelmallisuus perustuen yhteisiin tavoitteisiin ja toimintamalleihin</c:v>
                </c:pt>
                <c:pt idx="1">
                  <c:v>Valmistelu yhteisen tietopohjan ja tilannekuvan pohjalta</c:v>
                </c:pt>
                <c:pt idx="2">
                  <c:v>Säännölliset tapaamiset hyvinvointialueen valmistelijoiden kanssa</c:v>
                </c:pt>
                <c:pt idx="3">
                  <c:v>Yhteistyön avoimuus, vuorovaikutteisuus ja kumppanuus</c:v>
                </c:pt>
                <c:pt idx="4">
                  <c:v>Selkeästi määritellyt vastuuhlöt hyvinvointialueella</c:v>
                </c:pt>
                <c:pt idx="5">
                  <c:v>Selkeästi määritellyt vastuuhlöt kuntaorganisaatiossa/ky:ssä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28</c:v>
                </c:pt>
                <c:pt idx="1">
                  <c:v>25</c:v>
                </c:pt>
                <c:pt idx="2">
                  <c:v>21</c:v>
                </c:pt>
                <c:pt idx="3">
                  <c:v>23</c:v>
                </c:pt>
                <c:pt idx="4">
                  <c:v>21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E-46C8-857D-4563EC75154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melko/erittäin huonosti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Valmistelun suunnitelmallisuus perustuen yhteisiin tavoitteisiin ja toimintamalleihin</c:v>
                </c:pt>
                <c:pt idx="1">
                  <c:v>Valmistelu yhteisen tietopohjan ja tilannekuvan pohjalta</c:v>
                </c:pt>
                <c:pt idx="2">
                  <c:v>Säännölliset tapaamiset hyvinvointialueen valmistelijoiden kanssa</c:v>
                </c:pt>
                <c:pt idx="3">
                  <c:v>Yhteistyön avoimuus, vuorovaikutteisuus ja kumppanuus</c:v>
                </c:pt>
                <c:pt idx="4">
                  <c:v>Selkeästi määritellyt vastuuhlöt hyvinvointialueella</c:v>
                </c:pt>
                <c:pt idx="5">
                  <c:v>Selkeästi määritellyt vastuuhlöt kuntaorganisaatiossa/ky:ssä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40</c:v>
                </c:pt>
                <c:pt idx="1">
                  <c:v>39</c:v>
                </c:pt>
                <c:pt idx="2">
                  <c:v>41</c:v>
                </c:pt>
                <c:pt idx="3">
                  <c:v>38</c:v>
                </c:pt>
                <c:pt idx="4">
                  <c:v>36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EE-46C8-857D-4563EC75154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Valmistelun suunnitelmallisuus perustuen yhteisiin tavoitteisiin ja toimintamalleihin</c:v>
                </c:pt>
                <c:pt idx="1">
                  <c:v>Valmistelu yhteisen tietopohjan ja tilannekuvan pohjalta</c:v>
                </c:pt>
                <c:pt idx="2">
                  <c:v>Säännölliset tapaamiset hyvinvointialueen valmistelijoiden kanssa</c:v>
                </c:pt>
                <c:pt idx="3">
                  <c:v>Yhteistyön avoimuus, vuorovaikutteisuus ja kumppanuus</c:v>
                </c:pt>
                <c:pt idx="4">
                  <c:v>Selkeästi määritellyt vastuuhlöt hyvinvointialueella</c:v>
                </c:pt>
                <c:pt idx="5">
                  <c:v>Selkeästi määritellyt vastuuhlöt kuntaorganisaatiossa/ky:ssä</c:v>
                </c:pt>
              </c:strCache>
            </c:strRef>
          </c:cat>
          <c:val>
            <c:numRef>
              <c:f>Taul1!$E$2:$E$7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15</c:v>
                </c:pt>
                <c:pt idx="3">
                  <c:v>16</c:v>
                </c:pt>
                <c:pt idx="4">
                  <c:v>19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E-46C8-857D-4563EC751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704591"/>
        <c:axId val="24702511"/>
      </c:barChart>
      <c:catAx>
        <c:axId val="2470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702511"/>
        <c:crosses val="autoZero"/>
        <c:auto val="1"/>
        <c:lblAlgn val="ctr"/>
        <c:lblOffset val="100"/>
        <c:noMultiLvlLbl val="0"/>
      </c:catAx>
      <c:valAx>
        <c:axId val="24702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70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melko/erittäin selkeä (4+5)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Kotoutumisen edistämisessä</c:v>
                </c:pt>
                <c:pt idx="1">
                  <c:v>Asumiseen liittyvissä kysymyksissä</c:v>
                </c:pt>
                <c:pt idx="2">
                  <c:v>Työllisyyden hoidossa</c:v>
                </c:pt>
                <c:pt idx="3">
                  <c:v>Varautumisessa ja turvallisuudessa</c:v>
                </c:pt>
                <c:pt idx="4">
                  <c:v>Hyvinvoinnin ja terveyden edistämisessä</c:v>
                </c:pt>
                <c:pt idx="5">
                  <c:v>Ympäristöterveydenhuollossa</c:v>
                </c:pt>
                <c:pt idx="6">
                  <c:v>Sivistys- ja sote-palveluiden välillä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16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A-48E0-AAC6-9C7411AC03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selkeä, ei epäselkeä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Kotoutumisen edistämisessä</c:v>
                </c:pt>
                <c:pt idx="1">
                  <c:v>Asumiseen liittyvissä kysymyksissä</c:v>
                </c:pt>
                <c:pt idx="2">
                  <c:v>Työllisyyden hoidossa</c:v>
                </c:pt>
                <c:pt idx="3">
                  <c:v>Varautumisessa ja turvallisuudessa</c:v>
                </c:pt>
                <c:pt idx="4">
                  <c:v>Hyvinvoinnin ja terveyden edistämisessä</c:v>
                </c:pt>
                <c:pt idx="5">
                  <c:v>Ympäristöterveydenhuollossa</c:v>
                </c:pt>
                <c:pt idx="6">
                  <c:v>Sivistys- ja sote-palveluiden välillä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26</c:v>
                </c:pt>
                <c:pt idx="1">
                  <c:v>25</c:v>
                </c:pt>
                <c:pt idx="2">
                  <c:v>26</c:v>
                </c:pt>
                <c:pt idx="3">
                  <c:v>25</c:v>
                </c:pt>
                <c:pt idx="4">
                  <c:v>32</c:v>
                </c:pt>
                <c:pt idx="5">
                  <c:v>20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A-48E0-AAC6-9C7411AC033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kovin/ei lainkaan selkeä (1+2)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Kotoutumisen edistämisessä</c:v>
                </c:pt>
                <c:pt idx="1">
                  <c:v>Asumiseen liittyvissä kysymyksissä</c:v>
                </c:pt>
                <c:pt idx="2">
                  <c:v>Työllisyyden hoidossa</c:v>
                </c:pt>
                <c:pt idx="3">
                  <c:v>Varautumisessa ja turvallisuudessa</c:v>
                </c:pt>
                <c:pt idx="4">
                  <c:v>Hyvinvoinnin ja terveyden edistämisessä</c:v>
                </c:pt>
                <c:pt idx="5">
                  <c:v>Ympäristöterveydenhuollossa</c:v>
                </c:pt>
                <c:pt idx="6">
                  <c:v>Sivistys- ja sote-palveluiden välillä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29</c:v>
                </c:pt>
                <c:pt idx="1">
                  <c:v>24</c:v>
                </c:pt>
                <c:pt idx="2">
                  <c:v>29</c:v>
                </c:pt>
                <c:pt idx="3">
                  <c:v>24</c:v>
                </c:pt>
                <c:pt idx="4">
                  <c:v>32</c:v>
                </c:pt>
                <c:pt idx="5">
                  <c:v>16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A-48E0-AAC6-9C7411AC033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Kotoutumisen edistämisessä</c:v>
                </c:pt>
                <c:pt idx="1">
                  <c:v>Asumiseen liittyvissä kysymyksissä</c:v>
                </c:pt>
                <c:pt idx="2">
                  <c:v>Työllisyyden hoidossa</c:v>
                </c:pt>
                <c:pt idx="3">
                  <c:v>Varautumisessa ja turvallisuudessa</c:v>
                </c:pt>
                <c:pt idx="4">
                  <c:v>Hyvinvoinnin ja terveyden edistämisessä</c:v>
                </c:pt>
                <c:pt idx="5">
                  <c:v>Ympäristöterveydenhuollossa</c:v>
                </c:pt>
                <c:pt idx="6">
                  <c:v>Sivistys- ja sote-palveluiden välillä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31</c:v>
                </c:pt>
                <c:pt idx="1">
                  <c:v>37</c:v>
                </c:pt>
                <c:pt idx="2">
                  <c:v>29</c:v>
                </c:pt>
                <c:pt idx="3">
                  <c:v>29</c:v>
                </c:pt>
                <c:pt idx="4">
                  <c:v>13</c:v>
                </c:pt>
                <c:pt idx="5">
                  <c:v>39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AA-48E0-AAC6-9C7411AC0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5266911"/>
        <c:axId val="325269823"/>
      </c:barChart>
      <c:catAx>
        <c:axId val="325266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5269823"/>
        <c:crosses val="autoZero"/>
        <c:auto val="1"/>
        <c:lblAlgn val="ctr"/>
        <c:lblOffset val="100"/>
        <c:noMultiLvlLbl val="0"/>
      </c:catAx>
      <c:valAx>
        <c:axId val="325269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526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8.8.2024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8.8.2024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99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75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06D9CB9-E017-4AB7-83E5-EFCBF2E0D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2848C83-883C-44F0-B654-8921E18E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9048328" y="6330664"/>
            <a:ext cx="1512168" cy="2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A1C01C4-90E0-4AC7-A623-08044D729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160437-51DB-4E9F-B4A8-12791C0B5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3290C69-6B3C-4C6C-99C9-3EE5B7372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807F27-B61A-40C0-983F-193C3910F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9048328" y="6330664"/>
            <a:ext cx="1512168" cy="2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D8D8ED8-8300-4A40-9B66-484EA318F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E498B4-586D-4DC7-8B77-317EFEE53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1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9843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6531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4457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3571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0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37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14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80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746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944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96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82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477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81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8.8.2024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8.8.2024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2419219-43DE-47DA-B022-6B1C8458A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32" y="407739"/>
            <a:ext cx="2815508" cy="5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FAFE480-DCC9-40B7-BF1B-3B4A23B99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32" y="407739"/>
            <a:ext cx="2815508" cy="5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6E7DB9D-8F16-477C-92CB-A542F0C5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32" y="407739"/>
            <a:ext cx="2815508" cy="5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CACAF80-A97E-45BE-B6A2-717994D9A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8904312" y="512614"/>
            <a:ext cx="2592288" cy="3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2B910CC-9FB8-4DFC-A68A-4A634E65B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32" y="407739"/>
            <a:ext cx="2815508" cy="5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E87837-C947-499C-91DF-1AF600587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2423592" y="516564"/>
            <a:ext cx="2592288" cy="3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758751B-4993-44A4-BF4E-C89603E1A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2423592" y="504190"/>
            <a:ext cx="2592288" cy="3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846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6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356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39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379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070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652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463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7035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927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3020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15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15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799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811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8.8.2024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619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531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97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15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7015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8.8.2024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342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E5E90AF-E20F-4FF8-AF0F-1113143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6C7592A-2FCB-4E10-A0A8-542DCBA55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24203AA-881B-4C93-BCEB-2D2B56887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128173D-618E-401F-99E3-DC003528B1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278623"/>
            <a:ext cx="1626562" cy="3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57124F3-D068-4883-8EA6-3F90EC6D7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8904312" y="6310845"/>
            <a:ext cx="1656184" cy="2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8.8.2024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09A637E-91FA-4271-A053-58731F628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8904312" y="6310845"/>
            <a:ext cx="1656184" cy="2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8.8.2024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5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7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3" Type="http://schemas.openxmlformats.org/officeDocument/2006/relationships/slideLayout" Target="../slideLayouts/slideLayout115.xml"/><Relationship Id="rId58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67.xml"/><Relationship Id="rId61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56" Type="http://schemas.openxmlformats.org/officeDocument/2006/relationships/slideLayout" Target="../slideLayouts/slideLayout118.xml"/><Relationship Id="rId64" Type="http://schemas.openxmlformats.org/officeDocument/2006/relationships/image" Target="../media/image28.png"/><Relationship Id="rId8" Type="http://schemas.openxmlformats.org/officeDocument/2006/relationships/slideLayout" Target="../slideLayouts/slideLayout70.xml"/><Relationship Id="rId51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59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Relationship Id="rId54" Type="http://schemas.openxmlformats.org/officeDocument/2006/relationships/slideLayout" Target="../slideLayouts/slideLayout116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57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8.8.2024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B997BE1-6406-4A95-834F-2054B5430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 b="37693"/>
          <a:stretch/>
        </p:blipFill>
        <p:spPr>
          <a:xfrm>
            <a:off x="9048328" y="6330664"/>
            <a:ext cx="1512168" cy="2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88" r:id="rId51"/>
    <p:sldLayoutId id="2147483789" r:id="rId52"/>
    <p:sldLayoutId id="2147483790" r:id="rId53"/>
    <p:sldLayoutId id="2147483791" r:id="rId54"/>
    <p:sldLayoutId id="2147483792" r:id="rId55"/>
    <p:sldLayoutId id="2147483793" r:id="rId56"/>
    <p:sldLayoutId id="2147483794" r:id="rId57"/>
    <p:sldLayoutId id="2147483795" r:id="rId58"/>
    <p:sldLayoutId id="2147483796" r:id="rId59"/>
    <p:sldLayoutId id="2147483797" r:id="rId60"/>
    <p:sldLayoutId id="2147483798" r:id="rId6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277340"/>
            <a:ext cx="8419570" cy="2664370"/>
          </a:xfrm>
        </p:spPr>
        <p:txBody>
          <a:bodyPr/>
          <a:lstStyle/>
          <a:p>
            <a:r>
              <a:rPr lang="fi-FI" sz="4000">
                <a:latin typeface="+mj-lt"/>
              </a:rPr>
              <a:t>Sote-tilannekuvakysely 2/2022 </a:t>
            </a:r>
            <a:br>
              <a:rPr lang="fi-FI" sz="2800">
                <a:latin typeface="+mj-lt"/>
              </a:rPr>
            </a:br>
            <a:r>
              <a:rPr lang="fi-FI" sz="28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kuntien ja hyvinvointialueiden yhdyspinnoista</a:t>
            </a:r>
            <a:endParaRPr lang="fi-FI" sz="4400" b="1">
              <a:latin typeface="+mj-lt"/>
            </a:endParaRP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4EF06150-B26F-4189-9FF4-70E920A91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3200" b="1"/>
              <a:t>Tuloksia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1400"/>
              <a:t>Marianne Pekola-Sjöblom, Liisa Jurmu, Karri Vainio, syyskuu 2022</a:t>
            </a:r>
          </a:p>
          <a:p>
            <a:endParaRPr lang="fi-FI" sz="1400"/>
          </a:p>
        </p:txBody>
      </p:sp>
      <p:pic>
        <p:nvPicPr>
          <p:cNvPr id="6" name="Kuva 5" descr="Kuva, joka sisältää kohteen lelu, vektorigrafiikka&#10;&#10;Kuvaus luotu automaattisesti">
            <a:extLst>
              <a:ext uri="{FF2B5EF4-FFF2-40B4-BE49-F238E27FC236}">
                <a16:creationId xmlns:a16="http://schemas.microsoft.com/office/drawing/2014/main" id="{F4A3FA99-2BE2-4F80-B92E-0D6D7B9E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64" y="319997"/>
            <a:ext cx="6025035" cy="60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/>
              <a:t>Valmisteluvaiheen yhteistyön yleinen arviointi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4EA85E-13CA-77A7-915C-59CE5C7ED586}"/>
              </a:ext>
            </a:extLst>
          </p:cNvPr>
          <p:cNvSpPr txBox="1"/>
          <p:nvPr/>
        </p:nvSpPr>
        <p:spPr>
          <a:xfrm>
            <a:off x="839416" y="1916832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40192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err="1">
                <a:solidFill>
                  <a:schemeClr val="accent2"/>
                </a:solidFill>
              </a:rPr>
              <a:t>Kys</a:t>
            </a:r>
            <a:r>
              <a:rPr lang="fi-FI" sz="3200">
                <a:solidFill>
                  <a:schemeClr val="accent2"/>
                </a:solidFill>
              </a:rPr>
              <a:t> 7: </a:t>
            </a:r>
            <a:br>
              <a:rPr lang="fi-FI" sz="4000"/>
            </a:br>
            <a:r>
              <a:rPr lang="fi-FI" sz="4000"/>
              <a:t>Onko oma organisaatio tai toimiala tällä hetkellä mukana hyvinvointialueen ja kuntien tulevaan yhteistyöhön liittyvässä valmistelussa?</a:t>
            </a:r>
            <a:br>
              <a:rPr lang="fi-FI" sz="4000"/>
            </a:br>
            <a:endParaRPr lang="fi-FI" sz="40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344FEE8-69BC-C330-D0D6-4C01EBA45ECE}"/>
              </a:ext>
            </a:extLst>
          </p:cNvPr>
          <p:cNvSpPr txBox="1"/>
          <p:nvPr/>
        </p:nvSpPr>
        <p:spPr>
          <a:xfrm>
            <a:off x="551384" y="692696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35764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657183" cy="1008113"/>
          </a:xfrm>
        </p:spPr>
        <p:txBody>
          <a:bodyPr/>
          <a:lstStyle/>
          <a:p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800"/>
            </a:br>
            <a:r>
              <a:rPr lang="fi-FI" sz="2000">
                <a:solidFill>
                  <a:schemeClr val="accent2"/>
                </a:solidFill>
              </a:rPr>
              <a:t>Kys7: </a:t>
            </a:r>
            <a:r>
              <a:rPr lang="fi-FI" sz="2800"/>
              <a:t>Onko edustamasi organisaatio/toimiala tällä hetkellä mukana hyvinvointialueen ja kuntien tulevaan yhteistyöhön liittyvässä valmistelussa?</a:t>
            </a:r>
            <a:br>
              <a:rPr lang="fi-FI" sz="2800"/>
            </a:br>
            <a:r>
              <a:rPr lang="fi-FI" sz="1800">
                <a:solidFill>
                  <a:schemeClr val="accent1"/>
                </a:solidFill>
              </a:rPr>
              <a:t>% vastanneista. /N=679)</a:t>
            </a:r>
            <a:endParaRPr lang="fi-FI" sz="280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CEAA6E7-BAFD-095E-D412-016567ED25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401" y="2204864"/>
          <a:ext cx="7056784" cy="381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34A4D78-E141-AA5A-446A-6B66F99F6B56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B934CDF-FF66-863A-BEB2-6D43D7623ADA}"/>
              </a:ext>
            </a:extLst>
          </p:cNvPr>
          <p:cNvSpPr txBox="1"/>
          <p:nvPr/>
        </p:nvSpPr>
        <p:spPr>
          <a:xfrm>
            <a:off x="8138433" y="2420308"/>
            <a:ext cx="36004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Lähes kaksi kolmesta (63%) vastaajien edustamasta organisaatiosta tai toimialasta on tällä hetkellä mukana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kuntien ja hyvinvointialueen tulevaan yhteistyöhön liittyvässä valmistelussa, mutta useampi kuin joka neljäs (28%) ei ole.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657183" cy="1008113"/>
          </a:xfrm>
        </p:spPr>
        <p:txBody>
          <a:bodyPr/>
          <a:lstStyle/>
          <a:p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/>
              </a:rPr>
              <a:t>Sote-tilannekuvakysely 2/2022:</a:t>
            </a:r>
            <a:br>
              <a:rPr lang="fi-FI" sz="2800"/>
            </a:br>
            <a:r>
              <a:rPr lang="fi-FI" sz="2000">
                <a:solidFill>
                  <a:schemeClr val="accent2"/>
                </a:solidFill>
                <a:latin typeface="Work Sans ExtraBold"/>
              </a:rPr>
              <a:t>Kys7: </a:t>
            </a:r>
            <a:r>
              <a:rPr lang="fi-FI" sz="2400">
                <a:latin typeface="Work Sans ExtraBold"/>
              </a:rPr>
              <a:t>Onko edustamasi organisaatio/toimiala tällä hetkellä mukana hyvinvointialueen ja kuntien tulevaan yhteistyöhön liittyvässä valmistelussa?</a:t>
            </a:r>
            <a:br>
              <a:rPr lang="fi-FI" sz="2800"/>
            </a:br>
            <a:r>
              <a:rPr lang="fi-FI" sz="1800">
                <a:solidFill>
                  <a:schemeClr val="accent1"/>
                </a:solidFill>
                <a:latin typeface="Work Sans ExtraBold"/>
              </a:rPr>
              <a:t>% vastanneista aseman mukaan tarkasteltuna. (N=679)</a:t>
            </a:r>
            <a:endParaRPr lang="fi-FI" sz="2800">
              <a:solidFill>
                <a:schemeClr val="accent1"/>
              </a:solidFill>
              <a:latin typeface="Work Sans ExtraBold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34A4D78-E141-AA5A-446A-6B66F99F6B56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04B3D6A8-7BCD-AE9A-8CD6-662E70E9BC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557" y="1988840"/>
          <a:ext cx="72728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E5777196-2457-5938-C1EE-77E7E175D2FF}"/>
              </a:ext>
            </a:extLst>
          </p:cNvPr>
          <p:cNvSpPr txBox="1"/>
          <p:nvPr/>
        </p:nvSpPr>
        <p:spPr>
          <a:xfrm>
            <a:off x="8112225" y="1988840"/>
            <a:ext cx="374441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Yleisjohtoa edustavat viranhaltijat (77%) ovat yleisimmin kuntien ja hyvinvointialueen tulevaan yhteistyöhön liittyvässä valmistelussa, sektori-/toimialajohtoa edustavat viranhaltijat vähiten (59%).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Vastanneista luottamushenkilöistä 71% mukana yhteistyöhön liittyvässä valmistelussa;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sekä kunnassa että hyvinvointialueella toimivista 81%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vain kunnassa toimivista 62%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657183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1800">
                <a:solidFill>
                  <a:schemeClr val="accent2"/>
                </a:solidFill>
              </a:rPr>
              <a:t>Kys7: </a:t>
            </a:r>
            <a:r>
              <a:rPr lang="fi-FI" sz="2400"/>
              <a:t>Onko edustamasi organisaatio/toimiala tällä hetkellä mukana hyvinvointialueen ja kuntien tulevaan yhteistyöhön liittyvässä valmistelussa?</a:t>
            </a:r>
            <a:br>
              <a:rPr lang="fi-FI" sz="2400"/>
            </a:br>
            <a:r>
              <a:rPr lang="fi-FI" sz="1600">
                <a:solidFill>
                  <a:schemeClr val="accent1"/>
                </a:solidFill>
              </a:rPr>
              <a:t>Kuntaedustajien vastausten %-jakaumat kuntakokoluokittain tarkasteltuna. (N=639)</a:t>
            </a:r>
            <a:endParaRPr lang="fi-FI" sz="2400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34A4D78-E141-AA5A-446A-6B66F99F6B56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B934CDF-FF66-863A-BEB2-6D43D7623ADA}"/>
              </a:ext>
            </a:extLst>
          </p:cNvPr>
          <p:cNvSpPr txBox="1"/>
          <p:nvPr/>
        </p:nvSpPr>
        <p:spPr>
          <a:xfrm>
            <a:off x="9264352" y="1988840"/>
            <a:ext cx="2592288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64 %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vastanneista kuntaedustajista ilmoitti, että oma organisaatio tai toimiala on tällä hetkellä mukana kuntien ja hyvinvointialueen tulevaan yhteistyöhön liittyvässä valmistelussa.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Yleisintä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yli 100 000 asukkaan kaupungeissa (84%)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Vähäisintä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50 001 -100 000 as. kaupungeissa (56%) ja alle 5 000 as. kunnissa (57%).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DCCD09F-5E37-01F6-1BB0-07A86BE19C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6763" y="1988840"/>
          <a:ext cx="820896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llipsi 11">
            <a:extLst>
              <a:ext uri="{FF2B5EF4-FFF2-40B4-BE49-F238E27FC236}">
                <a16:creationId xmlns:a16="http://schemas.microsoft.com/office/drawing/2014/main" id="{F4B6B693-2603-F45A-032F-5C4347AA0F7D}"/>
              </a:ext>
            </a:extLst>
          </p:cNvPr>
          <p:cNvSpPr/>
          <p:nvPr/>
        </p:nvSpPr>
        <p:spPr>
          <a:xfrm>
            <a:off x="6888088" y="4172756"/>
            <a:ext cx="626368" cy="43230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D1FC47FC-5A8E-FBA9-8D2F-E819029D17D8}"/>
              </a:ext>
            </a:extLst>
          </p:cNvPr>
          <p:cNvSpPr/>
          <p:nvPr/>
        </p:nvSpPr>
        <p:spPr>
          <a:xfrm>
            <a:off x="5087888" y="4725144"/>
            <a:ext cx="626368" cy="5043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E02-E5FC-428C-9FE1-97B7570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32655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1600">
                <a:solidFill>
                  <a:schemeClr val="accent2"/>
                </a:solidFill>
              </a:rPr>
              <a:t>Kys7: </a:t>
            </a:r>
            <a:r>
              <a:rPr lang="fi-FI" sz="2000"/>
              <a:t>Onko edustamasi organisaatio/toimiala tällä hetkellä mukana hyvinvointialueen ja kuntien tulevaan yhteistyöhön liittyvässä valmistelussa?</a:t>
            </a:r>
            <a:br>
              <a:rPr lang="fi-FI" sz="2400"/>
            </a:br>
            <a:r>
              <a:rPr lang="fi-FI" sz="1600">
                <a:solidFill>
                  <a:schemeClr val="accent1"/>
                </a:solidFill>
              </a:rPr>
              <a:t>Myönteisesti vastanneet hyvinvointialueittain tarkasteltuna. (N=639).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(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pl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kuntayhtymäedustajien vastaukset)</a:t>
            </a:r>
            <a:endParaRPr lang="fi-FI" sz="2400">
              <a:solidFill>
                <a:schemeClr val="accent1"/>
              </a:solidFill>
            </a:endParaRP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C2145494-DF2A-3912-3E9C-396A365859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369" y="1484785"/>
          <a:ext cx="1015268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C006-2098-4A76-BD42-84321046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34A4D78-E141-AA5A-446A-6B66F99F6B56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92442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err="1">
                <a:solidFill>
                  <a:schemeClr val="accent2"/>
                </a:solidFill>
              </a:rPr>
              <a:t>Kys</a:t>
            </a:r>
            <a:r>
              <a:rPr lang="fi-FI" sz="3200">
                <a:solidFill>
                  <a:schemeClr val="accent2"/>
                </a:solidFill>
              </a:rPr>
              <a:t> 8: </a:t>
            </a:r>
            <a:br>
              <a:rPr lang="fi-FI" sz="4000"/>
            </a:br>
            <a:r>
              <a:rPr lang="fi-FI" sz="4000"/>
              <a:t>Millainen kokemus organisaatioissa ja toimialoilla on tähänastisesta yhteistyöstä ja osallisuudesta valmisteluun?</a:t>
            </a:r>
            <a:br>
              <a:rPr lang="fi-FI" sz="4000"/>
            </a:br>
            <a:endParaRPr lang="fi-FI" sz="40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46FD051-71B0-3567-6022-2190ED564F1E}"/>
              </a:ext>
            </a:extLst>
          </p:cNvPr>
          <p:cNvSpPr txBox="1"/>
          <p:nvPr/>
        </p:nvSpPr>
        <p:spPr>
          <a:xfrm>
            <a:off x="978973" y="692696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20807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9634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Kys8: </a:t>
            </a:r>
            <a:r>
              <a:rPr lang="fi-FI" sz="2400"/>
              <a:t>Millainen kokemus organisaatiossasi/toimialallasi on tähänastisesta yhteistyöstä ja osallisuudesta valmisteluun?</a:t>
            </a:r>
            <a:br>
              <a:rPr lang="fi-FI" sz="1600">
                <a:solidFill>
                  <a:schemeClr val="accent1"/>
                </a:solidFill>
              </a:rPr>
            </a:br>
            <a:r>
              <a:rPr lang="fi-FI" sz="1600">
                <a:solidFill>
                  <a:schemeClr val="accent1"/>
                </a:solidFill>
              </a:rPr>
              <a:t>% vastanneista. (N=676)</a:t>
            </a: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2FEEF0C-F951-AED4-7675-42DA04682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6096" y="1704297"/>
          <a:ext cx="7489477" cy="42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247FC5F-B748-9713-A622-38A0A1A20FCE}"/>
              </a:ext>
            </a:extLst>
          </p:cNvPr>
          <p:cNvSpPr txBox="1"/>
          <p:nvPr/>
        </p:nvSpPr>
        <p:spPr>
          <a:xfrm>
            <a:off x="8616280" y="1988840"/>
            <a:ext cx="3168352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Kokemukset kuntien ja hyvinvointialueen tähänastisesta yhteistyöstä ja osallisuudesta pikemmin huonoja kuin hyviä.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28 % melko/erittäin huono kokemus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22 % melko/erittäin hyvä kokemus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9634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Kys8: </a:t>
            </a:r>
            <a:r>
              <a:rPr lang="fi-FI" sz="2400"/>
              <a:t>Millainen kokemus organisaatiossasi/toimialallasi on tähänastisesta yhteistyöstä ja osallisuudesta valmisteluun?</a:t>
            </a:r>
            <a:br>
              <a:rPr lang="fi-FI" sz="1600">
                <a:solidFill>
                  <a:schemeClr val="accent1"/>
                </a:solidFill>
              </a:rPr>
            </a:br>
            <a:r>
              <a:rPr lang="fi-FI" sz="1600">
                <a:solidFill>
                  <a:schemeClr val="accent1"/>
                </a:solidFill>
              </a:rPr>
              <a:t>Kuntaedustajien vastausten %-jakaumat aseman mukaan tarkasteltuna. (N=676)</a:t>
            </a: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247FC5F-B748-9713-A622-38A0A1A20FCE}"/>
              </a:ext>
            </a:extLst>
          </p:cNvPr>
          <p:cNvSpPr txBox="1"/>
          <p:nvPr/>
        </p:nvSpPr>
        <p:spPr>
          <a:xfrm>
            <a:off x="7909381" y="1604340"/>
            <a:ext cx="3947259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Sekä yleisjohtoa että sektori-/toimialajohtoa edustavilla viranhaltijoilla on pikemmin huono kuin hyvä kokemus tähänastisesta yhteistyöstä ja osallisuudesta valmisteluun.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Vastanneilla luottamushenkilöillä on sen sijaan pikemmin hyvä kuin huono kokemus tähänastisesta yhteistyöstä ja osallisuudesta valmisteluun.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Kaikista luottamushenkilöistä 29% pitää kokemusta hyvänä.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Vain kunnassa/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ky:ssä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luottamushenkilönä toimivista 23%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Sekä kunnassa/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ky:ssä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että hyvinvointialueella toimivista 35%.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9F8D5117-7565-12D2-E6CA-A44B85C519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697" y="1604340"/>
          <a:ext cx="7275487" cy="451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5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9634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Kys8: </a:t>
            </a:r>
            <a:r>
              <a:rPr lang="fi-FI" sz="2400"/>
              <a:t>Millainen kokemus organisaatiossasi/toimialallasi on tähänastisesta yhteistyöstä ja osallisuudesta valmisteluun?</a:t>
            </a:r>
            <a:br>
              <a:rPr lang="fi-FI" sz="1600">
                <a:solidFill>
                  <a:schemeClr val="accent1"/>
                </a:solidFill>
              </a:rPr>
            </a:br>
            <a:r>
              <a:rPr lang="fi-FI" sz="1600">
                <a:solidFill>
                  <a:schemeClr val="accent1"/>
                </a:solidFill>
              </a:rPr>
              <a:t>Kuntaedustajien vastausten %-jakaumat kuntakokoluokittain tarkasteltuna. (N=542)</a:t>
            </a: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247FC5F-B748-9713-A622-38A0A1A20FCE}"/>
              </a:ext>
            </a:extLst>
          </p:cNvPr>
          <p:cNvSpPr txBox="1"/>
          <p:nvPr/>
        </p:nvSpPr>
        <p:spPr>
          <a:xfrm>
            <a:off x="8563641" y="1844824"/>
            <a:ext cx="3168352" cy="37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Kokemukset kuntien ja hyvinvointialueen tähänastisesta yhteistyöstä ja osallisuudesta vaihtelevat erikokoisissa kunnissa.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Positiivisinta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suhtautuminen 10 001- 20 000 asukkaan kunnissa (33% vs. 22%). Myös yli 100 000 as. kunnissa pikemmin hyvä kuin huono kokemus.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Kriittisimpiä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kokemukset     50 001 - 100 000 as. kunnissa (42% pitää huonona).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C8683D7-A3B7-7DEF-7AAA-A1B8B4572D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400" y="1556792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llipsi 11">
            <a:extLst>
              <a:ext uri="{FF2B5EF4-FFF2-40B4-BE49-F238E27FC236}">
                <a16:creationId xmlns:a16="http://schemas.microsoft.com/office/drawing/2014/main" id="{E3D3234B-44D2-C079-A617-E032A142AF18}"/>
              </a:ext>
            </a:extLst>
          </p:cNvPr>
          <p:cNvSpPr/>
          <p:nvPr/>
        </p:nvSpPr>
        <p:spPr>
          <a:xfrm>
            <a:off x="3791744" y="2852936"/>
            <a:ext cx="504056" cy="43204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007CD1F3-3E72-5A25-4923-0AFF7E6633D7}"/>
              </a:ext>
            </a:extLst>
          </p:cNvPr>
          <p:cNvSpPr/>
          <p:nvPr/>
        </p:nvSpPr>
        <p:spPr>
          <a:xfrm>
            <a:off x="6456040" y="4020165"/>
            <a:ext cx="626368" cy="50431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4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DE2FC-2B65-404F-9DEA-4974A733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11" y="476672"/>
            <a:ext cx="9073653" cy="720081"/>
          </a:xfrm>
        </p:spPr>
        <p:txBody>
          <a:bodyPr/>
          <a:lstStyle/>
          <a:p>
            <a:r>
              <a:rPr lang="fi-FI"/>
              <a:t>Yhdyspintojen tilannekuvakysely</a:t>
            </a:r>
            <a:br>
              <a:rPr lang="fi-FI"/>
            </a:br>
            <a:r>
              <a:rPr lang="fi-FI" sz="2400">
                <a:solidFill>
                  <a:schemeClr val="accent2">
                    <a:lumMod val="75000"/>
                  </a:schemeClr>
                </a:solidFill>
              </a:rPr>
              <a:t>Tietoa kyselystä ja sen kohderyhmistä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86B1F0-49A2-4065-B7DE-94933951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00808"/>
            <a:ext cx="9774237" cy="4896544"/>
          </a:xfrm>
        </p:spPr>
        <p:txBody>
          <a:bodyPr/>
          <a:lstStyle/>
          <a:p>
            <a:r>
              <a:rPr lang="fi-FI">
                <a:solidFill>
                  <a:srgbClr val="333333"/>
                </a:solidFill>
                <a:latin typeface="Work Sans" panose="00000500000000000000" pitchFamily="2" charset="0"/>
              </a:rPr>
              <a:t>Kuntaliiton toteuttama </a:t>
            </a:r>
            <a:r>
              <a:rPr lang="fi-FI" b="1">
                <a:solidFill>
                  <a:srgbClr val="333333"/>
                </a:solidFill>
                <a:latin typeface="Work Sans" panose="00000500000000000000" pitchFamily="2" charset="0"/>
              </a:rPr>
              <a:t>kysely</a:t>
            </a:r>
            <a:r>
              <a:rPr lang="fi-FI">
                <a:solidFill>
                  <a:srgbClr val="333333"/>
                </a:solidFill>
                <a:latin typeface="Work Sans" panose="00000500000000000000" pitchFamily="2" charset="0"/>
              </a:rPr>
              <a:t> oli </a:t>
            </a:r>
            <a:r>
              <a:rPr lang="fi-FI" b="1">
                <a:solidFill>
                  <a:srgbClr val="333333"/>
                </a:solidFill>
                <a:latin typeface="Work Sans" panose="00000500000000000000" pitchFamily="2" charset="0"/>
              </a:rPr>
              <a:t>osa</a:t>
            </a:r>
            <a:r>
              <a:rPr lang="fi-FI">
                <a:solidFill>
                  <a:srgbClr val="333333"/>
                </a:solidFill>
                <a:latin typeface="Work Sans" panose="00000500000000000000" pitchFamily="2" charset="0"/>
              </a:rPr>
              <a:t> </a:t>
            </a:r>
            <a:r>
              <a:rPr lang="fi-FI" b="0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2022 aikana kuntatoimijoille toteuttamaa </a:t>
            </a:r>
            <a:r>
              <a:rPr lang="fi-FI" b="1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sote-uudistuksen toimeenpanon tilannekuvaseurantaa</a:t>
            </a:r>
          </a:p>
          <a:p>
            <a:endParaRPr lang="fi-FI">
              <a:solidFill>
                <a:srgbClr val="333333"/>
              </a:solidFill>
              <a:latin typeface="Work Sans" panose="00000500000000000000" pitchFamily="2" charset="0"/>
            </a:endParaRPr>
          </a:p>
          <a:p>
            <a:r>
              <a:rPr lang="fi-FI" b="1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Kyselyn kohteena</a:t>
            </a:r>
            <a:r>
              <a:rPr lang="fi-FI" b="0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 olivat kuntien ja hyvinvointialueiden toiminnallisiin yhteyksiin (</a:t>
            </a:r>
            <a:r>
              <a:rPr lang="fi-FI" b="1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ns.</a:t>
            </a:r>
            <a:r>
              <a:rPr lang="fi-FI" b="0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 </a:t>
            </a:r>
            <a:r>
              <a:rPr lang="fi-FI" b="1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yhdyspintoihin</a:t>
            </a:r>
            <a:r>
              <a:rPr lang="fi-FI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)</a:t>
            </a:r>
            <a:r>
              <a:rPr lang="fi-FI" b="1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 liittyvän valmistelun arviointi</a:t>
            </a:r>
            <a:r>
              <a:rPr lang="fi-FI" b="0" i="0">
                <a:solidFill>
                  <a:srgbClr val="333333"/>
                </a:solidFill>
                <a:effectLst/>
                <a:latin typeface="Work Sans" panose="00000500000000000000" pitchFamily="2" charset="0"/>
              </a:rPr>
              <a:t>, työnjaon selkeys, sekä uudistuksen arvioidut vaikutukset palveluihin</a:t>
            </a:r>
            <a:endParaRPr lang="fi-FI"/>
          </a:p>
          <a:p>
            <a:endParaRPr lang="fi-FI"/>
          </a:p>
          <a:p>
            <a:r>
              <a:rPr lang="fi-FI"/>
              <a:t>Kyselyn </a:t>
            </a:r>
            <a:r>
              <a:rPr lang="fi-FI" b="1"/>
              <a:t>kohderyhmänä </a:t>
            </a:r>
            <a:r>
              <a:rPr lang="fi-FI"/>
              <a:t>olivat kuntien </a:t>
            </a:r>
            <a:r>
              <a:rPr lang="fi-FI" b="1"/>
              <a:t>johtavat viranhaltijat, toimialajohto, hallitusten ja valtuustojen puheenjohtajistot </a:t>
            </a:r>
            <a:r>
              <a:rPr lang="fi-FI"/>
              <a:t>sekä kuntayhtymien (ei kuitenkaan sote-kuntayhtymien) johtajat</a:t>
            </a:r>
          </a:p>
          <a:p>
            <a:endParaRPr lang="fi-FI"/>
          </a:p>
          <a:p>
            <a:r>
              <a:rPr lang="fi-FI"/>
              <a:t>Kyselyyn saatiin vastausaikana 19.8.2022-1.9.2022 kunnilta ja kuntayhtymiltä </a:t>
            </a:r>
            <a:r>
              <a:rPr lang="fi-FI" b="1"/>
              <a:t>yhteensä 686 vastausta</a:t>
            </a:r>
            <a:r>
              <a:rPr lang="fi-FI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433A8D-A999-4588-96B1-393AD8B5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5" name="Kuva 4" descr="Kuva, joka sisältää kohteen lelu, vektorigrafiikka&#10;&#10;Kuvaus luotu automaattisesti">
            <a:extLst>
              <a:ext uri="{FF2B5EF4-FFF2-40B4-BE49-F238E27FC236}">
                <a16:creationId xmlns:a16="http://schemas.microsoft.com/office/drawing/2014/main" id="{12895BFC-17B4-334F-2B1D-F71380D7E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51" y="-196800"/>
            <a:ext cx="3144715" cy="31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6762" y="260437"/>
            <a:ext cx="10658475" cy="648283"/>
          </a:xfrm>
        </p:spPr>
        <p:txBody>
          <a:bodyPr/>
          <a:lstStyle/>
          <a:p>
            <a:pPr algn="ctr"/>
            <a:r>
              <a:rPr lang="fi-FI" sz="3600" noProof="0"/>
              <a:t>Mikä on ollut tähänastisessa yhteistyössä toimivaa? - nostoja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237260"/>
            <a:ext cx="5041206" cy="394718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sz="1400" b="1"/>
              <a:t>LUOTTAMUSHENKILÖT</a:t>
            </a:r>
          </a:p>
          <a:p>
            <a:r>
              <a:rPr lang="fi-FI" sz="1400"/>
              <a:t>Tiedottaminen hyvää</a:t>
            </a:r>
          </a:p>
          <a:p>
            <a:r>
              <a:rPr lang="fi-FI" sz="1400"/>
              <a:t>Yhteinen näkemys tulevasta</a:t>
            </a:r>
          </a:p>
          <a:p>
            <a:r>
              <a:rPr lang="fi-FI" sz="1400"/>
              <a:t>Yhteinen päämäärä ja halu</a:t>
            </a:r>
          </a:p>
          <a:p>
            <a:r>
              <a:rPr lang="fi-FI" sz="1400"/>
              <a:t>Aiempi pohja antanut tukea valmisteluun</a:t>
            </a:r>
          </a:p>
          <a:p>
            <a:r>
              <a:rPr lang="fi-FI" sz="1400"/>
              <a:t>Konkreettiset tilaisuudet ovat olleet hyviä</a:t>
            </a:r>
          </a:p>
          <a:p>
            <a:r>
              <a:rPr lang="fi-FI" sz="1400"/>
              <a:t>Tilanne on selkeytynyt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r>
              <a:rPr lang="fi-FI" sz="1400" b="1"/>
              <a:t>YLEISJOHTO</a:t>
            </a:r>
            <a:endParaRPr lang="fi-FI" sz="1400" b="1" noProof="0"/>
          </a:p>
          <a:p>
            <a:r>
              <a:rPr lang="fi-FI" sz="1400"/>
              <a:t>Kaikki maakunnan kunnat mukana valmistelussa</a:t>
            </a:r>
          </a:p>
          <a:p>
            <a:r>
              <a:rPr lang="fi-FI" sz="1400"/>
              <a:t>HVA valmistelijat ovat hoitaneet työn</a:t>
            </a:r>
            <a:r>
              <a:rPr lang="fi-FI" sz="1400" err="1"/>
              <a:t>sä</a:t>
            </a:r>
            <a:r>
              <a:rPr lang="fi-FI" sz="1400"/>
              <a:t> hyvin</a:t>
            </a:r>
          </a:p>
          <a:p>
            <a:r>
              <a:rPr lang="fi-FI" sz="1400"/>
              <a:t>Lähtökohtaisesti vuorovaikutus toimii, mutta kokonaisuus epäselvä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40970AE-BC32-9BD5-CBB2-A9C7F0BBF35A}"/>
              </a:ext>
            </a:extLst>
          </p:cNvPr>
          <p:cNvSpPr txBox="1"/>
          <p:nvPr/>
        </p:nvSpPr>
        <p:spPr>
          <a:xfrm>
            <a:off x="6023992" y="1233586"/>
            <a:ext cx="5760640" cy="4729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TOIMIALAJOHTO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Henki ja tekemisen tahti on hyvä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Halua yhteistyöhön, mutta ei resursseja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Yhteinen dialogi on alkanut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Moniammatillisuus ja keskustelu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Yhdyspintatyön valmisteluryhmässä laaja-alainen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    ja moniammatillinen edustus, on voinut vaikuttaa asioihin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Isokin rooli yhdyspintojen valmistelulla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Tahtoa, mutta ei rakenteita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Laajasti verkostot mukana, osallisuuteen satsattu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On saanut paljon informaatiota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Yhteisiä tilaisuuksia, hyvät työpajat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Tutut henkilöt</a:t>
            </a: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Hyvät työpajat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255DD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A6EFA13E-1AEE-0E77-06FF-9609397C1E48}"/>
              </a:ext>
            </a:extLst>
          </p:cNvPr>
          <p:cNvSpPr/>
          <p:nvPr/>
        </p:nvSpPr>
        <p:spPr>
          <a:xfrm>
            <a:off x="188488" y="5231531"/>
            <a:ext cx="3356215" cy="140580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”Säännölliset tapaamiset ja kokoukset kunnan, kuntayhtymän ja tulevan hyvinvointialueen viranhaltijoiden ja luottamushenkilöiden kesken.”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Puhekupla: Suorakulmio, kulmat pyöristettu 6">
            <a:extLst>
              <a:ext uri="{FF2B5EF4-FFF2-40B4-BE49-F238E27FC236}">
                <a16:creationId xmlns:a16="http://schemas.microsoft.com/office/drawing/2014/main" id="{E70BE157-236D-87A8-9364-2AC53F56AD3E}"/>
              </a:ext>
            </a:extLst>
          </p:cNvPr>
          <p:cNvSpPr/>
          <p:nvPr/>
        </p:nvSpPr>
        <p:spPr>
          <a:xfrm>
            <a:off x="3386896" y="5357954"/>
            <a:ext cx="2614894" cy="1326464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”Meillä on ollut maakunnallisen sote vuodesta 2017 lähtien. Yhteinen päämäärä motivoi neuvottelijoita.”</a:t>
            </a:r>
          </a:p>
        </p:txBody>
      </p:sp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24022072-61E9-428A-A4FC-2590280CE005}"/>
              </a:ext>
            </a:extLst>
          </p:cNvPr>
          <p:cNvSpPr/>
          <p:nvPr/>
        </p:nvSpPr>
        <p:spPr>
          <a:xfrm>
            <a:off x="8434549" y="5164304"/>
            <a:ext cx="3343385" cy="1500383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”Työpajat ovat olleet toimivia. On päästy pohtimaan tulevan rajapintatyöskentelyn haasteita ja toisaalta jakamaan nykyisiä hyviä käytänteitä. ” </a:t>
            </a:r>
            <a:endParaRPr kumimoji="0" lang="fi-FI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B2A12-6578-6245-E11E-750E32E8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2655"/>
            <a:ext cx="10658475" cy="1008113"/>
          </a:xfrm>
        </p:spPr>
        <p:txBody>
          <a:bodyPr/>
          <a:lstStyle/>
          <a:p>
            <a:pPr algn="ctr"/>
            <a:r>
              <a:rPr lang="fi-FI" sz="3600" noProof="0"/>
              <a:t>Missä on tähän </a:t>
            </a:r>
            <a:r>
              <a:rPr lang="fi-FI" sz="3600" noProof="0" err="1"/>
              <a:t>astisessa</a:t>
            </a:r>
            <a:r>
              <a:rPr lang="fi-FI" sz="3600" noProof="0"/>
              <a:t> yhteistyössä parannettavaa? - nostoja</a:t>
            </a:r>
            <a:endParaRPr lang="fi-FI" sz="36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338B8-92F2-647A-55CC-8771E31E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34789"/>
            <a:ext cx="9752298" cy="5022969"/>
          </a:xfrm>
          <a:solidFill>
            <a:schemeClr val="bg1"/>
          </a:solidFill>
        </p:spPr>
        <p:txBody>
          <a:bodyPr/>
          <a:lstStyle/>
          <a:p>
            <a:r>
              <a:rPr lang="fi-FI" sz="1600"/>
              <a:t>Kokonaiskuvan puute ja asioiden epäselvyys</a:t>
            </a:r>
          </a:p>
          <a:p>
            <a:r>
              <a:rPr lang="fi-FI" sz="1600"/>
              <a:t>Viestintä ei toimi ja tieto tulee liian myöhässä</a:t>
            </a:r>
          </a:p>
          <a:p>
            <a:r>
              <a:rPr lang="fi-FI" sz="1600"/>
              <a:t>Vuorovaikutuksen puute, avoimuudessa parannettavaa</a:t>
            </a:r>
          </a:p>
          <a:p>
            <a:r>
              <a:rPr lang="fi-FI" sz="1600"/>
              <a:t>Yksipuolinen valmistelu</a:t>
            </a:r>
          </a:p>
          <a:p>
            <a:r>
              <a:rPr lang="fi-FI" sz="1600"/>
              <a:t>Hyvinvointialueen organisoituminen</a:t>
            </a:r>
          </a:p>
          <a:p>
            <a:pPr lvl="1"/>
            <a:r>
              <a:rPr lang="fi-FI" sz="1600"/>
              <a:t>Valmistelu hidasta</a:t>
            </a:r>
          </a:p>
          <a:p>
            <a:pPr lvl="1"/>
            <a:r>
              <a:rPr lang="fi-FI" sz="1600"/>
              <a:t>Hankalaa kun hyvinvointialueella ei ole vielä viranhaltijoita</a:t>
            </a:r>
          </a:p>
          <a:p>
            <a:pPr lvl="1"/>
            <a:r>
              <a:rPr lang="fi-FI" sz="1600"/>
              <a:t>Hyvinvointialue ei voi tehdä päätöksiä</a:t>
            </a:r>
          </a:p>
          <a:p>
            <a:r>
              <a:rPr lang="fi-FI" sz="1600"/>
              <a:t>Ei vielä strategiatason yhteistyötä</a:t>
            </a:r>
          </a:p>
          <a:p>
            <a:r>
              <a:rPr lang="fi-FI" sz="1600"/>
              <a:t>Yhdyspinta-asiat ovat hyvinvointialueelle marginaalisia</a:t>
            </a:r>
          </a:p>
          <a:p>
            <a:r>
              <a:rPr lang="fi-FI" sz="1600"/>
              <a:t>Asiakasrajapinnassa työskenteleviä pitäisi </a:t>
            </a:r>
            <a:r>
              <a:rPr lang="fi-FI" sz="1600" err="1"/>
              <a:t>osallistaa</a:t>
            </a:r>
            <a:r>
              <a:rPr lang="fi-FI" sz="1600"/>
              <a:t> enemmän</a:t>
            </a:r>
          </a:p>
          <a:p>
            <a:r>
              <a:rPr lang="fi-FI" sz="1600"/>
              <a:t>Puuttuu konkretia, keskustelujen tasolla</a:t>
            </a:r>
          </a:p>
          <a:p>
            <a:r>
              <a:rPr lang="fi-FI" sz="1600"/>
              <a:t>Hyvinvointialuevalmistelijoiden resurssien niukkuus, kiire</a:t>
            </a:r>
          </a:p>
          <a:p>
            <a:r>
              <a:rPr lang="fi-FI" sz="1600"/>
              <a:t>Kunnat on pidetty sivussa, erityisesti pienet</a:t>
            </a:r>
          </a:p>
          <a:p>
            <a:r>
              <a:rPr lang="fi-FI" sz="1600" i="1"/>
              <a:t>Huom. Runsaasti kommentteja, että ei yhteistyössä mukana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7E80A1-26CC-DB6C-6818-9D5DC9F6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DF2A9151-45AF-D1F4-0F5C-358834964D83}"/>
              </a:ext>
            </a:extLst>
          </p:cNvPr>
          <p:cNvSpPr/>
          <p:nvPr/>
        </p:nvSpPr>
        <p:spPr>
          <a:xfrm>
            <a:off x="8112224" y="5138776"/>
            <a:ext cx="3622630" cy="1352776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”Kuntien, ja erityisesti pienten kuntien rooli valmistelutyössä on mitätön ja näkymä heikko sen jälkeen kun poliittisten seurantaryhmien työ päättyi aluevaaleihin.” </a:t>
            </a:r>
            <a:endParaRPr kumimoji="0" lang="fi-FI" sz="16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Puhekupla: Suorakulmio, kulmat pyöristettu 9">
            <a:extLst>
              <a:ext uri="{FF2B5EF4-FFF2-40B4-BE49-F238E27FC236}">
                <a16:creationId xmlns:a16="http://schemas.microsoft.com/office/drawing/2014/main" id="{F7CBCB3A-01AA-F21F-0708-01FA58CEA161}"/>
              </a:ext>
            </a:extLst>
          </p:cNvPr>
          <p:cNvSpPr/>
          <p:nvPr/>
        </p:nvSpPr>
        <p:spPr>
          <a:xfrm>
            <a:off x="8683502" y="3230869"/>
            <a:ext cx="3384376" cy="1671561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”Kokonaiskuvaa valmistelusta ei kunnassa ole. Hyvinvointiasioissa jonkin verran yhteistyötä samoin tiloista. Palveluverkosta </a:t>
            </a:r>
            <a:r>
              <a:rPr kumimoji="0" lang="fi-FI" sz="16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tms</a:t>
            </a: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ei ole keskustelua käyty.”</a:t>
            </a:r>
          </a:p>
        </p:txBody>
      </p:sp>
      <p:sp>
        <p:nvSpPr>
          <p:cNvPr id="11" name="Puhekupla: Suorakulmio, kulmat pyöristettu 10">
            <a:extLst>
              <a:ext uri="{FF2B5EF4-FFF2-40B4-BE49-F238E27FC236}">
                <a16:creationId xmlns:a16="http://schemas.microsoft.com/office/drawing/2014/main" id="{8D5BE1FE-417C-8CF2-D1A9-49CF8808F789}"/>
              </a:ext>
            </a:extLst>
          </p:cNvPr>
          <p:cNvSpPr/>
          <p:nvPr/>
        </p:nvSpPr>
        <p:spPr>
          <a:xfrm>
            <a:off x="6991314" y="1572484"/>
            <a:ext cx="3384376" cy="1520690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”Konkretia puuttuu. Käytännön tasolla koulujen ja oppilaitosten saaman palvelun (psykologi, kuraattori, terveydenhoitaja, koululääkäri) organisoimisesta ei ole juuri puhuttu.”</a:t>
            </a:r>
          </a:p>
        </p:txBody>
      </p:sp>
    </p:spTree>
    <p:extLst>
      <p:ext uri="{BB962C8B-B14F-4D97-AF65-F5344CB8AC3E}">
        <p14:creationId xmlns:p14="http://schemas.microsoft.com/office/powerpoint/2010/main" val="20769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err="1">
                <a:solidFill>
                  <a:schemeClr val="accent2"/>
                </a:solidFill>
              </a:rPr>
              <a:t>Kys</a:t>
            </a:r>
            <a:r>
              <a:rPr lang="fi-FI" sz="3200">
                <a:solidFill>
                  <a:schemeClr val="accent2"/>
                </a:solidFill>
              </a:rPr>
              <a:t> 10: </a:t>
            </a:r>
            <a:br>
              <a:rPr lang="fi-FI" sz="4000"/>
            </a:br>
            <a:r>
              <a:rPr lang="fi-FI" sz="4000"/>
              <a:t>Miten erilaiset asiat ovat toteutuneet hyvinvointialueen kanssa tapahtuneessa yhdyspintavalmistelussa?</a:t>
            </a:r>
            <a:br>
              <a:rPr lang="fi-FI" sz="4000"/>
            </a:br>
            <a:endParaRPr lang="fi-FI" sz="40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EDCDE12-F0CD-11D0-0971-88F5D54B6CDF}"/>
              </a:ext>
            </a:extLst>
          </p:cNvPr>
          <p:cNvSpPr txBox="1"/>
          <p:nvPr/>
        </p:nvSpPr>
        <p:spPr>
          <a:xfrm>
            <a:off x="983109" y="1019253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23071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9634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Kys10: </a:t>
            </a:r>
            <a:r>
              <a:rPr lang="fi-FI" sz="2400"/>
              <a:t>Miten seuraavat asiat ovat toteutuneet hyvinvointialueen kanssa tapahtuneessa yhdyspintavalmistelussa?</a:t>
            </a:r>
            <a:br>
              <a:rPr lang="fi-FI" sz="2400">
                <a:solidFill>
                  <a:schemeClr val="accent1"/>
                </a:solidFill>
              </a:rPr>
            </a:br>
            <a:r>
              <a:rPr lang="fi-FI" sz="1600">
                <a:solidFill>
                  <a:schemeClr val="accent1"/>
                </a:solidFill>
              </a:rPr>
              <a:t>Vastausten %-jakaumat.</a:t>
            </a:r>
            <a:r>
              <a:rPr lang="fi-FI" sz="1600">
                <a:solidFill>
                  <a:schemeClr val="tx2"/>
                </a:solidFill>
              </a:rPr>
              <a:t> </a:t>
            </a:r>
            <a:r>
              <a:rPr lang="fi-FI" sz="1200">
                <a:solidFill>
                  <a:schemeClr val="tx2"/>
                </a:solidFill>
              </a:rPr>
              <a:t>(asteikko 1-5; 1=ei lainkaan/erittäin huonosti, 5=erittäin hyvin, 0=ei osaa sanoa)</a:t>
            </a:r>
            <a:r>
              <a:rPr lang="fi-FI" sz="1600">
                <a:solidFill>
                  <a:schemeClr val="tx2"/>
                </a:solidFill>
              </a:rPr>
              <a:t> </a:t>
            </a:r>
            <a:r>
              <a:rPr lang="fi-FI" sz="1400">
                <a:solidFill>
                  <a:schemeClr val="accent1"/>
                </a:solidFill>
              </a:rPr>
              <a:t>(N=670-677)</a:t>
            </a: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247FC5F-B748-9713-A622-38A0A1A20FCE}"/>
              </a:ext>
            </a:extLst>
          </p:cNvPr>
          <p:cNvSpPr txBox="1"/>
          <p:nvPr/>
        </p:nvSpPr>
        <p:spPr>
          <a:xfrm>
            <a:off x="8256240" y="2132856"/>
            <a:ext cx="3711146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Hyvinvointialueen kanssa tapahtuneessa yhdyspintavalmistelussa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Selkeästi määritellyt vastuuhenkilöt kuntaorganisaatiossa tai kuntayhtymässä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arvioidaan toteutuneen parhaiten; tyytyväisten osuus on suurempi kuin tyytymättömien. (40% vs. 20%)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Muiden kartoitettujen asioiden katsotaan toteutuneen pikemmin huonosti kuin hyvin.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Vähiten tyytyväisyyttä</a:t>
            </a: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yhteisiin tavoitteisiin ja toimintamalleihin perustuvaan valmistelun suunnitelmallisuuden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toteutumiseen. 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0AC7AE8-FD35-6D70-5332-FBC5A002EF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4" y="1628801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Ellipsi 13">
            <a:extLst>
              <a:ext uri="{FF2B5EF4-FFF2-40B4-BE49-F238E27FC236}">
                <a16:creationId xmlns:a16="http://schemas.microsoft.com/office/drawing/2014/main" id="{AD11E729-367A-D079-36B2-8E3648F6BA20}"/>
              </a:ext>
            </a:extLst>
          </p:cNvPr>
          <p:cNvSpPr/>
          <p:nvPr/>
        </p:nvSpPr>
        <p:spPr>
          <a:xfrm>
            <a:off x="11496600" y="9087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5AB7F3D6-A15C-DF26-03A0-1D4BEF131B0C}"/>
              </a:ext>
            </a:extLst>
          </p:cNvPr>
          <p:cNvSpPr/>
          <p:nvPr/>
        </p:nvSpPr>
        <p:spPr>
          <a:xfrm>
            <a:off x="6312024" y="3861048"/>
            <a:ext cx="626368" cy="50431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C6405554-2237-7D3E-E5BF-47F0BA099C86}"/>
              </a:ext>
            </a:extLst>
          </p:cNvPr>
          <p:cNvSpPr/>
          <p:nvPr/>
        </p:nvSpPr>
        <p:spPr>
          <a:xfrm>
            <a:off x="6096000" y="5112353"/>
            <a:ext cx="626368" cy="50431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52FD3C63-195F-1512-86C0-B597F2A2D9C9}"/>
              </a:ext>
            </a:extLst>
          </p:cNvPr>
          <p:cNvSpPr/>
          <p:nvPr/>
        </p:nvSpPr>
        <p:spPr>
          <a:xfrm>
            <a:off x="4799856" y="1880699"/>
            <a:ext cx="626368" cy="5043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93" y="212017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Kys10: </a:t>
            </a:r>
            <a:r>
              <a:rPr lang="fi-FI" sz="2400"/>
              <a:t>Miten seuraavat asiat ovat toteutuneet hyvinvointialueen kanssa tapahtuneessa yhdyspintavalmistelussa?</a:t>
            </a:r>
            <a:br>
              <a:rPr lang="fi-FI" sz="2400"/>
            </a:br>
            <a:r>
              <a:rPr lang="fi-FI" sz="1600">
                <a:solidFill>
                  <a:srgbClr val="104264"/>
                </a:solidFill>
              </a:rPr>
              <a:t>% vastanneista kuntaedustajista arvioi toteutuneen </a:t>
            </a:r>
            <a:r>
              <a:rPr lang="fi-FI" sz="1600" u="sng">
                <a:solidFill>
                  <a:srgbClr val="104264"/>
                </a:solidFill>
              </a:rPr>
              <a:t>melko/erittäin hyvin</a:t>
            </a:r>
            <a:r>
              <a:rPr lang="fi-FI" sz="1600">
                <a:solidFill>
                  <a:srgbClr val="104264"/>
                </a:solidFill>
              </a:rPr>
              <a:t>. Aseman mukainen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tarkastelu. (N=670-677)   							</a:t>
            </a:r>
            <a:br>
              <a:rPr lang="fi-FI" sz="2400">
                <a:solidFill>
                  <a:schemeClr val="accent1"/>
                </a:solidFill>
              </a:rPr>
            </a:b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AD11E729-367A-D079-36B2-8E3648F6BA20}"/>
              </a:ext>
            </a:extLst>
          </p:cNvPr>
          <p:cNvSpPr/>
          <p:nvPr/>
        </p:nvSpPr>
        <p:spPr>
          <a:xfrm>
            <a:off x="11496600" y="9087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807E96A5-D16F-1DDD-2B4F-9A60F59F02E8}"/>
              </a:ext>
            </a:extLst>
          </p:cNvPr>
          <p:cNvGraphicFramePr>
            <a:graphicFrameLocks noGrp="1"/>
          </p:cNvGraphicFramePr>
          <p:nvPr/>
        </p:nvGraphicFramePr>
        <p:xfrm>
          <a:off x="581976" y="1806204"/>
          <a:ext cx="10914626" cy="4256059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497800">
                  <a:extLst>
                    <a:ext uri="{9D8B030D-6E8A-4147-A177-3AD203B41FA5}">
                      <a16:colId xmlns:a16="http://schemas.microsoft.com/office/drawing/2014/main" val="328500756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313157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7755059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568363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1059848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7302759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3213616919"/>
                    </a:ext>
                  </a:extLst>
                </a:gridCol>
              </a:tblGrid>
              <a:tr h="73330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Viranhaltijat, yleisjohto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Viranhaltijat, sektorijohto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Luottamus-henkilöt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KAIKKI VASTAAJAT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Vaihtelu-väli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N=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85754862"/>
                  </a:ext>
                </a:extLst>
              </a:tr>
              <a:tr h="73996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Valmistelun suunnitelmallisuus perustuen yhteisiin tavoitteisiin ja toimintamalleihin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11% - 20%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676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305172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Valmistelu yhteisen tietopohjan ja tilannekuvan pohjalta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13% - 24%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674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857526"/>
                  </a:ext>
                </a:extLst>
              </a:tr>
              <a:tr h="6424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Säännölliset tapaamiset hyvinvointialueiden valmistelijoiden kanssa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21% - 30%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677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150161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Yhteistyön avoimuus, vuorovaikutteisuus ja kumppanuus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20% - 25%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670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81002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Selkeästi määritellyt vastuuhenkilöt hyvinvointialueella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21% - 35%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676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469694"/>
                  </a:ext>
                </a:extLst>
              </a:tr>
              <a:tr h="6424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Selkeästi määritellyt vastuuhenkilöt kuntaorganisaatiossa/kuntayhtymässä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33% - 61%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677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1098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12C3ABBB-F734-65E5-1813-476DFC7C8CAB}"/>
              </a:ext>
            </a:extLst>
          </p:cNvPr>
          <p:cNvSpPr txBox="1"/>
          <p:nvPr/>
        </p:nvSpPr>
        <p:spPr>
          <a:xfrm>
            <a:off x="1271464" y="6058261"/>
            <a:ext cx="6206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255DD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(Sinisellä taustoitetut </a:t>
            </a: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255DD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max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255DD0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-arvoja)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4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93" y="212017"/>
            <a:ext cx="10442451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Kys10: </a:t>
            </a:r>
            <a:r>
              <a:rPr lang="fi-FI" sz="2400"/>
              <a:t>Miten seuraavat asiat ovat toteutuneet hyvinvointialueen kanssa tapahtuneessa yhdyspintavalmistelussa?</a:t>
            </a:r>
            <a:br>
              <a:rPr lang="fi-FI" sz="2400"/>
            </a:br>
            <a:r>
              <a:rPr lang="fi-FI" sz="1600">
                <a:solidFill>
                  <a:srgbClr val="104264"/>
                </a:solidFill>
              </a:rPr>
              <a:t>Aseman mukainen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tarkastelu. Keskiarvot asteikolla 1-5; mitä suurempi arvo, sitä positiivisempi arvio*.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90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b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b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						</a:t>
            </a:r>
            <a:br>
              <a:rPr lang="fi-FI" sz="2400">
                <a:solidFill>
                  <a:schemeClr val="accent1"/>
                </a:solidFill>
              </a:rPr>
            </a:b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AD11E729-367A-D079-36B2-8E3648F6BA20}"/>
              </a:ext>
            </a:extLst>
          </p:cNvPr>
          <p:cNvSpPr/>
          <p:nvPr/>
        </p:nvSpPr>
        <p:spPr>
          <a:xfrm>
            <a:off x="11496600" y="9087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807E96A5-D16F-1DDD-2B4F-9A60F59F02E8}"/>
              </a:ext>
            </a:extLst>
          </p:cNvPr>
          <p:cNvGraphicFramePr>
            <a:graphicFrameLocks noGrp="1"/>
          </p:cNvGraphicFramePr>
          <p:nvPr/>
        </p:nvGraphicFramePr>
        <p:xfrm>
          <a:off x="581976" y="1806204"/>
          <a:ext cx="10914626" cy="4137441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497800">
                  <a:extLst>
                    <a:ext uri="{9D8B030D-6E8A-4147-A177-3AD203B41FA5}">
                      <a16:colId xmlns:a16="http://schemas.microsoft.com/office/drawing/2014/main" val="328500756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313157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7755059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568363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1059848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7302759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val="3213616919"/>
                    </a:ext>
                  </a:extLst>
                </a:gridCol>
              </a:tblGrid>
              <a:tr h="61468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Viranhaltijat, yleisjohto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Viranhaltijat, sektorijohto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Luottamus-henkilöt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KAIKKI VASTAAJAT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Vaihtelu-</a:t>
                      </a:r>
                    </a:p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väli</a:t>
                      </a:r>
                      <a:endParaRPr lang="fi-FI" sz="18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N=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85754862"/>
                  </a:ext>
                </a:extLst>
              </a:tr>
              <a:tr h="73996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Valmistelun suunnitelmallisuus perustuen yhteisiin tavoitteisiin ja toimintamalleihin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2,64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2,65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2,48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2,40-2,65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544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305172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Valmistelu yhteisen tietopohjan ja tilannekuvan pohjalta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2,63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2,45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2,77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2,53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2,45-2,77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544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857526"/>
                  </a:ext>
                </a:extLst>
              </a:tr>
              <a:tr h="6424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Säännölliset tapaamiset hyvinvointialueen valmistelijoiden kanssa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2,58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2,61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2,62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2,58-2,83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574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150161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Yhteistyön avoimuus, vuorovaikutteisuus ja kumppanuus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2,56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2,68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2,68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2,56-2,71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564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81002"/>
                  </a:ext>
                </a:extLst>
              </a:tr>
              <a:tr h="49797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Selkeästi määritellyt vastuuhenkilöt hyvinvointialueella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3,08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2,73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2,60-3,08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553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469694"/>
                  </a:ext>
                </a:extLst>
              </a:tr>
              <a:tr h="64242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Selkeästi määritellyt vastuuhenkilöt kuntaorganisaatiossa/kuntayhtymässä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3,62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3,15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3,55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>
                          <a:solidFill>
                            <a:schemeClr val="accent4"/>
                          </a:solidFill>
                          <a:effectLst/>
                          <a:latin typeface="Work Sans" panose="00000500000000000000" pitchFamily="2" charset="0"/>
                        </a:rPr>
                        <a:t>3,29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3,15-3,62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563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010984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1E78C94-8C42-3F18-8753-3B97D150D05A}"/>
              </a:ext>
            </a:extLst>
          </p:cNvPr>
          <p:cNvSpPr txBox="1"/>
          <p:nvPr/>
        </p:nvSpPr>
        <p:spPr>
          <a:xfrm>
            <a:off x="766763" y="6063126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1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88637"/>
            <a:ext cx="10658475" cy="1008113"/>
          </a:xfrm>
        </p:spPr>
        <p:txBody>
          <a:bodyPr/>
          <a:lstStyle/>
          <a:p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Kys10: </a:t>
            </a:r>
            <a:r>
              <a:rPr lang="fi-FI" sz="2400"/>
              <a:t>Miten seuraavat asiat ovat toteutuneet hyvinvointialueen kanssa tapahtuneessa yhdyspintavalmistelussa?</a:t>
            </a:r>
            <a:br>
              <a:rPr lang="fi-FI" sz="2400"/>
            </a:br>
            <a:r>
              <a:rPr lang="fi-FI" sz="1600">
                <a:solidFill>
                  <a:srgbClr val="104264"/>
                </a:solidFill>
              </a:rPr>
              <a:t>% vastanneista kuntaedustajista arvioi toteutuneen melko/erittäin </a:t>
            </a:r>
            <a:r>
              <a:rPr lang="fi-FI" sz="1600" u="sng">
                <a:solidFill>
                  <a:srgbClr val="104264"/>
                </a:solidFill>
              </a:rPr>
              <a:t>hyvin</a:t>
            </a:r>
            <a:r>
              <a:rPr lang="fi-FI" sz="1600">
                <a:solidFill>
                  <a:srgbClr val="104264"/>
                </a:solidFill>
              </a:rPr>
              <a:t>. </a:t>
            </a:r>
            <a:r>
              <a:rPr lang="fi-FI" sz="1400">
                <a:solidFill>
                  <a:srgbClr val="104264"/>
                </a:solidFill>
              </a:rPr>
              <a:t>K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untakokoluokittainen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tarkastelu. (N=629-636)</a:t>
            </a:r>
            <a:br>
              <a:rPr lang="fi-FI" sz="2400">
                <a:solidFill>
                  <a:schemeClr val="accent1"/>
                </a:solidFill>
              </a:rPr>
            </a:b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AD11E729-367A-D079-36B2-8E3648F6BA20}"/>
              </a:ext>
            </a:extLst>
          </p:cNvPr>
          <p:cNvSpPr/>
          <p:nvPr/>
        </p:nvSpPr>
        <p:spPr>
          <a:xfrm>
            <a:off x="11496600" y="9087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807E96A5-D16F-1DDD-2B4F-9A60F59F02E8}"/>
              </a:ext>
            </a:extLst>
          </p:cNvPr>
          <p:cNvGraphicFramePr>
            <a:graphicFrameLocks noGrp="1"/>
          </p:cNvGraphicFramePr>
          <p:nvPr/>
        </p:nvGraphicFramePr>
        <p:xfrm>
          <a:off x="623392" y="1700808"/>
          <a:ext cx="10585178" cy="410445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427317">
                  <a:extLst>
                    <a:ext uri="{9D8B030D-6E8A-4147-A177-3AD203B41FA5}">
                      <a16:colId xmlns:a16="http://schemas.microsoft.com/office/drawing/2014/main" val="3285007561"/>
                    </a:ext>
                  </a:extLst>
                </a:gridCol>
                <a:gridCol w="1066064">
                  <a:extLst>
                    <a:ext uri="{9D8B030D-6E8A-4147-A177-3AD203B41FA5}">
                      <a16:colId xmlns:a16="http://schemas.microsoft.com/office/drawing/2014/main" val="3531315700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877550598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1456836373"/>
                    </a:ext>
                  </a:extLst>
                </a:gridCol>
                <a:gridCol w="855640">
                  <a:extLst>
                    <a:ext uri="{9D8B030D-6E8A-4147-A177-3AD203B41FA5}">
                      <a16:colId xmlns:a16="http://schemas.microsoft.com/office/drawing/2014/main" val="1410598487"/>
                    </a:ext>
                  </a:extLst>
                </a:gridCol>
                <a:gridCol w="860032">
                  <a:extLst>
                    <a:ext uri="{9D8B030D-6E8A-4147-A177-3AD203B41FA5}">
                      <a16:colId xmlns:a16="http://schemas.microsoft.com/office/drawing/2014/main" val="2068355760"/>
                    </a:ext>
                  </a:extLst>
                </a:gridCol>
                <a:gridCol w="1021954">
                  <a:extLst>
                    <a:ext uri="{9D8B030D-6E8A-4147-A177-3AD203B41FA5}">
                      <a16:colId xmlns:a16="http://schemas.microsoft.com/office/drawing/2014/main" val="2566219524"/>
                    </a:ext>
                  </a:extLst>
                </a:gridCol>
                <a:gridCol w="1094951">
                  <a:extLst>
                    <a:ext uri="{9D8B030D-6E8A-4147-A177-3AD203B41FA5}">
                      <a16:colId xmlns:a16="http://schemas.microsoft.com/office/drawing/2014/main" val="256847684"/>
                    </a:ext>
                  </a:extLst>
                </a:gridCol>
                <a:gridCol w="583976">
                  <a:extLst>
                    <a:ext uri="{9D8B030D-6E8A-4147-A177-3AD203B41FA5}">
                      <a16:colId xmlns:a16="http://schemas.microsoft.com/office/drawing/2014/main" val="3213616919"/>
                    </a:ext>
                  </a:extLst>
                </a:gridCol>
              </a:tblGrid>
              <a:tr h="83429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 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>
                          <a:effectLst/>
                        </a:rPr>
                        <a:t>alle 5 000 as.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5 000 - 10 000 as.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10 001 - 20 000 as.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20 001 - 50 000 as.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</a:rPr>
                        <a:t>50 001 - 100 000 as.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>
                          <a:effectLst/>
                        </a:rPr>
                        <a:t>yli 100 000 as.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>
                          <a:effectLst/>
                        </a:rPr>
                        <a:t>KUNTA-VASTAAJAT YHT.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N=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885754862"/>
                  </a:ext>
                </a:extLst>
              </a:tr>
              <a:tr h="7492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Valmistelun suunnitelmallisuus perustuen yhteisiin tavoitteisiin ja toimintamalleihin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20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13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635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4305172"/>
                  </a:ext>
                </a:extLst>
              </a:tr>
              <a:tr h="5041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Valmistelu yhteisen tietopohjan ja tilannekuvan pohjalta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16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633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4857526"/>
                  </a:ext>
                </a:extLst>
              </a:tr>
              <a:tr h="5041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Säännölliset tapaamiset hyvinvointi-alueiden valmistelijoiden kanssa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27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24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636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3150161"/>
                  </a:ext>
                </a:extLst>
              </a:tr>
              <a:tr h="5041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Yhteistyön avoimuus, vuorovaikutteisuus ja kumppanuus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38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23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629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081002"/>
                  </a:ext>
                </a:extLst>
              </a:tr>
              <a:tr h="5041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Selkeästi määritellyt vastuuhenkilöt hyvinvointialueella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24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635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9469694"/>
                  </a:ext>
                </a:extLst>
              </a:tr>
              <a:tr h="5041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u="none" strike="noStrike">
                          <a:effectLst/>
                        </a:rPr>
                        <a:t>Selkeästi määritellyt vastuuhenkilöt kuntaorganisaatiossa/kuntayhtymässä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41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45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45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54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>
                          <a:effectLst/>
                        </a:rPr>
                        <a:t>40</a:t>
                      </a:r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636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9010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339634"/>
            <a:ext cx="10441159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Kys10: </a:t>
            </a:r>
            <a:r>
              <a:rPr lang="fi-FI" sz="2400"/>
              <a:t>Miten seuraavat asiat ovat toteutuneet hyvinvointialueen kanssa tapahtuneessa yhdyspintavalmistelussa?</a:t>
            </a:r>
            <a:br>
              <a:rPr lang="fi-FI" sz="2400"/>
            </a:br>
            <a:r>
              <a:rPr lang="fi-FI" sz="1400">
                <a:solidFill>
                  <a:srgbClr val="104264"/>
                </a:solidFill>
              </a:rPr>
              <a:t>Kuntavastaajien arviot kuntakokoluokittain. Ke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skiarvot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asteikolla 1-5; mitä suurempi arvo, sitä positiivisempi arvio*.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90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FA16DB-2201-26EB-005A-4635ED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AD11E729-367A-D079-36B2-8E3648F6BA20}"/>
              </a:ext>
            </a:extLst>
          </p:cNvPr>
          <p:cNvSpPr/>
          <p:nvPr/>
        </p:nvSpPr>
        <p:spPr>
          <a:xfrm>
            <a:off x="11496600" y="9087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6FC860C4-47BA-741D-D66F-ECF9A74354A2}"/>
              </a:ext>
            </a:extLst>
          </p:cNvPr>
          <p:cNvGraphicFramePr>
            <a:graphicFrameLocks noGrp="1"/>
          </p:cNvGraphicFramePr>
          <p:nvPr/>
        </p:nvGraphicFramePr>
        <p:xfrm>
          <a:off x="551384" y="1772816"/>
          <a:ext cx="10729190" cy="430968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517644">
                  <a:extLst>
                    <a:ext uri="{9D8B030D-6E8A-4147-A177-3AD203B41FA5}">
                      <a16:colId xmlns:a16="http://schemas.microsoft.com/office/drawing/2014/main" val="3792495281"/>
                    </a:ext>
                  </a:extLst>
                </a:gridCol>
                <a:gridCol w="879411">
                  <a:extLst>
                    <a:ext uri="{9D8B030D-6E8A-4147-A177-3AD203B41FA5}">
                      <a16:colId xmlns:a16="http://schemas.microsoft.com/office/drawing/2014/main" val="928540044"/>
                    </a:ext>
                  </a:extLst>
                </a:gridCol>
                <a:gridCol w="659558">
                  <a:extLst>
                    <a:ext uri="{9D8B030D-6E8A-4147-A177-3AD203B41FA5}">
                      <a16:colId xmlns:a16="http://schemas.microsoft.com/office/drawing/2014/main" val="1022151414"/>
                    </a:ext>
                  </a:extLst>
                </a:gridCol>
                <a:gridCol w="786746">
                  <a:extLst>
                    <a:ext uri="{9D8B030D-6E8A-4147-A177-3AD203B41FA5}">
                      <a16:colId xmlns:a16="http://schemas.microsoft.com/office/drawing/2014/main" val="4046125221"/>
                    </a:ext>
                  </a:extLst>
                </a:gridCol>
                <a:gridCol w="687454">
                  <a:extLst>
                    <a:ext uri="{9D8B030D-6E8A-4147-A177-3AD203B41FA5}">
                      <a16:colId xmlns:a16="http://schemas.microsoft.com/office/drawing/2014/main" val="2594611100"/>
                    </a:ext>
                  </a:extLst>
                </a:gridCol>
                <a:gridCol w="762532">
                  <a:extLst>
                    <a:ext uri="{9D8B030D-6E8A-4147-A177-3AD203B41FA5}">
                      <a16:colId xmlns:a16="http://schemas.microsoft.com/office/drawing/2014/main" val="2563644645"/>
                    </a:ext>
                  </a:extLst>
                </a:gridCol>
                <a:gridCol w="887359">
                  <a:extLst>
                    <a:ext uri="{9D8B030D-6E8A-4147-A177-3AD203B41FA5}">
                      <a16:colId xmlns:a16="http://schemas.microsoft.com/office/drawing/2014/main" val="261653466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2087056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69135617"/>
                    </a:ext>
                  </a:extLst>
                </a:gridCol>
                <a:gridCol w="576062">
                  <a:extLst>
                    <a:ext uri="{9D8B030D-6E8A-4147-A177-3AD203B41FA5}">
                      <a16:colId xmlns:a16="http://schemas.microsoft.com/office/drawing/2014/main" val="2140026805"/>
                    </a:ext>
                  </a:extLst>
                </a:gridCol>
              </a:tblGrid>
              <a:tr h="7206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4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alle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5 000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5 000 –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10 000 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10 001 - 20 000 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20 001 - 50 000 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50 001 - 100 000 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yli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100 000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KUNTA-VASTAAJAT YHT.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Vaihtelu-väli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endParaRPr lang="fi-FI" sz="1100" b="1" i="1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44391"/>
                  </a:ext>
                </a:extLst>
              </a:tr>
              <a:tr h="64690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Valmistelun suunnitelmallisuus perustuen yhteisiin tavoitteisiin ja toimintamalleihin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2,53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2,38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2,35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2,17</a:t>
                      </a:r>
                      <a:endParaRPr lang="fi-FI" sz="1400" b="1" i="0" u="none" strike="noStrike">
                        <a:solidFill>
                          <a:srgbClr val="923468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2,78</a:t>
                      </a:r>
                      <a:endParaRPr lang="fi-FI" sz="1400" b="1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2,47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2,17-2,78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510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0506515"/>
                  </a:ext>
                </a:extLst>
              </a:tr>
              <a:tr h="5738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Valmistelu yhteisen tietopohjan ja tilannekuvan pohjalta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2,57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2,42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2,41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2,22</a:t>
                      </a:r>
                      <a:endParaRPr lang="fi-FI" sz="1400" b="1" i="0" u="none" strike="noStrike">
                        <a:solidFill>
                          <a:srgbClr val="923468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2,91</a:t>
                      </a:r>
                      <a:endParaRPr lang="fi-FI" sz="1400" b="1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2,52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2,22-2,91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511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439388"/>
                  </a:ext>
                </a:extLst>
              </a:tr>
              <a:tr h="64690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Säännölliset tapaamiset hyvinvointialueen valmistelijoiden kanssa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2,81</a:t>
                      </a:r>
                      <a:endParaRPr lang="fi-FI" sz="1400" b="1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2,27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2,64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2,27-2,81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541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1331326"/>
                  </a:ext>
                </a:extLst>
              </a:tr>
              <a:tr h="5738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Yhteistyön avoimuus, vuorovaikutteisuus ja kumppanuus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2,48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2,92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2,46</a:t>
                      </a:r>
                      <a:endParaRPr lang="fi-FI" sz="1400" b="1" i="0" u="none" strike="noStrike">
                        <a:solidFill>
                          <a:srgbClr val="923468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3,09</a:t>
                      </a:r>
                      <a:endParaRPr lang="fi-FI" sz="1400" b="1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2,68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2,46-3,09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528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8943291"/>
                  </a:ext>
                </a:extLst>
              </a:tr>
              <a:tr h="5738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Selkeästi määritellyt vastuuhlöt hyvinvointialueella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2,96</a:t>
                      </a:r>
                      <a:endParaRPr lang="fi-FI" sz="1400" b="1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2,25</a:t>
                      </a:r>
                      <a:endParaRPr lang="fi-FI" sz="1400" b="1" i="0" u="none" strike="noStrike">
                        <a:solidFill>
                          <a:srgbClr val="923468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2,72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2,25-2,96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521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2083306"/>
                  </a:ext>
                </a:extLst>
              </a:tr>
              <a:tr h="5738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Selkeästi määritellyt vastuuhlöt kuntaorganisaatiossa/kuntayhtymässä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3,21</a:t>
                      </a:r>
                      <a:endParaRPr lang="fi-FI" sz="1400" b="0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3,26</a:t>
                      </a:r>
                      <a:endParaRPr lang="fi-FI" sz="1400" b="0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3,43</a:t>
                      </a:r>
                      <a:endParaRPr lang="fi-FI" sz="1400" b="0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3,30</a:t>
                      </a:r>
                      <a:endParaRPr lang="fi-FI" sz="1400" b="0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sng" strike="noStrike">
                          <a:effectLst/>
                        </a:rPr>
                        <a:t>3,14</a:t>
                      </a:r>
                      <a:endParaRPr lang="fi-FI" sz="1400" b="0" i="0" u="sng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3,66</a:t>
                      </a:r>
                      <a:endParaRPr lang="fi-FI" sz="1400" b="1" i="0" u="none" strike="noStrike">
                        <a:solidFill>
                          <a:srgbClr val="255DD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3,30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3,14-3,66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530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4898941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7C113734-94E3-654B-06D0-379923DED11D}"/>
              </a:ext>
            </a:extLst>
          </p:cNvPr>
          <p:cNvSpPr txBox="1"/>
          <p:nvPr/>
        </p:nvSpPr>
        <p:spPr>
          <a:xfrm>
            <a:off x="1001754" y="6193905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30672-369B-AAA7-E028-06E68F90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13" y="49914"/>
            <a:ext cx="11415008" cy="1008113"/>
          </a:xfrm>
        </p:spPr>
        <p:txBody>
          <a:bodyPr/>
          <a:lstStyle/>
          <a:p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000"/>
            </a:br>
            <a:r>
              <a:rPr lang="fi-FI" sz="1600">
                <a:solidFill>
                  <a:schemeClr val="accent2"/>
                </a:solidFill>
              </a:rPr>
              <a:t>Kys10: </a:t>
            </a:r>
            <a:r>
              <a:rPr lang="fi-FI" sz="1800"/>
              <a:t>Miten seuraavat asiat ovat toteutuneet hyvinvointialueen kanssa tapahtuneessa yhdyspintavalmistelussa? </a:t>
            </a:r>
            <a:r>
              <a:rPr lang="fi-FI" sz="1400">
                <a:solidFill>
                  <a:srgbClr val="104264"/>
                </a:solidFill>
              </a:rPr>
              <a:t>Vastausten tarkastelu </a:t>
            </a:r>
            <a:r>
              <a:rPr lang="fi-FI" sz="1400" u="sng">
                <a:solidFill>
                  <a:srgbClr val="104264"/>
                </a:solidFill>
              </a:rPr>
              <a:t>hyvinvointialueittain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. </a:t>
            </a:r>
            <a:b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Keskiarvot asteikolla 1-5; mitä suurempi arvo, sitä positiivisempi arvio*. </a:t>
            </a:r>
            <a:r>
              <a:rPr lang="fi-FI" sz="900">
                <a:solidFill>
                  <a:schemeClr val="tx2"/>
                </a:solidFill>
              </a:rPr>
              <a:t>(</a:t>
            </a:r>
            <a:r>
              <a:rPr lang="fi-FI" sz="900" err="1">
                <a:solidFill>
                  <a:schemeClr val="tx2"/>
                </a:solidFill>
              </a:rPr>
              <a:t>pl</a:t>
            </a:r>
            <a:r>
              <a:rPr lang="fi-FI" sz="900">
                <a:solidFill>
                  <a:schemeClr val="tx2"/>
                </a:solidFill>
              </a:rPr>
              <a:t> kuntayhtymäedustajien vastaukset)</a:t>
            </a:r>
            <a:br>
              <a:rPr lang="fi-FI" sz="700">
                <a:solidFill>
                  <a:schemeClr val="tx2"/>
                </a:solidFill>
              </a:rPr>
            </a:b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b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						</a:t>
            </a:r>
            <a:br>
              <a:rPr lang="fi-FI" sz="2000">
                <a:solidFill>
                  <a:schemeClr val="accent1"/>
                </a:solidFill>
              </a:rPr>
            </a:br>
            <a:br>
              <a:rPr lang="fi-FI" sz="1400">
                <a:solidFill>
                  <a:schemeClr val="accent1"/>
                </a:solidFill>
              </a:rPr>
            </a:br>
            <a:endParaRPr lang="fi-FI" sz="3600">
              <a:solidFill>
                <a:schemeClr val="accent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DEC9FD-DA7B-F3E7-7556-D9D186F6172A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AD11E729-367A-D079-36B2-8E3648F6BA20}"/>
              </a:ext>
            </a:extLst>
          </p:cNvPr>
          <p:cNvSpPr/>
          <p:nvPr/>
        </p:nvSpPr>
        <p:spPr>
          <a:xfrm>
            <a:off x="11496600" y="9087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04837203-D762-3DAC-E316-CA6673C0D7AD}"/>
              </a:ext>
            </a:extLst>
          </p:cNvPr>
          <p:cNvGraphicFramePr>
            <a:graphicFrameLocks noGrp="1"/>
          </p:cNvGraphicFramePr>
          <p:nvPr/>
        </p:nvGraphicFramePr>
        <p:xfrm>
          <a:off x="445112" y="1067973"/>
          <a:ext cx="11377263" cy="527395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91254">
                  <a:extLst>
                    <a:ext uri="{9D8B030D-6E8A-4147-A177-3AD203B41FA5}">
                      <a16:colId xmlns:a16="http://schemas.microsoft.com/office/drawing/2014/main" val="3626758238"/>
                    </a:ext>
                  </a:extLst>
                </a:gridCol>
                <a:gridCol w="1577098">
                  <a:extLst>
                    <a:ext uri="{9D8B030D-6E8A-4147-A177-3AD203B41FA5}">
                      <a16:colId xmlns:a16="http://schemas.microsoft.com/office/drawing/2014/main" val="122926853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54986845"/>
                    </a:ext>
                  </a:extLst>
                </a:gridCol>
                <a:gridCol w="1695967">
                  <a:extLst>
                    <a:ext uri="{9D8B030D-6E8A-4147-A177-3AD203B41FA5}">
                      <a16:colId xmlns:a16="http://schemas.microsoft.com/office/drawing/2014/main" val="1229366667"/>
                    </a:ext>
                  </a:extLst>
                </a:gridCol>
                <a:gridCol w="1739735">
                  <a:extLst>
                    <a:ext uri="{9D8B030D-6E8A-4147-A177-3AD203B41FA5}">
                      <a16:colId xmlns:a16="http://schemas.microsoft.com/office/drawing/2014/main" val="2558626719"/>
                    </a:ext>
                  </a:extLst>
                </a:gridCol>
                <a:gridCol w="1504471">
                  <a:extLst>
                    <a:ext uri="{9D8B030D-6E8A-4147-A177-3AD203B41FA5}">
                      <a16:colId xmlns:a16="http://schemas.microsoft.com/office/drawing/2014/main" val="974807996"/>
                    </a:ext>
                  </a:extLst>
                </a:gridCol>
                <a:gridCol w="1612554">
                  <a:extLst>
                    <a:ext uri="{9D8B030D-6E8A-4147-A177-3AD203B41FA5}">
                      <a16:colId xmlns:a16="http://schemas.microsoft.com/office/drawing/2014/main" val="308747959"/>
                    </a:ext>
                  </a:extLst>
                </a:gridCol>
              </a:tblGrid>
              <a:tr h="844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u="none" strike="noStrike">
                          <a:effectLst/>
                        </a:rPr>
                        <a:t>Hyvinvointialue</a:t>
                      </a:r>
                      <a:endParaRPr lang="fi-FI" sz="1100" b="1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"/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>
                          <a:effectLst/>
                        </a:rPr>
                        <a:t>Selkeästi määritellyt vastuuhlöt kuntaorganisaatiossa/ kuntayhtymässä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>
                          <a:effectLst/>
                        </a:rPr>
                        <a:t>Selkeästi määritellyt vastuuhlöt hyvinvointialueella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>
                          <a:effectLst/>
                        </a:rPr>
                        <a:t>Yhteistyön avoimuus, vuorovaikutteisuus </a:t>
                      </a:r>
                    </a:p>
                    <a:p>
                      <a:pPr algn="ctr" fontAlgn="t"/>
                      <a:r>
                        <a:rPr lang="fi-FI" sz="1100" b="1" u="none" strike="noStrike">
                          <a:effectLst/>
                        </a:rPr>
                        <a:t>ja kumppanuus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>
                          <a:effectLst/>
                        </a:rPr>
                        <a:t>Säännölliset tapaamiset hyvinvointialueen valmistelijoiden kanssa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>
                          <a:effectLst/>
                        </a:rPr>
                        <a:t>Valmistelu yhteisen tietopohjan ja tilannekuvan pohjalta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u="none" strike="noStrike">
                          <a:effectLst/>
                        </a:rPr>
                        <a:t>Valmistelun suunnitelmallisuus perustuen yhteisiin tavoitteisiin ja toimintamalleihin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46702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Etelä-Karjala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2,63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1,94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2,62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697643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2,75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2,06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509525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Etelä-Savo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3,16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2,68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644751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Helsinki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2,00</a:t>
                      </a:r>
                      <a:endParaRPr lang="fi-FI" sz="105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effectLst/>
                        </a:rPr>
                        <a:t>4,50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effectLst/>
                        </a:rPr>
                        <a:t>5,00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effectLst/>
                        </a:rPr>
                        <a:t>3,50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64103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Itä-Uusimaa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2,73</a:t>
                      </a:r>
                      <a:endParaRPr lang="fi-FI" sz="105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2,09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solidFill>
                            <a:schemeClr val="accent3"/>
                          </a:solidFill>
                          <a:effectLst/>
                        </a:rPr>
                        <a:t>1,73</a:t>
                      </a:r>
                      <a:endParaRPr lang="fi-FI" sz="105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solidFill>
                            <a:schemeClr val="accent3"/>
                          </a:solidFill>
                          <a:effectLst/>
                        </a:rPr>
                        <a:t>1,77</a:t>
                      </a:r>
                      <a:endParaRPr lang="fi-FI" sz="105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solidFill>
                            <a:schemeClr val="accent3"/>
                          </a:solidFill>
                          <a:effectLst/>
                        </a:rPr>
                        <a:t>1,70</a:t>
                      </a:r>
                      <a:endParaRPr lang="fi-FI" sz="105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solidFill>
                            <a:schemeClr val="accent3"/>
                          </a:solidFill>
                          <a:effectLst/>
                        </a:rPr>
                        <a:t>1,80</a:t>
                      </a:r>
                      <a:endParaRPr lang="fi-FI" sz="105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04608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Kainuu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3,39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216176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Kanta-Häme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3,13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2,36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027228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3,50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358044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Keski-Suomi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3,37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2,63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982867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2,89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2,67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117932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Kymenlaakso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3,71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2,56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2,68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907865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Lappi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2,36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300983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Länsi-Uusimaa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3,30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2,70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275527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Pirkanmaa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3,68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2,71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2,98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2,77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2,79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245386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3,50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2,60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2,48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2,09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451095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Pohjois-Karjala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3,88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effectLst/>
                        </a:rPr>
                        <a:t>3,63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3,35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effectLst/>
                        </a:rPr>
                        <a:t>3,47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3,18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47795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3,57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3,02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41076"/>
                  </a:ext>
                </a:extLst>
              </a:tr>
              <a:tr h="22817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Pohjois-Savo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3,11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2,14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489531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Päijät-Häme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2,73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3,28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2,79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2,54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763720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Satakunta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2,14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2,24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1,89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20973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Vantaa-Keravan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>
                          <a:effectLst/>
                        </a:rPr>
                        <a:t>4,40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3,20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3,80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3,33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2,33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2,00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319106"/>
                  </a:ext>
                </a:extLst>
              </a:tr>
              <a:tr h="17348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Varsinais-Suomi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3,04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2,35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2,31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2,19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2,17</a:t>
                      </a:r>
                      <a:endParaRPr lang="fi-FI" sz="105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46496"/>
                  </a:ext>
                </a:extLst>
              </a:tr>
              <a:tr h="18872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KAIKKI VASTAAJAT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3,29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2,73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2,68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2,62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2,53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2,48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16916"/>
                  </a:ext>
                </a:extLst>
              </a:tr>
              <a:tr h="184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vaihteluväli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2,73-4,40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2,00-3,63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1,73-4,50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1,77-3,47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1,70-5,00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1,80-3,50</a:t>
                      </a:r>
                    </a:p>
                  </a:txBody>
                  <a:tcPr marL="5782" marR="5782" marT="5782" marB="0" anchor="b"/>
                </a:tc>
                <a:extLst>
                  <a:ext uri="{0D108BD9-81ED-4DB2-BD59-A6C34878D82A}">
                    <a16:rowId xmlns:a16="http://schemas.microsoft.com/office/drawing/2014/main" val="4215741955"/>
                  </a:ext>
                </a:extLst>
              </a:tr>
              <a:tr h="184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u="none" strike="noStrike">
                          <a:effectLst/>
                        </a:rPr>
                        <a:t>N=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563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553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564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574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544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u="none" strike="noStrike">
                          <a:effectLst/>
                        </a:rPr>
                        <a:t>544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extLst>
                  <a:ext uri="{0D108BD9-81ED-4DB2-BD59-A6C34878D82A}">
                    <a16:rowId xmlns:a16="http://schemas.microsoft.com/office/drawing/2014/main" val="1025677377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BD1E794-9B9B-E5DE-2F1B-8FFF28981A79}"/>
              </a:ext>
            </a:extLst>
          </p:cNvPr>
          <p:cNvSpPr txBox="1"/>
          <p:nvPr/>
        </p:nvSpPr>
        <p:spPr>
          <a:xfrm>
            <a:off x="479376" y="6405743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B2A12-6578-6245-E11E-750E32E8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2655"/>
            <a:ext cx="10658475" cy="1008113"/>
          </a:xfrm>
        </p:spPr>
        <p:txBody>
          <a:bodyPr/>
          <a:lstStyle/>
          <a:p>
            <a:pPr algn="ctr"/>
            <a:r>
              <a:rPr lang="fi-FI" sz="2800" noProof="0"/>
              <a:t>Mitkä ovat tällä hetkellä keskeisiä haasteita ja ongelmakohtia yhdyspintojen valmistelussa</a:t>
            </a:r>
            <a:r>
              <a:rPr lang="fi-FI" sz="3600" noProof="0"/>
              <a:t>?</a:t>
            </a:r>
            <a:endParaRPr lang="fi-FI" sz="36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338B8-92F2-647A-55CC-8771E31E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38679"/>
            <a:ext cx="9680290" cy="5086665"/>
          </a:xfrm>
          <a:solidFill>
            <a:schemeClr val="bg1"/>
          </a:solidFill>
        </p:spPr>
        <p:txBody>
          <a:bodyPr/>
          <a:lstStyle/>
          <a:p>
            <a:r>
              <a:rPr lang="fi-FI" sz="1600"/>
              <a:t>Yhdyspintakokonaisuuden laajuus</a:t>
            </a:r>
          </a:p>
          <a:p>
            <a:r>
              <a:rPr lang="fi-FI" sz="1600"/>
              <a:t>Tilannekuvan puute</a:t>
            </a:r>
          </a:p>
          <a:p>
            <a:r>
              <a:rPr lang="fi-FI" sz="1600"/>
              <a:t>Vastuiden puute ja epäselvät rajaukset, linjaukset puuttuvat</a:t>
            </a:r>
          </a:p>
          <a:p>
            <a:r>
              <a:rPr lang="fi-FI" sz="1600"/>
              <a:t>Epäselvät tavoitteet ja toimintamallit</a:t>
            </a:r>
          </a:p>
          <a:p>
            <a:r>
              <a:rPr lang="fi-FI" sz="1600"/>
              <a:t>Hyvinvointialueen organisaatio on vielä kesken, neuvottelukumppani puuttuu</a:t>
            </a:r>
          </a:p>
          <a:p>
            <a:r>
              <a:rPr lang="fi-FI" sz="1600"/>
              <a:t>Sopimusasioiden epäselvyys</a:t>
            </a:r>
          </a:p>
          <a:p>
            <a:r>
              <a:rPr lang="fi-FI" sz="1600"/>
              <a:t>Tiedon puute: tieto ei liiku kuntien ja hyvinvointialueiden välillä eikä hyvinvointialueen sisällä. Vähäinen vuorovaikutus</a:t>
            </a:r>
          </a:p>
          <a:p>
            <a:r>
              <a:rPr lang="fi-FI" sz="1600"/>
              <a:t>Resurssien vähyys, hyvinvointialueilla ja myös kunnissa</a:t>
            </a:r>
          </a:p>
          <a:p>
            <a:r>
              <a:rPr lang="fi-FI" sz="1600"/>
              <a:t>Kuntien erilaisuutta ei huomioida</a:t>
            </a:r>
          </a:p>
          <a:p>
            <a:r>
              <a:rPr lang="fi-FI" sz="1600"/>
              <a:t>Kunta ei tasavertainen kumppani</a:t>
            </a:r>
          </a:p>
          <a:p>
            <a:r>
              <a:rPr lang="fi-FI" sz="1600"/>
              <a:t>Uudistus sairaalavetoista</a:t>
            </a:r>
          </a:p>
          <a:p>
            <a:r>
              <a:rPr lang="fi-FI" sz="1600"/>
              <a:t>Asioita valmistellaan ylätasolla, konkreettista toimintaa ja </a:t>
            </a:r>
          </a:p>
          <a:p>
            <a:pPr marL="0" indent="0">
              <a:buNone/>
            </a:pPr>
            <a:r>
              <a:rPr lang="fi-FI" sz="1600"/>
              <a:t>    käytänteitä tunteva johto ei mukana</a:t>
            </a:r>
          </a:p>
          <a:p>
            <a:r>
              <a:rPr lang="fi-FI" sz="1600"/>
              <a:t>Henkilöstön siirtoon liittyvät asiat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7E80A1-26CC-DB6C-6818-9D5DC9F6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DF2A9151-45AF-D1F4-0F5C-358834964D83}"/>
              </a:ext>
            </a:extLst>
          </p:cNvPr>
          <p:cNvSpPr/>
          <p:nvPr/>
        </p:nvSpPr>
        <p:spPr>
          <a:xfrm>
            <a:off x="8692612" y="1357942"/>
            <a:ext cx="3439698" cy="1387792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”Päätöksenteon puolella asiat ovat olleet lähinnä hyvin teknisiä. On katsottu läpi kiinteistöt ym. ja lähdetty muokkaamaan omaa organisaatiota muutoksen jälkeiseen aikaan. Yhteistyö HV-alueen kanssa on ollut vähäisempää.”</a:t>
            </a:r>
            <a:endParaRPr kumimoji="0" lang="fi-FI" sz="1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Puhekupla: Suorakulmio, kulmat pyöristettu 9">
            <a:extLst>
              <a:ext uri="{FF2B5EF4-FFF2-40B4-BE49-F238E27FC236}">
                <a16:creationId xmlns:a16="http://schemas.microsoft.com/office/drawing/2014/main" id="{F7CBCB3A-01AA-F21F-0708-01FA58CEA161}"/>
              </a:ext>
            </a:extLst>
          </p:cNvPr>
          <p:cNvSpPr/>
          <p:nvPr/>
        </p:nvSpPr>
        <p:spPr>
          <a:xfrm>
            <a:off x="7226728" y="4031529"/>
            <a:ext cx="3252090" cy="138779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”Yhteistä tilannekuvaa ei ole ja aikataulu on käytännössä mahdoton. Taloudellinen ja toiminnallinen analyysi puuttuu. Lainsäädäntö ei tarjoa kaikkia vastauksia mm. vastuunjakoon liittyen. ”</a:t>
            </a:r>
          </a:p>
        </p:txBody>
      </p:sp>
      <p:sp>
        <p:nvSpPr>
          <p:cNvPr id="11" name="Puhekupla: Suorakulmio, kulmat pyöristettu 10">
            <a:extLst>
              <a:ext uri="{FF2B5EF4-FFF2-40B4-BE49-F238E27FC236}">
                <a16:creationId xmlns:a16="http://schemas.microsoft.com/office/drawing/2014/main" id="{8D5BE1FE-417C-8CF2-D1A9-49CF8808F789}"/>
              </a:ext>
            </a:extLst>
          </p:cNvPr>
          <p:cNvSpPr/>
          <p:nvPr/>
        </p:nvSpPr>
        <p:spPr>
          <a:xfrm>
            <a:off x="9007950" y="5501216"/>
            <a:ext cx="2971324" cy="1152128"/>
          </a:xfrm>
          <a:prstGeom prst="wedgeRoundRect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”Valmistelua tehdään kenties hieman ylemmällä tasolla. Olisi hyvä, että myös tulosalueen johto olisi prosesseista tietoisempi</a:t>
            </a:r>
            <a:r>
              <a:rPr kumimoji="0" lang="fi-FI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kumimoji="0" lang="fi-FI" sz="12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DE2FC-2B65-404F-9DEA-4974A733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2" y="463972"/>
            <a:ext cx="9433693" cy="720081"/>
          </a:xfrm>
        </p:spPr>
        <p:txBody>
          <a:bodyPr/>
          <a:lstStyle/>
          <a:p>
            <a:r>
              <a:rPr lang="fi-FI"/>
              <a:t>Poimintoja keskeisistä tuloksista</a:t>
            </a:r>
            <a:br>
              <a:rPr lang="fi-FI"/>
            </a:br>
            <a:r>
              <a:rPr lang="fi-FI" sz="2400">
                <a:solidFill>
                  <a:schemeClr val="accent2">
                    <a:lumMod val="75000"/>
                  </a:schemeClr>
                </a:solidFill>
              </a:rPr>
              <a:t>Valmistelun arviointi</a:t>
            </a:r>
            <a:endParaRPr lang="fi-FI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86B1F0-49A2-4065-B7DE-94933951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95" y="1844824"/>
            <a:ext cx="9774237" cy="4896544"/>
          </a:xfrm>
        </p:spPr>
        <p:txBody>
          <a:bodyPr/>
          <a:lstStyle/>
          <a:p>
            <a:pPr marL="271145" indent="-271145"/>
            <a:r>
              <a:rPr lang="fi-FI" b="1">
                <a:solidFill>
                  <a:srgbClr val="333333"/>
                </a:solidFill>
                <a:latin typeface="Work Sans"/>
              </a:rPr>
              <a:t>Enemmistö</a:t>
            </a:r>
            <a:r>
              <a:rPr lang="fi-FI">
                <a:solidFill>
                  <a:srgbClr val="333333"/>
                </a:solidFill>
                <a:latin typeface="Work Sans"/>
              </a:rPr>
              <a:t> (lähes 2/3) vastaajien edustamista organisaatioista tai toimialoista </a:t>
            </a:r>
            <a:r>
              <a:rPr lang="fi-FI" b="1">
                <a:solidFill>
                  <a:srgbClr val="333333"/>
                </a:solidFill>
                <a:latin typeface="Work Sans"/>
              </a:rPr>
              <a:t>on tällä hetkellä mukana yhdyspintavalmistelussa</a:t>
            </a:r>
            <a:r>
              <a:rPr lang="fi-FI">
                <a:solidFill>
                  <a:srgbClr val="333333"/>
                </a:solidFill>
                <a:latin typeface="Work Sans"/>
              </a:rPr>
              <a:t>. Alueiden ja kuntakokoluokkien väliset </a:t>
            </a:r>
            <a:r>
              <a:rPr lang="fi-FI" b="1">
                <a:solidFill>
                  <a:srgbClr val="333333"/>
                </a:solidFill>
                <a:latin typeface="Work Sans"/>
              </a:rPr>
              <a:t>erot ovat kuitenkin suuria</a:t>
            </a:r>
            <a:endParaRPr lang="fi-FI">
              <a:latin typeface="Work Sans"/>
            </a:endParaRPr>
          </a:p>
          <a:p>
            <a:pPr marL="715645" lvl="1" indent="-285750"/>
            <a:r>
              <a:rPr lang="fi-FI">
                <a:solidFill>
                  <a:srgbClr val="333333"/>
                </a:solidFill>
                <a:latin typeface="Work Sans"/>
              </a:rPr>
              <a:t>Yleisintä mukana olo on Länsi-Uudellamaalla (87%) ja Päijät-Hämeessä (85%) sekä yli 100 000 asukkaan kaupungeissa (84%) </a:t>
            </a:r>
            <a:endParaRPr lang="fi-FI">
              <a:solidFill>
                <a:srgbClr val="333333"/>
              </a:solidFill>
              <a:latin typeface="Work Sans" panose="00000500000000000000" pitchFamily="2" charset="0"/>
            </a:endParaRPr>
          </a:p>
          <a:p>
            <a:pPr marL="715645" lvl="1" indent="-285750"/>
            <a:r>
              <a:rPr lang="fi-FI">
                <a:solidFill>
                  <a:srgbClr val="333333"/>
                </a:solidFill>
                <a:latin typeface="Work Sans"/>
              </a:rPr>
              <a:t>Vähäisintä Itä-Uudellamaalla (43%) ja Lapissa (44%) sekä 50 001 -100 000 as. kaupungeissa (56%) ja alle 5 000 as. kunnissa (57%)</a:t>
            </a:r>
          </a:p>
          <a:p>
            <a:pPr marL="0" indent="-271145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fi-FI" sz="1800" b="0" i="0" u="none" strike="noStrike" kern="1200">
              <a:solidFill>
                <a:srgbClr val="000000"/>
              </a:solidFill>
              <a:effectLst/>
              <a:latin typeface="Work Sans" panose="00000500000000000000" pitchFamily="2" charset="0"/>
            </a:endParaRPr>
          </a:p>
          <a:p>
            <a:pPr marL="271145" indent="-271145" fontAlgn="b">
              <a:spcBef>
                <a:spcPts val="0"/>
              </a:spcBef>
            </a:pPr>
            <a:r>
              <a:rPr lang="fi-FI" b="1">
                <a:solidFill>
                  <a:srgbClr val="333333"/>
                </a:solidFill>
                <a:latin typeface="Work Sans"/>
              </a:rPr>
              <a:t>Yhdyspintavalmistelussa on kyselyn mukaan vielä paljon kehitettävää</a:t>
            </a:r>
          </a:p>
          <a:p>
            <a:pPr marL="715645" lvl="1" indent="-285750">
              <a:spcBef>
                <a:spcPts val="0"/>
              </a:spcBef>
            </a:pPr>
            <a:r>
              <a:rPr lang="fi-FI">
                <a:solidFill>
                  <a:srgbClr val="333333"/>
                </a:solidFill>
                <a:latin typeface="Work Sans"/>
              </a:rPr>
              <a:t>Erityisesti valmistelun suunnitelmallisuus (40%) sekä yhteinen tietopohja ja tilannekuvan hyödyntäminen (39%) koettiin toteutuvan tällä toteutuvan huonosti</a:t>
            </a:r>
            <a:endParaRPr lang="fi-FI">
              <a:solidFill>
                <a:srgbClr val="333333"/>
              </a:solidFill>
              <a:latin typeface="Work Sans" panose="00000500000000000000" pitchFamily="2" charset="0"/>
            </a:endParaRPr>
          </a:p>
          <a:p>
            <a:pPr marL="715645" lvl="1" indent="-285750">
              <a:spcBef>
                <a:spcPts val="0"/>
              </a:spcBef>
            </a:pPr>
            <a:r>
              <a:rPr lang="fi-FI">
                <a:solidFill>
                  <a:srgbClr val="000000"/>
                </a:solidFill>
                <a:latin typeface="Work Sans"/>
              </a:rPr>
              <a:t>Parhaiten</a:t>
            </a:r>
            <a:r>
              <a:rPr lang="fi-FI">
                <a:ea typeface="+mn-lt"/>
                <a:cs typeface="+mn-lt"/>
              </a:rPr>
              <a:t> nämä, ja muut yhteistyön perusedellytykset kuten avoimuus, vuorovaikutteisuus, säännölliset tapaamiset ja selkeästi määritellyt vastuuhenkilöt, toteutuivat tällä hetkellä Pohjois-Karjalassa ja Pohjois-Pohjanmaalla</a:t>
            </a:r>
            <a:endParaRPr lang="fi-FI">
              <a:solidFill>
                <a:srgbClr val="333333"/>
              </a:solidFill>
              <a:latin typeface="Work Sans" panose="00000500000000000000" pitchFamily="2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433A8D-A999-4588-96B1-393AD8B5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8" name="Kuva 7" descr="Kuva, joka sisältää kohteen lelu, vektorigrafiikka&#10;&#10;Kuvaus luotu automaattisesti">
            <a:extLst>
              <a:ext uri="{FF2B5EF4-FFF2-40B4-BE49-F238E27FC236}">
                <a16:creationId xmlns:a16="http://schemas.microsoft.com/office/drawing/2014/main" id="{4D81388C-5140-8A22-968E-F7C9A3E7C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62" y="-196799"/>
            <a:ext cx="2761704" cy="27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/>
              <a:t>Työnjako ja vaikutukset palveluihin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258682C-6431-0FFE-0995-4E35DBAC93EF}"/>
              </a:ext>
            </a:extLst>
          </p:cNvPr>
          <p:cNvSpPr txBox="1"/>
          <p:nvPr/>
        </p:nvSpPr>
        <p:spPr>
          <a:xfrm>
            <a:off x="1194184" y="1218226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35638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err="1">
                <a:solidFill>
                  <a:schemeClr val="accent2"/>
                </a:solidFill>
              </a:rPr>
              <a:t>Kys</a:t>
            </a:r>
            <a:r>
              <a:rPr lang="fi-FI" sz="3200">
                <a:solidFill>
                  <a:schemeClr val="accent2"/>
                </a:solidFill>
              </a:rPr>
              <a:t> 13: </a:t>
            </a:r>
            <a:br>
              <a:rPr lang="fi-FI" sz="4000"/>
            </a:br>
            <a:r>
              <a:rPr lang="fi-FI" sz="4000"/>
              <a:t>Miten selkeänä kunnan/</a:t>
            </a:r>
            <a:r>
              <a:rPr lang="fi-FI" sz="4000" err="1"/>
              <a:t>ky:n</a:t>
            </a:r>
            <a:r>
              <a:rPr lang="fi-FI" sz="4000"/>
              <a:t> ja </a:t>
            </a:r>
            <a:r>
              <a:rPr lang="fi-FI" sz="4000" err="1"/>
              <a:t>hva:n</a:t>
            </a:r>
            <a:r>
              <a:rPr lang="fi-FI" sz="4000"/>
              <a:t> tulevaa työnjakoa pidetään oman organisaation näkökulmasta?</a:t>
            </a:r>
            <a:br>
              <a:rPr lang="fi-FI" sz="4000"/>
            </a:br>
            <a:endParaRPr lang="fi-FI" sz="40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4385933-007C-C809-478A-387A2F599A46}"/>
              </a:ext>
            </a:extLst>
          </p:cNvPr>
          <p:cNvSpPr txBox="1"/>
          <p:nvPr/>
        </p:nvSpPr>
        <p:spPr>
          <a:xfrm>
            <a:off x="766763" y="1048949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3918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03DF171-706C-3291-0AB2-A246809D9C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6763" y="1772816"/>
          <a:ext cx="734546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5"/>
            <a:ext cx="10658475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Kys13: </a:t>
            </a:r>
            <a:r>
              <a:rPr lang="fi-FI" sz="2400"/>
              <a:t>Miten selkeänä pidät kunnan/</a:t>
            </a:r>
            <a:r>
              <a:rPr lang="fi-FI" sz="2400" err="1"/>
              <a:t>ky:n</a:t>
            </a:r>
            <a:r>
              <a:rPr lang="fi-FI" sz="2400"/>
              <a:t> ja </a:t>
            </a:r>
            <a:r>
              <a:rPr lang="fi-FI" sz="2400" err="1"/>
              <a:t>hva:n</a:t>
            </a:r>
            <a:r>
              <a:rPr lang="fi-FI" sz="2400"/>
              <a:t> tulevaa työnjakoa edustamasi organisaation näkökulmasta?</a:t>
            </a:r>
            <a:br>
              <a:rPr lang="fi-FI" sz="2400"/>
            </a:br>
            <a:r>
              <a:rPr lang="fi-FI" sz="1600">
                <a:solidFill>
                  <a:schemeClr val="accent1"/>
                </a:solidFill>
              </a:rPr>
              <a:t>Vastausten %-jakaumat.</a:t>
            </a:r>
            <a:r>
              <a:rPr lang="fi-FI" sz="1800">
                <a:solidFill>
                  <a:schemeClr val="tx2"/>
                </a:solidFill>
              </a:rPr>
              <a:t> </a:t>
            </a:r>
            <a:r>
              <a:rPr lang="fi-FI" sz="1400">
                <a:solidFill>
                  <a:schemeClr val="tx2"/>
                </a:solidFill>
              </a:rPr>
              <a:t>(asteikko 1-5; 1=ei lainkaan selkeä, 5=erittäin selkeä, 0=ei osaa sanoa)</a:t>
            </a:r>
            <a:r>
              <a:rPr lang="fi-FI" sz="1800">
                <a:solidFill>
                  <a:schemeClr val="tx2"/>
                </a:solidFill>
              </a:rPr>
              <a:t> </a:t>
            </a:r>
            <a:r>
              <a:rPr lang="fi-FI" sz="1400">
                <a:solidFill>
                  <a:schemeClr val="accent1"/>
                </a:solidFill>
              </a:rPr>
              <a:t>(N=651-661)</a:t>
            </a:r>
            <a:br>
              <a:rPr lang="fi-FI" sz="14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AEF327F-807B-27EF-4C6B-3E568B2E13F7}"/>
              </a:ext>
            </a:extLst>
          </p:cNvPr>
          <p:cNvSpPr txBox="1"/>
          <p:nvPr/>
        </p:nvSpPr>
        <p:spPr>
          <a:xfrm>
            <a:off x="8256240" y="2132856"/>
            <a:ext cx="3711146" cy="3093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Työnjaon selkeys sivistys- ja sote-palvelujen välillä sekä varautumisessa ja turvallisuuden jakavat selkeimmin vastaajien mielipiteet.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Sivistys- ja sotepalvelujen työnjakoa selkeänä pitävien osuus on hieman suurempi kuin epäselkeinä pitävien, kun taas varautumisen ja turvallisuuden kohdalla epäselkeänä pitävien osuus hieman suurempi kuin selkeänä pitävien.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Sivistys- ja sote-palvelun lisäksi myös ympäristöterveydenhuollossa tulevaa työnjakoa pidetään pikemmin selkeänä kuin epäselkeänä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Muiden kartoitettujen asioiden kohdalla työnjakoa pidetään pikemmin epäselkeänä kuin selkeänä.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B74304FA-E87B-EE67-F92F-531B80F3AA05}"/>
              </a:ext>
            </a:extLst>
          </p:cNvPr>
          <p:cNvSpPr/>
          <p:nvPr/>
        </p:nvSpPr>
        <p:spPr>
          <a:xfrm>
            <a:off x="6456040" y="3068573"/>
            <a:ext cx="626368" cy="50431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06D3E2E5-46D2-0748-5DE4-FDC739C8650F}"/>
              </a:ext>
            </a:extLst>
          </p:cNvPr>
          <p:cNvSpPr/>
          <p:nvPr/>
        </p:nvSpPr>
        <p:spPr>
          <a:xfrm>
            <a:off x="4295800" y="1988840"/>
            <a:ext cx="626368" cy="5043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768B1B8-54C1-C1AE-6808-2641B292E634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01953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62" y="332655"/>
            <a:ext cx="10658475" cy="1008113"/>
          </a:xfrm>
        </p:spPr>
        <p:txBody>
          <a:bodyPr anchor="t">
            <a:normAutofit fontScale="90000"/>
          </a:bodyPr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Sote-tilannekuvakysely 2/2022:</a:t>
            </a:r>
            <a:br>
              <a:rPr lang="fi-FI" sz="1300"/>
            </a:br>
            <a:r>
              <a:rPr lang="fi-FI" sz="2200"/>
              <a:t>Kys13: Miten selkeänä pidät kunnan/kuntayhtymän ja hyvinvointialueen tulevaa työnjakoa edustamasi organisaation näkökulmasta?</a:t>
            </a:r>
            <a:br>
              <a:rPr lang="fi-FI" sz="1600"/>
            </a:br>
            <a:r>
              <a:rPr lang="fi-FI" sz="1800" u="sng">
                <a:solidFill>
                  <a:schemeClr val="accent1"/>
                </a:solidFill>
              </a:rPr>
              <a:t>Aseman</a:t>
            </a:r>
            <a:r>
              <a:rPr lang="fi-FI" sz="1800">
                <a:solidFill>
                  <a:schemeClr val="accent1"/>
                </a:solidFill>
              </a:rPr>
              <a:t> mukainen tarkastelu. % vastanneista pitää työnjakoa </a:t>
            </a:r>
            <a:r>
              <a:rPr lang="fi-FI" sz="1800" u="sng">
                <a:solidFill>
                  <a:schemeClr val="accent1"/>
                </a:solidFill>
              </a:rPr>
              <a:t>melko/erittäin selkeänä</a:t>
            </a:r>
            <a:r>
              <a:rPr lang="fi-FI" sz="1800">
                <a:solidFill>
                  <a:schemeClr val="accent1"/>
                </a:solidFill>
              </a:rPr>
              <a:t>. (N=651-661)</a:t>
            </a:r>
            <a:br>
              <a:rPr lang="fi-FI" sz="1600"/>
            </a:br>
            <a:endParaRPr lang="fi-FI" sz="1300"/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963771DD-4DA5-591E-44F4-FA859BFF87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86646" y="1629402"/>
          <a:ext cx="10421923" cy="41038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68705">
                  <a:extLst>
                    <a:ext uri="{9D8B030D-6E8A-4147-A177-3AD203B41FA5}">
                      <a16:colId xmlns:a16="http://schemas.microsoft.com/office/drawing/2014/main" val="74444264"/>
                    </a:ext>
                  </a:extLst>
                </a:gridCol>
                <a:gridCol w="1462561">
                  <a:extLst>
                    <a:ext uri="{9D8B030D-6E8A-4147-A177-3AD203B41FA5}">
                      <a16:colId xmlns:a16="http://schemas.microsoft.com/office/drawing/2014/main" val="3475327515"/>
                    </a:ext>
                  </a:extLst>
                </a:gridCol>
                <a:gridCol w="1405194">
                  <a:extLst>
                    <a:ext uri="{9D8B030D-6E8A-4147-A177-3AD203B41FA5}">
                      <a16:colId xmlns:a16="http://schemas.microsoft.com/office/drawing/2014/main" val="1498308483"/>
                    </a:ext>
                  </a:extLst>
                </a:gridCol>
                <a:gridCol w="1323579">
                  <a:extLst>
                    <a:ext uri="{9D8B030D-6E8A-4147-A177-3AD203B41FA5}">
                      <a16:colId xmlns:a16="http://schemas.microsoft.com/office/drawing/2014/main" val="605781629"/>
                    </a:ext>
                  </a:extLst>
                </a:gridCol>
                <a:gridCol w="1323579">
                  <a:extLst>
                    <a:ext uri="{9D8B030D-6E8A-4147-A177-3AD203B41FA5}">
                      <a16:colId xmlns:a16="http://schemas.microsoft.com/office/drawing/2014/main" val="2355467295"/>
                    </a:ext>
                  </a:extLst>
                </a:gridCol>
                <a:gridCol w="1092459">
                  <a:extLst>
                    <a:ext uri="{9D8B030D-6E8A-4147-A177-3AD203B41FA5}">
                      <a16:colId xmlns:a16="http://schemas.microsoft.com/office/drawing/2014/main" val="2953324918"/>
                    </a:ext>
                  </a:extLst>
                </a:gridCol>
                <a:gridCol w="745846">
                  <a:extLst>
                    <a:ext uri="{9D8B030D-6E8A-4147-A177-3AD203B41FA5}">
                      <a16:colId xmlns:a16="http://schemas.microsoft.com/office/drawing/2014/main" val="211802303"/>
                    </a:ext>
                  </a:extLst>
                </a:gridCol>
              </a:tblGrid>
              <a:tr h="80247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yleisjohto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sektorijohto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Luottamus-henkilöt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KAIKKI VASTAAJAT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Vaihtelu-väli (%)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1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N=</a:t>
                      </a:r>
                    </a:p>
                  </a:txBody>
                  <a:tcPr marL="7902" marR="7902" marT="7902" marB="0"/>
                </a:tc>
                <a:extLst>
                  <a:ext uri="{0D108BD9-81ED-4DB2-BD59-A6C34878D82A}">
                    <a16:rowId xmlns:a16="http://schemas.microsoft.com/office/drawing/2014/main" val="3171192349"/>
                  </a:ext>
                </a:extLst>
              </a:tr>
              <a:tr h="4662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Sivistys- ja sote-palveluiden välillä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27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33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28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27-33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655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77908"/>
                  </a:ext>
                </a:extLst>
              </a:tr>
              <a:tr h="44463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Ympäristöterveydenhuollossa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41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39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25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18-41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651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09198"/>
                  </a:ext>
                </a:extLst>
              </a:tr>
              <a:tr h="4662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Hyvinvoinnin ja terveyden edistämisessä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17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24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23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17-24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661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684209"/>
                  </a:ext>
                </a:extLst>
              </a:tr>
              <a:tr h="4662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Varautumisessa ja turvallisuudessa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20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32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22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18-32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653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81121"/>
                  </a:ext>
                </a:extLst>
              </a:tr>
              <a:tr h="44463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Työllisyyden hoidossa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16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23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16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8-23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361792"/>
                  </a:ext>
                </a:extLst>
              </a:tr>
              <a:tr h="44463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Kotoutumisen edistämisessä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11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14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17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14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11-17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653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389338"/>
                  </a:ext>
                </a:extLst>
              </a:tr>
              <a:tr h="56875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Asumiseen liittyvissä kysymyksissä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20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12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20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14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12-20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654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125685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009DD0BE-E22A-A0B3-3F01-2022409C194B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42873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305153"/>
            <a:ext cx="10658475" cy="1008113"/>
          </a:xfrm>
        </p:spPr>
        <p:txBody>
          <a:bodyPr anchor="t">
            <a:normAutofit fontScale="90000"/>
          </a:bodyPr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Sote-tilannekuvakysely 2/2022:</a:t>
            </a:r>
            <a:br>
              <a:rPr lang="fi-FI" sz="1300"/>
            </a:br>
            <a:r>
              <a:rPr lang="fi-FI" sz="2200"/>
              <a:t>Kys13: Miten selkeänä pidät kunnan/kuntayhtymän ja hyvinvointialueen tulevaa työnjakoa edustamasi organisaation näkökulmasta?</a:t>
            </a:r>
            <a:br>
              <a:rPr lang="fi-FI" sz="1300"/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Aseman mukainen tarkastelu. Keskiarvot asteikolla 1-5; mitä suurempi arvo, sitä positiivisempi arvio*.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90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b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endParaRPr lang="fi-FI" sz="1300"/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963771DD-4DA5-591E-44F4-FA859BFF87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86646" y="1629402"/>
          <a:ext cx="10205899" cy="402633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05098">
                  <a:extLst>
                    <a:ext uri="{9D8B030D-6E8A-4147-A177-3AD203B41FA5}">
                      <a16:colId xmlns:a16="http://schemas.microsoft.com/office/drawing/2014/main" val="74444264"/>
                    </a:ext>
                  </a:extLst>
                </a:gridCol>
                <a:gridCol w="1432245">
                  <a:extLst>
                    <a:ext uri="{9D8B030D-6E8A-4147-A177-3AD203B41FA5}">
                      <a16:colId xmlns:a16="http://schemas.microsoft.com/office/drawing/2014/main" val="3475327515"/>
                    </a:ext>
                  </a:extLst>
                </a:gridCol>
                <a:gridCol w="1376067">
                  <a:extLst>
                    <a:ext uri="{9D8B030D-6E8A-4147-A177-3AD203B41FA5}">
                      <a16:colId xmlns:a16="http://schemas.microsoft.com/office/drawing/2014/main" val="149830848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0578162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355467295"/>
                    </a:ext>
                  </a:extLst>
                </a:gridCol>
                <a:gridCol w="1069815">
                  <a:extLst>
                    <a:ext uri="{9D8B030D-6E8A-4147-A177-3AD203B41FA5}">
                      <a16:colId xmlns:a16="http://schemas.microsoft.com/office/drawing/2014/main" val="2953324918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211802303"/>
                    </a:ext>
                  </a:extLst>
                </a:gridCol>
              </a:tblGrid>
              <a:tr h="79148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yleisjohto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sektorijohto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Luottamus-henkilöt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KAIKKI VASTAAJAT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Vaihtelu-väli (%)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1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N=</a:t>
                      </a:r>
                    </a:p>
                  </a:txBody>
                  <a:tcPr marL="7902" marR="7902" marT="7902" marB="0"/>
                </a:tc>
                <a:extLst>
                  <a:ext uri="{0D108BD9-81ED-4DB2-BD59-A6C34878D82A}">
                    <a16:rowId xmlns:a16="http://schemas.microsoft.com/office/drawing/2014/main" val="3171192349"/>
                  </a:ext>
                </a:extLst>
              </a:tr>
              <a:tr h="43854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Ympäristöterveydenhuollossa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3,21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3,12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3,28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4"/>
                          </a:solidFill>
                          <a:effectLst/>
                          <a:latin typeface="Work Sans" panose="00000500000000000000" pitchFamily="2" charset="0"/>
                        </a:rPr>
                        <a:t>3,17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3,12-3,28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398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09198"/>
                  </a:ext>
                </a:extLst>
              </a:tr>
              <a:tr h="45985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Sivistys- ja sote-palveluiden välillä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3,03</a:t>
                      </a: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4"/>
                          </a:solidFill>
                          <a:effectLst/>
                          <a:latin typeface="Work Sans" panose="00000500000000000000" pitchFamily="2" charset="0"/>
                        </a:rPr>
                        <a:t>3,03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2,90-3,06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525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879581"/>
                  </a:ext>
                </a:extLst>
              </a:tr>
              <a:tr h="45985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Varautumisessa ja turvallisuudessa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2,54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2,97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2,98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2,54-2,98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462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81121"/>
                  </a:ext>
                </a:extLst>
              </a:tr>
              <a:tr h="43854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Hyvinvoinnin ja terveyden edistämisessä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2,40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2,80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2,81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2,40-2,90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570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710730"/>
                  </a:ext>
                </a:extLst>
              </a:tr>
              <a:tr h="43854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Asumiseen liittyvissä kysymyksissä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2,77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2,60-2,86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415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230097"/>
                  </a:ext>
                </a:extLst>
              </a:tr>
              <a:tr h="43854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Työllisyyden hoidossa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2,24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2,84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2,79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2,24-2,84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463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361792"/>
                  </a:ext>
                </a:extLst>
              </a:tr>
              <a:tr h="56096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Kotoutumisen edistämisessä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2,31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2,79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2,65</a:t>
                      </a: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2,31-2,79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450</a:t>
                      </a:r>
                    </a:p>
                  </a:txBody>
                  <a:tcPr marL="7902" marR="7902" marT="790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82604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009DD0BE-E22A-A0B3-3F01-2022409C194B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6B222F5-3A5B-6DE9-38F9-75C73508A5BB}"/>
              </a:ext>
            </a:extLst>
          </p:cNvPr>
          <p:cNvSpPr txBox="1"/>
          <p:nvPr/>
        </p:nvSpPr>
        <p:spPr>
          <a:xfrm>
            <a:off x="786646" y="5877612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476672"/>
            <a:ext cx="10658475" cy="1008113"/>
          </a:xfrm>
        </p:spPr>
        <p:txBody>
          <a:bodyPr anchor="t">
            <a:normAutofit fontScale="90000"/>
          </a:bodyPr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Sote-tilannekuvakysely 2/2022:</a:t>
            </a:r>
            <a:br>
              <a:rPr lang="fi-FI" sz="1300"/>
            </a:br>
            <a:r>
              <a:rPr lang="fi-FI" sz="2200"/>
              <a:t>Kys13: Miten selkeänä pidät kunnan/kuntayhtymän ja hyvinvointialueen tulevaa työnjakoa edustamasi organisaation näkökulmasta?</a:t>
            </a:r>
            <a:br>
              <a:rPr lang="fi-FI" sz="1300"/>
            </a:br>
            <a:r>
              <a:rPr lang="fi-FI" sz="1600">
                <a:solidFill>
                  <a:schemeClr val="accent1"/>
                </a:solidFill>
              </a:rPr>
              <a:t>% vastanneista pitää </a:t>
            </a:r>
            <a:r>
              <a:rPr lang="fi-FI" sz="1600" u="sng">
                <a:solidFill>
                  <a:schemeClr val="accent1"/>
                </a:solidFill>
              </a:rPr>
              <a:t>melko/erittäin selkeänä</a:t>
            </a:r>
            <a:r>
              <a:rPr lang="fi-FI" sz="1600">
                <a:solidFill>
                  <a:schemeClr val="accent1"/>
                </a:solidFill>
              </a:rPr>
              <a:t>. Kuntakokoluokittainen tarkastelu. (N=612-622)</a:t>
            </a:r>
            <a:br>
              <a:rPr lang="fi-FI" sz="1300"/>
            </a:br>
            <a:endParaRPr lang="fi-FI" sz="1300"/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963771DD-4DA5-591E-44F4-FA859BFF87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40786" y="1520786"/>
          <a:ext cx="10467784" cy="39964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38823">
                  <a:extLst>
                    <a:ext uri="{9D8B030D-6E8A-4147-A177-3AD203B41FA5}">
                      <a16:colId xmlns:a16="http://schemas.microsoft.com/office/drawing/2014/main" val="74444264"/>
                    </a:ext>
                  </a:extLst>
                </a:gridCol>
                <a:gridCol w="948471">
                  <a:extLst>
                    <a:ext uri="{9D8B030D-6E8A-4147-A177-3AD203B41FA5}">
                      <a16:colId xmlns:a16="http://schemas.microsoft.com/office/drawing/2014/main" val="3475327515"/>
                    </a:ext>
                  </a:extLst>
                </a:gridCol>
                <a:gridCol w="873142">
                  <a:extLst>
                    <a:ext uri="{9D8B030D-6E8A-4147-A177-3AD203B41FA5}">
                      <a16:colId xmlns:a16="http://schemas.microsoft.com/office/drawing/2014/main" val="1498308483"/>
                    </a:ext>
                  </a:extLst>
                </a:gridCol>
                <a:gridCol w="929709">
                  <a:extLst>
                    <a:ext uri="{9D8B030D-6E8A-4147-A177-3AD203B41FA5}">
                      <a16:colId xmlns:a16="http://schemas.microsoft.com/office/drawing/2014/main" val="605781629"/>
                    </a:ext>
                  </a:extLst>
                </a:gridCol>
                <a:gridCol w="1001225">
                  <a:extLst>
                    <a:ext uri="{9D8B030D-6E8A-4147-A177-3AD203B41FA5}">
                      <a16:colId xmlns:a16="http://schemas.microsoft.com/office/drawing/2014/main" val="2355467295"/>
                    </a:ext>
                  </a:extLst>
                </a:gridCol>
                <a:gridCol w="1144257">
                  <a:extLst>
                    <a:ext uri="{9D8B030D-6E8A-4147-A177-3AD203B41FA5}">
                      <a16:colId xmlns:a16="http://schemas.microsoft.com/office/drawing/2014/main" val="2953324918"/>
                    </a:ext>
                  </a:extLst>
                </a:gridCol>
                <a:gridCol w="1001225">
                  <a:extLst>
                    <a:ext uri="{9D8B030D-6E8A-4147-A177-3AD203B41FA5}">
                      <a16:colId xmlns:a16="http://schemas.microsoft.com/office/drawing/2014/main" val="2830396245"/>
                    </a:ext>
                  </a:extLst>
                </a:gridCol>
                <a:gridCol w="1215773">
                  <a:extLst>
                    <a:ext uri="{9D8B030D-6E8A-4147-A177-3AD203B41FA5}">
                      <a16:colId xmlns:a16="http://schemas.microsoft.com/office/drawing/2014/main" val="439492538"/>
                    </a:ext>
                  </a:extLst>
                </a:gridCol>
                <a:gridCol w="715159">
                  <a:extLst>
                    <a:ext uri="{9D8B030D-6E8A-4147-A177-3AD203B41FA5}">
                      <a16:colId xmlns:a16="http://schemas.microsoft.com/office/drawing/2014/main" val="211802303"/>
                    </a:ext>
                  </a:extLst>
                </a:gridCol>
              </a:tblGrid>
              <a:tr h="773111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alle </a:t>
                      </a:r>
                    </a:p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5 000 as.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5 000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10 001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20 001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50 001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yli </a:t>
                      </a:r>
                    </a:p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100 000 as.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KUNTA-VASTAAJAT </a:t>
                      </a:r>
                    </a:p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YHT.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N=</a:t>
                      </a:r>
                      <a:endParaRPr lang="fi-FI" sz="1300" b="1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extLst>
                  <a:ext uri="{0D108BD9-81ED-4DB2-BD59-A6C34878D82A}">
                    <a16:rowId xmlns:a16="http://schemas.microsoft.com/office/drawing/2014/main" val="3171192349"/>
                  </a:ext>
                </a:extLst>
              </a:tr>
              <a:tr h="4552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Sivistys- ja sote-palveluiden välillä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37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29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617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77908"/>
                  </a:ext>
                </a:extLst>
              </a:tr>
              <a:tr h="4341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Ympäristöterveydenhuollossa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29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612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9198"/>
                  </a:ext>
                </a:extLst>
              </a:tr>
              <a:tr h="4552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Hyvinvoinnin ja terveyden edistämisessä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622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84209"/>
                  </a:ext>
                </a:extLst>
              </a:tr>
              <a:tr h="4552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Varautumisessa ja turvallisuudessa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22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615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81121"/>
                  </a:ext>
                </a:extLst>
              </a:tr>
              <a:tr h="4341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Työllisyyden hoidossa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620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61792"/>
                  </a:ext>
                </a:extLst>
              </a:tr>
              <a:tr h="4341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Kotoutumisen edistämisessä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615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89338"/>
                  </a:ext>
                </a:extLst>
              </a:tr>
              <a:tr h="55530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Asumiseen liittyvissä kysymyksissä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18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616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25685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009DD0BE-E22A-A0B3-3F01-2022409C194B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5061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476672"/>
            <a:ext cx="10658475" cy="1008113"/>
          </a:xfrm>
        </p:spPr>
        <p:txBody>
          <a:bodyPr anchor="t">
            <a:normAutofit fontScale="90000"/>
          </a:bodyPr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Sote-tilannekuvakysely 2/2022:</a:t>
            </a:r>
            <a:br>
              <a:rPr lang="fi-FI" sz="1300"/>
            </a:br>
            <a:r>
              <a:rPr lang="fi-FI" sz="2200"/>
              <a:t>Kys13: Miten selkeänä pidät kunnan/kuntayhtymän ja hyvinvointialueen tulevaa työnjakoa edustamasi organisaation näkökulmasta?</a:t>
            </a:r>
            <a:br>
              <a:rPr lang="fi-FI" sz="1300"/>
            </a:br>
            <a:r>
              <a:rPr lang="fi-FI" sz="1600">
                <a:solidFill>
                  <a:schemeClr val="accent1"/>
                </a:solidFill>
              </a:rPr>
              <a:t>Kuntavastaajien arviot kuntakokoluokittain. Keskiarvot asteikolla 1-5; mitä suurempi arvo, sitä positiivisempi arvio*. (N=371-542)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90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br>
              <a:rPr lang="fi-FI" sz="1600">
                <a:solidFill>
                  <a:schemeClr val="accent1"/>
                </a:solidFill>
              </a:rPr>
            </a:br>
            <a:br>
              <a:rPr lang="fi-FI" sz="1600">
                <a:solidFill>
                  <a:schemeClr val="accent1"/>
                </a:solidFill>
              </a:rPr>
            </a:br>
            <a:endParaRPr lang="fi-FI" sz="1300"/>
          </a:p>
        </p:txBody>
      </p:sp>
      <p:graphicFrame>
        <p:nvGraphicFramePr>
          <p:cNvPr id="11" name="Sisällön paikkamerkki 13">
            <a:extLst>
              <a:ext uri="{FF2B5EF4-FFF2-40B4-BE49-F238E27FC236}">
                <a16:creationId xmlns:a16="http://schemas.microsoft.com/office/drawing/2014/main" id="{39C39AC4-AC9B-049F-9265-093941295DD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5186" y="1847423"/>
          <a:ext cx="10467784" cy="39964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38823">
                  <a:extLst>
                    <a:ext uri="{9D8B030D-6E8A-4147-A177-3AD203B41FA5}">
                      <a16:colId xmlns:a16="http://schemas.microsoft.com/office/drawing/2014/main" val="74444264"/>
                    </a:ext>
                  </a:extLst>
                </a:gridCol>
                <a:gridCol w="948471">
                  <a:extLst>
                    <a:ext uri="{9D8B030D-6E8A-4147-A177-3AD203B41FA5}">
                      <a16:colId xmlns:a16="http://schemas.microsoft.com/office/drawing/2014/main" val="3475327515"/>
                    </a:ext>
                  </a:extLst>
                </a:gridCol>
                <a:gridCol w="873142">
                  <a:extLst>
                    <a:ext uri="{9D8B030D-6E8A-4147-A177-3AD203B41FA5}">
                      <a16:colId xmlns:a16="http://schemas.microsoft.com/office/drawing/2014/main" val="1498308483"/>
                    </a:ext>
                  </a:extLst>
                </a:gridCol>
                <a:gridCol w="929709">
                  <a:extLst>
                    <a:ext uri="{9D8B030D-6E8A-4147-A177-3AD203B41FA5}">
                      <a16:colId xmlns:a16="http://schemas.microsoft.com/office/drawing/2014/main" val="605781629"/>
                    </a:ext>
                  </a:extLst>
                </a:gridCol>
                <a:gridCol w="1001225">
                  <a:extLst>
                    <a:ext uri="{9D8B030D-6E8A-4147-A177-3AD203B41FA5}">
                      <a16:colId xmlns:a16="http://schemas.microsoft.com/office/drawing/2014/main" val="2355467295"/>
                    </a:ext>
                  </a:extLst>
                </a:gridCol>
                <a:gridCol w="1144257">
                  <a:extLst>
                    <a:ext uri="{9D8B030D-6E8A-4147-A177-3AD203B41FA5}">
                      <a16:colId xmlns:a16="http://schemas.microsoft.com/office/drawing/2014/main" val="2953324918"/>
                    </a:ext>
                  </a:extLst>
                </a:gridCol>
                <a:gridCol w="1001225">
                  <a:extLst>
                    <a:ext uri="{9D8B030D-6E8A-4147-A177-3AD203B41FA5}">
                      <a16:colId xmlns:a16="http://schemas.microsoft.com/office/drawing/2014/main" val="2830396245"/>
                    </a:ext>
                  </a:extLst>
                </a:gridCol>
                <a:gridCol w="1215773">
                  <a:extLst>
                    <a:ext uri="{9D8B030D-6E8A-4147-A177-3AD203B41FA5}">
                      <a16:colId xmlns:a16="http://schemas.microsoft.com/office/drawing/2014/main" val="439492538"/>
                    </a:ext>
                  </a:extLst>
                </a:gridCol>
                <a:gridCol w="715159">
                  <a:extLst>
                    <a:ext uri="{9D8B030D-6E8A-4147-A177-3AD203B41FA5}">
                      <a16:colId xmlns:a16="http://schemas.microsoft.com/office/drawing/2014/main" val="211802303"/>
                    </a:ext>
                  </a:extLst>
                </a:gridCol>
              </a:tblGrid>
              <a:tr h="773111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</a:rPr>
                        <a:t> 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alle </a:t>
                      </a:r>
                    </a:p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5 000 as.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5 000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10 001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20 001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50 001 – </a:t>
                      </a:r>
                    </a:p>
                    <a:p>
                      <a:pPr algn="ctr" fontAlgn="b"/>
                      <a:r>
                        <a:rPr lang="pt-BR" sz="1300" u="none" strike="noStrike">
                          <a:effectLst/>
                        </a:rPr>
                        <a:t>100 000 as.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yli </a:t>
                      </a:r>
                    </a:p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100 000 as.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KUNTA-VASTAAJAT </a:t>
                      </a:r>
                    </a:p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YHT.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>
                          <a:effectLst/>
                        </a:rPr>
                        <a:t>N=</a:t>
                      </a:r>
                      <a:endParaRPr lang="fi-FI" sz="1300" b="1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7902" marR="7902" marT="7902" marB="0"/>
                </a:tc>
                <a:extLst>
                  <a:ext uri="{0D108BD9-81ED-4DB2-BD59-A6C34878D82A}">
                    <a16:rowId xmlns:a16="http://schemas.microsoft.com/office/drawing/2014/main" val="3171192349"/>
                  </a:ext>
                </a:extLst>
              </a:tr>
              <a:tr h="4552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Ympäristöterveydenhuollossa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2,96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3,65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3,55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3,16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371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577908"/>
                  </a:ext>
                </a:extLst>
              </a:tr>
              <a:tr h="4341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Sivistys- ja sote-palveluiden välillä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3,25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3,03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500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9198"/>
                  </a:ext>
                </a:extLst>
              </a:tr>
              <a:tr h="4552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Varautumisessa ja turvallisuudessa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2,78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3,03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2,88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434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84209"/>
                  </a:ext>
                </a:extLst>
              </a:tr>
              <a:tr h="45521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Hyvinvoinnin ja terveyden edistämisessä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2,88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2,58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2,79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542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81121"/>
                  </a:ext>
                </a:extLst>
              </a:tr>
              <a:tr h="4341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Asumiseen liittyvissä kysymyksissä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2,93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395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61792"/>
                  </a:ext>
                </a:extLst>
              </a:tr>
              <a:tr h="43412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Työllisyyden hoidossa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2,58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3,24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441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389338"/>
                  </a:ext>
                </a:extLst>
              </a:tr>
              <a:tr h="55530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Kotoutumisen edistämisessä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2,53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3,03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2,66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429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25685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731E41E7-CCDC-5F61-1C80-6E98A8001E45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908CC43-E6AB-98BA-469D-A4F858E3C770}"/>
              </a:ext>
            </a:extLst>
          </p:cNvPr>
          <p:cNvSpPr txBox="1"/>
          <p:nvPr/>
        </p:nvSpPr>
        <p:spPr>
          <a:xfrm>
            <a:off x="623392" y="6075785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7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28133"/>
            <a:ext cx="10945216" cy="719857"/>
          </a:xfrm>
        </p:spPr>
        <p:txBody>
          <a:bodyPr anchor="t">
            <a:noAutofit/>
          </a:bodyPr>
          <a:lstStyle/>
          <a:p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Sote-tilannekuvakysely 2/2022:</a:t>
            </a:r>
            <a:br>
              <a:rPr lang="fi-FI" sz="1050"/>
            </a:br>
            <a:r>
              <a:rPr lang="fi-FI" sz="1600"/>
              <a:t>Kys13: Miten selkeänä pidät kunnan/kuntayhtymän ja hyvinvointialueen tulevaa työnjakoa edustamasi organisaation näkökulmasta? </a:t>
            </a:r>
            <a:r>
              <a:rPr lang="fi-FI" sz="1100">
                <a:solidFill>
                  <a:srgbClr val="104264"/>
                </a:solidFill>
              </a:rPr>
              <a:t>Kuntavastaukset h</a:t>
            </a: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yvinvointialueittain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. Keskiarvot asteikolla 1-5; mitä suurempi arvo, sitä positiivisempi arvio*. </a:t>
            </a:r>
            <a:b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90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b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endParaRPr lang="fi-FI" sz="105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09DD0BE-E22A-A0B3-3F01-2022409C194B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8C18E6B-792D-7E49-5518-70FF72F3EC1F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967265"/>
          <a:ext cx="11233248" cy="50961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71112">
                  <a:extLst>
                    <a:ext uri="{9D8B030D-6E8A-4147-A177-3AD203B41FA5}">
                      <a16:colId xmlns:a16="http://schemas.microsoft.com/office/drawing/2014/main" val="3626758238"/>
                    </a:ext>
                  </a:extLst>
                </a:gridCol>
                <a:gridCol w="1565445">
                  <a:extLst>
                    <a:ext uri="{9D8B030D-6E8A-4147-A177-3AD203B41FA5}">
                      <a16:colId xmlns:a16="http://schemas.microsoft.com/office/drawing/2014/main" val="1229268538"/>
                    </a:ext>
                  </a:extLst>
                </a:gridCol>
                <a:gridCol w="1458864">
                  <a:extLst>
                    <a:ext uri="{9D8B030D-6E8A-4147-A177-3AD203B41FA5}">
                      <a16:colId xmlns:a16="http://schemas.microsoft.com/office/drawing/2014/main" val="4154986845"/>
                    </a:ext>
                  </a:extLst>
                </a:gridCol>
                <a:gridCol w="1385920">
                  <a:extLst>
                    <a:ext uri="{9D8B030D-6E8A-4147-A177-3AD203B41FA5}">
                      <a16:colId xmlns:a16="http://schemas.microsoft.com/office/drawing/2014/main" val="1229366667"/>
                    </a:ext>
                  </a:extLst>
                </a:gridCol>
                <a:gridCol w="1458864">
                  <a:extLst>
                    <a:ext uri="{9D8B030D-6E8A-4147-A177-3AD203B41FA5}">
                      <a16:colId xmlns:a16="http://schemas.microsoft.com/office/drawing/2014/main" val="2558626719"/>
                    </a:ext>
                  </a:extLst>
                </a:gridCol>
                <a:gridCol w="1312977">
                  <a:extLst>
                    <a:ext uri="{9D8B030D-6E8A-4147-A177-3AD203B41FA5}">
                      <a16:colId xmlns:a16="http://schemas.microsoft.com/office/drawing/2014/main" val="974807996"/>
                    </a:ext>
                  </a:extLst>
                </a:gridCol>
                <a:gridCol w="1129233">
                  <a:extLst>
                    <a:ext uri="{9D8B030D-6E8A-4147-A177-3AD203B41FA5}">
                      <a16:colId xmlns:a16="http://schemas.microsoft.com/office/drawing/2014/main" val="308747959"/>
                    </a:ext>
                  </a:extLst>
                </a:gridCol>
                <a:gridCol w="1350833">
                  <a:extLst>
                    <a:ext uri="{9D8B030D-6E8A-4147-A177-3AD203B41FA5}">
                      <a16:colId xmlns:a16="http://schemas.microsoft.com/office/drawing/2014/main" val="521010130"/>
                    </a:ext>
                  </a:extLst>
                </a:gridCol>
              </a:tblGrid>
              <a:tr h="4709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u="none" strike="noStrike">
                          <a:effectLst/>
                        </a:rPr>
                        <a:t>Hyvinvointialue</a:t>
                      </a:r>
                      <a:endParaRPr lang="fi-FI" sz="1100" b="1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"/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Ympäristö-terveydenhuollossa</a:t>
                      </a: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Sivistys- ja sote-palveluiden välillä</a:t>
                      </a:r>
                    </a:p>
                    <a:p>
                      <a:pPr algn="ctr" fontAlgn="t"/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Varautumisessa ja turvallisuudessa</a:t>
                      </a:r>
                    </a:p>
                    <a:p>
                      <a:pPr algn="ctr" fontAlgn="t"/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Hyvinvoinnin ja terveyden edistämisessä</a:t>
                      </a: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Asumiseen liittyvissä kysymyksissä</a:t>
                      </a: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Työllisyyden hoidossa</a:t>
                      </a:r>
                    </a:p>
                    <a:p>
                      <a:pPr algn="ctr" fontAlgn="t"/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Kotoutumisen edistämisessä</a:t>
                      </a:r>
                    </a:p>
                    <a:p>
                      <a:pPr algn="ctr" fontAlgn="t"/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46702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Etelä-Karjala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3,89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3,38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697643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2,21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509525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Etelä-Savo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3,13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644751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Helsinki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1,67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64103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Itä-Uusimaa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2,40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2,00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04608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Kainuu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3,22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216176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Kanta-Häme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3,22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3,13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027228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3,12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3,57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358044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Keski-Suomi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3,23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3,08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982867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2,38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2,14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17932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Kymenlaakso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3,38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3,43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907865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Lappi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3,24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300983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Länsi-Uusimaa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1,92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275527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Pirkanmaa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245386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2,13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451095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Pohjois-Karjala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3,28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47795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3,16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841076"/>
                  </a:ext>
                </a:extLst>
              </a:tr>
              <a:tr h="22574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Pohjois-Savo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489531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Päijät-Häme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3,36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763720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Satakunta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3,61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 3,17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20973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Vantaa-Keravan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19106"/>
                  </a:ext>
                </a:extLst>
              </a:tr>
              <a:tr h="17978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Varsinais-Suomi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46496"/>
                  </a:ext>
                </a:extLst>
              </a:tr>
              <a:tr h="24255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KAIKKI VASTAAJAT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3,17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3,03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2,81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2,77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16916"/>
                  </a:ext>
                </a:extLst>
              </a:tr>
              <a:tr h="171883"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vaihteluväli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2,50-4,00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2,40-3,47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2,38-3,35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1,67-3,38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1,92-4,00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2,13-3,40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2,21-3,00</a:t>
                      </a:r>
                    </a:p>
                  </a:txBody>
                  <a:tcPr marL="5782" marR="5782" marT="5782" marB="0" anchor="b"/>
                </a:tc>
                <a:extLst>
                  <a:ext uri="{0D108BD9-81ED-4DB2-BD59-A6C34878D82A}">
                    <a16:rowId xmlns:a16="http://schemas.microsoft.com/office/drawing/2014/main" val="1272542885"/>
                  </a:ext>
                </a:extLst>
              </a:tr>
              <a:tr h="171883"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u="none" strike="noStrike">
                          <a:effectLst/>
                        </a:rPr>
                        <a:t>N=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398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525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462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570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415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463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450</a:t>
                      </a:r>
                    </a:p>
                  </a:txBody>
                  <a:tcPr marL="5782" marR="5782" marT="5782" marB="0" anchor="b"/>
                </a:tc>
                <a:extLst>
                  <a:ext uri="{0D108BD9-81ED-4DB2-BD59-A6C34878D82A}">
                    <a16:rowId xmlns:a16="http://schemas.microsoft.com/office/drawing/2014/main" val="1025677377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3995983B-E9C4-3FEA-9FCA-6D6B8806889E}"/>
              </a:ext>
            </a:extLst>
          </p:cNvPr>
          <p:cNvSpPr txBox="1"/>
          <p:nvPr/>
        </p:nvSpPr>
        <p:spPr>
          <a:xfrm>
            <a:off x="479376" y="6078489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E1A9FC-65B2-BE9C-FFAF-ED74A796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92696"/>
            <a:ext cx="10658475" cy="576065"/>
          </a:xfrm>
        </p:spPr>
        <p:txBody>
          <a:bodyPr/>
          <a:lstStyle/>
          <a:p>
            <a:pPr algn="ctr"/>
            <a:r>
              <a:rPr lang="fi-FI"/>
              <a:t>Miksi työnjako on epäselvä?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6C351-0141-C938-1F3C-B089717E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22061"/>
            <a:ext cx="6558701" cy="4587260"/>
          </a:xfrm>
        </p:spPr>
        <p:txBody>
          <a:bodyPr/>
          <a:lstStyle/>
          <a:p>
            <a:r>
              <a:rPr lang="fi-FI"/>
              <a:t>Asioiden epäselvyys ja tilannekuvan puute</a:t>
            </a:r>
          </a:p>
          <a:p>
            <a:r>
              <a:rPr lang="fi-FI"/>
              <a:t>Tieto ei kulje ja ei käydä keskusteluja</a:t>
            </a:r>
          </a:p>
          <a:p>
            <a:r>
              <a:rPr lang="fi-FI"/>
              <a:t>Roolit ovat epäselvät: yleisesti yhteistyössä ja erityisesti </a:t>
            </a:r>
            <a:r>
              <a:rPr lang="fi-FI" err="1"/>
              <a:t>hyte</a:t>
            </a:r>
            <a:r>
              <a:rPr lang="fi-FI"/>
              <a:t>, työllisyys ja kotouttaminen</a:t>
            </a:r>
          </a:p>
          <a:p>
            <a:r>
              <a:rPr lang="fi-FI"/>
              <a:t>Ei ole yhdyshenkilöä hyvinvointialueen puolella</a:t>
            </a:r>
          </a:p>
          <a:p>
            <a:r>
              <a:rPr lang="fi-FI"/>
              <a:t>Lainsäädäntö ei ole kaikilta osilta valmis</a:t>
            </a:r>
          </a:p>
          <a:p>
            <a:r>
              <a:rPr lang="fi-FI"/>
              <a:t>Uudet lait ja velvoitteet ovat kunnissa epäselviä</a:t>
            </a:r>
          </a:p>
          <a:p>
            <a:r>
              <a:rPr lang="fi-FI"/>
              <a:t>Palveluverkosta ei ole tietoa</a:t>
            </a:r>
          </a:p>
          <a:p>
            <a:r>
              <a:rPr lang="fi-FI"/>
              <a:t>Pienet kunnat ovat ns. sivussa</a:t>
            </a:r>
          </a:p>
          <a:p>
            <a:r>
              <a:rPr lang="fi-FI"/>
              <a:t>Keskustelut ovat ylätasolla 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45899E-2832-8440-6999-82702794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91C4697-BEE3-9B8E-ACD7-D013DD263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268768"/>
            <a:ext cx="4560818" cy="304054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160046C-4C26-F06E-13E9-5EFA01890697}"/>
              </a:ext>
            </a:extLst>
          </p:cNvPr>
          <p:cNvSpPr txBox="1"/>
          <p:nvPr/>
        </p:nvSpPr>
        <p:spPr>
          <a:xfrm>
            <a:off x="980629" y="6309321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none" strike="noStrike" kern="1200" cap="none" spc="0" normalizeH="0" baseline="0" noProof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*Koostettu kaikkien vastaajien avoimista vastauksista</a:t>
            </a:r>
          </a:p>
        </p:txBody>
      </p:sp>
    </p:spTree>
    <p:extLst>
      <p:ext uri="{BB962C8B-B14F-4D97-AF65-F5344CB8AC3E}">
        <p14:creationId xmlns:p14="http://schemas.microsoft.com/office/powerpoint/2010/main" val="25299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10081764" cy="1728240"/>
          </a:xfrm>
        </p:spPr>
        <p:txBody>
          <a:bodyPr/>
          <a:lstStyle/>
          <a:p>
            <a:br>
              <a:rPr lang="fi-FI" sz="3200">
                <a:solidFill>
                  <a:schemeClr val="accent2"/>
                </a:solidFill>
              </a:rPr>
            </a:br>
            <a:br>
              <a:rPr lang="fi-FI" sz="3200">
                <a:solidFill>
                  <a:schemeClr val="accent2"/>
                </a:solidFill>
              </a:rPr>
            </a:br>
            <a:r>
              <a:rPr lang="fi-FI" sz="3200" err="1">
                <a:solidFill>
                  <a:schemeClr val="accent2"/>
                </a:solidFill>
              </a:rPr>
              <a:t>Kys</a:t>
            </a:r>
            <a:r>
              <a:rPr lang="fi-FI" sz="3200">
                <a:solidFill>
                  <a:schemeClr val="accent2"/>
                </a:solidFill>
              </a:rPr>
              <a:t> 15: </a:t>
            </a:r>
            <a:br>
              <a:rPr lang="fi-FI" sz="4000"/>
            </a:br>
            <a:r>
              <a:rPr lang="fi-FI" sz="4000"/>
              <a:t>Miten uudistuksen arvioidaan vaikuttavan seuraaviin kuntien ja hyvinvointialueen yhdyspinnoilla toteutettaviin tehtäviin/palveluihin oman organisaation näkökulmasta?</a:t>
            </a:r>
            <a:br>
              <a:rPr lang="fi-FI" sz="4000"/>
            </a:br>
            <a:br>
              <a:rPr lang="fi-FI" sz="4000"/>
            </a:br>
            <a:endParaRPr lang="fi-FI" sz="40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409766B-360F-A411-19C8-F5230F32405D}"/>
              </a:ext>
            </a:extLst>
          </p:cNvPr>
          <p:cNvSpPr txBox="1"/>
          <p:nvPr/>
        </p:nvSpPr>
        <p:spPr>
          <a:xfrm>
            <a:off x="734059" y="836712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14717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DE2FC-2B65-404F-9DEA-4974A733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4188"/>
            <a:ext cx="9073653" cy="720081"/>
          </a:xfrm>
        </p:spPr>
        <p:txBody>
          <a:bodyPr/>
          <a:lstStyle/>
          <a:p>
            <a:r>
              <a:rPr lang="fi-FI"/>
              <a:t>Poimintoja keskeisistä tuloksista </a:t>
            </a:r>
            <a:r>
              <a:rPr lang="fi-FI" sz="2400">
                <a:solidFill>
                  <a:schemeClr val="accent2">
                    <a:lumMod val="75000"/>
                  </a:schemeClr>
                </a:solidFill>
              </a:rPr>
              <a:t>Työnjaon selkeys ja vaikutukset palveluihin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86B1F0-49A2-4065-B7DE-94933951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00808"/>
            <a:ext cx="9774237" cy="4896544"/>
          </a:xfrm>
        </p:spPr>
        <p:txBody>
          <a:bodyPr/>
          <a:lstStyle/>
          <a:p>
            <a:pPr marL="271145" indent="-271145"/>
            <a:r>
              <a:rPr lang="fi-FI">
                <a:ea typeface="+mn-lt"/>
                <a:cs typeface="+mn-lt"/>
              </a:rPr>
              <a:t>Vastausten perusteella </a:t>
            </a:r>
            <a:r>
              <a:rPr lang="fi-FI" b="1">
                <a:ea typeface="+mn-lt"/>
                <a:cs typeface="+mn-lt"/>
              </a:rPr>
              <a:t>työnjakoa </a:t>
            </a:r>
            <a:r>
              <a:rPr lang="fi-FI">
                <a:ea typeface="+mn-lt"/>
                <a:cs typeface="+mn-lt"/>
              </a:rPr>
              <a:t>monissa yhdyspintaosa-alueissa ei koeta vielä </a:t>
            </a:r>
            <a:r>
              <a:rPr lang="fi-FI" b="1">
                <a:ea typeface="+mn-lt"/>
                <a:cs typeface="+mn-lt"/>
              </a:rPr>
              <a:t>riittävän selkeänä.</a:t>
            </a:r>
            <a:r>
              <a:rPr lang="fi-FI">
                <a:ea typeface="+mn-lt"/>
                <a:cs typeface="+mn-lt"/>
              </a:rPr>
              <a:t> </a:t>
            </a:r>
            <a:endParaRPr lang="fi-FI"/>
          </a:p>
          <a:p>
            <a:pPr marL="715645" lvl="1" indent="-271145"/>
            <a:r>
              <a:rPr lang="fi-FI"/>
              <a:t>Työnjaon näki selkeäksi esimerkiksi</a:t>
            </a:r>
            <a:r>
              <a:rPr lang="fi-FI" b="1"/>
              <a:t> kotoutumisen edistämisessä vain 14%, asumiseen liittyvissä kysymyksissä 14% ja työllisyyden hoidossa vain 16% vastaajista</a:t>
            </a:r>
          </a:p>
          <a:p>
            <a:pPr marL="715645" lvl="1" indent="-271145"/>
            <a:r>
              <a:rPr lang="fi-FI"/>
              <a:t>Työnjaon epäselvyyksiin koettiin vaikuttavat mm. yhdyspintatehtäviä koskevan lainsäädännön keskeneräisyys sekä se, että valmistelu ja työnjakoa koskevat keskustelut hyvinvointialueen ja kuntien ovat jääneet toistaiseksi liian ylätasoisiksi.</a:t>
            </a:r>
          </a:p>
          <a:p>
            <a:pPr marL="271145" indent="-271145"/>
            <a:endParaRPr lang="fi-FI"/>
          </a:p>
          <a:p>
            <a:pPr marL="271145" indent="-271145"/>
            <a:r>
              <a:rPr lang="fi-FI">
                <a:ea typeface="+mn-lt"/>
                <a:cs typeface="+mn-lt"/>
              </a:rPr>
              <a:t>Yleisin näkemys oli, että </a:t>
            </a:r>
            <a:r>
              <a:rPr lang="fi-FI" b="1">
                <a:ea typeface="+mn-lt"/>
                <a:cs typeface="+mn-lt"/>
              </a:rPr>
              <a:t>uudistus ei paranna, mutta toisaalta ei myöskään heikennä tehtävien hoitamisen edellytyksiä kuntien ja hyvinvointialueen yhdyspinnoilla.</a:t>
            </a:r>
            <a:endParaRPr lang="fi-FI" b="1"/>
          </a:p>
          <a:p>
            <a:pPr marL="715645" lvl="1" indent="-271145"/>
            <a:endParaRPr lang="fi-FI"/>
          </a:p>
          <a:p>
            <a:pPr marL="271145" indent="-271145"/>
            <a:endParaRPr lang="fi-FI"/>
          </a:p>
          <a:p>
            <a:pPr marL="271145" indent="-271145"/>
            <a:endParaRPr lang="fi-FI"/>
          </a:p>
        </p:txBody>
      </p:sp>
      <p:pic>
        <p:nvPicPr>
          <p:cNvPr id="6" name="Kuva 5" descr="Kuva, joka sisältää kohteen lelu, vektorigrafiikka&#10;&#10;Kuvaus luotu automaattisesti">
            <a:extLst>
              <a:ext uri="{FF2B5EF4-FFF2-40B4-BE49-F238E27FC236}">
                <a16:creationId xmlns:a16="http://schemas.microsoft.com/office/drawing/2014/main" id="{2836A517-544E-DB37-D69B-2BCA5A5CF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862" y="-196799"/>
            <a:ext cx="2761704" cy="27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4754"/>
            <a:ext cx="11377264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2000">
                <a:solidFill>
                  <a:schemeClr val="accent2"/>
                </a:solidFill>
              </a:rPr>
              <a:t>Kys15: </a:t>
            </a:r>
            <a:r>
              <a:rPr lang="fi-FI" sz="2400"/>
              <a:t>Miten arvioit uudistuksen vaikuttavan seuraaviin kuntien ja hyvinvointialueen yhdyspinnoilla toteutettaviin tehtäviin/palveluihin edustamasi organisaation näkökulmasta?</a:t>
            </a:r>
            <a:br>
              <a:rPr lang="fi-FI" sz="2400"/>
            </a:br>
            <a:r>
              <a:rPr lang="fi-FI" sz="1600">
                <a:solidFill>
                  <a:schemeClr val="accent1"/>
                </a:solidFill>
              </a:rPr>
              <a:t>Vastausten %-jakaumat. </a:t>
            </a:r>
            <a:r>
              <a:rPr lang="fi-FI" sz="1200">
                <a:solidFill>
                  <a:schemeClr val="tx2"/>
                </a:solidFill>
              </a:rPr>
              <a:t>(asteikko 1-5; 1=heikentää merkittävästi, 5=parantaa merkittävästi, 0=ei osaa sanoa)</a:t>
            </a:r>
            <a:r>
              <a:rPr lang="fi-FI" sz="1600">
                <a:solidFill>
                  <a:schemeClr val="tx2"/>
                </a:solidFill>
              </a:rPr>
              <a:t> </a:t>
            </a:r>
            <a:r>
              <a:rPr lang="fi-FI" sz="1400">
                <a:solidFill>
                  <a:schemeClr val="accent1"/>
                </a:solidFill>
              </a:rPr>
              <a:t>(N=647-658)</a:t>
            </a:r>
            <a:br>
              <a:rPr lang="fi-FI" sz="1600">
                <a:solidFill>
                  <a:schemeClr val="accent1"/>
                </a:solidFill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AEF327F-807B-27EF-4C6B-3E568B2E13F7}"/>
              </a:ext>
            </a:extLst>
          </p:cNvPr>
          <p:cNvSpPr txBox="1"/>
          <p:nvPr/>
        </p:nvSpPr>
        <p:spPr>
          <a:xfrm>
            <a:off x="8256240" y="2132856"/>
            <a:ext cx="3711146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Uudistuksen vaikutukset kuntien ja hyvinvointialueiden yhdyspinnoilla toteutettiin tehtäviin/palveluihin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Eniten niitä, jotka ei katso uudistuksen vaikuttavan suuntaan eikä toiseen.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Kaikissa tehtävissä tai palveluissa arvioidaan vaikuttavan pikemmin heikentävästi kuin parantavasti.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Joka neljäs (24%) vastannut arvioi sivistys- ja sote-palveluiden välisen yhteistyön heikentyvän ja joka viides arvioi uudistuksen heikentävän työllisyyden hoitoa (21%) sekä hyvinvoinnin ja terveyden edistämistä (20%). 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5185255F-6A63-32D3-0152-75370B18F1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368" y="1916833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llipsi 10">
            <a:extLst>
              <a:ext uri="{FF2B5EF4-FFF2-40B4-BE49-F238E27FC236}">
                <a16:creationId xmlns:a16="http://schemas.microsoft.com/office/drawing/2014/main" id="{6019F687-743F-A6BC-EAEA-75BBB793F2AF}"/>
              </a:ext>
            </a:extLst>
          </p:cNvPr>
          <p:cNvSpPr/>
          <p:nvPr/>
        </p:nvSpPr>
        <p:spPr>
          <a:xfrm>
            <a:off x="6240016" y="3608763"/>
            <a:ext cx="576064" cy="396301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8C1D0D9F-4177-4E11-F622-5EC3D78E6B09}"/>
              </a:ext>
            </a:extLst>
          </p:cNvPr>
          <p:cNvSpPr/>
          <p:nvPr/>
        </p:nvSpPr>
        <p:spPr>
          <a:xfrm>
            <a:off x="6384032" y="2153377"/>
            <a:ext cx="576064" cy="396301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734A1BC-73BF-A3D1-C6AB-8E0121525901}"/>
              </a:ext>
            </a:extLst>
          </p:cNvPr>
          <p:cNvSpPr/>
          <p:nvPr/>
        </p:nvSpPr>
        <p:spPr>
          <a:xfrm>
            <a:off x="5833451" y="4571869"/>
            <a:ext cx="576064" cy="396301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63BE1D5-D4F0-C3D8-F035-9652768A0E0C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40112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4754"/>
            <a:ext cx="11377264" cy="1008113"/>
          </a:xfrm>
        </p:spPr>
        <p:txBody>
          <a:bodyPr/>
          <a:lstStyle/>
          <a:p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1800">
                <a:solidFill>
                  <a:schemeClr val="accent2"/>
                </a:solidFill>
              </a:rPr>
              <a:t>Kys15: </a:t>
            </a:r>
            <a:r>
              <a:rPr lang="fi-FI" sz="2000"/>
              <a:t>Miten arvioit uudistuksen vaikuttavan seuraaviin kuntien ja hyvinvointialueen yhdyspinnoilla toteutettaviin tehtäviin/palveluihin edustamasi organisaation näkökulmasta?</a:t>
            </a:r>
            <a:br>
              <a:rPr lang="fi-FI" sz="2400"/>
            </a:br>
            <a:r>
              <a:rPr lang="fi-FI" sz="1600" u="sng">
                <a:solidFill>
                  <a:srgbClr val="104264"/>
                </a:solidFill>
              </a:rPr>
              <a:t>A</a:t>
            </a:r>
            <a:r>
              <a:rPr kumimoji="0" lang="fi-FI" sz="1600" b="0" i="0" u="sng" strike="noStrike" kern="1200" cap="none" spc="0" normalizeH="0" baseline="0" noProof="0" err="1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seman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mukainen tarkastelu. 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% vastanneista mielestä </a:t>
            </a:r>
            <a:r>
              <a:rPr kumimoji="0" lang="fi-FI" sz="1400" b="0" i="0" u="sng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HEIKENTÄÄ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melko/erittäin merkittävästi. (N=647-658)</a:t>
            </a:r>
            <a:b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endParaRPr lang="fi-FI">
              <a:solidFill>
                <a:schemeClr val="accent1"/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3B2B1E2-1DEE-B813-BDCA-36C21D9DC2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4" y="1619214"/>
          <a:ext cx="10801199" cy="431070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501078">
                  <a:extLst>
                    <a:ext uri="{9D8B030D-6E8A-4147-A177-3AD203B41FA5}">
                      <a16:colId xmlns:a16="http://schemas.microsoft.com/office/drawing/2014/main" val="1107464118"/>
                    </a:ext>
                  </a:extLst>
                </a:gridCol>
                <a:gridCol w="1467474">
                  <a:extLst>
                    <a:ext uri="{9D8B030D-6E8A-4147-A177-3AD203B41FA5}">
                      <a16:colId xmlns:a16="http://schemas.microsoft.com/office/drawing/2014/main" val="64295993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022144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72890630"/>
                    </a:ext>
                  </a:extLst>
                </a:gridCol>
                <a:gridCol w="1318390">
                  <a:extLst>
                    <a:ext uri="{9D8B030D-6E8A-4147-A177-3AD203B41FA5}">
                      <a16:colId xmlns:a16="http://schemas.microsoft.com/office/drawing/2014/main" val="1676385757"/>
                    </a:ext>
                  </a:extLst>
                </a:gridCol>
                <a:gridCol w="1273898">
                  <a:extLst>
                    <a:ext uri="{9D8B030D-6E8A-4147-A177-3AD203B41FA5}">
                      <a16:colId xmlns:a16="http://schemas.microsoft.com/office/drawing/2014/main" val="3366480443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736687013"/>
                    </a:ext>
                  </a:extLst>
                </a:gridCol>
              </a:tblGrid>
              <a:tr h="513642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 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yleisjohto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sektorijohto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Luottamus-henkilöt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KAIKKI VASTAAJAT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Vaihtelu-</a:t>
                      </a:r>
                    </a:p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väli (%)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1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N=</a:t>
                      </a:r>
                    </a:p>
                  </a:txBody>
                  <a:tcPr marL="7902" marR="7902" marT="7902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134865"/>
                  </a:ext>
                </a:extLst>
              </a:tr>
              <a:tr h="6914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Sivistys- ja sote-palveluiden välinen yhteistyö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22-36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58500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Työllisyyden hoito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16-44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6266101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Hyvinvoinnin ja terveyden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17-32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7247344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Asumiseen liittyvät kysymykset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10-28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647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3718230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Kotoutumisen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10-27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1936070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Varautuminen ja turvallisuus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7-25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6987885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Ympäristöterveydenhuolto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6-13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649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018813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B6BAA332-6A00-ED52-76EC-E60E66B8228F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32170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4754"/>
            <a:ext cx="11377264" cy="1008113"/>
          </a:xfrm>
        </p:spPr>
        <p:txBody>
          <a:bodyPr/>
          <a:lstStyle/>
          <a:p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000"/>
            </a:br>
            <a:r>
              <a:rPr lang="fi-FI" sz="1600">
                <a:solidFill>
                  <a:schemeClr val="accent2"/>
                </a:solidFill>
              </a:rPr>
              <a:t>Kys15: </a:t>
            </a:r>
            <a:r>
              <a:rPr lang="fi-FI" sz="1800"/>
              <a:t>Miten arvioit uudistuksen vaikuttavan seuraaviin kuntien ja hyvinvointialueen yhdyspinnoilla toteutettaviin tehtäviin/palveluihin edustamasi organisaation näkökulmasta? </a:t>
            </a:r>
            <a:br>
              <a:rPr lang="fi-FI" sz="2000"/>
            </a:br>
            <a:r>
              <a:rPr kumimoji="0" lang="fi-FI" sz="1400" b="0" i="0" u="sng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Aseman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mukainen tarkastelu. Keskiarvot asteikolla 1-5; mitä suurempi arvo, sitä positiivisempi arvio*.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90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br>
              <a:rPr kumimoji="0" lang="fi-FI" sz="13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br>
              <a:rPr lang="fi-FI" sz="2400"/>
            </a:br>
            <a:endParaRPr lang="fi-FI">
              <a:solidFill>
                <a:schemeClr val="accent1"/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3B2B1E2-1DEE-B813-BDCA-36C21D9DC2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8067" y="1492865"/>
          <a:ext cx="10718493" cy="431785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474270">
                  <a:extLst>
                    <a:ext uri="{9D8B030D-6E8A-4147-A177-3AD203B41FA5}">
                      <a16:colId xmlns:a16="http://schemas.microsoft.com/office/drawing/2014/main" val="1107464118"/>
                    </a:ext>
                  </a:extLst>
                </a:gridCol>
                <a:gridCol w="1456237">
                  <a:extLst>
                    <a:ext uri="{9D8B030D-6E8A-4147-A177-3AD203B41FA5}">
                      <a16:colId xmlns:a16="http://schemas.microsoft.com/office/drawing/2014/main" val="642959935"/>
                    </a:ext>
                  </a:extLst>
                </a:gridCol>
                <a:gridCol w="1429132">
                  <a:extLst>
                    <a:ext uri="{9D8B030D-6E8A-4147-A177-3AD203B41FA5}">
                      <a16:colId xmlns:a16="http://schemas.microsoft.com/office/drawing/2014/main" val="1102214481"/>
                    </a:ext>
                  </a:extLst>
                </a:gridCol>
                <a:gridCol w="1214763">
                  <a:extLst>
                    <a:ext uri="{9D8B030D-6E8A-4147-A177-3AD203B41FA5}">
                      <a16:colId xmlns:a16="http://schemas.microsoft.com/office/drawing/2014/main" val="2672890630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1676385757"/>
                    </a:ext>
                  </a:extLst>
                </a:gridCol>
                <a:gridCol w="1247883">
                  <a:extLst>
                    <a:ext uri="{9D8B030D-6E8A-4147-A177-3AD203B41FA5}">
                      <a16:colId xmlns:a16="http://schemas.microsoft.com/office/drawing/2014/main" val="3366480443"/>
                    </a:ext>
                  </a:extLst>
                </a:gridCol>
                <a:gridCol w="587913">
                  <a:extLst>
                    <a:ext uri="{9D8B030D-6E8A-4147-A177-3AD203B41FA5}">
                      <a16:colId xmlns:a16="http://schemas.microsoft.com/office/drawing/2014/main" val="2736687013"/>
                    </a:ext>
                  </a:extLst>
                </a:gridCol>
              </a:tblGrid>
              <a:tr h="42761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 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yleisjohto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Viranhaltijat, sektorijohto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Luottamus-henkilöt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KAIKKI VASTAAJAT</a:t>
                      </a: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Vaihtelu-</a:t>
                      </a:r>
                    </a:p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väli (%)</a:t>
                      </a:r>
                      <a:endParaRPr lang="fi-FI" sz="16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1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N=</a:t>
                      </a:r>
                    </a:p>
                  </a:txBody>
                  <a:tcPr marL="7902" marR="7902" marT="7902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134865"/>
                  </a:ext>
                </a:extLst>
              </a:tr>
              <a:tr h="575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Ympäristöterveydenhuolto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3,04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3,05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3,11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4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3,04-3,11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49413694"/>
                  </a:ext>
                </a:extLst>
              </a:tr>
              <a:tr h="575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Varautuminen ja turvallisuus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2,82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3,07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3,17</a:t>
                      </a: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4"/>
                          </a:solidFill>
                          <a:effectLst/>
                          <a:latin typeface="Work Sans" panose="00000500000000000000" pitchFamily="2" charset="0"/>
                        </a:rPr>
                        <a:t>3,05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2,82-3,17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419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32560257"/>
                  </a:ext>
                </a:extLst>
              </a:tr>
              <a:tr h="575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Hyvinvoinnin ja terveyden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2,81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2,97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2,88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2,93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2,81-2,97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530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9624806"/>
                  </a:ext>
                </a:extLst>
              </a:tr>
              <a:tr h="575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Kotoutumisen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2,92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2,87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2,69-2,92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7252056"/>
                  </a:ext>
                </a:extLst>
              </a:tr>
              <a:tr h="575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Asumiseen liittyvät kysymykset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2,91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2,84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2,71-2,91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398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210423"/>
                  </a:ext>
                </a:extLst>
              </a:tr>
              <a:tr h="575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Sivistys- ja sote-palveluiden välinen yhteistyö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2,66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2,74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2,66-2,89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504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58500"/>
                  </a:ext>
                </a:extLst>
              </a:tr>
              <a:tr h="43091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Työllisyyden hoito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2,77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2,73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2,50-2,80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6266101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B6BAA332-6A00-ED52-76EC-E60E66B8228F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C6DB6F3-F1B4-283D-4F5C-4B841F81B512}"/>
              </a:ext>
            </a:extLst>
          </p:cNvPr>
          <p:cNvSpPr txBox="1"/>
          <p:nvPr/>
        </p:nvSpPr>
        <p:spPr>
          <a:xfrm>
            <a:off x="479376" y="5963026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4754"/>
            <a:ext cx="11377264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1800">
                <a:solidFill>
                  <a:schemeClr val="accent2"/>
                </a:solidFill>
              </a:rPr>
              <a:t>Kys15: </a:t>
            </a:r>
            <a:r>
              <a:rPr lang="fi-FI" sz="2000"/>
              <a:t>Miten arvioit uudistuksen vaikuttavan seuraaviin kuntien ja hyvinvointialueen yhdyspinnoilla toteutettaviin tehtäviin/palveluihin edustamasi organisaation näkökulmasta?</a:t>
            </a:r>
            <a:br>
              <a:rPr lang="fi-FI" sz="2400"/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% vastanneista mielestä </a:t>
            </a:r>
            <a:r>
              <a:rPr kumimoji="0" lang="fi-FI" sz="1400" b="0" i="0" u="sng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HEIKENTÄÄ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 melko/erittäin merkittävästi. Kuntakokoluokittainen tarkastelu. (N=609-619)</a:t>
            </a:r>
            <a:b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endParaRPr lang="fi-FI">
              <a:solidFill>
                <a:schemeClr val="accent1"/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3B2B1E2-1DEE-B813-BDCA-36C21D9DC2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384" y="1556793"/>
          <a:ext cx="10801199" cy="453650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1074641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429599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022144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728906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7638575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6648044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41048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198377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9162997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736687013"/>
                    </a:ext>
                  </a:extLst>
                </a:gridCol>
              </a:tblGrid>
              <a:tr h="73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 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alle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5 000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5 000 –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10 000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10 001 - 20 000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20 001 –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50 000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50 001 –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100 000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yli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100 000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KUNTA-VASTAAJAT YHT.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1" u="none" strike="noStrike">
                          <a:solidFill>
                            <a:schemeClr val="bg1"/>
                          </a:solidFill>
                          <a:effectLst/>
                          <a:latin typeface="Work Sans" panose="00000500000000000000" pitchFamily="2" charset="0"/>
                        </a:rPr>
                        <a:t>Vaihtelu-väli (%)</a:t>
                      </a: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endParaRPr lang="fi-FI" sz="1200" b="1" i="1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134865"/>
                  </a:ext>
                </a:extLst>
              </a:tr>
              <a:tr h="6914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Sivistys- ja sote-palveluiden välinen yhteistyö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28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21-28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619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58500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Työllisyyden hoito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24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22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17-24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614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6266101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Hyvinvoinnin ja terveyden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21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16-25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619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7247344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Asumiseen liittyvät kysymykset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20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9-20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609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3718230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Kotoutumisen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19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12-19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613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1936070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Varautuminen ja turvallisuus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12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10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10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9-12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613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56987885"/>
                  </a:ext>
                </a:extLst>
              </a:tr>
              <a:tr h="51760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Ympäristöterveydenhuolto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11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7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4-11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610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8018813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B6BAA332-6A00-ED52-76EC-E60E66B8228F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3706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4754"/>
            <a:ext cx="11377264" cy="1008113"/>
          </a:xfrm>
        </p:spPr>
        <p:txBody>
          <a:bodyPr/>
          <a:lstStyle/>
          <a:p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Sote-tilannekuvakysely 2/2022:</a:t>
            </a:r>
            <a:br>
              <a:rPr lang="fi-FI" sz="2400"/>
            </a:br>
            <a:r>
              <a:rPr lang="fi-FI" sz="1800">
                <a:solidFill>
                  <a:schemeClr val="accent2"/>
                </a:solidFill>
              </a:rPr>
              <a:t>Kys15: </a:t>
            </a:r>
            <a:r>
              <a:rPr lang="fi-FI" sz="2000"/>
              <a:t>Miten arvioit uudistuksen vaikuttavan seuraaviin kuntien ja hyvinvointialueen yhdyspinnoilla toteutettaviin tehtäviin/palveluihin edustamasi organisaation näkökulmasta?</a:t>
            </a:r>
            <a:br>
              <a:rPr lang="fi-FI" sz="2400"/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Kuntavastaajien arviot kuntakokoluokittain. Keskiarvot asteikolla 1-5; mitä suurempi arvo, sitä positiivisempi arvio*. </a:t>
            </a:r>
            <a:b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(N=350-500) 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90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b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6BAA332-6A00-ED52-76EC-E60E66B8228F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5355FF53-D759-FF2F-00D6-9E5F5A0D63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368" y="1772816"/>
          <a:ext cx="11017223" cy="417646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639568">
                  <a:extLst>
                    <a:ext uri="{9D8B030D-6E8A-4147-A177-3AD203B41FA5}">
                      <a16:colId xmlns:a16="http://schemas.microsoft.com/office/drawing/2014/main" val="2082858924"/>
                    </a:ext>
                  </a:extLst>
                </a:gridCol>
                <a:gridCol w="1079483">
                  <a:extLst>
                    <a:ext uri="{9D8B030D-6E8A-4147-A177-3AD203B41FA5}">
                      <a16:colId xmlns:a16="http://schemas.microsoft.com/office/drawing/2014/main" val="335617757"/>
                    </a:ext>
                  </a:extLst>
                </a:gridCol>
                <a:gridCol w="745445">
                  <a:extLst>
                    <a:ext uri="{9D8B030D-6E8A-4147-A177-3AD203B41FA5}">
                      <a16:colId xmlns:a16="http://schemas.microsoft.com/office/drawing/2014/main" val="16035166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8626657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2935077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206286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5149217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1450959"/>
                    </a:ext>
                  </a:extLst>
                </a:gridCol>
                <a:gridCol w="1029732">
                  <a:extLst>
                    <a:ext uri="{9D8B030D-6E8A-4147-A177-3AD203B41FA5}">
                      <a16:colId xmlns:a16="http://schemas.microsoft.com/office/drawing/2014/main" val="610544631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451076856"/>
                    </a:ext>
                  </a:extLst>
                </a:gridCol>
              </a:tblGrid>
              <a:tr h="7384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i-FI" sz="14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alle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5 000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5 000 - 10 000 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10 001 - 20 000 </a:t>
                      </a:r>
                    </a:p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20 001 - 50 000 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50 001 - 100 000 as.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yli 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100 000 as.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KUNTA-VASTAAJAT YHT.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Vaihtelu-</a:t>
                      </a:r>
                    </a:p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väli</a:t>
                      </a:r>
                      <a:endParaRPr lang="fi-FI" sz="1200" b="1" i="0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endParaRPr lang="fi-FI" sz="1400" b="1" i="1" u="none" strike="noStrike">
                        <a:solidFill>
                          <a:schemeClr val="bg1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71363"/>
                  </a:ext>
                </a:extLst>
              </a:tr>
              <a:tr h="478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Ympäristöterveydenhuolto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3,06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3,05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3,28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3,06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3,00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2,96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3,08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2,96-3,28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350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071253"/>
                  </a:ext>
                </a:extLst>
              </a:tr>
              <a:tr h="478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Varautuminen ja turvallisuus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3,03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3,06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3,09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3,03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2,88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2,96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3,03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2,88-3,09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393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46376077"/>
                  </a:ext>
                </a:extLst>
              </a:tr>
              <a:tr h="478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Hyvinvoinnin ja terveyden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2,90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2,94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3,03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2,83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2,92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2,83-3,03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500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87158443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Kotoutumisen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2,95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2,74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2,86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2,74-2,95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381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96873513"/>
                  </a:ext>
                </a:extLst>
              </a:tr>
              <a:tr h="478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Asumiseen liittyvät kysymykset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2,95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2,73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2,96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2,81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2,83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2,73-2,96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379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8379515"/>
                  </a:ext>
                </a:extLst>
              </a:tr>
              <a:tr h="628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Sivistys- ja sote-palveluiden välinen yhteistyö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2,69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2,86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2,75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2,69-2,86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480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9168039"/>
                  </a:ext>
                </a:extLst>
              </a:tr>
              <a:tr h="478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Työllisyyden hoito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2,66</a:t>
                      </a:r>
                      <a:endParaRPr lang="fi-FI" sz="1400" b="1" i="0" u="none" strike="noStrike">
                        <a:solidFill>
                          <a:schemeClr val="accent3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solidFill>
                            <a:schemeClr val="accent4"/>
                          </a:solidFill>
                          <a:effectLst/>
                        </a:rPr>
                        <a:t>2,84</a:t>
                      </a:r>
                      <a:endParaRPr lang="fi-FI" sz="1400" b="1" i="0" u="none" strike="noStrike">
                        <a:solidFill>
                          <a:schemeClr val="accent4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2,74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</a:rPr>
                        <a:t>2,67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</a:rPr>
                        <a:t>2,71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2,66-2,84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i="1" u="none" strike="noStrike">
                          <a:effectLst/>
                        </a:rPr>
                        <a:t>404</a:t>
                      </a:r>
                      <a:endParaRPr lang="fi-FI" sz="120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4099999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A4DAA00F-2AE3-7A0C-DB90-5ADA9E9020DB}"/>
              </a:ext>
            </a:extLst>
          </p:cNvPr>
          <p:cNvSpPr txBox="1"/>
          <p:nvPr/>
        </p:nvSpPr>
        <p:spPr>
          <a:xfrm>
            <a:off x="407368" y="6024382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39871-70A3-3935-BAEE-EFC7BE93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D53ED65-A5F4-5255-BB3C-BD139D11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4281"/>
            <a:ext cx="11776042" cy="720423"/>
          </a:xfrm>
        </p:spPr>
        <p:txBody>
          <a:bodyPr anchor="t">
            <a:noAutofit/>
          </a:bodyPr>
          <a:lstStyle/>
          <a:p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Sote-tilannekuvakysely 2/2022:</a:t>
            </a:r>
            <a:br>
              <a:rPr lang="fi-FI" sz="1050"/>
            </a:br>
            <a:r>
              <a:rPr lang="fi-FI" sz="1400">
                <a:solidFill>
                  <a:schemeClr val="accent2"/>
                </a:solidFill>
              </a:rPr>
              <a:t>Kys15: </a:t>
            </a:r>
            <a:r>
              <a:rPr lang="fi-FI" sz="1600"/>
              <a:t>Miten arvioit uudistuksen vaikuttavan seuraaviin kuntien ja hyvinvointialueen yhdyspinnoilla toteutettaviin tehtäviin/palveluihin edustamasi organisaation näkökulmasta? </a:t>
            </a:r>
            <a:r>
              <a:rPr lang="fi-FI" sz="1100">
                <a:solidFill>
                  <a:srgbClr val="104264"/>
                </a:solidFill>
              </a:rPr>
              <a:t>Kuntavastaukset h</a:t>
            </a: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yvinvointialueittain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. </a:t>
            </a:r>
            <a:b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Keskiarvot asteikolla 1-5; mitä suurempi arvo, sitä positiivisempi arvio*. </a:t>
            </a: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(</a:t>
            </a:r>
            <a:r>
              <a:rPr kumimoji="0" lang="fi-FI" sz="1050" b="1" i="0" u="none" strike="noStrike" kern="1200" cap="none" spc="0" normalizeH="0" baseline="0" noProof="0" err="1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pl</a:t>
            </a: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j-ea"/>
                <a:cs typeface="+mj-cs"/>
              </a:rPr>
              <a:t> kuntayhtymäedustajien vastaukset)</a:t>
            </a:r>
            <a:endParaRPr lang="fi-FI" sz="105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09DD0BE-E22A-A0B3-3F01-2022409C194B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8C18E6B-792D-7E49-5518-70FF72F3EC1F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947139"/>
          <a:ext cx="11089231" cy="505137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50969">
                  <a:extLst>
                    <a:ext uri="{9D8B030D-6E8A-4147-A177-3AD203B41FA5}">
                      <a16:colId xmlns:a16="http://schemas.microsoft.com/office/drawing/2014/main" val="3626758238"/>
                    </a:ext>
                  </a:extLst>
                </a:gridCol>
                <a:gridCol w="1401359">
                  <a:extLst>
                    <a:ext uri="{9D8B030D-6E8A-4147-A177-3AD203B41FA5}">
                      <a16:colId xmlns:a16="http://schemas.microsoft.com/office/drawing/2014/main" val="122926853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549868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2936666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5862671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97480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08747959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521010130"/>
                    </a:ext>
                  </a:extLst>
                </a:gridCol>
              </a:tblGrid>
              <a:tr h="60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u="none" strike="noStrike">
                          <a:effectLst/>
                        </a:rPr>
                        <a:t>Hyvinvointialue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Ympäristö-terveydenhuolto</a:t>
                      </a:r>
                    </a:p>
                  </a:txBody>
                  <a:tcPr marL="5782" marR="5782" marT="57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Varautuminen ja turvallisuus</a:t>
                      </a:r>
                    </a:p>
                  </a:txBody>
                  <a:tcPr marL="5782" marR="5782" marT="57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Hyvinvoinnin ja terveyden edistäminen</a:t>
                      </a:r>
                    </a:p>
                  </a:txBody>
                  <a:tcPr marL="5782" marR="5782" marT="57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Kotoutumisen edistäminen</a:t>
                      </a:r>
                    </a:p>
                  </a:txBody>
                  <a:tcPr marL="5782" marR="5782" marT="57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Asumiseen liittyvät kysymykset</a:t>
                      </a:r>
                    </a:p>
                  </a:txBody>
                  <a:tcPr marL="5782" marR="5782" marT="57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Sivistys- ja sote-palveluiden välinen yhteistyö</a:t>
                      </a:r>
                    </a:p>
                  </a:txBody>
                  <a:tcPr marL="5782" marR="5782" marT="57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Työllisyyden hoito</a:t>
                      </a:r>
                    </a:p>
                  </a:txBody>
                  <a:tcPr marL="5782" marR="5782" marT="5782" marB="0"/>
                </a:tc>
                <a:extLst>
                  <a:ext uri="{0D108BD9-81ED-4DB2-BD59-A6C34878D82A}">
                    <a16:rowId xmlns:a16="http://schemas.microsoft.com/office/drawing/2014/main" val="3040246702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Etelä-Karjala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697643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3,38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509525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Etelä-Savo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3,08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44751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Helsinki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..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264103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Itä-Uusimaa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04608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Kainuu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3,43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3,33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16176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Kanta-Häme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27228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3,14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358044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Keski-Suomi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3,04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982867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Keski-Uusimaa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17932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Kymenlaakso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07865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Lappi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3,45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3,04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300983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Länsi-Uusimaa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2,27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275527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Pirkanmaa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245386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2,58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2,38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2,40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2,20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2,25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2,00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2,14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451095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Pohjois-Karjala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tx1"/>
                          </a:solidFill>
                          <a:effectLst/>
                          <a:latin typeface="Work Sans" panose="00000500000000000000" pitchFamily="2" charset="0"/>
                        </a:rPr>
                        <a:t>3,50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3,35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3,08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847795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Pohjois-Pohjanmaa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3,29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3,04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841076"/>
                  </a:ext>
                </a:extLst>
              </a:tr>
              <a:tr h="218994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Pohjois-Savo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489531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Päijät-Häme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3,11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3,20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763720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Satakunta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3,32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3,30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2,83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2,84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2,78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20973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Vantaa-Keravan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3,67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i="0" u="none" strike="noStrike">
                          <a:solidFill>
                            <a:schemeClr val="accent3"/>
                          </a:solidFill>
                          <a:effectLst/>
                          <a:latin typeface="Work Sans" panose="00000500000000000000" pitchFamily="2" charset="0"/>
                        </a:rPr>
                        <a:t>2,00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3,00</a:t>
                      </a:r>
                    </a:p>
                  </a:txBody>
                  <a:tcPr marL="5782" marR="5782" marT="578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19106"/>
                  </a:ext>
                </a:extLst>
              </a:tr>
              <a:tr h="1744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Varsinais-Suomi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2,87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2,85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2,61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2,42</a:t>
                      </a:r>
                    </a:p>
                  </a:txBody>
                  <a:tcPr marL="5782" marR="5782" marT="578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2,49</a:t>
                      </a:r>
                    </a:p>
                  </a:txBody>
                  <a:tcPr marL="5782" marR="5782" marT="578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46496"/>
                  </a:ext>
                </a:extLst>
              </a:tr>
              <a:tr h="235303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KAIKKI VASTAAJAT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3,06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3,05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2,93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2,87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2,84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2,76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2,73</a:t>
                      </a:r>
                    </a:p>
                  </a:txBody>
                  <a:tcPr marL="5782" marR="5782" marT="578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16916"/>
                  </a:ext>
                </a:extLst>
              </a:tr>
              <a:tr h="13167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vaihteluväli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2,58-3,50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2,38-3,45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2,40-3,43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2,20-3,25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2,25-3,67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2,00-3,33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2,14-3,08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3784074"/>
                  </a:ext>
                </a:extLst>
              </a:tr>
              <a:tr h="16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u="none" strike="noStrike">
                          <a:effectLst/>
                        </a:rPr>
                        <a:t>N=</a:t>
                      </a:r>
                      <a:endParaRPr lang="fi-FI" sz="1050" b="0" i="1" u="none" strike="noStrike">
                        <a:solidFill>
                          <a:srgbClr val="000000"/>
                        </a:solidFill>
                        <a:effectLst/>
                        <a:latin typeface="Work Sans" panose="00000500000000000000" pitchFamily="2" charset="0"/>
                      </a:endParaRP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374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419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530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403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398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504</a:t>
                      </a:r>
                    </a:p>
                  </a:txBody>
                  <a:tcPr marL="5782" marR="5782" marT="57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0" i="1" u="none" strike="noStrike">
                          <a:solidFill>
                            <a:srgbClr val="000000"/>
                          </a:solidFill>
                          <a:effectLst/>
                          <a:latin typeface="Work Sans" panose="00000500000000000000" pitchFamily="2" charset="0"/>
                        </a:rPr>
                        <a:t>426</a:t>
                      </a:r>
                    </a:p>
                  </a:txBody>
                  <a:tcPr marL="5782" marR="5782" marT="5782" marB="0" anchor="b"/>
                </a:tc>
                <a:extLst>
                  <a:ext uri="{0D108BD9-81ED-4DB2-BD59-A6C34878D82A}">
                    <a16:rowId xmlns:a16="http://schemas.microsoft.com/office/drawing/2014/main" val="1025677377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6D0D5B48-AA1B-1598-C31F-A4772C894128}"/>
              </a:ext>
            </a:extLst>
          </p:cNvPr>
          <p:cNvSpPr txBox="1"/>
          <p:nvPr/>
        </p:nvSpPr>
        <p:spPr>
          <a:xfrm>
            <a:off x="407368" y="6024382"/>
            <a:ext cx="79208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73899D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*Jos arvo alle 3,00, arvio on pikemmin kriittinen kuin positiivinen ja jos yli 3,00, niin positiivinen pikemmin kuin kriittinen.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5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61FAD-5B3A-9438-1A9F-4D4221DB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59" y="332655"/>
            <a:ext cx="10658475" cy="792089"/>
          </a:xfrm>
        </p:spPr>
        <p:txBody>
          <a:bodyPr/>
          <a:lstStyle/>
          <a:p>
            <a:pPr algn="ctr"/>
            <a:r>
              <a:rPr lang="fi-FI" sz="2800"/>
              <a:t>Miksi uudistuksen arvioidaan vaikuttavan palveluihin ja siinä edellytettävään yhteistyöhön heikentävästi?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B44F4-7005-74EC-B9CC-FF6C9FBF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40768"/>
            <a:ext cx="7489477" cy="5184577"/>
          </a:xfrm>
        </p:spPr>
        <p:txBody>
          <a:bodyPr/>
          <a:lstStyle/>
          <a:p>
            <a:r>
              <a:rPr lang="fi-FI" sz="1600"/>
              <a:t>Monialaisen työn tekeminen vaikeutuu</a:t>
            </a:r>
          </a:p>
          <a:p>
            <a:pPr lvl="1"/>
            <a:r>
              <a:rPr lang="fi-FI" sz="1600"/>
              <a:t>Organisaatiorajat, </a:t>
            </a:r>
            <a:r>
              <a:rPr lang="fi-FI" sz="1600" err="1"/>
              <a:t>siiloutuminen</a:t>
            </a:r>
            <a:r>
              <a:rPr lang="fi-FI" sz="1600"/>
              <a:t> ja kuilut</a:t>
            </a:r>
          </a:p>
          <a:p>
            <a:pPr lvl="1"/>
            <a:r>
              <a:rPr lang="fi-FI" sz="1600"/>
              <a:t>Tietosuojakysymykset</a:t>
            </a:r>
          </a:p>
          <a:p>
            <a:pPr lvl="1"/>
            <a:r>
              <a:rPr lang="fi-FI" sz="1600"/>
              <a:t>Palvelujen sirpaloituminen</a:t>
            </a:r>
          </a:p>
          <a:p>
            <a:r>
              <a:rPr lang="fi-FI" sz="1600"/>
              <a:t>Palvelujen keskittyminen ja reuna-alueiden palveluiden heikentyminen, pienen kunnan ääni ei kuulu</a:t>
            </a:r>
          </a:p>
          <a:p>
            <a:r>
              <a:rPr lang="fi-FI" sz="1600"/>
              <a:t>Vastuut hyvinvoinnin ja terveyden edistämisestä ovat epäselvät</a:t>
            </a:r>
          </a:p>
          <a:p>
            <a:r>
              <a:rPr lang="fi-FI" sz="1600"/>
              <a:t>Jaettu vastuu ei toimi, johtamisen tarve yhdyspinnoilla</a:t>
            </a:r>
          </a:p>
          <a:p>
            <a:r>
              <a:rPr lang="fi-FI" sz="1600"/>
              <a:t>Kulut nousevat hallinnon monimutkaistuessa</a:t>
            </a:r>
          </a:p>
          <a:p>
            <a:r>
              <a:rPr lang="fi-FI" sz="1600"/>
              <a:t>Hyvät ja hiotut prosessit hajoavat, palveluja tasapäistetään</a:t>
            </a:r>
            <a:r>
              <a:rPr lang="fi-FI" sz="1600">
                <a:sym typeface="Wingdings" panose="05000000000000000000" pitchFamily="2" charset="2"/>
              </a:rPr>
              <a:t> palvelut heikkenevät</a:t>
            </a:r>
          </a:p>
          <a:p>
            <a:r>
              <a:rPr lang="fi-FI" sz="1600">
                <a:sym typeface="Wingdings" panose="05000000000000000000" pitchFamily="2" charset="2"/>
              </a:rPr>
              <a:t>Asiakkaiden on vaikea tietää mikä palvelu on kenenkin vastuulla</a:t>
            </a:r>
          </a:p>
          <a:p>
            <a:r>
              <a:rPr lang="fi-FI" sz="1600">
                <a:sym typeface="Wingdings" panose="05000000000000000000" pitchFamily="2" charset="2"/>
              </a:rPr>
              <a:t>Resurssien puute: rahat ja henkilöstö, mm. pienten kuntien toimintojen rahoitus huolena</a:t>
            </a:r>
          </a:p>
          <a:p>
            <a:r>
              <a:rPr lang="fi-FI" sz="1600">
                <a:sym typeface="Wingdings" panose="05000000000000000000" pitchFamily="2" charset="2"/>
              </a:rPr>
              <a:t>Hyvinvointialuevalmistelussa ollaan myöhässä</a:t>
            </a:r>
          </a:p>
          <a:p>
            <a:r>
              <a:rPr lang="fi-FI" sz="1600">
                <a:sym typeface="Wingdings" panose="05000000000000000000" pitchFamily="2" charset="2"/>
              </a:rPr>
              <a:t>Huom. runsaasti huolta opiskeluhuollon palveluista</a:t>
            </a:r>
          </a:p>
          <a:p>
            <a:endParaRPr lang="fi-FI" sz="16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144684-95E3-41FC-F6A2-6FAFFA00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" name="Kuva 5" descr="Kuva, joka sisältää kohteen henkilö, jalkakäytävä, tapa&#10;&#10;Kuvaus luotu automaattisesti">
            <a:extLst>
              <a:ext uri="{FF2B5EF4-FFF2-40B4-BE49-F238E27FC236}">
                <a16:creationId xmlns:a16="http://schemas.microsoft.com/office/drawing/2014/main" id="{39E30FEB-AA25-E18E-985A-53B97D251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397" y="2060848"/>
            <a:ext cx="3847356" cy="256490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A00AB6D-ED98-0B01-3BE1-FE6C3E37B4AD}"/>
              </a:ext>
            </a:extLst>
          </p:cNvPr>
          <p:cNvSpPr txBox="1"/>
          <p:nvPr/>
        </p:nvSpPr>
        <p:spPr>
          <a:xfrm>
            <a:off x="980629" y="6309321"/>
            <a:ext cx="4900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none" strike="noStrike" kern="1200" cap="none" spc="0" normalizeH="0" baseline="0" noProof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*Koostettu kaikkien vastaajien avoimista vastauksista</a:t>
            </a:r>
          </a:p>
        </p:txBody>
      </p:sp>
    </p:spTree>
    <p:extLst>
      <p:ext uri="{BB962C8B-B14F-4D97-AF65-F5344CB8AC3E}">
        <p14:creationId xmlns:p14="http://schemas.microsoft.com/office/powerpoint/2010/main" val="6534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2FCF790-7245-5EB4-535C-D3884CE6F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Lisätiedot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7D4C86ED-1751-021B-3DD2-9075C9C48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Erityisasiantuntija Karri Vainio</a:t>
            </a:r>
          </a:p>
          <a:p>
            <a:r>
              <a:rPr lang="fi-FI"/>
              <a:t>Projektipäällikkö Liisa Jurmu</a:t>
            </a:r>
          </a:p>
          <a:p>
            <a:r>
              <a:rPr lang="fi-FI"/>
              <a:t>Tutkimuspäällikkö Marianne Pekola-Sjöblom </a:t>
            </a:r>
          </a:p>
          <a:p>
            <a:endParaRPr lang="fi-FI"/>
          </a:p>
          <a:p>
            <a:r>
              <a:rPr lang="fi-FI"/>
              <a:t>etunimi.sukunimi@kuntaliitto.fi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057876-24DE-C97F-D959-5525D979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DE2FC-2B65-404F-9DEA-4974A733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8679"/>
            <a:ext cx="9073653" cy="720081"/>
          </a:xfrm>
        </p:spPr>
        <p:txBody>
          <a:bodyPr/>
          <a:lstStyle/>
          <a:p>
            <a:r>
              <a:rPr lang="fi-FI"/>
              <a:t>Tuloksiin liittyviä 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86B1F0-49A2-4065-B7DE-94933951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55" y="1275618"/>
            <a:ext cx="10289789" cy="4896544"/>
          </a:xfrm>
        </p:spPr>
        <p:txBody>
          <a:bodyPr/>
          <a:lstStyle/>
          <a:p>
            <a:r>
              <a:rPr lang="fi-FI"/>
              <a:t>Kyselyn </a:t>
            </a:r>
            <a:r>
              <a:rPr lang="fi-FI" b="1"/>
              <a:t>tuloksia ei voida pitää erityisen yllättävinä </a:t>
            </a:r>
            <a:r>
              <a:rPr lang="fi-FI"/>
              <a:t>kokonaisuuden laajuus huomioiden. Yhdyspintoihin liittyvä </a:t>
            </a:r>
            <a:r>
              <a:rPr lang="fi-FI" b="1"/>
              <a:t>valmistelu on vasta todenteolla käynnistynyt tai käynnistymässä </a:t>
            </a:r>
            <a:r>
              <a:rPr lang="fi-FI"/>
              <a:t>useilla alueilla mm. hyvinvointialueiden vastuuhenkilövalintojen aikatauluista johtuen. Myös kuntien rajalliset mahdollisuudet yhdyspintavalmistelun resursointiin nousivat esiin</a:t>
            </a:r>
          </a:p>
          <a:p>
            <a:r>
              <a:rPr lang="fi-FI"/>
              <a:t>Vastaajien </a:t>
            </a:r>
            <a:r>
              <a:rPr lang="fi-FI" b="1"/>
              <a:t>näkemyksiin vaikuttavat kuntakoon ja alueen lisäksi myös vastaajan asema.</a:t>
            </a:r>
            <a:r>
              <a:rPr lang="fi-FI"/>
              <a:t> Luottamushenkilöiden vastaukset vaihtelevat varsin usein myös sen mukaan, toimiiko luottamushenkilö samanaikaisesti myös hyvinvointialueen luottamushenkilönä</a:t>
            </a:r>
          </a:p>
          <a:p>
            <a:r>
              <a:rPr lang="fi-FI"/>
              <a:t>Kyselyn yhteydessä nousi esille </a:t>
            </a:r>
            <a:r>
              <a:rPr lang="fi-FI" b="1"/>
              <a:t>myös paljon positiivisia palautetta</a:t>
            </a:r>
            <a:r>
              <a:rPr lang="fi-FI"/>
              <a:t>. Vastauksissa korostettiin kuntien ja hyvinvointialueiden yhteistyöhalua, vuorovaikutuksen toteutumista ja valmistelun moniammatillisuutta </a:t>
            </a:r>
          </a:p>
          <a:p>
            <a:r>
              <a:rPr lang="fi-FI" b="1"/>
              <a:t>Työnjaossa koettujen epäselvyyksien ratkominen</a:t>
            </a:r>
            <a:r>
              <a:rPr lang="fi-FI"/>
              <a:t> edellyttää kuntien ja alueiden yhteistyön ohella </a:t>
            </a:r>
            <a:r>
              <a:rPr lang="fi-FI" b="1"/>
              <a:t>myös kansallisia toimenpiteitä</a:t>
            </a:r>
          </a:p>
          <a:p>
            <a:r>
              <a:rPr lang="fi-FI"/>
              <a:t>Kyselyn </a:t>
            </a:r>
            <a:r>
              <a:rPr lang="fi-FI" b="1"/>
              <a:t>tuloksia</a:t>
            </a:r>
            <a:r>
              <a:rPr lang="fi-FI"/>
              <a:t> on </a:t>
            </a:r>
            <a:r>
              <a:rPr lang="fi-FI" b="1"/>
              <a:t>tarkoitus hyödyntää myös</a:t>
            </a:r>
            <a:r>
              <a:rPr lang="fi-FI"/>
              <a:t> yhdyspintoja koskevan </a:t>
            </a:r>
            <a:r>
              <a:rPr lang="fi-FI" b="1"/>
              <a:t>kansallisen tuen suunnittelussa</a:t>
            </a:r>
            <a:r>
              <a:rPr lang="fi-FI"/>
              <a:t>. </a:t>
            </a:r>
          </a:p>
          <a:p>
            <a:pPr lvl="1"/>
            <a:endParaRPr lang="fi-FI"/>
          </a:p>
          <a:p>
            <a:pPr lvl="1"/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6" name="Kuva 5" descr="Kuva, joka sisältää kohteen lelu, vektorigrafiikka&#10;&#10;Kuvaus luotu automaattisesti">
            <a:extLst>
              <a:ext uri="{FF2B5EF4-FFF2-40B4-BE49-F238E27FC236}">
                <a16:creationId xmlns:a16="http://schemas.microsoft.com/office/drawing/2014/main" id="{2836A517-544E-DB37-D69B-2BCA5A5CF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-196799"/>
            <a:ext cx="2594134" cy="25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F21B9-A8FD-A55D-5E9A-37F548D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/>
              <a:t>Tietoa kyselyyn vastanneista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E0F8EA-24C0-6F04-6AEC-D73DE5F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4EA85E-13CA-77A7-915C-59CE5C7ED586}"/>
              </a:ext>
            </a:extLst>
          </p:cNvPr>
          <p:cNvSpPr txBox="1"/>
          <p:nvPr/>
        </p:nvSpPr>
        <p:spPr>
          <a:xfrm>
            <a:off x="839416" y="1916832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40970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223415-604B-2454-4BCA-6C3BE3D8D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439" y="1989137"/>
            <a:ext cx="5187454" cy="38081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b="1" u="sng">
                <a:solidFill>
                  <a:schemeClr val="accent1"/>
                </a:solidFill>
              </a:rPr>
              <a:t>Vastaajan organisaatio: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800" b="1"/>
              <a:t>Kunta</a:t>
            </a:r>
            <a:r>
              <a:rPr lang="fi-FI" sz="1800"/>
              <a:t> 		</a:t>
            </a:r>
            <a:r>
              <a:rPr lang="fi-FI" sz="1800" b="1"/>
              <a:t>94%</a:t>
            </a:r>
            <a:r>
              <a:rPr lang="fi-FI" sz="1800"/>
              <a:t> 	</a:t>
            </a:r>
            <a:r>
              <a:rPr lang="fi-FI" sz="1600"/>
              <a:t>(n=645)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800" b="1"/>
              <a:t>Kuntayhtymä tai muu koulutuksen järjestäjä</a:t>
            </a:r>
            <a:r>
              <a:rPr lang="fi-FI" sz="1800"/>
              <a:t>		</a:t>
            </a:r>
            <a:r>
              <a:rPr lang="fi-FI" sz="1800" b="1"/>
              <a:t>5%</a:t>
            </a:r>
            <a:r>
              <a:rPr lang="fi-FI" sz="1800"/>
              <a:t> 	</a:t>
            </a:r>
            <a:r>
              <a:rPr lang="fi-FI" sz="1600"/>
              <a:t>(n=35)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800" b="1"/>
              <a:t>Jokin muu</a:t>
            </a:r>
            <a:r>
              <a:rPr lang="fi-FI" sz="1800"/>
              <a:t>		</a:t>
            </a:r>
            <a:r>
              <a:rPr lang="fi-FI" sz="1800" b="1"/>
              <a:t>1%</a:t>
            </a:r>
            <a:r>
              <a:rPr lang="fi-FI" sz="1800"/>
              <a:t>	</a:t>
            </a:r>
            <a:r>
              <a:rPr lang="fi-FI" sz="1600"/>
              <a:t>(n=6)</a:t>
            </a:r>
            <a:endParaRPr lang="fi-FI" sz="1800"/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 u="sng">
                <a:solidFill>
                  <a:schemeClr val="accent1"/>
                </a:solidFill>
              </a:rPr>
              <a:t>Vastaajan asema: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800" b="1"/>
              <a:t>Viranhaltija</a:t>
            </a:r>
            <a:r>
              <a:rPr lang="fi-FI" sz="1800"/>
              <a:t>		</a:t>
            </a:r>
            <a:r>
              <a:rPr lang="fi-FI" sz="1800" b="1"/>
              <a:t>84%</a:t>
            </a:r>
            <a:r>
              <a:rPr lang="fi-FI" sz="1800"/>
              <a:t> 	</a:t>
            </a:r>
            <a:r>
              <a:rPr lang="fi-FI" sz="1600"/>
              <a:t>(n=574)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1800" b="1"/>
              <a:t>Luottamushenkilö</a:t>
            </a:r>
            <a:r>
              <a:rPr lang="fi-FI" sz="1800"/>
              <a:t>	</a:t>
            </a:r>
            <a:r>
              <a:rPr lang="fi-FI" sz="1800" b="1"/>
              <a:t>16%</a:t>
            </a:r>
            <a:r>
              <a:rPr lang="fi-FI" sz="1800"/>
              <a:t>	</a:t>
            </a:r>
            <a:r>
              <a:rPr lang="fi-FI" sz="1600"/>
              <a:t>(n=112)</a:t>
            </a:r>
          </a:p>
          <a:p>
            <a:pPr marL="0" indent="0">
              <a:buNone/>
            </a:pPr>
            <a:endParaRPr lang="fi-FI" b="1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383C15E-025D-217E-0811-26913605C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17" y="2060608"/>
            <a:ext cx="5113338" cy="29525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fi-FI" sz="1800" b="1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800" b="1">
                <a:solidFill>
                  <a:schemeClr val="accent1"/>
                </a:solidFill>
              </a:rPr>
              <a:t>Kuntavastaajista</a:t>
            </a:r>
          </a:p>
          <a:p>
            <a:pPr lvl="1"/>
            <a:r>
              <a:rPr lang="fi-FI" sz="1600"/>
              <a:t>viranhaltijoita 		</a:t>
            </a:r>
            <a:r>
              <a:rPr lang="fi-FI" sz="1600" b="1"/>
              <a:t>83%</a:t>
            </a:r>
            <a:r>
              <a:rPr lang="fi-FI" sz="1600"/>
              <a:t> (n=538)</a:t>
            </a:r>
          </a:p>
          <a:p>
            <a:pPr lvl="1"/>
            <a:r>
              <a:rPr lang="fi-FI" sz="1600"/>
              <a:t>luottamushenkilöitä 	</a:t>
            </a:r>
            <a:r>
              <a:rPr lang="fi-FI" sz="1600" b="1"/>
              <a:t>17%</a:t>
            </a:r>
            <a:r>
              <a:rPr lang="fi-FI" sz="1600"/>
              <a:t> (n=107)</a:t>
            </a:r>
          </a:p>
          <a:p>
            <a:pPr marL="0" indent="0">
              <a:buNone/>
            </a:pPr>
            <a:endParaRPr lang="fi-FI" sz="1800" b="1"/>
          </a:p>
          <a:p>
            <a:pPr marL="0" indent="0">
              <a:buNone/>
            </a:pPr>
            <a:r>
              <a:rPr lang="fi-FI" sz="1800" b="1">
                <a:solidFill>
                  <a:schemeClr val="accent1"/>
                </a:solidFill>
              </a:rPr>
              <a:t>Kuntayhtymän tms. vastaajista</a:t>
            </a:r>
          </a:p>
          <a:p>
            <a:pPr lvl="1"/>
            <a:r>
              <a:rPr lang="fi-FI" sz="1600"/>
              <a:t>viranhaltijoita		</a:t>
            </a:r>
            <a:r>
              <a:rPr lang="fi-FI" sz="1600" b="1"/>
              <a:t>88%</a:t>
            </a:r>
            <a:r>
              <a:rPr lang="fi-FI" sz="1600"/>
              <a:t> (n=36)</a:t>
            </a:r>
          </a:p>
          <a:p>
            <a:pPr lvl="1"/>
            <a:r>
              <a:rPr lang="fi-FI" sz="1600"/>
              <a:t>luottamushenkilöitä 	</a:t>
            </a:r>
            <a:r>
              <a:rPr lang="fi-FI" sz="1600" b="1"/>
              <a:t>12%</a:t>
            </a:r>
            <a:r>
              <a:rPr lang="fi-FI" sz="1600"/>
              <a:t> (n=5)</a:t>
            </a:r>
            <a:endParaRPr lang="fi-FI" b="1"/>
          </a:p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1C5AEF-BA79-A9E8-A15D-F6AF9FE4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E18F6AC-69A0-0439-B380-F5592156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Tietoja kyselyyn vastanneista </a:t>
            </a:r>
            <a:r>
              <a:rPr lang="fi-FI" sz="2800">
                <a:solidFill>
                  <a:schemeClr val="accent1"/>
                </a:solidFill>
              </a:rPr>
              <a:t>(N=686)</a:t>
            </a: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A1C3AE0-3860-6094-5CE3-56BF61741B32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B166794-E6C1-8100-7A7A-592B4F8B00BE}"/>
              </a:ext>
            </a:extLst>
          </p:cNvPr>
          <p:cNvSpPr txBox="1"/>
          <p:nvPr/>
        </p:nvSpPr>
        <p:spPr>
          <a:xfrm>
            <a:off x="765439" y="5441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</p:spTree>
    <p:extLst>
      <p:ext uri="{BB962C8B-B14F-4D97-AF65-F5344CB8AC3E}">
        <p14:creationId xmlns:p14="http://schemas.microsoft.com/office/powerpoint/2010/main" val="29281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ulukko 12">
            <a:extLst>
              <a:ext uri="{FF2B5EF4-FFF2-40B4-BE49-F238E27FC236}">
                <a16:creationId xmlns:a16="http://schemas.microsoft.com/office/drawing/2014/main" id="{55D79E8A-A1DA-296C-0997-2A60976618D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2770" y="2044940"/>
          <a:ext cx="5249292" cy="39540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35633">
                  <a:extLst>
                    <a:ext uri="{9D8B030D-6E8A-4147-A177-3AD203B41FA5}">
                      <a16:colId xmlns:a16="http://schemas.microsoft.com/office/drawing/2014/main" val="296532201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0793097"/>
                    </a:ext>
                  </a:extLst>
                </a:gridCol>
                <a:gridCol w="1777555">
                  <a:extLst>
                    <a:ext uri="{9D8B030D-6E8A-4147-A177-3AD203B41FA5}">
                      <a16:colId xmlns:a16="http://schemas.microsoft.com/office/drawing/2014/main" val="4267464994"/>
                    </a:ext>
                  </a:extLst>
                </a:gridCol>
              </a:tblGrid>
              <a:tr h="810272">
                <a:tc>
                  <a:txBody>
                    <a:bodyPr/>
                    <a:lstStyle/>
                    <a:p>
                      <a:r>
                        <a:rPr lang="fi-FI" sz="1800"/>
                        <a:t>Vastaajat aseman / toimialan mukaan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Vast. lkm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% vastanneista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165054"/>
                  </a:ext>
                </a:extLst>
              </a:tr>
              <a:tr h="785993">
                <a:tc>
                  <a:txBody>
                    <a:bodyPr/>
                    <a:lstStyle/>
                    <a:p>
                      <a:r>
                        <a:rPr lang="fi-FI" sz="1800"/>
                        <a:t>Viranhaltijat, yleisjohto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522963"/>
                  </a:ext>
                </a:extLst>
              </a:tr>
              <a:tr h="785993">
                <a:tc>
                  <a:txBody>
                    <a:bodyPr/>
                    <a:lstStyle/>
                    <a:p>
                      <a:r>
                        <a:rPr lang="fi-FI" sz="1800"/>
                        <a:t>Viranhaltijat, sektorijohto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64868"/>
                  </a:ext>
                </a:extLst>
              </a:tr>
              <a:tr h="785912">
                <a:tc>
                  <a:txBody>
                    <a:bodyPr/>
                    <a:lstStyle/>
                    <a:p>
                      <a:r>
                        <a:rPr lang="fi-FI" sz="1800"/>
                        <a:t>Luottamushenkilö-johto (</a:t>
                      </a:r>
                      <a:r>
                        <a:rPr lang="fi-FI" sz="1800" err="1"/>
                        <a:t>kh&amp;kv</a:t>
                      </a:r>
                      <a:r>
                        <a:rPr lang="fi-FI" sz="1800"/>
                        <a:t> </a:t>
                      </a:r>
                      <a:r>
                        <a:rPr lang="fi-FI" sz="1800" err="1"/>
                        <a:t>pj:t</a:t>
                      </a:r>
                      <a:r>
                        <a:rPr lang="fi-FI" sz="18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29472"/>
                  </a:ext>
                </a:extLst>
              </a:tr>
              <a:tr h="785912">
                <a:tc>
                  <a:txBody>
                    <a:bodyPr/>
                    <a:lstStyle/>
                    <a:p>
                      <a:r>
                        <a:rPr lang="fi-FI" sz="1800" b="1"/>
                        <a:t>Vastanneet yht.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/>
                        <a:t>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29966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21C135-EC69-B1AA-3390-FC41A850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3D6B7B-7FC1-6F58-83F7-05E404D2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46" y="759207"/>
            <a:ext cx="10658475" cy="1008113"/>
          </a:xfrm>
        </p:spPr>
        <p:txBody>
          <a:bodyPr/>
          <a:lstStyle/>
          <a:p>
            <a:r>
              <a:rPr lang="fi-FI" sz="3200"/>
              <a:t>Kyselyyn vastanneet luokiteltuna aseman ja/tai toimialan mukaan</a:t>
            </a: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1D345BEC-7753-10DE-CA7C-20723400E3D4}"/>
              </a:ext>
            </a:extLst>
          </p:cNvPr>
          <p:cNvGraphicFramePr>
            <a:graphicFrameLocks/>
          </p:cNvGraphicFramePr>
          <p:nvPr/>
        </p:nvGraphicFramePr>
        <p:xfrm>
          <a:off x="6320086" y="2044940"/>
          <a:ext cx="5249292" cy="310891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9542">
                  <a:extLst>
                    <a:ext uri="{9D8B030D-6E8A-4147-A177-3AD203B41FA5}">
                      <a16:colId xmlns:a16="http://schemas.microsoft.com/office/drawing/2014/main" val="2965322017"/>
                    </a:ext>
                  </a:extLst>
                </a:gridCol>
                <a:gridCol w="878741">
                  <a:extLst>
                    <a:ext uri="{9D8B030D-6E8A-4147-A177-3AD203B41FA5}">
                      <a16:colId xmlns:a16="http://schemas.microsoft.com/office/drawing/2014/main" val="140793097"/>
                    </a:ext>
                  </a:extLst>
                </a:gridCol>
                <a:gridCol w="1701009">
                  <a:extLst>
                    <a:ext uri="{9D8B030D-6E8A-4147-A177-3AD203B41FA5}">
                      <a16:colId xmlns:a16="http://schemas.microsoft.com/office/drawing/2014/main" val="4267464994"/>
                    </a:ext>
                  </a:extLst>
                </a:gridCol>
              </a:tblGrid>
              <a:tr h="914352">
                <a:tc>
                  <a:txBody>
                    <a:bodyPr/>
                    <a:lstStyle/>
                    <a:p>
                      <a:r>
                        <a:rPr lang="fi-FI" sz="1800"/>
                        <a:t>Luottamushenkilöt*: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Vast. lkm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/>
                        <a:t>% vastanneista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165054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r>
                        <a:rPr lang="fi-FI" sz="1800"/>
                        <a:t>vain kunnassa ja/tai kuntayhtymässä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57 %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64868"/>
                  </a:ext>
                </a:extLst>
              </a:tr>
              <a:tr h="640013">
                <a:tc>
                  <a:txBody>
                    <a:bodyPr/>
                    <a:lstStyle/>
                    <a:p>
                      <a:r>
                        <a:rPr lang="fi-FI" sz="1800"/>
                        <a:t>sekä kunnassa/</a:t>
                      </a:r>
                      <a:r>
                        <a:rPr lang="fi-FI" sz="1800" err="1"/>
                        <a:t>ky:ssä</a:t>
                      </a:r>
                      <a:r>
                        <a:rPr lang="fi-FI" sz="1800"/>
                        <a:t> että hyvinvointialueella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/>
                        <a:t>43 %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29966"/>
                  </a:ext>
                </a:extLst>
              </a:tr>
              <a:tr h="640013">
                <a:tc>
                  <a:txBody>
                    <a:bodyPr/>
                    <a:lstStyle/>
                    <a:p>
                      <a:r>
                        <a:rPr lang="fi-FI" sz="1800" b="1"/>
                        <a:t>Luottamushenkilö-johto yht.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1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746533"/>
                  </a:ext>
                </a:extLst>
              </a:tr>
            </a:tbl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06D2229E-4C0D-E834-F5C3-55E48398B8F5}"/>
              </a:ext>
            </a:extLst>
          </p:cNvPr>
          <p:cNvSpPr txBox="1"/>
          <p:nvPr/>
        </p:nvSpPr>
        <p:spPr>
          <a:xfrm>
            <a:off x="6320086" y="5402634"/>
            <a:ext cx="438442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*Lisäksi 10 kyselyyn vastannutta viranhaltijaa toimii myös hyvinvointialueella luottamushenkilönä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D56A99B-A0DF-4C3F-C57A-DD98CC7666D4}"/>
              </a:ext>
            </a:extLst>
          </p:cNvPr>
          <p:cNvSpPr txBox="1"/>
          <p:nvPr/>
        </p:nvSpPr>
        <p:spPr>
          <a:xfrm>
            <a:off x="724246" y="3898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04264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2/2022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618F2DB-3948-F16E-DCB0-F83BE90664A5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10017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sz="half" idx="2"/>
          </p:nvPr>
        </p:nvGraphicFramePr>
        <p:xfrm>
          <a:off x="407368" y="1523787"/>
          <a:ext cx="7263376" cy="412025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632818938"/>
                    </a:ext>
                  </a:extLst>
                </a:gridCol>
                <a:gridCol w="1179036">
                  <a:extLst>
                    <a:ext uri="{9D8B030D-6E8A-4147-A177-3AD203B41FA5}">
                      <a16:colId xmlns:a16="http://schemas.microsoft.com/office/drawing/2014/main" val="4264467703"/>
                    </a:ext>
                  </a:extLst>
                </a:gridCol>
                <a:gridCol w="1341244">
                  <a:extLst>
                    <a:ext uri="{9D8B030D-6E8A-4147-A177-3AD203B41FA5}">
                      <a16:colId xmlns:a16="http://schemas.microsoft.com/office/drawing/2014/main" val="3044718413"/>
                    </a:ext>
                  </a:extLst>
                </a:gridCol>
                <a:gridCol w="1346205">
                  <a:extLst>
                    <a:ext uri="{9D8B030D-6E8A-4147-A177-3AD203B41FA5}">
                      <a16:colId xmlns:a16="http://schemas.microsoft.com/office/drawing/2014/main" val="3194051645"/>
                    </a:ext>
                  </a:extLst>
                </a:gridCol>
                <a:gridCol w="1452675">
                  <a:extLst>
                    <a:ext uri="{9D8B030D-6E8A-4147-A177-3AD203B41FA5}">
                      <a16:colId xmlns:a16="http://schemas.microsoft.com/office/drawing/2014/main" val="738517418"/>
                    </a:ext>
                  </a:extLst>
                </a:gridCol>
              </a:tblGrid>
              <a:tr h="715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solidFill>
                            <a:schemeClr val="bg1"/>
                          </a:solidFill>
                          <a:effectLst/>
                        </a:rPr>
                        <a:t>Kuntakokoluokka</a:t>
                      </a:r>
                      <a:endParaRPr lang="fi-FI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chemeClr val="bg1"/>
                          </a:solidFill>
                          <a:effectLst/>
                        </a:rPr>
                        <a:t>Vastanneet  yht., lkm</a:t>
                      </a:r>
                      <a:endParaRPr lang="fi-FI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chemeClr val="bg1"/>
                          </a:solidFill>
                          <a:effectLst/>
                        </a:rPr>
                        <a:t>Vastanneiden edustamat kunnat, lkm</a:t>
                      </a:r>
                      <a:endParaRPr lang="fi-FI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chemeClr val="bg1"/>
                          </a:solidFill>
                          <a:effectLst/>
                        </a:rPr>
                        <a:t>Vastauksia/ kunta </a:t>
                      </a:r>
                      <a:r>
                        <a:rPr lang="fi-FI" sz="1400" err="1">
                          <a:solidFill>
                            <a:schemeClr val="bg1"/>
                          </a:solidFill>
                          <a:effectLst/>
                        </a:rPr>
                        <a:t>keskim</a:t>
                      </a:r>
                      <a:r>
                        <a:rPr lang="fi-FI" sz="140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i-FI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solidFill>
                            <a:schemeClr val="bg1"/>
                          </a:solidFill>
                          <a:effectLst/>
                        </a:rPr>
                        <a:t>% kokoluokan kunnista</a:t>
                      </a:r>
                      <a:endParaRPr lang="fi-FI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478520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alle 5 000 as.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(N=123)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190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97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2,0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79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274677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5 001 - 10 000 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(N=73)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158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64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2,5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88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90573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10 001 - 20 000 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(N=41)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86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37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2,3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90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125982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20 001 - 50 000 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(N=35)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94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30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3,1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86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037404"/>
                  </a:ext>
                </a:extLst>
              </a:tr>
              <a:tr h="519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50 001 - 100 000 as. </a:t>
                      </a:r>
                      <a:r>
                        <a:rPr lang="fi-FI" sz="1400" b="0">
                          <a:effectLst/>
                        </a:rPr>
                        <a:t>(N=12)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66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11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6,0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92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441017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yli 100 000 as.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(N=9)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51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effectLst/>
                        </a:rPr>
                        <a:t>9</a:t>
                      </a:r>
                      <a:endParaRPr lang="fi-FI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5,7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>
                          <a:effectLst/>
                        </a:rPr>
                        <a:t>100</a:t>
                      </a:r>
                      <a:endParaRPr lang="fi-FI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546935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Manner-Suomen kunnat yht. (N=293)</a:t>
                      </a:r>
                      <a:endParaRPr lang="fi-FI" sz="1400" b="1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645</a:t>
                      </a:r>
                      <a:endParaRPr lang="fi-FI" sz="1400" b="1" i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248</a:t>
                      </a:r>
                      <a:endParaRPr lang="fi-FI" sz="1400" b="1" i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2,6</a:t>
                      </a:r>
                      <a:endParaRPr lang="fi-FI" sz="1400" b="1" i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85 %</a:t>
                      </a:r>
                      <a:endParaRPr lang="fi-FI" sz="1400" b="1" i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58261"/>
                  </a:ext>
                </a:extLst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2DC5318-714B-4C1E-BAA8-802D6D34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15" y="188640"/>
            <a:ext cx="10081120" cy="648071"/>
          </a:xfrm>
        </p:spPr>
        <p:txBody>
          <a:bodyPr/>
          <a:lstStyle/>
          <a:p>
            <a:r>
              <a:rPr lang="fi-FI" sz="1600">
                <a:solidFill>
                  <a:schemeClr val="accent1"/>
                </a:solidFill>
              </a:rPr>
              <a:t>Sote-tilannekuvakysely 2/2022:</a:t>
            </a:r>
            <a:br>
              <a:rPr lang="fi-FI" sz="1800"/>
            </a:br>
            <a:r>
              <a:rPr lang="fi-FI" sz="2400">
                <a:solidFill>
                  <a:schemeClr val="accent4"/>
                </a:solidFill>
              </a:rPr>
              <a:t>Tietoa vastanneiden kuntataustasta ja vastausten kattavuudesta kuntakokoluokittain</a:t>
            </a:r>
            <a:endParaRPr lang="fi-FI" sz="1800">
              <a:solidFill>
                <a:schemeClr val="accent4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EBF771B-89D8-45ED-9849-98258C6050D3}"/>
              </a:ext>
            </a:extLst>
          </p:cNvPr>
          <p:cNvSpPr txBox="1"/>
          <p:nvPr/>
        </p:nvSpPr>
        <p:spPr>
          <a:xfrm>
            <a:off x="7872666" y="2276872"/>
            <a:ext cx="3888433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Kaikkiaan 645 kuntavastausta yhteensä 248 kunnasta.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Keskimäärin 2,6 vastausta per kunta.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45 kunnasta ei yhtään vastausta.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75 kunnasta 1 vastaus.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Eniten vastauksia: Tampere 11, Kotka 10 ja Oulu 10.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7E2A3C0-7597-446C-9BE4-F400754ED1E6}"/>
              </a:ext>
            </a:extLst>
          </p:cNvPr>
          <p:cNvSpPr txBox="1"/>
          <p:nvPr/>
        </p:nvSpPr>
        <p:spPr>
          <a:xfrm>
            <a:off x="8328248" y="6561149"/>
            <a:ext cx="3575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02F0B98-B6E7-CEAA-27A4-8A5EBA8F3855}"/>
              </a:ext>
            </a:extLst>
          </p:cNvPr>
          <p:cNvSpPr txBox="1"/>
          <p:nvPr/>
        </p:nvSpPr>
        <p:spPr>
          <a:xfrm>
            <a:off x="8328248" y="6561149"/>
            <a:ext cx="3639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Sote-tilannekuvakysely 2-2022 / syyskuu 2022 / </a:t>
            </a:r>
            <a:r>
              <a:rPr kumimoji="0" lang="fi-FI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M.Pekola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-Sjöblom</a:t>
            </a:r>
          </a:p>
        </p:txBody>
      </p:sp>
    </p:spTree>
    <p:extLst>
      <p:ext uri="{BB962C8B-B14F-4D97-AF65-F5344CB8AC3E}">
        <p14:creationId xmlns:p14="http://schemas.microsoft.com/office/powerpoint/2010/main" val="28718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diapohja_fi.potx" id="{1DEFBF2D-CAAB-4AD2-98C7-4104F5D37CAE}" vid="{B05AF93F-7810-4248-B369-BC8CDDC416E4}"/>
    </a:ext>
  </a:extLst>
</a:theme>
</file>

<file path=ppt/theme/theme2.xml><?xml version="1.0" encoding="utf-8"?>
<a:theme xmlns:a="http://schemas.openxmlformats.org/drawingml/2006/main" name="1_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Yhdyspintojen-muutostuki-pitkapohja.potx" id="{D5034323-1DBE-477C-9AC5-434A8AC63F2F}" vid="{A7F8EA2A-9612-4A0B-AF27-25D6AE7F7F83}"/>
    </a:ext>
  </a:extLst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354f92-f578-4533-a66e-f1c12b4806f2">
      <UserInfo>
        <DisplayName>Jurmu Liisa</DisplayName>
        <AccountId>950</AccountId>
        <AccountType/>
      </UserInfo>
      <UserInfo>
        <DisplayName>Pekola-Sjöblom Marianne</DisplayName>
        <AccountId>109</AccountId>
        <AccountType/>
      </UserInfo>
      <UserInfo>
        <DisplayName>teams.sotemakunyrkki Members</DisplayName>
        <AccountId>7</AccountId>
        <AccountType/>
      </UserInfo>
    </SharedWithUsers>
    <TaxCatchAll xmlns="1b354f92-f578-4533-a66e-f1c12b4806f2" xsi:nil="true"/>
    <lcf76f155ced4ddcb4097134ff3c332f xmlns="d64eeb1d-ab63-4fb9-8d46-11ffa72be0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4750E110235442AC8FE81F7F90CE2C" ma:contentTypeVersion="13" ma:contentTypeDescription="Luo uusi asiakirja." ma:contentTypeScope="" ma:versionID="49d5cc233ee5d890046127306f6acb13">
  <xsd:schema xmlns:xsd="http://www.w3.org/2001/XMLSchema" xmlns:xs="http://www.w3.org/2001/XMLSchema" xmlns:p="http://schemas.microsoft.com/office/2006/metadata/properties" xmlns:ns2="d64eeb1d-ab63-4fb9-8d46-11ffa72be063" xmlns:ns3="1b354f92-f578-4533-a66e-f1c12b4806f2" targetNamespace="http://schemas.microsoft.com/office/2006/metadata/properties" ma:root="true" ma:fieldsID="0e49644d6ed7f3b73a6d054c9b22b4fd" ns2:_="" ns3:_="">
    <xsd:import namespace="d64eeb1d-ab63-4fb9-8d46-11ffa72be063"/>
    <xsd:import namespace="1b354f92-f578-4533-a66e-f1c12b4806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eeb1d-ab63-4fb9-8d46-11ffa72be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ecfe813c-4066-4bef-b87d-398c4f4d93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54f92-f578-4533-a66e-f1c12b480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1c86bf7c-5f63-4493-9f38-b66227cd6b99}" ma:internalName="TaxCatchAll" ma:showField="CatchAllData" ma:web="1b354f92-f578-4533-a66e-f1c12b480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4E5237-FF11-40BE-91DA-2DDD280A26E9}">
  <ds:schemaRefs>
    <ds:schemaRef ds:uri="6faf28a5-7f87-43e0-8d36-bbee0b8fbed7"/>
    <ds:schemaRef ds:uri="b0780d92-71ee-4767-b3a7-4621e313314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839A14-092E-4C4E-BED6-3979F2F427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C1819-A9C9-4B31-8919-CE1A2EC2095B}"/>
</file>

<file path=docProps/app.xml><?xml version="1.0" encoding="utf-8"?>
<Properties xmlns="http://schemas.openxmlformats.org/officeDocument/2006/extended-properties" xmlns:vt="http://schemas.openxmlformats.org/officeDocument/2006/docPropsVTypes">
  <Template>Lyhyt diapohja</Template>
  <TotalTime>0</TotalTime>
  <Words>5558</Words>
  <Application>Microsoft Office PowerPoint</Application>
  <PresentationFormat>Laajakuva</PresentationFormat>
  <Paragraphs>1800</Paragraphs>
  <Slides>47</Slides>
  <Notes>2</Notes>
  <HiddenSlides>1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47</vt:i4>
      </vt:variant>
    </vt:vector>
  </HeadingPairs>
  <TitlesOfParts>
    <vt:vector size="55" baseType="lpstr">
      <vt:lpstr>Work Sans</vt:lpstr>
      <vt:lpstr>Wingdings</vt:lpstr>
      <vt:lpstr>Work Sans ExtraBold</vt:lpstr>
      <vt:lpstr>Work Sans SemiBold</vt:lpstr>
      <vt:lpstr>Arial</vt:lpstr>
      <vt:lpstr>Calibri</vt:lpstr>
      <vt:lpstr>Kuntaliitto FI</vt:lpstr>
      <vt:lpstr>1_Kuntaliitto FI</vt:lpstr>
      <vt:lpstr>Sote-tilannekuvakysely 2/2022  kuntien ja hyvinvointialueiden yhdyspinnoista</vt:lpstr>
      <vt:lpstr>Yhdyspintojen tilannekuvakysely Tietoa kyselystä ja sen kohderyhmistä</vt:lpstr>
      <vt:lpstr>Poimintoja keskeisistä tuloksista Valmistelun arviointi</vt:lpstr>
      <vt:lpstr>Poimintoja keskeisistä tuloksista Työnjaon selkeys ja vaikutukset palveluihin</vt:lpstr>
      <vt:lpstr>Tuloksiin liittyviä huomioita</vt:lpstr>
      <vt:lpstr>Tietoa kyselyyn vastanneista</vt:lpstr>
      <vt:lpstr>Tietoja kyselyyn vastanneista (N=686)</vt:lpstr>
      <vt:lpstr>Kyselyyn vastanneet luokiteltuna aseman ja/tai toimialan mukaan</vt:lpstr>
      <vt:lpstr>Sote-tilannekuvakysely 2/2022: Tietoa vastanneiden kuntataustasta ja vastausten kattavuudesta kuntakokoluokittain</vt:lpstr>
      <vt:lpstr>Valmisteluvaiheen yhteistyön yleinen arviointi</vt:lpstr>
      <vt:lpstr>Kys 7:  Onko oma organisaatio tai toimiala tällä hetkellä mukana hyvinvointialueen ja kuntien tulevaan yhteistyöhön liittyvässä valmistelussa? </vt:lpstr>
      <vt:lpstr>Sote-tilannekuvakysely 2/2022: Kys7: Onko edustamasi organisaatio/toimiala tällä hetkellä mukana hyvinvointialueen ja kuntien tulevaan yhteistyöhön liittyvässä valmistelussa? % vastanneista. /N=679)</vt:lpstr>
      <vt:lpstr>Sote-tilannekuvakysely 2/2022: Kys7: Onko edustamasi organisaatio/toimiala tällä hetkellä mukana hyvinvointialueen ja kuntien tulevaan yhteistyöhön liittyvässä valmistelussa? % vastanneista aseman mukaan tarkasteltuna. (N=679)</vt:lpstr>
      <vt:lpstr>Sote-tilannekuvakysely 2/2022: Kys7: Onko edustamasi organisaatio/toimiala tällä hetkellä mukana hyvinvointialueen ja kuntien tulevaan yhteistyöhön liittyvässä valmistelussa? Kuntaedustajien vastausten %-jakaumat kuntakokoluokittain tarkasteltuna. (N=639)</vt:lpstr>
      <vt:lpstr>Sote-tilannekuvakysely 2/2022: Kys7: Onko edustamasi organisaatio/toimiala tällä hetkellä mukana hyvinvointialueen ja kuntien tulevaan yhteistyöhön liittyvässä valmistelussa? Myönteisesti vastanneet hyvinvointialueittain tarkasteltuna. (N=639). (pl kuntayhtymäedustajien vastaukset)</vt:lpstr>
      <vt:lpstr>Kys 8:  Millainen kokemus organisaatioissa ja toimialoilla on tähänastisesta yhteistyöstä ja osallisuudesta valmisteluun? </vt:lpstr>
      <vt:lpstr>Sote-tilannekuvakysely 2/2022: Kys8: Millainen kokemus organisaatiossasi/toimialallasi on tähänastisesta yhteistyöstä ja osallisuudesta valmisteluun? % vastanneista. (N=676) </vt:lpstr>
      <vt:lpstr>Sote-tilannekuvakysely 2/2022: Kys8: Millainen kokemus organisaatiossasi/toimialallasi on tähänastisesta yhteistyöstä ja osallisuudesta valmisteluun? Kuntaedustajien vastausten %-jakaumat aseman mukaan tarkasteltuna. (N=676) </vt:lpstr>
      <vt:lpstr>Sote-tilannekuvakysely 2/2022: Kys8: Millainen kokemus organisaatiossasi/toimialallasi on tähänastisesta yhteistyöstä ja osallisuudesta valmisteluun? Kuntaedustajien vastausten %-jakaumat kuntakokoluokittain tarkasteltuna. (N=542) </vt:lpstr>
      <vt:lpstr>Mikä on ollut tähänastisessa yhteistyössä toimivaa? - nostoja</vt:lpstr>
      <vt:lpstr>Missä on tähän astisessa yhteistyössä parannettavaa? - nostoja</vt:lpstr>
      <vt:lpstr>Kys 10:  Miten erilaiset asiat ovat toteutuneet hyvinvointialueen kanssa tapahtuneessa yhdyspintavalmistelussa? </vt:lpstr>
      <vt:lpstr>Sote-tilannekuvakysely 2/2022: Kys10: Miten seuraavat asiat ovat toteutuneet hyvinvointialueen kanssa tapahtuneessa yhdyspintavalmistelussa? Vastausten %-jakaumat. (asteikko 1-5; 1=ei lainkaan/erittäin huonosti, 5=erittäin hyvin, 0=ei osaa sanoa) (N=670-677) </vt:lpstr>
      <vt:lpstr>Sote-tilannekuvakysely 2/2022: Kys10: Miten seuraavat asiat ovat toteutuneet hyvinvointialueen kanssa tapahtuneessa yhdyspintavalmistelussa? % vastanneista kuntaedustajista arvioi toteutuneen melko/erittäin hyvin. Aseman mukainen tarkastelu. (N=670-677)            </vt:lpstr>
      <vt:lpstr>Sote-tilannekuvakysely 2/2022: Kys10: Miten seuraavat asiat ovat toteutuneet hyvinvointialueen kanssa tapahtuneessa yhdyspintavalmistelussa? Aseman mukainen tarkastelu. Keskiarvot asteikolla 1-5; mitä suurempi arvo, sitä positiivisempi arvio*. (pl kuntayhtymäedustajien vastaukset)          </vt:lpstr>
      <vt:lpstr>Sote-tilannekuvakysely 2/2022: Kys10: Miten seuraavat asiat ovat toteutuneet hyvinvointialueen kanssa tapahtuneessa yhdyspintavalmistelussa? % vastanneista kuntaedustajista arvioi toteutuneen melko/erittäin hyvin. Kuntakokoluokittainen tarkastelu. (N=629-636)  </vt:lpstr>
      <vt:lpstr>Sote-tilannekuvakysely 2/2022: Kys10: Miten seuraavat asiat ovat toteutuneet hyvinvointialueen kanssa tapahtuneessa yhdyspintavalmistelussa? Kuntavastaajien arviot kuntakokoluokittain. Keskiarvot asteikolla 1-5; mitä suurempi arvo, sitä positiivisempi arvio*. (pl kuntayhtymäedustajien vastaukset) </vt:lpstr>
      <vt:lpstr>Sote-tilannekuvakysely 2/2022: Kys10: Miten seuraavat asiat ovat toteutuneet hyvinvointialueen kanssa tapahtuneessa yhdyspintavalmistelussa? Vastausten tarkastelu hyvinvointialueittain.  Keskiarvot asteikolla 1-5; mitä suurempi arvo, sitä positiivisempi arvio*. (pl kuntayhtymäedustajien vastaukset)           </vt:lpstr>
      <vt:lpstr>Mitkä ovat tällä hetkellä keskeisiä haasteita ja ongelmakohtia yhdyspintojen valmistelussa?</vt:lpstr>
      <vt:lpstr>Työnjako ja vaikutukset palveluihin</vt:lpstr>
      <vt:lpstr>Kys 13:  Miten selkeänä kunnan/ky:n ja hva:n tulevaa työnjakoa pidetään oman organisaation näkökulmasta? </vt:lpstr>
      <vt:lpstr>Sote-tilannekuvakysely 2/2022: Kys13: Miten selkeänä pidät kunnan/ky:n ja hva:n tulevaa työnjakoa edustamasi organisaation näkökulmasta? Vastausten %-jakaumat. (asteikko 1-5; 1=ei lainkaan selkeä, 5=erittäin selkeä, 0=ei osaa sanoa) (N=651-661) </vt:lpstr>
      <vt:lpstr>Sote-tilannekuvakysely 2/2022: Kys13: Miten selkeänä pidät kunnan/kuntayhtymän ja hyvinvointialueen tulevaa työnjakoa edustamasi organisaation näkökulmasta? Aseman mukainen tarkastelu. % vastanneista pitää työnjakoa melko/erittäin selkeänä. (N=651-661) </vt:lpstr>
      <vt:lpstr>Sote-tilannekuvakysely 2/2022: Kys13: Miten selkeänä pidät kunnan/kuntayhtymän ja hyvinvointialueen tulevaa työnjakoa edustamasi organisaation näkökulmasta? Aseman mukainen tarkastelu. Keskiarvot asteikolla 1-5; mitä suurempi arvo, sitä positiivisempi arvio*.  (pl kuntayhtymäedustajien vastaukset) </vt:lpstr>
      <vt:lpstr>Sote-tilannekuvakysely 2/2022: Kys13: Miten selkeänä pidät kunnan/kuntayhtymän ja hyvinvointialueen tulevaa työnjakoa edustamasi organisaation näkökulmasta? % vastanneista pitää melko/erittäin selkeänä. Kuntakokoluokittainen tarkastelu. (N=612-622) </vt:lpstr>
      <vt:lpstr>Sote-tilannekuvakysely 2/2022: Kys13: Miten selkeänä pidät kunnan/kuntayhtymän ja hyvinvointialueen tulevaa työnjakoa edustamasi organisaation näkökulmasta? Kuntavastaajien arviot kuntakokoluokittain. Keskiarvot asteikolla 1-5; mitä suurempi arvo, sitä positiivisempi arvio*. (N=371-542) (pl kuntayhtymäedustajien vastaukset)  </vt:lpstr>
      <vt:lpstr>Sote-tilannekuvakysely 2/2022: Kys13: Miten selkeänä pidät kunnan/kuntayhtymän ja hyvinvointialueen tulevaa työnjakoa edustamasi organisaation näkökulmasta? Kuntavastaukset hyvinvointialueittain. Keskiarvot asteikolla 1-5; mitä suurempi arvo, sitä positiivisempi arvio*.  (pl kuntayhtymäedustajien vastaukset) </vt:lpstr>
      <vt:lpstr>Miksi työnjako on epäselvä?</vt:lpstr>
      <vt:lpstr>  Kys 15:  Miten uudistuksen arvioidaan vaikuttavan seuraaviin kuntien ja hyvinvointialueen yhdyspinnoilla toteutettaviin tehtäviin/palveluihin oman organisaation näkökulmasta?  </vt:lpstr>
      <vt:lpstr>Sote-tilannekuvakysely 2/2022: Kys15: Miten arvioit uudistuksen vaikuttavan seuraaviin kuntien ja hyvinvointialueen yhdyspinnoilla toteutettaviin tehtäviin/palveluihin edustamasi organisaation näkökulmasta? Vastausten %-jakaumat. (asteikko 1-5; 1=heikentää merkittävästi, 5=parantaa merkittävästi, 0=ei osaa sanoa) (N=647-658) </vt:lpstr>
      <vt:lpstr>Sote-tilannekuvakysely 2/2022: Kys15: Miten arvioit uudistuksen vaikuttavan seuraaviin kuntien ja hyvinvointialueen yhdyspinnoilla toteutettaviin tehtäviin/palveluihin edustamasi organisaation näkökulmasta? Aseman mukainen tarkastelu. % vastanneista mielestä HEIKENTÄÄ melko/erittäin merkittävästi. (N=647-658) </vt:lpstr>
      <vt:lpstr>Sote-tilannekuvakysely 2/2022: Kys15: Miten arvioit uudistuksen vaikuttavan seuraaviin kuntien ja hyvinvointialueen yhdyspinnoilla toteutettaviin tehtäviin/palveluihin edustamasi organisaation näkökulmasta?  Aseman mukainen tarkastelu. Keskiarvot asteikolla 1-5; mitä suurempi arvo, sitä positiivisempi arvio*. (pl kuntayhtymäedustajien vastaukset)   </vt:lpstr>
      <vt:lpstr>Sote-tilannekuvakysely 2/2022: Kys15: Miten arvioit uudistuksen vaikuttavan seuraaviin kuntien ja hyvinvointialueen yhdyspinnoilla toteutettaviin tehtäviin/palveluihin edustamasi organisaation näkökulmasta? % vastanneista mielestä HEIKENTÄÄ melko/erittäin merkittävästi. Kuntakokoluokittainen tarkastelu. (N=609-619) </vt:lpstr>
      <vt:lpstr>Sote-tilannekuvakysely 2/2022: Kys15: Miten arvioit uudistuksen vaikuttavan seuraaviin kuntien ja hyvinvointialueen yhdyspinnoilla toteutettaviin tehtäviin/palveluihin edustamasi organisaation näkökulmasta? Kuntavastaajien arviot kuntakokoluokittain. Keskiarvot asteikolla 1-5; mitä suurempi arvo, sitä positiivisempi arvio*.  (N=350-500) (pl kuntayhtymäedustajien vastaukset) </vt:lpstr>
      <vt:lpstr>Sote-tilannekuvakysely 2/2022: Kys15: Miten arvioit uudistuksen vaikuttavan seuraaviin kuntien ja hyvinvointialueen yhdyspinnoilla toteutettaviin tehtäviin/palveluihin edustamasi organisaation näkökulmasta? Kuntavastaukset hyvinvointialueittain.  Keskiarvot asteikolla 1-5; mitä suurempi arvo, sitä positiivisempi arvio*. (pl kuntayhtymäedustajien vastaukset)</vt:lpstr>
      <vt:lpstr>Miksi uudistuksen arvioidaan vaikuttavan palveluihin ja siinä edellytettävään yhteistyöhön heikentävästi?</vt:lpstr>
      <vt:lpstr>Lisätiedot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Kuntapulssi 1/2021:   Arvio hallituksen sote-esityksestä ja uudistuksen toimeenpanoon liittyvistä kysymyksistä</dc:title>
  <dc:creator>Pekola-Sjöblom Marianne</dc:creator>
  <cp:lastModifiedBy>Jurmu Liisa</cp:lastModifiedBy>
  <cp:revision>2</cp:revision>
  <cp:lastPrinted>2022-09-21T05:22:42Z</cp:lastPrinted>
  <dcterms:created xsi:type="dcterms:W3CDTF">2022-02-22T09:27:48Z</dcterms:created>
  <dcterms:modified xsi:type="dcterms:W3CDTF">2024-08-08T11:31:47Z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0x010100654750E110235442AC8FE81F7F90CE2C</vt:lpwstr>
  </property>
  <property fmtid="{D5CDD505-2E9C-101B-9397-08002B2CF9AE}" pid="3" name="MediaServiceImageTags">
    <vt:lpwstr/>
  </property>
</Properties>
</file>