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4" r:id="rId5"/>
  </p:sldMasterIdLst>
  <p:notesMasterIdLst>
    <p:notesMasterId r:id="rId31"/>
  </p:notesMasterIdLst>
  <p:handoutMasterIdLst>
    <p:handoutMasterId r:id="rId32"/>
  </p:handoutMasterIdLst>
  <p:sldIdLst>
    <p:sldId id="259" r:id="rId6"/>
    <p:sldId id="263" r:id="rId7"/>
    <p:sldId id="455" r:id="rId8"/>
    <p:sldId id="381" r:id="rId9"/>
    <p:sldId id="382" r:id="rId10"/>
    <p:sldId id="10715" r:id="rId11"/>
    <p:sldId id="383" r:id="rId12"/>
    <p:sldId id="438" r:id="rId13"/>
    <p:sldId id="419" r:id="rId14"/>
    <p:sldId id="421" r:id="rId15"/>
    <p:sldId id="450" r:id="rId16"/>
    <p:sldId id="447" r:id="rId17"/>
    <p:sldId id="457" r:id="rId18"/>
    <p:sldId id="10713" r:id="rId19"/>
    <p:sldId id="10714" r:id="rId20"/>
    <p:sldId id="451" r:id="rId21"/>
    <p:sldId id="423" r:id="rId22"/>
    <p:sldId id="452" r:id="rId23"/>
    <p:sldId id="453" r:id="rId24"/>
    <p:sldId id="448" r:id="rId25"/>
    <p:sldId id="425" r:id="rId26"/>
    <p:sldId id="426" r:id="rId27"/>
    <p:sldId id="454" r:id="rId28"/>
    <p:sldId id="446" r:id="rId29"/>
    <p:sldId id="296" r:id="rId30"/>
  </p:sldIdLst>
  <p:sldSz cx="12192000" cy="6858000"/>
  <p:notesSz cx="6724650" cy="9774238"/>
  <p:embeddedFontLst>
    <p:embeddedFont>
      <p:font typeface="Work Sans" panose="020B0604020202020204" charset="0"/>
      <p:regular r:id="rId33"/>
      <p:bold r:id="rId34"/>
      <p:italic r:id="rId35"/>
      <p:boldItalic r:id="rId36"/>
    </p:embeddedFont>
    <p:embeddedFont>
      <p:font typeface="Work Sans ExtraBold" panose="020B0604020202020204" charset="0"/>
      <p:bold r:id="rId37"/>
      <p:boldItalic r:id="rId38"/>
    </p:embeddedFont>
    <p:embeddedFont>
      <p:font typeface="Work Sans SemiBold" panose="020B0604020202020204" charset="0"/>
      <p:bold r:id="rId39"/>
      <p:boldItalic r:id="rId4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4920B-CA35-A15E-F561-13C388C99324}" name="Jurmu Liisa" initials="JL" userId="S::Liisa.Jurmu@kuntaliitto.fi::7f0617df-86b3-489e-a078-b0275057a5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AD6"/>
    <a:srgbClr val="923468"/>
    <a:srgbClr val="FF3E60"/>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E7043-08A1-4CB5-A0FA-F881D27BFB2B}" v="2" dt="2025-01-29T08:38:43.705"/>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53"/>
        <p:guide orient="horz" pos="527"/>
        <p:guide orient="horz" pos="3657"/>
        <p:guide pos="483"/>
        <p:guide pos="7197"/>
        <p:guide pos="3840"/>
        <p:guide orient="horz" pos="2160"/>
      </p:guideLst>
    </p:cSldViewPr>
  </p:slideViewPr>
  <p:notesViewPr>
    <p:cSldViewPr snapToGrid="0">
      <p:cViewPr>
        <p:scale>
          <a:sx n="1" d="2"/>
          <a:sy n="1" d="2"/>
        </p:scale>
        <p:origin x="0" y="0"/>
      </p:cViewPr>
      <p:guideLst>
        <p:guide orient="horz" pos="3079"/>
        <p:guide pos="21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mu Liisa" userId="7f0617df-86b3-489e-a078-b0275057a5d8" providerId="ADAL" clId="{4AFE7043-08A1-4CB5-A0FA-F881D27BFB2B}"/>
    <pc:docChg chg="undo custSel modSld">
      <pc:chgData name="Jurmu Liisa" userId="7f0617df-86b3-489e-a078-b0275057a5d8" providerId="ADAL" clId="{4AFE7043-08A1-4CB5-A0FA-F881D27BFB2B}" dt="2025-01-29T08:38:43.705" v="1" actId="1076"/>
      <pc:docMkLst>
        <pc:docMk/>
      </pc:docMkLst>
      <pc:sldChg chg="modSp mod">
        <pc:chgData name="Jurmu Liisa" userId="7f0617df-86b3-489e-a078-b0275057a5d8" providerId="ADAL" clId="{4AFE7043-08A1-4CB5-A0FA-F881D27BFB2B}" dt="2025-01-29T08:38:43.705" v="1" actId="1076"/>
        <pc:sldMkLst>
          <pc:docMk/>
          <pc:sldMk cId="2146998648" sldId="419"/>
        </pc:sldMkLst>
        <pc:graphicFrameChg chg="mod">
          <ac:chgData name="Jurmu Liisa" userId="7f0617df-86b3-489e-a078-b0275057a5d8" providerId="ADAL" clId="{4AFE7043-08A1-4CB5-A0FA-F881D27BFB2B}" dt="2025-01-29T08:38:43.705" v="1" actId="1076"/>
          <ac:graphicFrameMkLst>
            <pc:docMk/>
            <pc:sldMk cId="2146998648" sldId="419"/>
            <ac:graphicFrameMk id="9" creationId="{A2BDC70D-02F6-E125-C7FA-745D9C88D7F1}"/>
          </ac:graphicFrameMkLst>
        </pc:graphicFrameChg>
      </pc:sldChg>
    </pc:docChg>
  </pc:docChgLst>
  <pc:docChgLst>
    <pc:chgData name="Smolander Miska" userId="18459206-0705-46d8-a9d3-c44ee97417ba" providerId="ADAL" clId="{2453C2A1-6E5B-4412-8CCF-5D9FFD57D51E}"/>
    <pc:docChg chg="modNotesMaster modHandout">
      <pc:chgData name="Smolander Miska" userId="18459206-0705-46d8-a9d3-c44ee97417ba" providerId="ADAL" clId="{2453C2A1-6E5B-4412-8CCF-5D9FFD57D51E}" dt="2025-01-23T11:39:35.937" v="1"/>
      <pc:docMkLst>
        <pc:docMk/>
      </pc:docMkLst>
    </pc:docChg>
  </pc:docChgLst>
  <pc:docChgLst>
    <pc:chgData name="Jurmu Liisa" userId="7f0617df-86b3-489e-a078-b0275057a5d8" providerId="ADAL" clId="{9A9EE707-24E6-419D-866E-7100AA8AECB8}"/>
    <pc:docChg chg="modSld">
      <pc:chgData name="Jurmu Liisa" userId="7f0617df-86b3-489e-a078-b0275057a5d8" providerId="ADAL" clId="{9A9EE707-24E6-419D-866E-7100AA8AECB8}" dt="2024-12-03T11:58:36.499" v="6" actId="20577"/>
      <pc:docMkLst>
        <pc:docMk/>
      </pc:docMkLst>
      <pc:sldChg chg="modSp mod">
        <pc:chgData name="Jurmu Liisa" userId="7f0617df-86b3-489e-a078-b0275057a5d8" providerId="ADAL" clId="{9A9EE707-24E6-419D-866E-7100AA8AECB8}" dt="2024-12-03T11:58:36.499" v="6" actId="20577"/>
        <pc:sldMkLst>
          <pc:docMk/>
          <pc:sldMk cId="2033286687" sldId="423"/>
        </pc:sldMkLst>
        <pc:spChg chg="mod">
          <ac:chgData name="Jurmu Liisa" userId="7f0617df-86b3-489e-a078-b0275057a5d8" providerId="ADAL" clId="{9A9EE707-24E6-419D-866E-7100AA8AECB8}" dt="2024-12-03T11:58:36.499" v="6" actId="20577"/>
          <ac:spMkLst>
            <pc:docMk/>
            <pc:sldMk cId="2033286687" sldId="423"/>
            <ac:spMk id="8" creationId="{3850C280-7A5D-3735-5C26-AD9B2082CB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A3_7FF8997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A7_79317E1F.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AA_F35A994A.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C6_1DFFE306.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BE_EE3E2DFA.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hyvin (4+5)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Yhteistyön suunnitelmallisuus perustuen yhteisiin tavoitteisiin ja toimintamalleihin</c:v>
                </c:pt>
                <c:pt idx="1">
                  <c:v>Yhteinen tietopohja ja tilannekuva</c:v>
                </c:pt>
                <c:pt idx="2">
                  <c:v>Selkeästi määritellyt vastuuhenkilöt hyvinvointialueella</c:v>
                </c:pt>
                <c:pt idx="3">
                  <c:v>Yhteistyön avoimuus, vuorovaikutteisuus ja kumppanuus</c:v>
                </c:pt>
                <c:pt idx="4">
                  <c:v>Säännölliset tapaamiset hyvinvointialueen yhteyshenkilöiden/vastuuhenkilöiden kanssa</c:v>
                </c:pt>
                <c:pt idx="5">
                  <c:v>Selkeästi määritellyt vastuuhenkilöt kuntaorganisaatiossa/kuntayhtymässä</c:v>
                </c:pt>
              </c:strCache>
            </c:strRef>
          </c:cat>
          <c:val>
            <c:numRef>
              <c:f>Taul1!$B$2:$B$7</c:f>
              <c:numCache>
                <c:formatCode>General</c:formatCode>
                <c:ptCount val="6"/>
                <c:pt idx="0">
                  <c:v>10.1</c:v>
                </c:pt>
                <c:pt idx="1">
                  <c:v>10.5</c:v>
                </c:pt>
                <c:pt idx="2">
                  <c:v>16.3</c:v>
                </c:pt>
                <c:pt idx="3">
                  <c:v>18.399999999999999</c:v>
                </c:pt>
                <c:pt idx="4">
                  <c:v>21.5</c:v>
                </c:pt>
                <c:pt idx="5">
                  <c:v>57.7</c:v>
                </c:pt>
              </c:numCache>
            </c:numRef>
          </c:val>
          <c:extLst>
            <c:ext xmlns:c16="http://schemas.microsoft.com/office/drawing/2014/chart" uri="{C3380CC4-5D6E-409C-BE32-E72D297353CC}">
              <c16:uniqueId val="{00000000-DD76-43CE-BE57-AA6C1E2555CF}"/>
            </c:ext>
          </c:extLst>
        </c:ser>
        <c:ser>
          <c:idx val="1"/>
          <c:order val="1"/>
          <c:tx>
            <c:strRef>
              <c:f>Taul1!$C$1</c:f>
              <c:strCache>
                <c:ptCount val="1"/>
                <c:pt idx="0">
                  <c:v>ei hyvin, ei huonosti (3)</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Yhteistyön suunnitelmallisuus perustuen yhteisiin tavoitteisiin ja toimintamalleihin</c:v>
                </c:pt>
                <c:pt idx="1">
                  <c:v>Yhteinen tietopohja ja tilannekuva</c:v>
                </c:pt>
                <c:pt idx="2">
                  <c:v>Selkeästi määritellyt vastuuhenkilöt hyvinvointialueella</c:v>
                </c:pt>
                <c:pt idx="3">
                  <c:v>Yhteistyön avoimuus, vuorovaikutteisuus ja kumppanuus</c:v>
                </c:pt>
                <c:pt idx="4">
                  <c:v>Säännölliset tapaamiset hyvinvointialueen yhteyshenkilöiden/vastuuhenkilöiden kanssa</c:v>
                </c:pt>
                <c:pt idx="5">
                  <c:v>Selkeästi määritellyt vastuuhenkilöt kuntaorganisaatiossa/kuntayhtymässä</c:v>
                </c:pt>
              </c:strCache>
            </c:strRef>
          </c:cat>
          <c:val>
            <c:numRef>
              <c:f>Taul1!$C$2:$C$7</c:f>
              <c:numCache>
                <c:formatCode>General</c:formatCode>
                <c:ptCount val="6"/>
                <c:pt idx="0">
                  <c:v>26.3</c:v>
                </c:pt>
                <c:pt idx="1">
                  <c:v>26.8</c:v>
                </c:pt>
                <c:pt idx="2">
                  <c:v>25.3</c:v>
                </c:pt>
                <c:pt idx="3">
                  <c:v>28.2</c:v>
                </c:pt>
                <c:pt idx="4">
                  <c:v>24.4</c:v>
                </c:pt>
                <c:pt idx="5">
                  <c:v>23.3</c:v>
                </c:pt>
              </c:numCache>
            </c:numRef>
          </c:val>
          <c:extLst>
            <c:ext xmlns:c16="http://schemas.microsoft.com/office/drawing/2014/chart" uri="{C3380CC4-5D6E-409C-BE32-E72D297353CC}">
              <c16:uniqueId val="{00000001-DD76-43CE-BE57-AA6C1E2555CF}"/>
            </c:ext>
          </c:extLst>
        </c:ser>
        <c:ser>
          <c:idx val="2"/>
          <c:order val="2"/>
          <c:tx>
            <c:strRef>
              <c:f>Taul1!$D$1</c:f>
              <c:strCache>
                <c:ptCount val="1"/>
                <c:pt idx="0">
                  <c:v>huonosti (1+2)</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Yhteistyön suunnitelmallisuus perustuen yhteisiin tavoitteisiin ja toimintamalleihin</c:v>
                </c:pt>
                <c:pt idx="1">
                  <c:v>Yhteinen tietopohja ja tilannekuva</c:v>
                </c:pt>
                <c:pt idx="2">
                  <c:v>Selkeästi määritellyt vastuuhenkilöt hyvinvointialueella</c:v>
                </c:pt>
                <c:pt idx="3">
                  <c:v>Yhteistyön avoimuus, vuorovaikutteisuus ja kumppanuus</c:v>
                </c:pt>
                <c:pt idx="4">
                  <c:v>Säännölliset tapaamiset hyvinvointialueen yhteyshenkilöiden/vastuuhenkilöiden kanssa</c:v>
                </c:pt>
                <c:pt idx="5">
                  <c:v>Selkeästi määritellyt vastuuhenkilöt kuntaorganisaatiossa/kuntayhtymässä</c:v>
                </c:pt>
              </c:strCache>
            </c:strRef>
          </c:cat>
          <c:val>
            <c:numRef>
              <c:f>Taul1!$D$2:$D$7</c:f>
              <c:numCache>
                <c:formatCode>General</c:formatCode>
                <c:ptCount val="6"/>
                <c:pt idx="0">
                  <c:v>57.2</c:v>
                </c:pt>
                <c:pt idx="1">
                  <c:v>57</c:v>
                </c:pt>
                <c:pt idx="2">
                  <c:v>54.1</c:v>
                </c:pt>
                <c:pt idx="3">
                  <c:v>47.8</c:v>
                </c:pt>
                <c:pt idx="4">
                  <c:v>49.5</c:v>
                </c:pt>
                <c:pt idx="5">
                  <c:v>14.8</c:v>
                </c:pt>
              </c:numCache>
            </c:numRef>
          </c:val>
          <c:extLst>
            <c:ext xmlns:c16="http://schemas.microsoft.com/office/drawing/2014/chart" uri="{C3380CC4-5D6E-409C-BE32-E72D297353CC}">
              <c16:uniqueId val="{00000002-DD76-43CE-BE57-AA6C1E2555CF}"/>
            </c:ext>
          </c:extLst>
        </c:ser>
        <c:ser>
          <c:idx val="3"/>
          <c:order val="3"/>
          <c:tx>
            <c:strRef>
              <c:f>Taul1!$E$1</c:f>
              <c:strCache>
                <c:ptCount val="1"/>
                <c:pt idx="0">
                  <c:v>ei kantaa/ei vast.</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Yhteistyön suunnitelmallisuus perustuen yhteisiin tavoitteisiin ja toimintamalleihin</c:v>
                </c:pt>
                <c:pt idx="1">
                  <c:v>Yhteinen tietopohja ja tilannekuva</c:v>
                </c:pt>
                <c:pt idx="2">
                  <c:v>Selkeästi määritellyt vastuuhenkilöt hyvinvointialueella</c:v>
                </c:pt>
                <c:pt idx="3">
                  <c:v>Yhteistyön avoimuus, vuorovaikutteisuus ja kumppanuus</c:v>
                </c:pt>
                <c:pt idx="4">
                  <c:v>Säännölliset tapaamiset hyvinvointialueen yhteyshenkilöiden/vastuuhenkilöiden kanssa</c:v>
                </c:pt>
                <c:pt idx="5">
                  <c:v>Selkeästi määritellyt vastuuhenkilöt kuntaorganisaatiossa/kuntayhtymässä</c:v>
                </c:pt>
              </c:strCache>
            </c:strRef>
          </c:cat>
          <c:val>
            <c:numRef>
              <c:f>Taul1!$E$2:$E$7</c:f>
              <c:numCache>
                <c:formatCode>General</c:formatCode>
                <c:ptCount val="6"/>
                <c:pt idx="0">
                  <c:v>7</c:v>
                </c:pt>
                <c:pt idx="1">
                  <c:v>5</c:v>
                </c:pt>
                <c:pt idx="2">
                  <c:v>5</c:v>
                </c:pt>
                <c:pt idx="3">
                  <c:v>5.6</c:v>
                </c:pt>
                <c:pt idx="4">
                  <c:v>4</c:v>
                </c:pt>
                <c:pt idx="5">
                  <c:v>4.2</c:v>
                </c:pt>
              </c:numCache>
            </c:numRef>
          </c:val>
          <c:extLst>
            <c:ext xmlns:c16="http://schemas.microsoft.com/office/drawing/2014/chart" uri="{C3380CC4-5D6E-409C-BE32-E72D297353CC}">
              <c16:uniqueId val="{00000000-8C43-4410-B0D8-6199FD936AAD}"/>
            </c:ext>
          </c:extLst>
        </c:ser>
        <c:dLbls>
          <c:showLegendKey val="0"/>
          <c:showVal val="0"/>
          <c:showCatName val="0"/>
          <c:showSerName val="0"/>
          <c:showPercent val="0"/>
          <c:showBubbleSize val="0"/>
        </c:dLbls>
        <c:gapWidth val="100"/>
        <c:overlap val="100"/>
        <c:axId val="1279522367"/>
        <c:axId val="1279506047"/>
      </c:barChart>
      <c:catAx>
        <c:axId val="1279522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1279506047"/>
        <c:crosses val="autoZero"/>
        <c:auto val="1"/>
        <c:lblAlgn val="ctr"/>
        <c:lblOffset val="100"/>
        <c:noMultiLvlLbl val="0"/>
      </c:catAx>
      <c:valAx>
        <c:axId val="12795060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279522367"/>
        <c:crosses val="autoZero"/>
        <c:crossBetween val="between"/>
      </c:valAx>
      <c:spPr>
        <a:noFill/>
        <a:ln>
          <a:noFill/>
        </a:ln>
        <a:effectLst/>
      </c:spPr>
    </c:plotArea>
    <c:legend>
      <c:legendPos val="b"/>
      <c:layout>
        <c:manualLayout>
          <c:xMode val="edge"/>
          <c:yMode val="edge"/>
          <c:x val="0.14102806073635935"/>
          <c:y val="0.93785454814784885"/>
          <c:w val="0.85897193926364068"/>
          <c:h val="5.94731898475926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67295732396409"/>
          <c:y val="0"/>
          <c:w val="0.55233731249306828"/>
          <c:h val="0.8888154016837635"/>
        </c:manualLayout>
      </c:layout>
      <c:barChart>
        <c:barDir val="bar"/>
        <c:grouping val="percentStacked"/>
        <c:varyColors val="0"/>
        <c:ser>
          <c:idx val="0"/>
          <c:order val="0"/>
          <c:tx>
            <c:strRef>
              <c:f>Taul1!$B$1</c:f>
              <c:strCache>
                <c:ptCount val="1"/>
                <c:pt idx="0">
                  <c:v>melko/erittäin selkeä (4+5)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Asumiseen liittyvissä kysymyksissä (ml. ikäihmiset ja erityisryhmät)</c:v>
                </c:pt>
                <c:pt idx="1">
                  <c:v>Kotoutumisen edistämisessä</c:v>
                </c:pt>
                <c:pt idx="2">
                  <c:v>Työllisyyden hoidossa</c:v>
                </c:pt>
                <c:pt idx="3">
                  <c:v>Varautumisessa ja turvallisuudessa</c:v>
                </c:pt>
                <c:pt idx="4">
                  <c:v>Hyvinvoinnin ja terveyden edistämisessä</c:v>
                </c:pt>
                <c:pt idx="5">
                  <c:v>Sivistys- ja sote-palveluiden välillä</c:v>
                </c:pt>
                <c:pt idx="6">
                  <c:v>Ympäristöterveydenhuollossa</c:v>
                </c:pt>
              </c:strCache>
            </c:strRef>
          </c:cat>
          <c:val>
            <c:numRef>
              <c:f>Taul1!$B$2:$B$8</c:f>
              <c:numCache>
                <c:formatCode>General</c:formatCode>
                <c:ptCount val="7"/>
                <c:pt idx="0">
                  <c:v>12.2</c:v>
                </c:pt>
                <c:pt idx="1">
                  <c:v>14.1</c:v>
                </c:pt>
                <c:pt idx="2">
                  <c:v>17.100000000000001</c:v>
                </c:pt>
                <c:pt idx="3">
                  <c:v>21</c:v>
                </c:pt>
                <c:pt idx="4">
                  <c:v>22.7</c:v>
                </c:pt>
                <c:pt idx="5">
                  <c:v>24.8</c:v>
                </c:pt>
                <c:pt idx="6">
                  <c:v>26.5</c:v>
                </c:pt>
              </c:numCache>
            </c:numRef>
          </c:val>
          <c:extLst>
            <c:ext xmlns:c16="http://schemas.microsoft.com/office/drawing/2014/chart" uri="{C3380CC4-5D6E-409C-BE32-E72D297353CC}">
              <c16:uniqueId val="{00000000-8127-48CE-8764-F3BA52213366}"/>
            </c:ext>
          </c:extLst>
        </c:ser>
        <c:ser>
          <c:idx val="1"/>
          <c:order val="1"/>
          <c:tx>
            <c:strRef>
              <c:f>Taul1!$C$1</c:f>
              <c:strCache>
                <c:ptCount val="1"/>
                <c:pt idx="0">
                  <c:v>neutraali (3)</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Asumiseen liittyvissä kysymyksissä (ml. ikäihmiset ja erityisryhmät)</c:v>
                </c:pt>
                <c:pt idx="1">
                  <c:v>Kotoutumisen edistämisessä</c:v>
                </c:pt>
                <c:pt idx="2">
                  <c:v>Työllisyyden hoidossa</c:v>
                </c:pt>
                <c:pt idx="3">
                  <c:v>Varautumisessa ja turvallisuudessa</c:v>
                </c:pt>
                <c:pt idx="4">
                  <c:v>Hyvinvoinnin ja terveyden edistämisessä</c:v>
                </c:pt>
                <c:pt idx="5">
                  <c:v>Sivistys- ja sote-palveluiden välillä</c:v>
                </c:pt>
                <c:pt idx="6">
                  <c:v>Ympäristöterveydenhuollossa</c:v>
                </c:pt>
              </c:strCache>
            </c:strRef>
          </c:cat>
          <c:val>
            <c:numRef>
              <c:f>Taul1!$C$2:$C$8</c:f>
              <c:numCache>
                <c:formatCode>General</c:formatCode>
                <c:ptCount val="7"/>
                <c:pt idx="0">
                  <c:v>20.6</c:v>
                </c:pt>
                <c:pt idx="1">
                  <c:v>22.8</c:v>
                </c:pt>
                <c:pt idx="2">
                  <c:v>18.5</c:v>
                </c:pt>
                <c:pt idx="3">
                  <c:v>21.5</c:v>
                </c:pt>
                <c:pt idx="4">
                  <c:v>26.1</c:v>
                </c:pt>
                <c:pt idx="5">
                  <c:v>25.1</c:v>
                </c:pt>
                <c:pt idx="6">
                  <c:v>15.8</c:v>
                </c:pt>
              </c:numCache>
            </c:numRef>
          </c:val>
          <c:extLst>
            <c:ext xmlns:c16="http://schemas.microsoft.com/office/drawing/2014/chart" uri="{C3380CC4-5D6E-409C-BE32-E72D297353CC}">
              <c16:uniqueId val="{00000001-8127-48CE-8764-F3BA52213366}"/>
            </c:ext>
          </c:extLst>
        </c:ser>
        <c:ser>
          <c:idx val="2"/>
          <c:order val="2"/>
          <c:tx>
            <c:strRef>
              <c:f>Taul1!$D$1</c:f>
              <c:strCache>
                <c:ptCount val="1"/>
                <c:pt idx="0">
                  <c:v>ei lainkaan/ei kovin selkeä (1+2)</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Asumiseen liittyvissä kysymyksissä (ml. ikäihmiset ja erityisryhmät)</c:v>
                </c:pt>
                <c:pt idx="1">
                  <c:v>Kotoutumisen edistämisessä</c:v>
                </c:pt>
                <c:pt idx="2">
                  <c:v>Työllisyyden hoidossa</c:v>
                </c:pt>
                <c:pt idx="3">
                  <c:v>Varautumisessa ja turvallisuudessa</c:v>
                </c:pt>
                <c:pt idx="4">
                  <c:v>Hyvinvoinnin ja terveyden edistämisessä</c:v>
                </c:pt>
                <c:pt idx="5">
                  <c:v>Sivistys- ja sote-palveluiden välillä</c:v>
                </c:pt>
                <c:pt idx="6">
                  <c:v>Ympäristöterveydenhuollossa</c:v>
                </c:pt>
              </c:strCache>
            </c:strRef>
          </c:cat>
          <c:val>
            <c:numRef>
              <c:f>Taul1!$D$2:$D$8</c:f>
              <c:numCache>
                <c:formatCode>General</c:formatCode>
                <c:ptCount val="7"/>
                <c:pt idx="0">
                  <c:v>29.4</c:v>
                </c:pt>
                <c:pt idx="1">
                  <c:v>28.2</c:v>
                </c:pt>
                <c:pt idx="2">
                  <c:v>31.3</c:v>
                </c:pt>
                <c:pt idx="3">
                  <c:v>26.8</c:v>
                </c:pt>
                <c:pt idx="4">
                  <c:v>34.9</c:v>
                </c:pt>
                <c:pt idx="5">
                  <c:v>27.1</c:v>
                </c:pt>
                <c:pt idx="6">
                  <c:v>16.600000000000001</c:v>
                </c:pt>
              </c:numCache>
            </c:numRef>
          </c:val>
          <c:extLst>
            <c:ext xmlns:c16="http://schemas.microsoft.com/office/drawing/2014/chart" uri="{C3380CC4-5D6E-409C-BE32-E72D297353CC}">
              <c16:uniqueId val="{00000002-8127-48CE-8764-F3BA52213366}"/>
            </c:ext>
          </c:extLst>
        </c:ser>
        <c:ser>
          <c:idx val="3"/>
          <c:order val="3"/>
          <c:tx>
            <c:strRef>
              <c:f>Taul1!$E$1</c:f>
              <c:strCache>
                <c:ptCount val="1"/>
                <c:pt idx="0">
                  <c:v>ei kantaa/ei vast.</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Asumiseen liittyvissä kysymyksissä (ml. ikäihmiset ja erityisryhmät)</c:v>
                </c:pt>
                <c:pt idx="1">
                  <c:v>Kotoutumisen edistämisessä</c:v>
                </c:pt>
                <c:pt idx="2">
                  <c:v>Työllisyyden hoidossa</c:v>
                </c:pt>
                <c:pt idx="3">
                  <c:v>Varautumisessa ja turvallisuudessa</c:v>
                </c:pt>
                <c:pt idx="4">
                  <c:v>Hyvinvoinnin ja terveyden edistämisessä</c:v>
                </c:pt>
                <c:pt idx="5">
                  <c:v>Sivistys- ja sote-palveluiden välillä</c:v>
                </c:pt>
                <c:pt idx="6">
                  <c:v>Ympäristöterveydenhuollossa</c:v>
                </c:pt>
              </c:strCache>
            </c:strRef>
          </c:cat>
          <c:val>
            <c:numRef>
              <c:f>Taul1!$E$2:$E$8</c:f>
              <c:numCache>
                <c:formatCode>General</c:formatCode>
                <c:ptCount val="7"/>
                <c:pt idx="0">
                  <c:v>37.799999999999997</c:v>
                </c:pt>
                <c:pt idx="1">
                  <c:v>34.9</c:v>
                </c:pt>
                <c:pt idx="2">
                  <c:v>33.200000000000003</c:v>
                </c:pt>
                <c:pt idx="3">
                  <c:v>30.6</c:v>
                </c:pt>
                <c:pt idx="4">
                  <c:v>16.3</c:v>
                </c:pt>
                <c:pt idx="5">
                  <c:v>23</c:v>
                </c:pt>
                <c:pt idx="6">
                  <c:v>41.1</c:v>
                </c:pt>
              </c:numCache>
            </c:numRef>
          </c:val>
          <c:extLst>
            <c:ext xmlns:c16="http://schemas.microsoft.com/office/drawing/2014/chart" uri="{C3380CC4-5D6E-409C-BE32-E72D297353CC}">
              <c16:uniqueId val="{00000000-5AA1-4730-8B4B-B714A2BB046D}"/>
            </c:ext>
          </c:extLst>
        </c:ser>
        <c:dLbls>
          <c:showLegendKey val="0"/>
          <c:showVal val="0"/>
          <c:showCatName val="0"/>
          <c:showSerName val="0"/>
          <c:showPercent val="0"/>
          <c:showBubbleSize val="0"/>
        </c:dLbls>
        <c:gapWidth val="100"/>
        <c:overlap val="100"/>
        <c:axId val="1577699455"/>
        <c:axId val="1577699935"/>
      </c:barChart>
      <c:catAx>
        <c:axId val="1577699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i-FI"/>
          </a:p>
        </c:txPr>
        <c:crossAx val="1577699935"/>
        <c:crosses val="autoZero"/>
        <c:auto val="1"/>
        <c:lblAlgn val="ctr"/>
        <c:lblOffset val="100"/>
        <c:noMultiLvlLbl val="0"/>
      </c:catAx>
      <c:valAx>
        <c:axId val="15776999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577699455"/>
        <c:crosses val="autoZero"/>
        <c:crossBetween val="between"/>
      </c:valAx>
      <c:spPr>
        <a:noFill/>
        <a:ln>
          <a:noFill/>
        </a:ln>
        <a:effectLst/>
      </c:spPr>
    </c:plotArea>
    <c:legend>
      <c:legendPos val="b"/>
      <c:layout>
        <c:manualLayout>
          <c:xMode val="edge"/>
          <c:yMode val="edge"/>
          <c:x val="7.8897395198295028E-2"/>
          <c:y val="0.94294769716945026"/>
          <c:w val="0.89195926277893878"/>
          <c:h val="5.607472185630168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96302154825304E-2"/>
          <c:y val="2.0326276909422712E-2"/>
          <c:w val="0.91750182958407889"/>
          <c:h val="0.62078337195893374"/>
        </c:manualLayout>
      </c:layout>
      <c:barChart>
        <c:barDir val="col"/>
        <c:grouping val="clustered"/>
        <c:varyColors val="0"/>
        <c:ser>
          <c:idx val="0"/>
          <c:order val="0"/>
          <c:tx>
            <c:strRef>
              <c:f>Taul1!$B$1</c:f>
              <c:strCache>
                <c:ptCount val="1"/>
                <c:pt idx="0">
                  <c:v>Sarja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täysin yhteneväinen</c:v>
                </c:pt>
                <c:pt idx="1">
                  <c:v>melko yhteneväinen</c:v>
                </c:pt>
                <c:pt idx="2">
                  <c:v>neutraali</c:v>
                </c:pt>
                <c:pt idx="3">
                  <c:v>ei kovin yhteneväinen</c:v>
                </c:pt>
                <c:pt idx="4">
                  <c:v>ei lainkaan yhteneväinen</c:v>
                </c:pt>
                <c:pt idx="5">
                  <c:v>ei osaa sanoa/ei vast.</c:v>
                </c:pt>
              </c:strCache>
            </c:strRef>
          </c:cat>
          <c:val>
            <c:numRef>
              <c:f>Taul1!$B$2:$B$7</c:f>
              <c:numCache>
                <c:formatCode>General</c:formatCode>
                <c:ptCount val="6"/>
                <c:pt idx="0">
                  <c:v>9</c:v>
                </c:pt>
                <c:pt idx="1">
                  <c:v>28</c:v>
                </c:pt>
                <c:pt idx="2">
                  <c:v>30</c:v>
                </c:pt>
                <c:pt idx="3">
                  <c:v>19</c:v>
                </c:pt>
                <c:pt idx="4">
                  <c:v>4</c:v>
                </c:pt>
                <c:pt idx="5">
                  <c:v>10</c:v>
                </c:pt>
              </c:numCache>
            </c:numRef>
          </c:val>
          <c:extLst>
            <c:ext xmlns:c16="http://schemas.microsoft.com/office/drawing/2014/chart" uri="{C3380CC4-5D6E-409C-BE32-E72D297353CC}">
              <c16:uniqueId val="{00000000-3F30-40AC-8B3A-B85EB0AE28B0}"/>
            </c:ext>
          </c:extLst>
        </c:ser>
        <c:dLbls>
          <c:showLegendKey val="0"/>
          <c:showVal val="0"/>
          <c:showCatName val="0"/>
          <c:showSerName val="0"/>
          <c:showPercent val="0"/>
          <c:showBubbleSize val="0"/>
        </c:dLbls>
        <c:gapWidth val="100"/>
        <c:overlap val="-27"/>
        <c:axId val="1811877263"/>
        <c:axId val="1811875343"/>
      </c:barChart>
      <c:catAx>
        <c:axId val="181187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1811875343"/>
        <c:crosses val="autoZero"/>
        <c:auto val="1"/>
        <c:lblAlgn val="ctr"/>
        <c:lblOffset val="100"/>
        <c:noMultiLvlLbl val="0"/>
      </c:catAx>
      <c:valAx>
        <c:axId val="18118753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811877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melko/erittäin YHTENÄINEN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yli 100 000 as.</c:v>
                </c:pt>
                <c:pt idx="1">
                  <c:v>50 001 - 100 000 as.</c:v>
                </c:pt>
                <c:pt idx="2">
                  <c:v>20 001 - 50 000 as.</c:v>
                </c:pt>
                <c:pt idx="3">
                  <c:v>10 001 - 20 000 as.</c:v>
                </c:pt>
                <c:pt idx="4">
                  <c:v>5 000 - 10 000 as.</c:v>
                </c:pt>
                <c:pt idx="5">
                  <c:v>alle 5 000 as.</c:v>
                </c:pt>
              </c:strCache>
            </c:strRef>
          </c:cat>
          <c:val>
            <c:numRef>
              <c:f>Taul1!$B$2:$B$7</c:f>
              <c:numCache>
                <c:formatCode>General</c:formatCode>
                <c:ptCount val="6"/>
                <c:pt idx="0">
                  <c:v>35</c:v>
                </c:pt>
                <c:pt idx="1">
                  <c:v>32.700000000000003</c:v>
                </c:pt>
                <c:pt idx="2">
                  <c:v>38.799999999999997</c:v>
                </c:pt>
                <c:pt idx="3">
                  <c:v>37.4</c:v>
                </c:pt>
                <c:pt idx="4">
                  <c:v>35.200000000000003</c:v>
                </c:pt>
                <c:pt idx="5">
                  <c:v>37.299999999999997</c:v>
                </c:pt>
              </c:numCache>
            </c:numRef>
          </c:val>
          <c:extLst>
            <c:ext xmlns:c16="http://schemas.microsoft.com/office/drawing/2014/chart" uri="{C3380CC4-5D6E-409C-BE32-E72D297353CC}">
              <c16:uniqueId val="{00000000-14E1-40F5-8DC4-11A5F52CBB96}"/>
            </c:ext>
          </c:extLst>
        </c:ser>
        <c:ser>
          <c:idx val="1"/>
          <c:order val="1"/>
          <c:tx>
            <c:strRef>
              <c:f>Taul1!$C$1</c:f>
              <c:strCache>
                <c:ptCount val="1"/>
                <c:pt idx="0">
                  <c:v>neutraali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yli 100 000 as.</c:v>
                </c:pt>
                <c:pt idx="1">
                  <c:v>50 001 - 100 000 as.</c:v>
                </c:pt>
                <c:pt idx="2">
                  <c:v>20 001 - 50 000 as.</c:v>
                </c:pt>
                <c:pt idx="3">
                  <c:v>10 001 - 20 000 as.</c:v>
                </c:pt>
                <c:pt idx="4">
                  <c:v>5 000 - 10 000 as.</c:v>
                </c:pt>
                <c:pt idx="5">
                  <c:v>alle 5 000 as.</c:v>
                </c:pt>
              </c:strCache>
            </c:strRef>
          </c:cat>
          <c:val>
            <c:numRef>
              <c:f>Taul1!$C$2:$C$7</c:f>
              <c:numCache>
                <c:formatCode>General</c:formatCode>
                <c:ptCount val="6"/>
                <c:pt idx="0">
                  <c:v>27.5</c:v>
                </c:pt>
                <c:pt idx="1">
                  <c:v>25.5</c:v>
                </c:pt>
                <c:pt idx="2">
                  <c:v>34.5</c:v>
                </c:pt>
                <c:pt idx="3">
                  <c:v>27.5</c:v>
                </c:pt>
                <c:pt idx="4">
                  <c:v>31.3</c:v>
                </c:pt>
                <c:pt idx="5">
                  <c:v>30.2</c:v>
                </c:pt>
              </c:numCache>
            </c:numRef>
          </c:val>
          <c:extLst>
            <c:ext xmlns:c16="http://schemas.microsoft.com/office/drawing/2014/chart" uri="{C3380CC4-5D6E-409C-BE32-E72D297353CC}">
              <c16:uniqueId val="{00000001-14E1-40F5-8DC4-11A5F52CBB96}"/>
            </c:ext>
          </c:extLst>
        </c:ser>
        <c:ser>
          <c:idx val="2"/>
          <c:order val="2"/>
          <c:tx>
            <c:strRef>
              <c:f>Taul1!$D$1</c:f>
              <c:strCache>
                <c:ptCount val="1"/>
                <c:pt idx="0">
                  <c:v>ei lainkaan/ei kovin yhtenäinen</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yli 100 000 as.</c:v>
                </c:pt>
                <c:pt idx="1">
                  <c:v>50 001 - 100 000 as.</c:v>
                </c:pt>
                <c:pt idx="2">
                  <c:v>20 001 - 50 000 as.</c:v>
                </c:pt>
                <c:pt idx="3">
                  <c:v>10 001 - 20 000 as.</c:v>
                </c:pt>
                <c:pt idx="4">
                  <c:v>5 000 - 10 000 as.</c:v>
                </c:pt>
                <c:pt idx="5">
                  <c:v>alle 5 000 as.</c:v>
                </c:pt>
              </c:strCache>
            </c:strRef>
          </c:cat>
          <c:val>
            <c:numRef>
              <c:f>Taul1!$D$2:$D$7</c:f>
              <c:numCache>
                <c:formatCode>General</c:formatCode>
                <c:ptCount val="6"/>
                <c:pt idx="0">
                  <c:v>20</c:v>
                </c:pt>
                <c:pt idx="1">
                  <c:v>29.1</c:v>
                </c:pt>
                <c:pt idx="2">
                  <c:v>19.8</c:v>
                </c:pt>
                <c:pt idx="3">
                  <c:v>25.2</c:v>
                </c:pt>
                <c:pt idx="4">
                  <c:v>24.4</c:v>
                </c:pt>
                <c:pt idx="5">
                  <c:v>20.9</c:v>
                </c:pt>
              </c:numCache>
            </c:numRef>
          </c:val>
          <c:extLst>
            <c:ext xmlns:c16="http://schemas.microsoft.com/office/drawing/2014/chart" uri="{C3380CC4-5D6E-409C-BE32-E72D297353CC}">
              <c16:uniqueId val="{00000002-14E1-40F5-8DC4-11A5F52CBB96}"/>
            </c:ext>
          </c:extLst>
        </c:ser>
        <c:ser>
          <c:idx val="3"/>
          <c:order val="3"/>
          <c:tx>
            <c:strRef>
              <c:f>Taul1!$E$1</c:f>
              <c:strCache>
                <c:ptCount val="1"/>
                <c:pt idx="0">
                  <c:v>ei osaa sanoa</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yli 100 000 as.</c:v>
                </c:pt>
                <c:pt idx="1">
                  <c:v>50 001 - 100 000 as.</c:v>
                </c:pt>
                <c:pt idx="2">
                  <c:v>20 001 - 50 000 as.</c:v>
                </c:pt>
                <c:pt idx="3">
                  <c:v>10 001 - 20 000 as.</c:v>
                </c:pt>
                <c:pt idx="4">
                  <c:v>5 000 - 10 000 as.</c:v>
                </c:pt>
                <c:pt idx="5">
                  <c:v>alle 5 000 as.</c:v>
                </c:pt>
              </c:strCache>
            </c:strRef>
          </c:cat>
          <c:val>
            <c:numRef>
              <c:f>Taul1!$E$2:$E$7</c:f>
              <c:numCache>
                <c:formatCode>General</c:formatCode>
                <c:ptCount val="6"/>
                <c:pt idx="0">
                  <c:v>17</c:v>
                </c:pt>
                <c:pt idx="1">
                  <c:v>12</c:v>
                </c:pt>
                <c:pt idx="2">
                  <c:v>6</c:v>
                </c:pt>
                <c:pt idx="3">
                  <c:v>9.9</c:v>
                </c:pt>
                <c:pt idx="4">
                  <c:v>10</c:v>
                </c:pt>
                <c:pt idx="5">
                  <c:v>11.6</c:v>
                </c:pt>
              </c:numCache>
            </c:numRef>
          </c:val>
          <c:extLst>
            <c:ext xmlns:c16="http://schemas.microsoft.com/office/drawing/2014/chart" uri="{C3380CC4-5D6E-409C-BE32-E72D297353CC}">
              <c16:uniqueId val="{00000005-14E1-40F5-8DC4-11A5F52CBB96}"/>
            </c:ext>
          </c:extLst>
        </c:ser>
        <c:dLbls>
          <c:showLegendKey val="0"/>
          <c:showVal val="0"/>
          <c:showCatName val="0"/>
          <c:showSerName val="0"/>
          <c:showPercent val="0"/>
          <c:showBubbleSize val="0"/>
        </c:dLbls>
        <c:gapWidth val="80"/>
        <c:overlap val="100"/>
        <c:axId val="314597951"/>
        <c:axId val="314604671"/>
      </c:barChart>
      <c:catAx>
        <c:axId val="314597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i-FI"/>
          </a:p>
        </c:txPr>
        <c:crossAx val="314604671"/>
        <c:crosses val="autoZero"/>
        <c:auto val="1"/>
        <c:lblAlgn val="ctr"/>
        <c:lblOffset val="100"/>
        <c:noMultiLvlLbl val="0"/>
      </c:catAx>
      <c:valAx>
        <c:axId val="314604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314597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219822626458"/>
          <c:y val="3.0794638338244605E-2"/>
          <c:w val="0.57904346997477929"/>
          <c:h val="0.83174708982952517"/>
        </c:manualLayout>
      </c:layout>
      <c:barChart>
        <c:barDir val="bar"/>
        <c:grouping val="percentStacked"/>
        <c:varyColors val="0"/>
        <c:ser>
          <c:idx val="0"/>
          <c:order val="0"/>
          <c:tx>
            <c:strRef>
              <c:f>Taul1!$B$1</c:f>
              <c:strCache>
                <c:ptCount val="1"/>
                <c:pt idx="0">
                  <c:v>melko/erittäin YHTENÄINEN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Viranhaltijat, muut sektorit (N=131)</c:v>
                </c:pt>
                <c:pt idx="1">
                  <c:v>Viranhaltijat, sivistystoimi (N=254)</c:v>
                </c:pt>
                <c:pt idx="2">
                  <c:v>Viranhaltijat, muu yleisjohto (N=67)</c:v>
                </c:pt>
                <c:pt idx="3">
                  <c:v>Kuntajohtajat (N=156)</c:v>
                </c:pt>
                <c:pt idx="4">
                  <c:v>Kuntapuheenjohtajat (N=150)</c:v>
                </c:pt>
              </c:strCache>
            </c:strRef>
          </c:cat>
          <c:val>
            <c:numRef>
              <c:f>Taul1!$B$2:$B$6</c:f>
              <c:numCache>
                <c:formatCode>General</c:formatCode>
                <c:ptCount val="5"/>
                <c:pt idx="0">
                  <c:v>49.6</c:v>
                </c:pt>
                <c:pt idx="1">
                  <c:v>32.299999999999997</c:v>
                </c:pt>
                <c:pt idx="2">
                  <c:v>34.299999999999997</c:v>
                </c:pt>
                <c:pt idx="3">
                  <c:v>42.9</c:v>
                </c:pt>
                <c:pt idx="4">
                  <c:v>28</c:v>
                </c:pt>
              </c:numCache>
            </c:numRef>
          </c:val>
          <c:extLst>
            <c:ext xmlns:c16="http://schemas.microsoft.com/office/drawing/2014/chart" uri="{C3380CC4-5D6E-409C-BE32-E72D297353CC}">
              <c16:uniqueId val="{00000000-14E1-40F5-8DC4-11A5F52CBB96}"/>
            </c:ext>
          </c:extLst>
        </c:ser>
        <c:ser>
          <c:idx val="1"/>
          <c:order val="1"/>
          <c:tx>
            <c:strRef>
              <c:f>Taul1!$C$1</c:f>
              <c:strCache>
                <c:ptCount val="1"/>
                <c:pt idx="0">
                  <c:v>neutraali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Viranhaltijat, muut sektorit (N=131)</c:v>
                </c:pt>
                <c:pt idx="1">
                  <c:v>Viranhaltijat, sivistystoimi (N=254)</c:v>
                </c:pt>
                <c:pt idx="2">
                  <c:v>Viranhaltijat, muu yleisjohto (N=67)</c:v>
                </c:pt>
                <c:pt idx="3">
                  <c:v>Kuntajohtajat (N=156)</c:v>
                </c:pt>
                <c:pt idx="4">
                  <c:v>Kuntapuheenjohtajat (N=150)</c:v>
                </c:pt>
              </c:strCache>
            </c:strRef>
          </c:cat>
          <c:val>
            <c:numRef>
              <c:f>Taul1!$C$2:$C$6</c:f>
              <c:numCache>
                <c:formatCode>General</c:formatCode>
                <c:ptCount val="5"/>
                <c:pt idx="0">
                  <c:v>22.1</c:v>
                </c:pt>
                <c:pt idx="1">
                  <c:v>27.2</c:v>
                </c:pt>
                <c:pt idx="2">
                  <c:v>25.4</c:v>
                </c:pt>
                <c:pt idx="3">
                  <c:v>34</c:v>
                </c:pt>
                <c:pt idx="4">
                  <c:v>39.299999999999997</c:v>
                </c:pt>
              </c:numCache>
            </c:numRef>
          </c:val>
          <c:extLst>
            <c:ext xmlns:c16="http://schemas.microsoft.com/office/drawing/2014/chart" uri="{C3380CC4-5D6E-409C-BE32-E72D297353CC}">
              <c16:uniqueId val="{00000001-14E1-40F5-8DC4-11A5F52CBB96}"/>
            </c:ext>
          </c:extLst>
        </c:ser>
        <c:ser>
          <c:idx val="2"/>
          <c:order val="2"/>
          <c:tx>
            <c:strRef>
              <c:f>Taul1!$D$1</c:f>
              <c:strCache>
                <c:ptCount val="1"/>
                <c:pt idx="0">
                  <c:v>ei lainkaan/ei kovin yhtenäinen</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Viranhaltijat, muut sektorit (N=131)</c:v>
                </c:pt>
                <c:pt idx="1">
                  <c:v>Viranhaltijat, sivistystoimi (N=254)</c:v>
                </c:pt>
                <c:pt idx="2">
                  <c:v>Viranhaltijat, muu yleisjohto (N=67)</c:v>
                </c:pt>
                <c:pt idx="3">
                  <c:v>Kuntajohtajat (N=156)</c:v>
                </c:pt>
                <c:pt idx="4">
                  <c:v>Kuntapuheenjohtajat (N=150)</c:v>
                </c:pt>
              </c:strCache>
            </c:strRef>
          </c:cat>
          <c:val>
            <c:numRef>
              <c:f>Taul1!$D$2:$D$6</c:f>
              <c:numCache>
                <c:formatCode>General</c:formatCode>
                <c:ptCount val="5"/>
                <c:pt idx="0">
                  <c:v>20.6</c:v>
                </c:pt>
                <c:pt idx="1">
                  <c:v>24.4</c:v>
                </c:pt>
                <c:pt idx="2">
                  <c:v>29.9</c:v>
                </c:pt>
                <c:pt idx="3">
                  <c:v>18</c:v>
                </c:pt>
                <c:pt idx="4">
                  <c:v>22.7</c:v>
                </c:pt>
              </c:numCache>
            </c:numRef>
          </c:val>
          <c:extLst>
            <c:ext xmlns:c16="http://schemas.microsoft.com/office/drawing/2014/chart" uri="{C3380CC4-5D6E-409C-BE32-E72D297353CC}">
              <c16:uniqueId val="{00000002-14E1-40F5-8DC4-11A5F52CBB96}"/>
            </c:ext>
          </c:extLst>
        </c:ser>
        <c:ser>
          <c:idx val="3"/>
          <c:order val="3"/>
          <c:tx>
            <c:strRef>
              <c:f>Taul1!$E$1</c:f>
              <c:strCache>
                <c:ptCount val="1"/>
                <c:pt idx="0">
                  <c:v>ei osaa sanoa</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Viranhaltijat, muut sektorit (N=131)</c:v>
                </c:pt>
                <c:pt idx="1">
                  <c:v>Viranhaltijat, sivistystoimi (N=254)</c:v>
                </c:pt>
                <c:pt idx="2">
                  <c:v>Viranhaltijat, muu yleisjohto (N=67)</c:v>
                </c:pt>
                <c:pt idx="3">
                  <c:v>Kuntajohtajat (N=156)</c:v>
                </c:pt>
                <c:pt idx="4">
                  <c:v>Kuntapuheenjohtajat (N=150)</c:v>
                </c:pt>
              </c:strCache>
            </c:strRef>
          </c:cat>
          <c:val>
            <c:numRef>
              <c:f>Taul1!$E$2:$E$6</c:f>
              <c:numCache>
                <c:formatCode>General</c:formatCode>
                <c:ptCount val="5"/>
                <c:pt idx="0">
                  <c:v>7</c:v>
                </c:pt>
                <c:pt idx="1">
                  <c:v>17</c:v>
                </c:pt>
                <c:pt idx="2">
                  <c:v>11</c:v>
                </c:pt>
                <c:pt idx="3">
                  <c:v>4.5</c:v>
                </c:pt>
                <c:pt idx="4">
                  <c:v>10</c:v>
                </c:pt>
              </c:numCache>
            </c:numRef>
          </c:val>
          <c:extLst>
            <c:ext xmlns:c16="http://schemas.microsoft.com/office/drawing/2014/chart" uri="{C3380CC4-5D6E-409C-BE32-E72D297353CC}">
              <c16:uniqueId val="{00000005-14E1-40F5-8DC4-11A5F52CBB96}"/>
            </c:ext>
          </c:extLst>
        </c:ser>
        <c:dLbls>
          <c:showLegendKey val="0"/>
          <c:showVal val="0"/>
          <c:showCatName val="0"/>
          <c:showSerName val="0"/>
          <c:showPercent val="0"/>
          <c:showBubbleSize val="0"/>
        </c:dLbls>
        <c:gapWidth val="100"/>
        <c:overlap val="100"/>
        <c:axId val="314597951"/>
        <c:axId val="314604671"/>
      </c:barChart>
      <c:catAx>
        <c:axId val="314597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i-FI"/>
          </a:p>
        </c:txPr>
        <c:crossAx val="314604671"/>
        <c:crosses val="autoZero"/>
        <c:auto val="1"/>
        <c:lblAlgn val="ctr"/>
        <c:lblOffset val="100"/>
        <c:noMultiLvlLbl val="0"/>
      </c:catAx>
      <c:valAx>
        <c:axId val="314604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314597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fi-FI" sz="800"/>
          </a:p>
        </p:txBody>
      </p:sp>
      <p:sp>
        <p:nvSpPr>
          <p:cNvPr id="3" name="Date Placeholder 2"/>
          <p:cNvSpPr>
            <a:spLocks noGrp="1"/>
          </p:cNvSpPr>
          <p:nvPr>
            <p:ph type="dt" sz="quarter" idx="1"/>
          </p:nvPr>
        </p:nvSpPr>
        <p:spPr>
          <a:xfrm>
            <a:off x="3809079" y="0"/>
            <a:ext cx="2914015" cy="488712"/>
          </a:xfrm>
          <a:prstGeom prst="rect">
            <a:avLst/>
          </a:prstGeom>
        </p:spPr>
        <p:txBody>
          <a:bodyPr vert="horz" lIns="91861" tIns="45930" rIns="91861" bIns="45930" rtlCol="0"/>
          <a:lstStyle>
            <a:lvl1pPr algn="r">
              <a:defRPr sz="1200"/>
            </a:lvl1pPr>
          </a:lstStyle>
          <a:p>
            <a:fld id="{F0478ED3-B612-4193-BFB3-30640D50ACE2}" type="datetimeFigureOut">
              <a:rPr lang="fi-FI" sz="800"/>
              <a:t>29.1.2025</a:t>
            </a:fld>
            <a:endParaRPr lang="fi-FI" sz="800"/>
          </a:p>
        </p:txBody>
      </p:sp>
      <p:sp>
        <p:nvSpPr>
          <p:cNvPr id="4" name="Footer Placeholder 3"/>
          <p:cNvSpPr>
            <a:spLocks noGrp="1"/>
          </p:cNvSpPr>
          <p:nvPr>
            <p:ph type="ftr" sz="quarter" idx="2"/>
          </p:nvPr>
        </p:nvSpPr>
        <p:spPr>
          <a:xfrm>
            <a:off x="0" y="9283829"/>
            <a:ext cx="2914015" cy="488712"/>
          </a:xfrm>
          <a:prstGeom prst="rect">
            <a:avLst/>
          </a:prstGeom>
        </p:spPr>
        <p:txBody>
          <a:bodyPr vert="horz" lIns="91861" tIns="45930" rIns="91861" bIns="4593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09079" y="9283829"/>
            <a:ext cx="2914015" cy="488712"/>
          </a:xfrm>
          <a:prstGeom prst="rect">
            <a:avLst/>
          </a:prstGeom>
        </p:spPr>
        <p:txBody>
          <a:bodyPr vert="horz" lIns="91861" tIns="45930" rIns="91861" bIns="45930" rtlCol="0" anchor="b"/>
          <a:lstStyle>
            <a:lvl1pPr algn="r">
              <a:defRPr sz="1200"/>
            </a:lvl1pPr>
          </a:lstStyle>
          <a:p>
            <a:fld id="{DF5EF1D2-EDBA-4B30-9DEE-0BEBDA91FEA7}" type="slidenum">
              <a:rPr lang="fi-FI" sz="80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800"/>
            </a:lvl1pPr>
          </a:lstStyle>
          <a:p>
            <a:endParaRPr lang="fi-FI"/>
          </a:p>
        </p:txBody>
      </p:sp>
      <p:sp>
        <p:nvSpPr>
          <p:cNvPr id="3" name="Date Placeholder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800"/>
            </a:lvl1pPr>
          </a:lstStyle>
          <a:p>
            <a:fld id="{0A258E9B-EF9A-4277-B3A7-6483215B4E3F}" type="datetimeFigureOut">
              <a:rPr lang="fi-FI" smtClean="0"/>
              <a:pPr/>
              <a:t>29.1.2025</a:t>
            </a:fld>
            <a:endParaRPr lang="fi-FI"/>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fi-FI"/>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800"/>
            </a:lvl1pPr>
          </a:lstStyle>
          <a:p>
            <a:endParaRPr lang="fi-FI"/>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29.1.2025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12036515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6520200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577912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63134978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68551437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7583586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3643758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855270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7319369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29.1.2025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9910330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spTree>
    <p:extLst>
      <p:ext uri="{BB962C8B-B14F-4D97-AF65-F5344CB8AC3E}">
        <p14:creationId xmlns:p14="http://schemas.microsoft.com/office/powerpoint/2010/main" val="321961703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89230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244765245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201147589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31281592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504766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239849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77126963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0294921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10945172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04708115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07354306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6634294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067577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73611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73408877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21332707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2904054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08471531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9417199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8372143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42607333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411016632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269891997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29.1.2025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384067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272492200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1977606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39975259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9805671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650605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152054664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42406047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102857957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7376528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41514849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29.1.2025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183117119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29.1.2025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360383668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28016902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352458469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19951742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669524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896292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29.1.2025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29.1.2025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777690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29.1.2025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3345084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864030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00162436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02036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550907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08063596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29.1.2025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145023609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29.1.2025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129482115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29.1.2025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20014073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76891554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01857989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0267318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241781085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0875349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7291707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5903705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63325591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3045504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29.1.2025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33766240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367270154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1997046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49756805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92921183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50323269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40187437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198265083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281719067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61042272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9002178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29.1.2025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7267869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34600810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31087022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29.1.2025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21609430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6492200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96235058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05697384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49602269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2240582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29.1.2025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8031287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29.1.2025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44951624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29.1.2025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668" r:id="rId7"/>
    <p:sldLayoutId id="2147483650" r:id="rId8"/>
    <p:sldLayoutId id="2147483653" r:id="rId9"/>
    <p:sldLayoutId id="2147483652" r:id="rId10"/>
    <p:sldLayoutId id="2147483667"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701" r:id="rId25"/>
    <p:sldLayoutId id="2147483721" r:id="rId26"/>
    <p:sldLayoutId id="2147483722" r:id="rId27"/>
    <p:sldLayoutId id="2147483723" r:id="rId28"/>
    <p:sldLayoutId id="2147483724" r:id="rId29"/>
    <p:sldLayoutId id="2147483725" r:id="rId30"/>
    <p:sldLayoutId id="2147483651" r:id="rId31"/>
    <p:sldLayoutId id="2147483664" r:id="rId32"/>
    <p:sldLayoutId id="2147483666" r:id="rId33"/>
    <p:sldLayoutId id="2147483708" r:id="rId34"/>
    <p:sldLayoutId id="2147483665" r:id="rId35"/>
    <p:sldLayoutId id="2147483711" r:id="rId36"/>
    <p:sldLayoutId id="2147483654" r:id="rId37"/>
    <p:sldLayoutId id="2147483684" r:id="rId38"/>
    <p:sldLayoutId id="2147483685" r:id="rId39"/>
    <p:sldLayoutId id="2147483686" r:id="rId40"/>
    <p:sldLayoutId id="2147483683" r:id="rId41"/>
    <p:sldLayoutId id="2147483717" r:id="rId42"/>
    <p:sldLayoutId id="2147483687" r:id="rId43"/>
    <p:sldLayoutId id="2147483718" r:id="rId44"/>
    <p:sldLayoutId id="2147483720" r:id="rId45"/>
    <p:sldLayoutId id="2147483655" r:id="rId46"/>
    <p:sldLayoutId id="2147483692" r:id="rId47"/>
    <p:sldLayoutId id="2147483693" r:id="rId48"/>
    <p:sldLayoutId id="2147483694" r:id="rId49"/>
    <p:sldLayoutId id="2147483695" r:id="rId50"/>
    <p:sldLayoutId id="2147483732" r:id="rId51"/>
    <p:sldLayoutId id="2147483733" r:id="rId52"/>
    <p:sldLayoutId id="2147483700" r:id="rId53"/>
    <p:sldLayoutId id="2147483660" r:id="rId54"/>
    <p:sldLayoutId id="2147483699" r:id="rId55"/>
    <p:sldLayoutId id="2147483682" r:id="rId56"/>
    <p:sldLayoutId id="2147483713" r:id="rId57"/>
    <p:sldLayoutId id="2147483728" r:id="rId58"/>
    <p:sldLayoutId id="2147483729" r:id="rId59"/>
    <p:sldLayoutId id="2147483730" r:id="rId60"/>
    <p:sldLayoutId id="2147483731" r:id="rId61"/>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29.1.2025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22939063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 id="2147483786" r:id="rId52"/>
    <p:sldLayoutId id="2147483787" r:id="rId53"/>
    <p:sldLayoutId id="2147483788" r:id="rId54"/>
    <p:sldLayoutId id="2147483789" r:id="rId55"/>
    <p:sldLayoutId id="2147483790" r:id="rId56"/>
    <p:sldLayoutId id="2147483791" r:id="rId57"/>
    <p:sldLayoutId id="2147483792" r:id="rId58"/>
    <p:sldLayoutId id="2147483793" r:id="rId59"/>
    <p:sldLayoutId id="2147483794" r:id="rId60"/>
    <p:sldLayoutId id="2147483795" r:id="rId61"/>
    <p:sldLayoutId id="2147483796" r:id="rId62"/>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4.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5.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hyperlink" Target="mailto:marianne.pekola-sjoblom@kuntaliitto.fi" TargetMode="External"/><Relationship Id="rId2" Type="http://schemas.openxmlformats.org/officeDocument/2006/relationships/hyperlink" Target="mailto:Liisa.jurmu@kuntaliitto.fi" TargetMode="External"/><Relationship Id="rId1" Type="http://schemas.openxmlformats.org/officeDocument/2006/relationships/slideLayout" Target="../slideLayouts/slideLayout47.xml"/><Relationship Id="rId5" Type="http://schemas.openxmlformats.org/officeDocument/2006/relationships/image" Target="../media/image28.png"/><Relationship Id="rId4" Type="http://schemas.openxmlformats.org/officeDocument/2006/relationships/hyperlink" Target="http://www.kuntaliitto.fi/kayttoehdo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kuntaliitto.fi/julkaisut/2013/1580-kuntaliitokset-suurennuslasin-all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1017868" cy="2231972"/>
          </a:xfrm>
        </p:spPr>
        <p:txBody>
          <a:bodyPr/>
          <a:lstStyle/>
          <a:p>
            <a:r>
              <a:rPr lang="fi-FI" sz="4000" noProof="0"/>
              <a:t>Tilannekuvakartoitus kuntien ja hyvinvointialueiden yhdyspinnoista 2023</a:t>
            </a:r>
            <a:br>
              <a:rPr lang="fi-FI" sz="4400" noProof="0"/>
            </a:br>
            <a:endParaRPr lang="fi-FI" noProof="0"/>
          </a:p>
        </p:txBody>
      </p:sp>
      <p:sp>
        <p:nvSpPr>
          <p:cNvPr id="3" name="Subtitle 2"/>
          <p:cNvSpPr>
            <a:spLocks noGrp="1"/>
          </p:cNvSpPr>
          <p:nvPr>
            <p:ph type="subTitle" idx="1"/>
          </p:nvPr>
        </p:nvSpPr>
        <p:spPr>
          <a:xfrm>
            <a:off x="755010" y="3789040"/>
            <a:ext cx="10658475" cy="576319"/>
          </a:xfrm>
        </p:spPr>
        <p:txBody>
          <a:bodyPr/>
          <a:lstStyle/>
          <a:p>
            <a:r>
              <a:rPr lang="fi-FI" noProof="0"/>
              <a:t>Tuloksia keväällä</a:t>
            </a:r>
            <a:r>
              <a:rPr lang="fi-FI"/>
              <a:t> 2023 toteutetuista kuntakyselyistä</a:t>
            </a:r>
            <a:endParaRPr lang="fi-FI" noProof="0"/>
          </a:p>
        </p:txBody>
      </p:sp>
      <p:sp>
        <p:nvSpPr>
          <p:cNvPr id="4" name="Text Placeholder 3"/>
          <p:cNvSpPr>
            <a:spLocks noGrp="1"/>
          </p:cNvSpPr>
          <p:nvPr>
            <p:ph type="body" sz="quarter" idx="13"/>
          </p:nvPr>
        </p:nvSpPr>
        <p:spPr/>
        <p:txBody>
          <a:bodyPr/>
          <a:lstStyle/>
          <a:p>
            <a:r>
              <a:rPr lang="fi-FI" sz="1800"/>
              <a:t>Marianne Pekola-Sjöblom ja Liisa Jurmu, syyskuu 2023</a:t>
            </a:r>
            <a:endParaRPr lang="fi-FI"/>
          </a:p>
        </p:txBody>
      </p:sp>
      <p:sp>
        <p:nvSpPr>
          <p:cNvPr id="7" name="Slide Number Placeholder 6"/>
          <p:cNvSpPr>
            <a:spLocks noGrp="1"/>
          </p:cNvSpPr>
          <p:nvPr>
            <p:ph type="sldNum" sz="quarter" idx="12"/>
          </p:nvPr>
        </p:nvSpPr>
        <p:spPr/>
        <p:txBody>
          <a:bodyPr/>
          <a:lstStyle/>
          <a:p>
            <a:fld id="{0861148C-697E-4B67-BDAA-872F34DF1106}" type="slidenum">
              <a:rPr lang="fi-FI" smtClean="0"/>
              <a:pPr/>
              <a:t>1</a:t>
            </a:fld>
            <a:endParaRPr lang="fi-FI"/>
          </a:p>
        </p:txBody>
      </p:sp>
    </p:spTree>
    <p:extLst>
      <p:ext uri="{BB962C8B-B14F-4D97-AF65-F5344CB8AC3E}">
        <p14:creationId xmlns:p14="http://schemas.microsoft.com/office/powerpoint/2010/main" val="21555402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335360" y="165813"/>
            <a:ext cx="10801200" cy="665223"/>
          </a:xfrm>
        </p:spPr>
        <p:txBody>
          <a:bodyPr anchor="t">
            <a:normAutofit fontScale="90000"/>
          </a:bodyPr>
          <a:lstStyle/>
          <a:p>
            <a:pPr>
              <a:lnSpc>
                <a:spcPct val="100000"/>
              </a:lnSpc>
            </a:pPr>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2200" b="0" i="0" strike="noStrike" kern="1200" cap="none" spc="0" normalizeH="0" baseline="0" noProof="0">
                <a:ln>
                  <a:noFill/>
                </a:ln>
                <a:solidFill>
                  <a:srgbClr val="923468"/>
                </a:solidFill>
                <a:effectLst/>
                <a:uLnTx/>
                <a:uFillTx/>
                <a:latin typeface="Work Sans ExtraBold" panose="00000900000000000000" pitchFamily="2" charset="0"/>
                <a:ea typeface="+mj-ea"/>
                <a:cs typeface="+mj-cs"/>
              </a:rPr>
              <a:t>Kuntaedustajien </a:t>
            </a:r>
            <a:r>
              <a:rPr kumimoji="0" lang="fi-FI" sz="22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näkemykset siitä miten hyvin seuraavat asiat ovat toteutuneet hyvinvointialueen kanssa tapahtuneessa yhdyspintayhteistyössä.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lang="fi-FI" sz="1600">
                <a:solidFill>
                  <a:schemeClr val="accent1"/>
                </a:solidFill>
              </a:rPr>
              <a:t>% vastanneista arvioi toteutuneen melko/erittäin </a:t>
            </a:r>
            <a:r>
              <a:rPr lang="fi-FI" sz="1600" u="sng">
                <a:solidFill>
                  <a:schemeClr val="accent1"/>
                </a:solidFill>
              </a:rPr>
              <a:t>hyvin</a:t>
            </a:r>
            <a:r>
              <a:rPr lang="fi-FI" sz="1600">
                <a:solidFill>
                  <a:schemeClr val="accent1"/>
                </a:solidFill>
              </a:rPr>
              <a:t>. Vastaajaryhmittäinen tarkastelu. (N=758)</a:t>
            </a:r>
            <a:endParaRPr lang="fi-FI"/>
          </a:p>
        </p:txBody>
      </p:sp>
      <p:graphicFrame>
        <p:nvGraphicFramePr>
          <p:cNvPr id="5" name="Taulukko 4">
            <a:extLst>
              <a:ext uri="{FF2B5EF4-FFF2-40B4-BE49-F238E27FC236}">
                <a16:creationId xmlns:a16="http://schemas.microsoft.com/office/drawing/2014/main" id="{EEDC2891-A1FA-59CE-BB98-9990FB09B48D}"/>
              </a:ext>
            </a:extLst>
          </p:cNvPr>
          <p:cNvGraphicFramePr>
            <a:graphicFrameLocks noGrp="1"/>
          </p:cNvGraphicFramePr>
          <p:nvPr>
            <p:extLst>
              <p:ext uri="{D42A27DB-BD31-4B8C-83A1-F6EECF244321}">
                <p14:modId xmlns:p14="http://schemas.microsoft.com/office/powerpoint/2010/main" val="1653760663"/>
              </p:ext>
            </p:extLst>
          </p:nvPr>
        </p:nvGraphicFramePr>
        <p:xfrm>
          <a:off x="335360" y="1299345"/>
          <a:ext cx="11449270" cy="5218455"/>
        </p:xfrm>
        <a:graphic>
          <a:graphicData uri="http://schemas.openxmlformats.org/drawingml/2006/table">
            <a:tbl>
              <a:tblPr firstRow="1" bandRow="1">
                <a:tableStyleId>{F2DE63D5-997A-4646-A377-4702673A728D}</a:tableStyleId>
              </a:tblPr>
              <a:tblGrid>
                <a:gridCol w="3888432">
                  <a:extLst>
                    <a:ext uri="{9D8B030D-6E8A-4147-A177-3AD203B41FA5}">
                      <a16:colId xmlns:a16="http://schemas.microsoft.com/office/drawing/2014/main" val="15190709"/>
                    </a:ext>
                  </a:extLst>
                </a:gridCol>
                <a:gridCol w="864096">
                  <a:extLst>
                    <a:ext uri="{9D8B030D-6E8A-4147-A177-3AD203B41FA5}">
                      <a16:colId xmlns:a16="http://schemas.microsoft.com/office/drawing/2014/main" val="3214279044"/>
                    </a:ext>
                  </a:extLst>
                </a:gridCol>
                <a:gridCol w="1008112">
                  <a:extLst>
                    <a:ext uri="{9D8B030D-6E8A-4147-A177-3AD203B41FA5}">
                      <a16:colId xmlns:a16="http://schemas.microsoft.com/office/drawing/2014/main" val="321271632"/>
                    </a:ext>
                  </a:extLst>
                </a:gridCol>
                <a:gridCol w="1080120">
                  <a:extLst>
                    <a:ext uri="{9D8B030D-6E8A-4147-A177-3AD203B41FA5}">
                      <a16:colId xmlns:a16="http://schemas.microsoft.com/office/drawing/2014/main" val="814666071"/>
                    </a:ext>
                  </a:extLst>
                </a:gridCol>
                <a:gridCol w="1152128">
                  <a:extLst>
                    <a:ext uri="{9D8B030D-6E8A-4147-A177-3AD203B41FA5}">
                      <a16:colId xmlns:a16="http://schemas.microsoft.com/office/drawing/2014/main" val="3869535030"/>
                    </a:ext>
                  </a:extLst>
                </a:gridCol>
                <a:gridCol w="1152128">
                  <a:extLst>
                    <a:ext uri="{9D8B030D-6E8A-4147-A177-3AD203B41FA5}">
                      <a16:colId xmlns:a16="http://schemas.microsoft.com/office/drawing/2014/main" val="1327852305"/>
                    </a:ext>
                  </a:extLst>
                </a:gridCol>
                <a:gridCol w="1152128">
                  <a:extLst>
                    <a:ext uri="{9D8B030D-6E8A-4147-A177-3AD203B41FA5}">
                      <a16:colId xmlns:a16="http://schemas.microsoft.com/office/drawing/2014/main" val="386262088"/>
                    </a:ext>
                  </a:extLst>
                </a:gridCol>
                <a:gridCol w="1152126">
                  <a:extLst>
                    <a:ext uri="{9D8B030D-6E8A-4147-A177-3AD203B41FA5}">
                      <a16:colId xmlns:a16="http://schemas.microsoft.com/office/drawing/2014/main" val="1892073994"/>
                    </a:ext>
                  </a:extLst>
                </a:gridCol>
              </a:tblGrid>
              <a:tr h="799974">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u="none" strike="noStrike">
                          <a:effectLst/>
                        </a:rPr>
                        <a:t>KAIKKI </a:t>
                      </a:r>
                    </a:p>
                    <a:p>
                      <a:pPr algn="ctr" fontAlgn="b"/>
                      <a:r>
                        <a:rPr lang="fi-FI" sz="1400" u="none" strike="noStrike">
                          <a:effectLst/>
                        </a:rPr>
                        <a:t>VAST.</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Kunta-puheen-johtajat</a:t>
                      </a: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Kunta-johtajat</a:t>
                      </a:r>
                    </a:p>
                  </a:txBody>
                  <a:tcPr marL="7620" marR="7620" marT="7620" marB="0" anchor="ctr"/>
                </a:tc>
                <a:tc>
                  <a:txBody>
                    <a:bodyPr/>
                    <a:lstStyle/>
                    <a:p>
                      <a:pPr algn="ctr" fontAlgn="b"/>
                      <a:r>
                        <a:rPr lang="fi-FI" sz="1400" b="1" i="0" u="none" strike="noStrike" err="1">
                          <a:solidFill>
                            <a:schemeClr val="bg1"/>
                          </a:solidFill>
                          <a:effectLst/>
                          <a:latin typeface="Work Sans" panose="00000500000000000000" pitchFamily="2" charset="0"/>
                        </a:rPr>
                        <a:t>Viranhalt</a:t>
                      </a:r>
                      <a:r>
                        <a:rPr lang="fi-FI" sz="1400" b="1" i="0" u="none" strike="noStrike">
                          <a:solidFill>
                            <a:schemeClr val="bg1"/>
                          </a:solidFill>
                          <a:effectLst/>
                          <a:latin typeface="Work Sans" panose="00000500000000000000" pitchFamily="2" charset="0"/>
                        </a:rPr>
                        <a:t>.  muu yleisjohto</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Viranhalt. sivistys-toimi</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Viranhalt. </a:t>
                      </a:r>
                    </a:p>
                    <a:p>
                      <a:pPr algn="ctr" fontAlgn="b"/>
                      <a:r>
                        <a:rPr lang="pt-BR" sz="1400" b="1" i="0" u="none" strike="noStrike">
                          <a:solidFill>
                            <a:schemeClr val="bg1"/>
                          </a:solidFill>
                          <a:effectLst/>
                          <a:latin typeface="Work Sans" panose="00000500000000000000" pitchFamily="2" charset="0"/>
                        </a:rPr>
                        <a:t>muut sektorit</a:t>
                      </a:r>
                    </a:p>
                  </a:txBody>
                  <a:tcPr marL="7620" marR="7620" marT="7620" marB="0" anchor="ctr"/>
                </a:tc>
                <a:tc>
                  <a:txBody>
                    <a:bodyPr/>
                    <a:lstStyle/>
                    <a:p>
                      <a:pPr algn="ctr" fontAlgn="b"/>
                      <a:r>
                        <a:rPr lang="fi-FI" sz="1200" b="1" i="1" u="none" strike="noStrike">
                          <a:solidFill>
                            <a:schemeClr val="bg1"/>
                          </a:solidFill>
                          <a:effectLst/>
                          <a:latin typeface="Work Sans" panose="00000500000000000000" pitchFamily="2" charset="0"/>
                        </a:rPr>
                        <a:t>Min, </a:t>
                      </a:r>
                    </a:p>
                    <a:p>
                      <a:pPr algn="ctr" fontAlgn="b"/>
                      <a:r>
                        <a:rPr lang="fi-FI" sz="1200" b="1" i="1" u="none" strike="noStrike">
                          <a:solidFill>
                            <a:schemeClr val="bg1"/>
                          </a:solidFill>
                          <a:effectLst/>
                          <a:latin typeface="Work Sans" panose="00000500000000000000" pitchFamily="2" charset="0"/>
                        </a:rPr>
                        <a:t>Max</a:t>
                      </a:r>
                    </a:p>
                    <a:p>
                      <a:pPr algn="ctr" fontAlgn="b"/>
                      <a:r>
                        <a:rPr lang="fi-FI" sz="1200" b="1" i="1" u="none" strike="noStrike">
                          <a:solidFill>
                            <a:schemeClr val="bg1"/>
                          </a:solidFill>
                          <a:effectLst/>
                          <a:latin typeface="Work Sans" panose="00000500000000000000" pitchFamily="2" charset="0"/>
                        </a:rPr>
                        <a:t>%</a:t>
                      </a:r>
                    </a:p>
                  </a:txBody>
                  <a:tcPr marL="7620" marR="7620" marT="7620" marB="0" anchor="ctr"/>
                </a:tc>
                <a:extLst>
                  <a:ext uri="{0D108BD9-81ED-4DB2-BD59-A6C34878D82A}">
                    <a16:rowId xmlns:a16="http://schemas.microsoft.com/office/drawing/2014/main" val="219442542"/>
                  </a:ext>
                </a:extLst>
              </a:tr>
              <a:tr h="733591">
                <a:tc>
                  <a:txBody>
                    <a:bodyPr/>
                    <a:lstStyle/>
                    <a:p>
                      <a:pPr algn="l" fontAlgn="b"/>
                      <a:r>
                        <a:rPr lang="fi-FI" sz="1600" b="0" i="0" u="none" strike="noStrike">
                          <a:solidFill>
                            <a:srgbClr val="000000"/>
                          </a:solidFill>
                          <a:effectLst/>
                          <a:latin typeface="Work Sans" panose="00000500000000000000" pitchFamily="2" charset="0"/>
                        </a:rPr>
                        <a:t>Selkeästi määritellyt vastuuhenkilöt kuntaorganisaatiossa/kuntayhtymässä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57 %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50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51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61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58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72</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50-72%</a:t>
                      </a:r>
                    </a:p>
                  </a:txBody>
                  <a:tcPr marL="7620" marR="7620" marT="7620" marB="0" anchor="ctr">
                    <a:solidFill>
                      <a:schemeClr val="bg1">
                        <a:lumMod val="95000"/>
                      </a:schemeClr>
                    </a:solidFill>
                  </a:tcPr>
                </a:tc>
                <a:extLst>
                  <a:ext uri="{0D108BD9-81ED-4DB2-BD59-A6C34878D82A}">
                    <a16:rowId xmlns:a16="http://schemas.microsoft.com/office/drawing/2014/main" val="864659850"/>
                  </a:ext>
                </a:extLst>
              </a:tr>
              <a:tr h="818767">
                <a:tc>
                  <a:txBody>
                    <a:bodyPr/>
                    <a:lstStyle/>
                    <a:p>
                      <a:pPr algn="l" fontAlgn="b"/>
                      <a:r>
                        <a:rPr lang="fi-FI" sz="1600" b="0" i="0" u="none" strike="noStrike">
                          <a:solidFill>
                            <a:srgbClr val="000000"/>
                          </a:solidFill>
                          <a:effectLst/>
                          <a:latin typeface="Work Sans" panose="00000500000000000000" pitchFamily="2" charset="0"/>
                        </a:rPr>
                        <a:t>Säännölliset tapaamiset hyvinvointialueen yhteyshenkilöiden /vastuuhenkilöiden kanssa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21 %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15-30%</a:t>
                      </a:r>
                    </a:p>
                  </a:txBody>
                  <a:tcPr marL="7620" marR="7620" marT="7620" marB="0" anchor="ctr">
                    <a:solidFill>
                      <a:schemeClr val="bg1">
                        <a:lumMod val="95000"/>
                      </a:schemeClr>
                    </a:solidFill>
                  </a:tcPr>
                </a:tc>
                <a:extLst>
                  <a:ext uri="{0D108BD9-81ED-4DB2-BD59-A6C34878D82A}">
                    <a16:rowId xmlns:a16="http://schemas.microsoft.com/office/drawing/2014/main" val="2567750265"/>
                  </a:ext>
                </a:extLst>
              </a:tr>
              <a:tr h="541909">
                <a:tc>
                  <a:txBody>
                    <a:bodyPr/>
                    <a:lstStyle/>
                    <a:p>
                      <a:pPr algn="l" fontAlgn="b"/>
                      <a:r>
                        <a:rPr lang="fi-FI" sz="1600" b="0" i="0" u="none" strike="noStrike">
                          <a:solidFill>
                            <a:srgbClr val="000000"/>
                          </a:solidFill>
                          <a:effectLst/>
                          <a:latin typeface="Work Sans" panose="00000500000000000000" pitchFamily="2" charset="0"/>
                        </a:rPr>
                        <a:t>Yhteistyön avoimuus, vuorovaikutteisuus ja kumppanuus</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18 %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25</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15-25%</a:t>
                      </a:r>
                    </a:p>
                  </a:txBody>
                  <a:tcPr marL="7620" marR="7620" marT="7620" marB="0" anchor="ctr">
                    <a:solidFill>
                      <a:schemeClr val="bg1">
                        <a:lumMod val="95000"/>
                      </a:schemeClr>
                    </a:solidFill>
                  </a:tcPr>
                </a:tc>
                <a:extLst>
                  <a:ext uri="{0D108BD9-81ED-4DB2-BD59-A6C34878D82A}">
                    <a16:rowId xmlns:a16="http://schemas.microsoft.com/office/drawing/2014/main" val="1137953945"/>
                  </a:ext>
                </a:extLst>
              </a:tr>
              <a:tr h="630378">
                <a:tc>
                  <a:txBody>
                    <a:bodyPr/>
                    <a:lstStyle/>
                    <a:p>
                      <a:pPr algn="l" fontAlgn="b"/>
                      <a:r>
                        <a:rPr lang="fi-FI" sz="1600" b="0" i="0" u="none" strike="noStrike">
                          <a:solidFill>
                            <a:srgbClr val="000000"/>
                          </a:solidFill>
                          <a:effectLst/>
                          <a:latin typeface="Work Sans" panose="00000500000000000000" pitchFamily="2" charset="0"/>
                        </a:rPr>
                        <a:t>Selkeästi määritellyt vastuuhenkilöt hyvinvointialueella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16 %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13</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13</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26</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12-26%</a:t>
                      </a:r>
                    </a:p>
                  </a:txBody>
                  <a:tcPr marL="7620" marR="7620" marT="7620" marB="0" anchor="ctr">
                    <a:solidFill>
                      <a:schemeClr val="bg1">
                        <a:lumMod val="95000"/>
                      </a:schemeClr>
                    </a:solidFill>
                  </a:tcPr>
                </a:tc>
                <a:extLst>
                  <a:ext uri="{0D108BD9-81ED-4DB2-BD59-A6C34878D82A}">
                    <a16:rowId xmlns:a16="http://schemas.microsoft.com/office/drawing/2014/main" val="3391646413"/>
                  </a:ext>
                </a:extLst>
              </a:tr>
              <a:tr h="762819">
                <a:tc>
                  <a:txBody>
                    <a:bodyPr/>
                    <a:lstStyle/>
                    <a:p>
                      <a:pPr algn="l" fontAlgn="b"/>
                      <a:r>
                        <a:rPr lang="fi-FI" sz="1600" b="0" i="0" u="none" strike="noStrike">
                          <a:solidFill>
                            <a:srgbClr val="000000"/>
                          </a:solidFill>
                          <a:effectLst/>
                          <a:latin typeface="Work Sans" panose="00000500000000000000" pitchFamily="2" charset="0"/>
                        </a:rPr>
                        <a:t>Yhteistyön suunnitelmallisuus perustuen yhteisiin tavoitteisiin ja toimintamalleihin</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10 %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8-18%</a:t>
                      </a:r>
                    </a:p>
                  </a:txBody>
                  <a:tcPr marL="7620" marR="7620" marT="7620" marB="0" anchor="ctr">
                    <a:solidFill>
                      <a:schemeClr val="bg1">
                        <a:lumMod val="95000"/>
                      </a:schemeClr>
                    </a:solidFill>
                  </a:tcPr>
                </a:tc>
                <a:extLst>
                  <a:ext uri="{0D108BD9-81ED-4DB2-BD59-A6C34878D82A}">
                    <a16:rowId xmlns:a16="http://schemas.microsoft.com/office/drawing/2014/main" val="2505758839"/>
                  </a:ext>
                </a:extLst>
              </a:tr>
              <a:tr h="609525">
                <a:tc>
                  <a:txBody>
                    <a:bodyPr/>
                    <a:lstStyle/>
                    <a:p>
                      <a:pPr algn="l" fontAlgn="b"/>
                      <a:r>
                        <a:rPr lang="fi-FI" sz="1600" b="0" i="0" u="none" strike="noStrike">
                          <a:solidFill>
                            <a:srgbClr val="000000"/>
                          </a:solidFill>
                          <a:effectLst/>
                          <a:latin typeface="Work Sans" panose="00000500000000000000" pitchFamily="2" charset="0"/>
                        </a:rPr>
                        <a:t>Yhteinen tietopohja ja tilannekuva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10 %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9-12%</a:t>
                      </a:r>
                    </a:p>
                  </a:txBody>
                  <a:tcPr marL="7620" marR="7620" marT="7620" marB="0" anchor="ctr">
                    <a:solidFill>
                      <a:schemeClr val="bg1">
                        <a:lumMod val="95000"/>
                      </a:schemeClr>
                    </a:solidFill>
                  </a:tcPr>
                </a:tc>
                <a:extLst>
                  <a:ext uri="{0D108BD9-81ED-4DB2-BD59-A6C34878D82A}">
                    <a16:rowId xmlns:a16="http://schemas.microsoft.com/office/drawing/2014/main" val="2780646349"/>
                  </a:ext>
                </a:extLst>
              </a:tr>
              <a:tr h="321492">
                <a:tc>
                  <a:txBody>
                    <a:bodyPr/>
                    <a:lstStyle/>
                    <a:p>
                      <a:pPr algn="l" fontAlgn="b"/>
                      <a:r>
                        <a:rPr lang="fi-FI" sz="1600" b="0" i="0" u="none" strike="noStrike">
                          <a:solidFill>
                            <a:srgbClr val="000000"/>
                          </a:solidFill>
                          <a:effectLst/>
                          <a:latin typeface="Work Sans" panose="00000500000000000000" pitchFamily="2" charset="0"/>
                        </a:rPr>
                        <a:t>N=</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758</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150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67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254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131</a:t>
                      </a:r>
                    </a:p>
                  </a:txBody>
                  <a:tcPr marL="7620" marR="7620" marT="7620" marB="0" anchor="ctr"/>
                </a:tc>
                <a:tc>
                  <a:txBody>
                    <a:bodyPr/>
                    <a:lstStyle/>
                    <a:p>
                      <a:pPr algn="ctr" fontAlgn="b"/>
                      <a:endParaRPr lang="fi-FI" sz="1200" b="1" i="1" u="none" strike="noStrike">
                        <a:solidFill>
                          <a:srgbClr val="000000"/>
                        </a:solidFill>
                        <a:effectLst/>
                        <a:latin typeface="Work Sans" panose="00000500000000000000" pitchFamily="2" charset="0"/>
                      </a:endParaRPr>
                    </a:p>
                  </a:txBody>
                  <a:tcPr marL="7620" marR="7620" marT="7620" marB="0" anchor="ctr">
                    <a:solidFill>
                      <a:schemeClr val="bg1">
                        <a:lumMod val="95000"/>
                      </a:schemeClr>
                    </a:solidFill>
                  </a:tcPr>
                </a:tc>
                <a:extLst>
                  <a:ext uri="{0D108BD9-81ED-4DB2-BD59-A6C34878D82A}">
                    <a16:rowId xmlns:a16="http://schemas.microsoft.com/office/drawing/2014/main" val="3636968669"/>
                  </a:ext>
                </a:extLst>
              </a:tr>
            </a:tbl>
          </a:graphicData>
        </a:graphic>
      </p:graphicFrame>
    </p:spTree>
    <p:extLst>
      <p:ext uri="{BB962C8B-B14F-4D97-AF65-F5344CB8AC3E}">
        <p14:creationId xmlns:p14="http://schemas.microsoft.com/office/powerpoint/2010/main" val="88577277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619840" y="165813"/>
            <a:ext cx="10801200" cy="665223"/>
          </a:xfrm>
        </p:spPr>
        <p:txBody>
          <a:bodyPr anchor="t">
            <a:normAutofit fontScale="90000"/>
          </a:bodyPr>
          <a:lstStyle/>
          <a:p>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2200" b="0" i="0" u="sng" strike="noStrike" kern="1200" cap="none" spc="0" normalizeH="0" baseline="0" noProof="0">
                <a:ln>
                  <a:noFill/>
                </a:ln>
                <a:solidFill>
                  <a:srgbClr val="923468"/>
                </a:solidFill>
                <a:effectLst/>
                <a:uLnTx/>
                <a:uFillTx/>
                <a:latin typeface="Work Sans ExtraBold" panose="00000900000000000000" pitchFamily="2" charset="0"/>
                <a:ea typeface="+mj-ea"/>
                <a:cs typeface="+mj-cs"/>
              </a:rPr>
              <a:t>Kuntaedustajien </a:t>
            </a:r>
            <a:r>
              <a:rPr kumimoji="0" lang="fi-FI" sz="22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näkemykset siitä miten hyvin seuraavat asiat ovat toteutuneet hyvinvointialueen kanssa tapahtuneessa yhdyspintayhteistyössä.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lang="fi-FI" sz="1600">
                <a:solidFill>
                  <a:schemeClr val="accent1"/>
                </a:solidFill>
              </a:rPr>
              <a:t>% vastanneista arvioi toteutuneen melko/erittäin </a:t>
            </a:r>
            <a:r>
              <a:rPr lang="fi-FI" sz="1600" u="sng">
                <a:solidFill>
                  <a:schemeClr val="accent1"/>
                </a:solidFill>
              </a:rPr>
              <a:t>hyvin</a:t>
            </a:r>
            <a:r>
              <a:rPr lang="fi-FI" sz="1600">
                <a:solidFill>
                  <a:schemeClr val="accent1"/>
                </a:solidFill>
              </a:rPr>
              <a:t>. Kuntakokoluokittainen tarkastelu. (N=743)</a:t>
            </a:r>
          </a:p>
        </p:txBody>
      </p:sp>
      <p:graphicFrame>
        <p:nvGraphicFramePr>
          <p:cNvPr id="5" name="Taulukko 4">
            <a:extLst>
              <a:ext uri="{FF2B5EF4-FFF2-40B4-BE49-F238E27FC236}">
                <a16:creationId xmlns:a16="http://schemas.microsoft.com/office/drawing/2014/main" id="{EEDC2891-A1FA-59CE-BB98-9990FB09B48D}"/>
              </a:ext>
            </a:extLst>
          </p:cNvPr>
          <p:cNvGraphicFramePr>
            <a:graphicFrameLocks noGrp="1"/>
          </p:cNvGraphicFramePr>
          <p:nvPr>
            <p:extLst>
              <p:ext uri="{D42A27DB-BD31-4B8C-83A1-F6EECF244321}">
                <p14:modId xmlns:p14="http://schemas.microsoft.com/office/powerpoint/2010/main" val="2450566464"/>
              </p:ext>
            </p:extLst>
          </p:nvPr>
        </p:nvGraphicFramePr>
        <p:xfrm>
          <a:off x="762080" y="1218458"/>
          <a:ext cx="10707936" cy="5376367"/>
        </p:xfrm>
        <a:graphic>
          <a:graphicData uri="http://schemas.openxmlformats.org/drawingml/2006/table">
            <a:tbl>
              <a:tblPr firstRow="1" bandRow="1">
                <a:tableStyleId>{F2DE63D5-997A-4646-A377-4702673A728D}</a:tableStyleId>
              </a:tblPr>
              <a:tblGrid>
                <a:gridCol w="3842467">
                  <a:extLst>
                    <a:ext uri="{9D8B030D-6E8A-4147-A177-3AD203B41FA5}">
                      <a16:colId xmlns:a16="http://schemas.microsoft.com/office/drawing/2014/main" val="15190709"/>
                    </a:ext>
                  </a:extLst>
                </a:gridCol>
                <a:gridCol w="860261">
                  <a:extLst>
                    <a:ext uri="{9D8B030D-6E8A-4147-A177-3AD203B41FA5}">
                      <a16:colId xmlns:a16="http://schemas.microsoft.com/office/drawing/2014/main" val="3214279044"/>
                    </a:ext>
                  </a:extLst>
                </a:gridCol>
                <a:gridCol w="968210">
                  <a:extLst>
                    <a:ext uri="{9D8B030D-6E8A-4147-A177-3AD203B41FA5}">
                      <a16:colId xmlns:a16="http://schemas.microsoft.com/office/drawing/2014/main" val="3869535030"/>
                    </a:ext>
                  </a:extLst>
                </a:gridCol>
                <a:gridCol w="829893">
                  <a:extLst>
                    <a:ext uri="{9D8B030D-6E8A-4147-A177-3AD203B41FA5}">
                      <a16:colId xmlns:a16="http://schemas.microsoft.com/office/drawing/2014/main" val="1327852305"/>
                    </a:ext>
                  </a:extLst>
                </a:gridCol>
                <a:gridCol w="760735">
                  <a:extLst>
                    <a:ext uri="{9D8B030D-6E8A-4147-A177-3AD203B41FA5}">
                      <a16:colId xmlns:a16="http://schemas.microsoft.com/office/drawing/2014/main" val="386262088"/>
                    </a:ext>
                  </a:extLst>
                </a:gridCol>
                <a:gridCol w="829893">
                  <a:extLst>
                    <a:ext uri="{9D8B030D-6E8A-4147-A177-3AD203B41FA5}">
                      <a16:colId xmlns:a16="http://schemas.microsoft.com/office/drawing/2014/main" val="1701903908"/>
                    </a:ext>
                  </a:extLst>
                </a:gridCol>
                <a:gridCol w="899051">
                  <a:extLst>
                    <a:ext uri="{9D8B030D-6E8A-4147-A177-3AD203B41FA5}">
                      <a16:colId xmlns:a16="http://schemas.microsoft.com/office/drawing/2014/main" val="4072502332"/>
                    </a:ext>
                  </a:extLst>
                </a:gridCol>
                <a:gridCol w="829893">
                  <a:extLst>
                    <a:ext uri="{9D8B030D-6E8A-4147-A177-3AD203B41FA5}">
                      <a16:colId xmlns:a16="http://schemas.microsoft.com/office/drawing/2014/main" val="2725205596"/>
                    </a:ext>
                  </a:extLst>
                </a:gridCol>
                <a:gridCol w="887533">
                  <a:extLst>
                    <a:ext uri="{9D8B030D-6E8A-4147-A177-3AD203B41FA5}">
                      <a16:colId xmlns:a16="http://schemas.microsoft.com/office/drawing/2014/main" val="1892073994"/>
                    </a:ext>
                  </a:extLst>
                </a:gridCol>
              </a:tblGrid>
              <a:tr h="921921">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u="none" strike="noStrike">
                          <a:effectLst/>
                        </a:rPr>
                        <a:t>KAIKKI </a:t>
                      </a:r>
                    </a:p>
                    <a:p>
                      <a:pPr algn="ctr" fontAlgn="b"/>
                      <a:r>
                        <a:rPr lang="fi-FI" sz="1400" u="none" strike="noStrike">
                          <a:effectLst/>
                        </a:rPr>
                        <a:t>VAST.</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u="none" strike="noStrike">
                          <a:effectLst/>
                        </a:rPr>
                        <a:t>alle </a:t>
                      </a:r>
                    </a:p>
                    <a:p>
                      <a:pPr algn="ctr" fontAlgn="b"/>
                      <a:r>
                        <a:rPr lang="fi-FI" sz="1400" u="none" strike="noStrike">
                          <a:effectLst/>
                        </a:rPr>
                        <a:t>5 000 </a:t>
                      </a:r>
                    </a:p>
                    <a:p>
                      <a:pPr algn="ctr" fontAlgn="b"/>
                      <a:r>
                        <a:rPr lang="fi-FI" sz="1400" u="none" strike="noStrike">
                          <a:effectLst/>
                        </a:rPr>
                        <a:t>as.</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5 000 - 10 000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10 001 - 20 000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20 001 - 50 000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50 001 - 100 000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u="none" strike="noStrike">
                          <a:effectLst/>
                        </a:rPr>
                        <a:t>yli </a:t>
                      </a:r>
                    </a:p>
                    <a:p>
                      <a:pPr algn="ctr" fontAlgn="b"/>
                      <a:r>
                        <a:rPr lang="fi-FI" sz="1400" u="none" strike="noStrike">
                          <a:effectLst/>
                        </a:rPr>
                        <a:t>100 000 as.</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200" b="1" i="1" u="none" strike="noStrike">
                          <a:solidFill>
                            <a:schemeClr val="bg1"/>
                          </a:solidFill>
                          <a:effectLst/>
                          <a:latin typeface="Work Sans" panose="00000500000000000000" pitchFamily="2" charset="0"/>
                        </a:rPr>
                        <a:t>Min, </a:t>
                      </a:r>
                    </a:p>
                    <a:p>
                      <a:pPr algn="ctr" fontAlgn="b"/>
                      <a:r>
                        <a:rPr lang="fi-FI" sz="1200" b="1" i="1" u="none" strike="noStrike">
                          <a:solidFill>
                            <a:schemeClr val="bg1"/>
                          </a:solidFill>
                          <a:effectLst/>
                          <a:latin typeface="Work Sans" panose="00000500000000000000" pitchFamily="2" charset="0"/>
                        </a:rPr>
                        <a:t>Max</a:t>
                      </a:r>
                    </a:p>
                    <a:p>
                      <a:pPr algn="ctr" fontAlgn="b"/>
                      <a:r>
                        <a:rPr lang="fi-FI" sz="1200" b="1" i="1" u="none" strike="noStrike">
                          <a:solidFill>
                            <a:schemeClr val="bg1"/>
                          </a:solidFill>
                          <a:effectLst/>
                          <a:latin typeface="Work Sans" panose="00000500000000000000" pitchFamily="2" charset="0"/>
                        </a:rPr>
                        <a:t>%</a:t>
                      </a:r>
                    </a:p>
                  </a:txBody>
                  <a:tcPr marL="7620" marR="7620" marT="7620" marB="0" anchor="ctr"/>
                </a:tc>
                <a:extLst>
                  <a:ext uri="{0D108BD9-81ED-4DB2-BD59-A6C34878D82A}">
                    <a16:rowId xmlns:a16="http://schemas.microsoft.com/office/drawing/2014/main" val="219442542"/>
                  </a:ext>
                </a:extLst>
              </a:tr>
              <a:tr h="604850">
                <a:tc>
                  <a:txBody>
                    <a:bodyPr/>
                    <a:lstStyle/>
                    <a:p>
                      <a:pPr algn="l" fontAlgn="b"/>
                      <a:r>
                        <a:rPr lang="fi-FI" sz="1600" b="0" i="0" u="none" strike="noStrike">
                          <a:solidFill>
                            <a:srgbClr val="000000"/>
                          </a:solidFill>
                          <a:effectLst/>
                          <a:latin typeface="Work Sans" panose="00000500000000000000" pitchFamily="2" charset="0"/>
                        </a:rPr>
                        <a:t>Selkeästi määritellyt vastuuhenkilöt kuntaorganisaatiossa/kuntayhtymässä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57 %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53</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54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51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70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64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75</a:t>
                      </a:r>
                    </a:p>
                  </a:txBody>
                  <a:tcPr marL="7620" marR="7620" marT="7620" marB="0" anchor="ctr"/>
                </a:tc>
                <a:tc>
                  <a:txBody>
                    <a:bodyPr/>
                    <a:lstStyle/>
                    <a:p>
                      <a:pPr algn="ctr" fontAlgn="b"/>
                      <a:r>
                        <a:rPr lang="fi-FI" sz="1200" b="1" i="1" u="none" strike="noStrike">
                          <a:solidFill>
                            <a:schemeClr val="tx1"/>
                          </a:solidFill>
                          <a:effectLst/>
                          <a:latin typeface="Work Sans" panose="00000500000000000000" pitchFamily="2" charset="0"/>
                        </a:rPr>
                        <a:t>51-75%</a:t>
                      </a:r>
                    </a:p>
                  </a:txBody>
                  <a:tcPr marL="7620" marR="7620" marT="7620" marB="0" anchor="ctr">
                    <a:solidFill>
                      <a:schemeClr val="bg1">
                        <a:lumMod val="95000"/>
                      </a:schemeClr>
                    </a:solidFill>
                  </a:tcPr>
                </a:tc>
                <a:extLst>
                  <a:ext uri="{0D108BD9-81ED-4DB2-BD59-A6C34878D82A}">
                    <a16:rowId xmlns:a16="http://schemas.microsoft.com/office/drawing/2014/main" val="864659850"/>
                  </a:ext>
                </a:extLst>
              </a:tr>
              <a:tr h="793351">
                <a:tc>
                  <a:txBody>
                    <a:bodyPr/>
                    <a:lstStyle/>
                    <a:p>
                      <a:pPr algn="l" fontAlgn="b"/>
                      <a:r>
                        <a:rPr lang="fi-FI" sz="1600" b="0" i="0" u="none" strike="noStrike">
                          <a:solidFill>
                            <a:srgbClr val="000000"/>
                          </a:solidFill>
                          <a:effectLst/>
                          <a:latin typeface="Work Sans" panose="00000500000000000000" pitchFamily="2" charset="0"/>
                        </a:rPr>
                        <a:t>Säännölliset tapaamiset hyvinvointialueen yhteyshenkilöiden /vastuuhenkilöiden kanssa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21 %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33</a:t>
                      </a:r>
                    </a:p>
                  </a:txBody>
                  <a:tcPr marL="7620" marR="7620" marT="7620" marB="0" anchor="ctr"/>
                </a:tc>
                <a:tc>
                  <a:txBody>
                    <a:bodyPr/>
                    <a:lstStyle/>
                    <a:p>
                      <a:pPr algn="ctr" fontAlgn="b"/>
                      <a:r>
                        <a:rPr lang="fi-FI" sz="1200" b="1" i="1" u="none" strike="noStrike">
                          <a:solidFill>
                            <a:schemeClr val="tx1"/>
                          </a:solidFill>
                          <a:effectLst/>
                          <a:latin typeface="Work Sans" panose="00000500000000000000" pitchFamily="2" charset="0"/>
                        </a:rPr>
                        <a:t>17-33%</a:t>
                      </a:r>
                    </a:p>
                  </a:txBody>
                  <a:tcPr marL="7620" marR="7620" marT="7620" marB="0" anchor="ctr">
                    <a:solidFill>
                      <a:schemeClr val="bg1">
                        <a:lumMod val="95000"/>
                      </a:schemeClr>
                    </a:solidFill>
                  </a:tcPr>
                </a:tc>
                <a:extLst>
                  <a:ext uri="{0D108BD9-81ED-4DB2-BD59-A6C34878D82A}">
                    <a16:rowId xmlns:a16="http://schemas.microsoft.com/office/drawing/2014/main" val="2567750265"/>
                  </a:ext>
                </a:extLst>
              </a:tr>
              <a:tr h="525087">
                <a:tc>
                  <a:txBody>
                    <a:bodyPr/>
                    <a:lstStyle/>
                    <a:p>
                      <a:pPr algn="l" fontAlgn="b"/>
                      <a:r>
                        <a:rPr lang="fi-FI" sz="1600" b="0" i="0" u="none" strike="noStrike">
                          <a:solidFill>
                            <a:srgbClr val="000000"/>
                          </a:solidFill>
                          <a:effectLst/>
                          <a:latin typeface="Work Sans" panose="00000500000000000000" pitchFamily="2" charset="0"/>
                        </a:rPr>
                        <a:t>Yhteistyön avoimuus, vuorovaikutteisuus ja kumppanuus</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18 %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25</a:t>
                      </a:r>
                    </a:p>
                  </a:txBody>
                  <a:tcPr marL="7620" marR="7620" marT="7620" marB="0" anchor="ctr"/>
                </a:tc>
                <a:tc>
                  <a:txBody>
                    <a:bodyPr/>
                    <a:lstStyle/>
                    <a:p>
                      <a:pPr algn="ctr" fontAlgn="b"/>
                      <a:r>
                        <a:rPr lang="fi-FI" sz="1200" b="1" i="1" u="none" strike="noStrike">
                          <a:solidFill>
                            <a:schemeClr val="tx1"/>
                          </a:solidFill>
                          <a:effectLst/>
                          <a:latin typeface="Work Sans" panose="00000500000000000000" pitchFamily="2" charset="0"/>
                        </a:rPr>
                        <a:t>15-25%</a:t>
                      </a:r>
                    </a:p>
                  </a:txBody>
                  <a:tcPr marL="7620" marR="7620" marT="7620" marB="0" anchor="ctr">
                    <a:solidFill>
                      <a:schemeClr val="bg1">
                        <a:lumMod val="95000"/>
                      </a:schemeClr>
                    </a:solidFill>
                  </a:tcPr>
                </a:tc>
                <a:extLst>
                  <a:ext uri="{0D108BD9-81ED-4DB2-BD59-A6C34878D82A}">
                    <a16:rowId xmlns:a16="http://schemas.microsoft.com/office/drawing/2014/main" val="1137953945"/>
                  </a:ext>
                </a:extLst>
              </a:tr>
              <a:tr h="610810">
                <a:tc>
                  <a:txBody>
                    <a:bodyPr/>
                    <a:lstStyle/>
                    <a:p>
                      <a:pPr algn="l" fontAlgn="b"/>
                      <a:r>
                        <a:rPr lang="fi-FI" sz="1600" b="0" i="0" u="none" strike="noStrike">
                          <a:solidFill>
                            <a:srgbClr val="000000"/>
                          </a:solidFill>
                          <a:effectLst/>
                          <a:latin typeface="Work Sans" panose="00000500000000000000" pitchFamily="2" charset="0"/>
                        </a:rPr>
                        <a:t>Selkeästi määritellyt vastuuhenkilöt hyvinvointialueella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16 %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13</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25</a:t>
                      </a:r>
                    </a:p>
                  </a:txBody>
                  <a:tcPr marL="7620" marR="7620" marT="7620" marB="0" anchor="ctr"/>
                </a:tc>
                <a:tc>
                  <a:txBody>
                    <a:bodyPr/>
                    <a:lstStyle/>
                    <a:p>
                      <a:pPr algn="ctr" fontAlgn="b"/>
                      <a:r>
                        <a:rPr lang="fi-FI" sz="1200" b="1" i="1" u="none" strike="noStrike">
                          <a:solidFill>
                            <a:schemeClr val="tx1"/>
                          </a:solidFill>
                          <a:effectLst/>
                          <a:latin typeface="Work Sans" panose="00000500000000000000" pitchFamily="2" charset="0"/>
                        </a:rPr>
                        <a:t>13-25%</a:t>
                      </a:r>
                    </a:p>
                  </a:txBody>
                  <a:tcPr marL="7620" marR="7620" marT="7620" marB="0" anchor="ctr">
                    <a:solidFill>
                      <a:schemeClr val="bg1">
                        <a:lumMod val="95000"/>
                      </a:schemeClr>
                    </a:solidFill>
                  </a:tcPr>
                </a:tc>
                <a:extLst>
                  <a:ext uri="{0D108BD9-81ED-4DB2-BD59-A6C34878D82A}">
                    <a16:rowId xmlns:a16="http://schemas.microsoft.com/office/drawing/2014/main" val="3391646413"/>
                  </a:ext>
                </a:extLst>
              </a:tr>
              <a:tr h="590604">
                <a:tc>
                  <a:txBody>
                    <a:bodyPr/>
                    <a:lstStyle/>
                    <a:p>
                      <a:pPr algn="l" fontAlgn="b"/>
                      <a:r>
                        <a:rPr lang="fi-FI" sz="1600" b="0" i="0" u="none" strike="noStrike">
                          <a:solidFill>
                            <a:srgbClr val="000000"/>
                          </a:solidFill>
                          <a:effectLst/>
                          <a:latin typeface="Work Sans" panose="00000500000000000000" pitchFamily="2" charset="0"/>
                        </a:rPr>
                        <a:t>Yhteistyön suunnitelmallisuus perustuen yhteisiin tavoitteisiin ja toimintamalleihin</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10 %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28</a:t>
                      </a:r>
                    </a:p>
                  </a:txBody>
                  <a:tcPr marL="7620" marR="7620" marT="7620" marB="0" anchor="ctr"/>
                </a:tc>
                <a:tc>
                  <a:txBody>
                    <a:bodyPr/>
                    <a:lstStyle/>
                    <a:p>
                      <a:pPr algn="ctr" fontAlgn="b"/>
                      <a:r>
                        <a:rPr lang="fi-FI" sz="1200" b="1" i="1" u="none" strike="noStrike">
                          <a:solidFill>
                            <a:schemeClr val="tx1"/>
                          </a:solidFill>
                          <a:effectLst/>
                          <a:latin typeface="Work Sans" panose="00000500000000000000" pitchFamily="2" charset="0"/>
                        </a:rPr>
                        <a:t>8-28%</a:t>
                      </a:r>
                    </a:p>
                  </a:txBody>
                  <a:tcPr marL="7620" marR="7620" marT="7620" marB="0" anchor="ctr">
                    <a:solidFill>
                      <a:schemeClr val="bg1">
                        <a:lumMod val="95000"/>
                      </a:schemeClr>
                    </a:solidFill>
                  </a:tcPr>
                </a:tc>
                <a:extLst>
                  <a:ext uri="{0D108BD9-81ED-4DB2-BD59-A6C34878D82A}">
                    <a16:rowId xmlns:a16="http://schemas.microsoft.com/office/drawing/2014/main" val="2505758839"/>
                  </a:ext>
                </a:extLst>
              </a:tr>
              <a:tr h="590604">
                <a:tc>
                  <a:txBody>
                    <a:bodyPr/>
                    <a:lstStyle/>
                    <a:p>
                      <a:pPr algn="l" fontAlgn="b"/>
                      <a:r>
                        <a:rPr lang="fi-FI" sz="1600" b="0" i="0" u="none" strike="noStrike">
                          <a:solidFill>
                            <a:srgbClr val="000000"/>
                          </a:solidFill>
                          <a:effectLst/>
                          <a:latin typeface="Work Sans" panose="00000500000000000000" pitchFamily="2" charset="0"/>
                        </a:rPr>
                        <a:t>Yhteinen tietopohja ja tilannekuva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10 %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200" b="1" i="1" u="none" strike="noStrike">
                          <a:solidFill>
                            <a:schemeClr val="tx1"/>
                          </a:solidFill>
                          <a:effectLst/>
                          <a:latin typeface="Work Sans" panose="00000500000000000000" pitchFamily="2" charset="0"/>
                        </a:rPr>
                        <a:t>6-15%</a:t>
                      </a:r>
                    </a:p>
                  </a:txBody>
                  <a:tcPr marL="7620" marR="7620" marT="7620" marB="0" anchor="ctr">
                    <a:solidFill>
                      <a:schemeClr val="bg1">
                        <a:lumMod val="95000"/>
                      </a:schemeClr>
                    </a:solidFill>
                  </a:tcPr>
                </a:tc>
                <a:extLst>
                  <a:ext uri="{0D108BD9-81ED-4DB2-BD59-A6C34878D82A}">
                    <a16:rowId xmlns:a16="http://schemas.microsoft.com/office/drawing/2014/main" val="2780646349"/>
                  </a:ext>
                </a:extLst>
              </a:tr>
              <a:tr h="590604">
                <a:tc>
                  <a:txBody>
                    <a:bodyPr/>
                    <a:lstStyle/>
                    <a:p>
                      <a:pPr algn="l" fontAlgn="b"/>
                      <a:r>
                        <a:rPr lang="fi-FI" sz="1600" b="0" i="0" u="none" strike="noStrike">
                          <a:solidFill>
                            <a:srgbClr val="000000"/>
                          </a:solidFill>
                          <a:effectLst/>
                          <a:latin typeface="Work Sans" panose="00000500000000000000" pitchFamily="2" charset="0"/>
                        </a:rPr>
                        <a:t>N=</a:t>
                      </a:r>
                    </a:p>
                  </a:txBody>
                  <a:tcPr marL="7620" marR="7620" marT="7620" marB="0" anchor="ctr"/>
                </a:tc>
                <a:tc>
                  <a:txBody>
                    <a:bodyPr/>
                    <a:lstStyle/>
                    <a:p>
                      <a:pPr algn="ctr" fontAlgn="b"/>
                      <a:r>
                        <a:rPr lang="fi-FI" sz="1200" b="1" i="0" u="none" strike="noStrike">
                          <a:solidFill>
                            <a:srgbClr val="000000"/>
                          </a:solidFill>
                          <a:effectLst/>
                          <a:latin typeface="Work Sans" panose="00000500000000000000" pitchFamily="2" charset="0"/>
                        </a:rPr>
                        <a:t>743</a:t>
                      </a:r>
                    </a:p>
                  </a:txBody>
                  <a:tcPr marL="7620" marR="7620" marT="7620" marB="0" anchor="ctr">
                    <a:solidFill>
                      <a:schemeClr val="accent6">
                        <a:lumMod val="20000"/>
                        <a:lumOff val="80000"/>
                      </a:schemeClr>
                    </a:solidFill>
                  </a:tcPr>
                </a:tc>
                <a:tc>
                  <a:txBody>
                    <a:bodyPr/>
                    <a:lstStyle/>
                    <a:p>
                      <a:pPr algn="ctr" fontAlgn="b"/>
                      <a:r>
                        <a:rPr lang="fi-FI" sz="1200" b="0" i="0" u="none" strike="noStrike">
                          <a:solidFill>
                            <a:schemeClr val="tx1"/>
                          </a:solidFill>
                          <a:effectLst/>
                          <a:latin typeface="Work Sans" panose="00000500000000000000" pitchFamily="2" charset="0"/>
                        </a:rPr>
                        <a:t>225</a:t>
                      </a:r>
                    </a:p>
                  </a:txBody>
                  <a:tcPr marL="7620" marR="7620" marT="7620" marB="0" anchor="ctr"/>
                </a:tc>
                <a:tc>
                  <a:txBody>
                    <a:bodyPr/>
                    <a:lstStyle/>
                    <a:p>
                      <a:pPr algn="ctr" fontAlgn="b"/>
                      <a:r>
                        <a:rPr lang="fi-FI" sz="1200" b="0" i="0" u="none" strike="noStrike">
                          <a:solidFill>
                            <a:schemeClr val="tx1"/>
                          </a:solidFill>
                          <a:effectLst/>
                          <a:latin typeface="Work Sans" panose="00000500000000000000" pitchFamily="2" charset="0"/>
                        </a:rPr>
                        <a:t>176</a:t>
                      </a:r>
                    </a:p>
                  </a:txBody>
                  <a:tcPr marL="7620" marR="7620" marT="7620" marB="0" anchor="ctr"/>
                </a:tc>
                <a:tc>
                  <a:txBody>
                    <a:bodyPr/>
                    <a:lstStyle/>
                    <a:p>
                      <a:pPr algn="ctr" fontAlgn="b"/>
                      <a:r>
                        <a:rPr lang="fi-FI" sz="1200" b="0" i="0" u="none" strike="noStrike">
                          <a:solidFill>
                            <a:schemeClr val="tx1"/>
                          </a:solidFill>
                          <a:effectLst/>
                          <a:latin typeface="Work Sans" panose="00000500000000000000" pitchFamily="2" charset="0"/>
                        </a:rPr>
                        <a:t>131</a:t>
                      </a:r>
                    </a:p>
                  </a:txBody>
                  <a:tcPr marL="7620" marR="7620" marT="7620" marB="0" anchor="ctr"/>
                </a:tc>
                <a:tc>
                  <a:txBody>
                    <a:bodyPr/>
                    <a:lstStyle/>
                    <a:p>
                      <a:pPr algn="ctr" fontAlgn="b"/>
                      <a:r>
                        <a:rPr lang="fi-FI" sz="1200" b="0" i="0" u="none" strike="noStrike">
                          <a:solidFill>
                            <a:schemeClr val="tx1"/>
                          </a:solidFill>
                          <a:effectLst/>
                          <a:latin typeface="Work Sans" panose="00000500000000000000" pitchFamily="2" charset="0"/>
                        </a:rPr>
                        <a:t>116</a:t>
                      </a:r>
                    </a:p>
                  </a:txBody>
                  <a:tcPr marL="7620" marR="7620" marT="7620" marB="0" anchor="ctr"/>
                </a:tc>
                <a:tc>
                  <a:txBody>
                    <a:bodyPr/>
                    <a:lstStyle/>
                    <a:p>
                      <a:pPr algn="ctr" fontAlgn="b"/>
                      <a:r>
                        <a:rPr lang="fi-FI" sz="1200" b="0" i="0" u="none" strike="noStrike">
                          <a:solidFill>
                            <a:schemeClr val="tx1"/>
                          </a:solidFill>
                          <a:effectLst/>
                          <a:latin typeface="Work Sans" panose="00000500000000000000" pitchFamily="2" charset="0"/>
                        </a:rPr>
                        <a:t>55</a:t>
                      </a:r>
                    </a:p>
                  </a:txBody>
                  <a:tcPr marL="7620" marR="7620" marT="7620" marB="0" anchor="ctr"/>
                </a:tc>
                <a:tc>
                  <a:txBody>
                    <a:bodyPr/>
                    <a:lstStyle/>
                    <a:p>
                      <a:pPr algn="ctr" fontAlgn="b"/>
                      <a:r>
                        <a:rPr lang="fi-FI" sz="1200" b="0" i="0" u="none" strike="noStrike">
                          <a:solidFill>
                            <a:schemeClr val="tx1"/>
                          </a:solidFill>
                          <a:effectLst/>
                          <a:latin typeface="Work Sans" panose="00000500000000000000" pitchFamily="2" charset="0"/>
                        </a:rPr>
                        <a:t>40</a:t>
                      </a:r>
                    </a:p>
                  </a:txBody>
                  <a:tcPr marL="7620" marR="7620" marT="7620" marB="0" anchor="ctr"/>
                </a:tc>
                <a:tc>
                  <a:txBody>
                    <a:bodyPr/>
                    <a:lstStyle/>
                    <a:p>
                      <a:pPr algn="ctr" fontAlgn="b"/>
                      <a:endParaRPr lang="fi-FI" sz="1200" b="0" i="0" u="none" strike="noStrike">
                        <a:solidFill>
                          <a:schemeClr val="tx1"/>
                        </a:solidFill>
                        <a:effectLst/>
                        <a:latin typeface="Work Sans" panose="00000500000000000000" pitchFamily="2" charset="0"/>
                      </a:endParaRPr>
                    </a:p>
                  </a:txBody>
                  <a:tcPr marL="7620" marR="7620" marT="7620" marB="0" anchor="ctr">
                    <a:solidFill>
                      <a:schemeClr val="bg1">
                        <a:lumMod val="95000"/>
                      </a:schemeClr>
                    </a:solidFill>
                  </a:tcPr>
                </a:tc>
                <a:extLst>
                  <a:ext uri="{0D108BD9-81ED-4DB2-BD59-A6C34878D82A}">
                    <a16:rowId xmlns:a16="http://schemas.microsoft.com/office/drawing/2014/main" val="3733081830"/>
                  </a:ext>
                </a:extLst>
              </a:tr>
            </a:tbl>
          </a:graphicData>
        </a:graphic>
      </p:graphicFrame>
    </p:spTree>
    <p:extLst>
      <p:ext uri="{BB962C8B-B14F-4D97-AF65-F5344CB8AC3E}">
        <p14:creationId xmlns:p14="http://schemas.microsoft.com/office/powerpoint/2010/main" val="213207051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498808" y="142283"/>
            <a:ext cx="11305256" cy="665223"/>
          </a:xfrm>
        </p:spPr>
        <p:txBody>
          <a:bodyPr anchor="t">
            <a:normAutofit fontScale="90000"/>
          </a:bodyPr>
          <a:lstStyle/>
          <a:p>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kumimoji="0" lang="fi-FI" sz="1400" b="1" i="0" u="none" strike="noStrike" kern="1200" cap="none" spc="0" normalizeH="0" baseline="0" noProof="0">
                <a:ln>
                  <a:noFill/>
                </a:ln>
                <a:solidFill>
                  <a:schemeClr val="accent1"/>
                </a:solidFill>
                <a:effectLst/>
                <a:uLnTx/>
                <a:uFillTx/>
                <a:latin typeface="Work Sans"/>
                <a:ea typeface="+mj-ea"/>
                <a:cs typeface="+mj-cs"/>
              </a:rPr>
            </a:br>
            <a:r>
              <a:rPr kumimoji="0" lang="fi-FI" sz="2200" b="1" i="0" u="sng" strike="noStrike" kern="1200" cap="none" spc="0" normalizeH="0" baseline="0" noProof="0">
                <a:ln>
                  <a:noFill/>
                </a:ln>
                <a:solidFill>
                  <a:srgbClr val="923468"/>
                </a:solidFill>
                <a:effectLst/>
                <a:uLnTx/>
                <a:uFillTx/>
                <a:latin typeface="Work Sans"/>
                <a:ea typeface="+mj-ea"/>
                <a:cs typeface="+mj-cs"/>
              </a:rPr>
              <a:t>Kuntaedustajien nä</a:t>
            </a:r>
            <a:r>
              <a:rPr kumimoji="0" lang="fi-FI" sz="22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kemykset siitä miten hyvin seuraavat asiat ovat toteutuneet hyvinvointialueen kanssa tapahtuneessa yhdyspintayhteistyössä.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lang="fi-FI" sz="1600">
                <a:solidFill>
                  <a:srgbClr val="104264"/>
                </a:solidFill>
              </a:rPr>
              <a:t>Vastausten tarkastelu hyvinvointialueittain. </a:t>
            </a:r>
            <a:r>
              <a:rPr lang="fi-FI" sz="1300">
                <a:solidFill>
                  <a:srgbClr val="104264"/>
                </a:solidFill>
              </a:rPr>
              <a:t>K</a:t>
            </a:r>
            <a:r>
              <a:rPr kumimoji="0" lang="fi-FI" sz="1300" b="0" i="0" u="none" strike="noStrike" kern="1200" cap="none" spc="0" normalizeH="0" baseline="0" noProof="0" err="1">
                <a:ln>
                  <a:noFill/>
                </a:ln>
                <a:solidFill>
                  <a:srgbClr val="104264"/>
                </a:solidFill>
                <a:effectLst/>
                <a:uLnTx/>
                <a:uFillTx/>
                <a:latin typeface="Work Sans ExtraBold" panose="00000900000000000000" pitchFamily="2" charset="0"/>
                <a:ea typeface="+mj-ea"/>
                <a:cs typeface="+mj-cs"/>
              </a:rPr>
              <a:t>eskiarvot</a:t>
            </a:r>
            <a:r>
              <a:rPr kumimoji="0" lang="fi-FI" sz="13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 asteikolla 1-5. Mitä suurempi arvo, sitä positiivisempi arvio. </a:t>
            </a:r>
            <a:br>
              <a:rPr kumimoji="0" lang="fi-FI" sz="13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br>
            <a:r>
              <a:rPr kumimoji="0" lang="fi-FI" sz="11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(Jos arvo on yli 3,00, arvio on pikemmin positiivinen kuin kriittinen ja jos alle 3,00 niin kriittinen pikemmin kuin positiivinen.) (ky-vastaukset eivät tarkastelussa.) (N= 713-728).</a:t>
            </a:r>
            <a:r>
              <a:rPr kumimoji="0" lang="fi-FI" sz="16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 </a:t>
            </a:r>
            <a:endParaRPr lang="fi-FI" sz="1600">
              <a:solidFill>
                <a:schemeClr val="tx2"/>
              </a:solidFill>
            </a:endParaRPr>
          </a:p>
        </p:txBody>
      </p:sp>
      <p:graphicFrame>
        <p:nvGraphicFramePr>
          <p:cNvPr id="3" name="Taulukko 2">
            <a:extLst>
              <a:ext uri="{FF2B5EF4-FFF2-40B4-BE49-F238E27FC236}">
                <a16:creationId xmlns:a16="http://schemas.microsoft.com/office/drawing/2014/main" id="{0A062D0B-D3D8-9A93-7862-B303738DBD60}"/>
              </a:ext>
            </a:extLst>
          </p:cNvPr>
          <p:cNvGraphicFramePr>
            <a:graphicFrameLocks noGrp="1"/>
          </p:cNvGraphicFramePr>
          <p:nvPr>
            <p:extLst>
              <p:ext uri="{D42A27DB-BD31-4B8C-83A1-F6EECF244321}">
                <p14:modId xmlns:p14="http://schemas.microsoft.com/office/powerpoint/2010/main" val="3077365217"/>
              </p:ext>
            </p:extLst>
          </p:nvPr>
        </p:nvGraphicFramePr>
        <p:xfrm>
          <a:off x="442484" y="1307799"/>
          <a:ext cx="11305255" cy="5109470"/>
        </p:xfrm>
        <a:graphic>
          <a:graphicData uri="http://schemas.openxmlformats.org/drawingml/2006/table">
            <a:tbl>
              <a:tblPr>
                <a:tableStyleId>{5DA37D80-6434-44D0-A028-1B22A696006F}</a:tableStyleId>
              </a:tblPr>
              <a:tblGrid>
                <a:gridCol w="1434000">
                  <a:extLst>
                    <a:ext uri="{9D8B030D-6E8A-4147-A177-3AD203B41FA5}">
                      <a16:colId xmlns:a16="http://schemas.microsoft.com/office/drawing/2014/main" val="911591932"/>
                    </a:ext>
                  </a:extLst>
                </a:gridCol>
                <a:gridCol w="1734140">
                  <a:extLst>
                    <a:ext uri="{9D8B030D-6E8A-4147-A177-3AD203B41FA5}">
                      <a16:colId xmlns:a16="http://schemas.microsoft.com/office/drawing/2014/main" val="3522080640"/>
                    </a:ext>
                  </a:extLst>
                </a:gridCol>
                <a:gridCol w="1600744">
                  <a:extLst>
                    <a:ext uri="{9D8B030D-6E8A-4147-A177-3AD203B41FA5}">
                      <a16:colId xmlns:a16="http://schemas.microsoft.com/office/drawing/2014/main" val="220289761"/>
                    </a:ext>
                  </a:extLst>
                </a:gridCol>
                <a:gridCol w="1534047">
                  <a:extLst>
                    <a:ext uri="{9D8B030D-6E8A-4147-A177-3AD203B41FA5}">
                      <a16:colId xmlns:a16="http://schemas.microsoft.com/office/drawing/2014/main" val="1929227199"/>
                    </a:ext>
                  </a:extLst>
                </a:gridCol>
                <a:gridCol w="1400651">
                  <a:extLst>
                    <a:ext uri="{9D8B030D-6E8A-4147-A177-3AD203B41FA5}">
                      <a16:colId xmlns:a16="http://schemas.microsoft.com/office/drawing/2014/main" val="50227794"/>
                    </a:ext>
                  </a:extLst>
                </a:gridCol>
                <a:gridCol w="1621454">
                  <a:extLst>
                    <a:ext uri="{9D8B030D-6E8A-4147-A177-3AD203B41FA5}">
                      <a16:colId xmlns:a16="http://schemas.microsoft.com/office/drawing/2014/main" val="3171984431"/>
                    </a:ext>
                  </a:extLst>
                </a:gridCol>
                <a:gridCol w="1296144">
                  <a:extLst>
                    <a:ext uri="{9D8B030D-6E8A-4147-A177-3AD203B41FA5}">
                      <a16:colId xmlns:a16="http://schemas.microsoft.com/office/drawing/2014/main" val="4155303231"/>
                    </a:ext>
                  </a:extLst>
                </a:gridCol>
                <a:gridCol w="684075">
                  <a:extLst>
                    <a:ext uri="{9D8B030D-6E8A-4147-A177-3AD203B41FA5}">
                      <a16:colId xmlns:a16="http://schemas.microsoft.com/office/drawing/2014/main" val="3180107851"/>
                    </a:ext>
                  </a:extLst>
                </a:gridCol>
              </a:tblGrid>
              <a:tr h="792359">
                <a:tc>
                  <a:txBody>
                    <a:bodyPr/>
                    <a:lstStyle/>
                    <a:p>
                      <a:pPr algn="l" fontAlgn="b"/>
                      <a:r>
                        <a:rPr lang="fi-FI" sz="1100" b="1" u="none" strike="noStrike">
                          <a:effectLst/>
                        </a:rPr>
                        <a:t>hyvinvointialue</a:t>
                      </a:r>
                      <a:endParaRPr lang="fi-FI" sz="110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u="none" strike="noStrike">
                          <a:effectLst/>
                        </a:rPr>
                        <a:t>Selkeästi määritellyt vastuuhlöt kuntaorganisaatiossa/ kuntayhtymässä</a:t>
                      </a:r>
                      <a:endParaRPr lang="fi-FI" sz="105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u="none" strike="noStrike">
                          <a:effectLst/>
                        </a:rPr>
                        <a:t>Yhteistyön avoimuus, vuorovaikutteisuus ja kumppanuus</a:t>
                      </a:r>
                      <a:endParaRPr lang="fi-FI" sz="105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u="none" strike="noStrike">
                          <a:effectLst/>
                        </a:rPr>
                        <a:t>Selkeästi määritellyt vastuuhlöt hyvinvointialueella</a:t>
                      </a:r>
                      <a:endParaRPr lang="fi-FI" sz="105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u="none" strike="noStrike">
                          <a:effectLst/>
                        </a:rPr>
                        <a:t>Säännölliset tapaamiset hyvinvointialueen valmistelijoiden kanssa</a:t>
                      </a:r>
                      <a:endParaRPr lang="fi-FI" sz="105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u="none" strike="noStrike">
                          <a:effectLst/>
                        </a:rPr>
                        <a:t>Yhteistyön suunnitelmallisuus perustuen yhteisiin tavoitteisiin ja toimintamalleihin</a:t>
                      </a:r>
                      <a:endParaRPr lang="fi-FI" sz="105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u="none" strike="noStrike">
                          <a:effectLst/>
                        </a:rPr>
                        <a:t>Yhteinen tietopohja ja tilannekuva </a:t>
                      </a:r>
                      <a:endParaRPr lang="fi-FI" sz="1050" b="1" i="0" u="none" strike="noStrike">
                        <a:solidFill>
                          <a:srgbClr val="000000"/>
                        </a:solidFill>
                        <a:effectLst/>
                        <a:latin typeface="Work Sans" panose="00000500000000000000" pitchFamily="2" charset="0"/>
                      </a:endParaRPr>
                    </a:p>
                  </a:txBody>
                  <a:tcPr marL="5588" marR="5588" marT="5588" marB="0">
                    <a:solidFill>
                      <a:schemeClr val="bg1">
                        <a:lumMod val="95000"/>
                      </a:schemeClr>
                    </a:solidFill>
                  </a:tcPr>
                </a:tc>
                <a:tc>
                  <a:txBody>
                    <a:bodyPr/>
                    <a:lstStyle/>
                    <a:p>
                      <a:pPr algn="ctr" fontAlgn="t"/>
                      <a:r>
                        <a:rPr lang="fi-FI" sz="1050" b="1" i="0" u="none" strike="noStrike">
                          <a:solidFill>
                            <a:srgbClr val="000000"/>
                          </a:solidFill>
                          <a:effectLst/>
                          <a:latin typeface="Work Sans" panose="00000500000000000000" pitchFamily="2" charset="0"/>
                        </a:rPr>
                        <a:t>N=</a:t>
                      </a:r>
                    </a:p>
                  </a:txBody>
                  <a:tcPr marL="5588" marR="5588" marT="5588" marB="0">
                    <a:solidFill>
                      <a:schemeClr val="bg1">
                        <a:lumMod val="95000"/>
                      </a:schemeClr>
                    </a:solidFill>
                  </a:tcPr>
                </a:tc>
                <a:extLst>
                  <a:ext uri="{0D108BD9-81ED-4DB2-BD59-A6C34878D82A}">
                    <a16:rowId xmlns:a16="http://schemas.microsoft.com/office/drawing/2014/main" val="3956796020"/>
                  </a:ext>
                </a:extLst>
              </a:tr>
              <a:tr h="170362">
                <a:tc>
                  <a:txBody>
                    <a:bodyPr/>
                    <a:lstStyle/>
                    <a:p>
                      <a:pPr algn="l" fontAlgn="b"/>
                      <a:r>
                        <a:rPr lang="fi-FI" sz="1100" b="1" u="none" strike="noStrike">
                          <a:effectLst/>
                        </a:rPr>
                        <a:t>Etelä-Karjala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3,76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3,28</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3,22</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3,83</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2,89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3,00</a:t>
                      </a:r>
                    </a:p>
                  </a:txBody>
                  <a:tcPr marL="5588" marR="5588" marT="5588" marB="0" anchor="b">
                    <a:solidFill>
                      <a:schemeClr val="accent4">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17-18</a:t>
                      </a:r>
                    </a:p>
                  </a:txBody>
                  <a:tcPr marL="5588" marR="5588" marT="5588" marB="0" anchor="b">
                    <a:solidFill>
                      <a:schemeClr val="bg1">
                        <a:lumMod val="95000"/>
                      </a:schemeClr>
                    </a:solidFill>
                  </a:tcPr>
                </a:tc>
                <a:extLst>
                  <a:ext uri="{0D108BD9-81ED-4DB2-BD59-A6C34878D82A}">
                    <a16:rowId xmlns:a16="http://schemas.microsoft.com/office/drawing/2014/main" val="382629878"/>
                  </a:ext>
                </a:extLst>
              </a:tr>
              <a:tr h="170362">
                <a:tc>
                  <a:txBody>
                    <a:bodyPr/>
                    <a:lstStyle/>
                    <a:p>
                      <a:pPr algn="l" fontAlgn="b"/>
                      <a:r>
                        <a:rPr lang="fi-FI" sz="1100" b="1" u="none" strike="noStrike">
                          <a:effectLst/>
                        </a:rPr>
                        <a:t>Etelä-Pohjanmaa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3,31</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2,50</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2,31</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2,36</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2,32</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36-37</a:t>
                      </a:r>
                    </a:p>
                  </a:txBody>
                  <a:tcPr marL="5588" marR="5588" marT="5588" marB="0" anchor="b">
                    <a:solidFill>
                      <a:schemeClr val="bg1">
                        <a:lumMod val="95000"/>
                      </a:schemeClr>
                    </a:solidFill>
                  </a:tcPr>
                </a:tc>
                <a:extLst>
                  <a:ext uri="{0D108BD9-81ED-4DB2-BD59-A6C34878D82A}">
                    <a16:rowId xmlns:a16="http://schemas.microsoft.com/office/drawing/2014/main" val="3009995739"/>
                  </a:ext>
                </a:extLst>
              </a:tr>
              <a:tr h="170362">
                <a:tc>
                  <a:txBody>
                    <a:bodyPr/>
                    <a:lstStyle/>
                    <a:p>
                      <a:pPr algn="l" fontAlgn="b"/>
                      <a:r>
                        <a:rPr lang="fi-FI" sz="1100" b="1" u="none" strike="noStrike">
                          <a:effectLst/>
                        </a:rPr>
                        <a:t>Etelä-Savo</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3,38</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2,48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2,43</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2,10</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2,15</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19-21</a:t>
                      </a:r>
                    </a:p>
                  </a:txBody>
                  <a:tcPr marL="5588" marR="5588" marT="5588" marB="0" anchor="b">
                    <a:solidFill>
                      <a:schemeClr val="bg1">
                        <a:lumMod val="95000"/>
                      </a:schemeClr>
                    </a:solidFill>
                  </a:tcPr>
                </a:tc>
                <a:extLst>
                  <a:ext uri="{0D108BD9-81ED-4DB2-BD59-A6C34878D82A}">
                    <a16:rowId xmlns:a16="http://schemas.microsoft.com/office/drawing/2014/main" val="977445309"/>
                  </a:ext>
                </a:extLst>
              </a:tr>
              <a:tr h="170362">
                <a:tc>
                  <a:txBody>
                    <a:bodyPr/>
                    <a:lstStyle/>
                    <a:p>
                      <a:pPr algn="l" fontAlgn="b"/>
                      <a:r>
                        <a:rPr lang="fi-FI" sz="1100" b="1" u="none" strike="noStrike">
                          <a:effectLst/>
                        </a:rPr>
                        <a:t>Helsinki</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3,00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3,00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4,00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3,00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3,00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2,00</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1</a:t>
                      </a:r>
                    </a:p>
                  </a:txBody>
                  <a:tcPr marL="5588" marR="5588" marT="5588" marB="0" anchor="b">
                    <a:solidFill>
                      <a:schemeClr val="bg1">
                        <a:lumMod val="95000"/>
                      </a:schemeClr>
                    </a:solidFill>
                  </a:tcPr>
                </a:tc>
                <a:extLst>
                  <a:ext uri="{0D108BD9-81ED-4DB2-BD59-A6C34878D82A}">
                    <a16:rowId xmlns:a16="http://schemas.microsoft.com/office/drawing/2014/main" val="3404927115"/>
                  </a:ext>
                </a:extLst>
              </a:tr>
              <a:tr h="170362">
                <a:tc>
                  <a:txBody>
                    <a:bodyPr/>
                    <a:lstStyle/>
                    <a:p>
                      <a:pPr algn="l" fontAlgn="b"/>
                      <a:r>
                        <a:rPr lang="fi-FI" sz="1100" b="1" u="none" strike="noStrike">
                          <a:effectLst/>
                        </a:rPr>
                        <a:t>Itä-Uusimaa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4,00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2,17</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2,23</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2,23</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2,08</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12-13</a:t>
                      </a:r>
                    </a:p>
                  </a:txBody>
                  <a:tcPr marL="5588" marR="5588" marT="5588" marB="0" anchor="b">
                    <a:solidFill>
                      <a:schemeClr val="bg1">
                        <a:lumMod val="95000"/>
                      </a:schemeClr>
                    </a:solidFill>
                  </a:tcPr>
                </a:tc>
                <a:extLst>
                  <a:ext uri="{0D108BD9-81ED-4DB2-BD59-A6C34878D82A}">
                    <a16:rowId xmlns:a16="http://schemas.microsoft.com/office/drawing/2014/main" val="863769528"/>
                  </a:ext>
                </a:extLst>
              </a:tr>
              <a:tr h="170362">
                <a:tc>
                  <a:txBody>
                    <a:bodyPr/>
                    <a:lstStyle/>
                    <a:p>
                      <a:pPr algn="l" fontAlgn="b"/>
                      <a:r>
                        <a:rPr lang="fi-FI" sz="1100" b="1" u="none" strike="noStrike">
                          <a:effectLst/>
                        </a:rPr>
                        <a:t>Kainuu</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3,88</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3,09</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2,86</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2,75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2,91</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3,09</a:t>
                      </a:r>
                    </a:p>
                  </a:txBody>
                  <a:tcPr marL="5588" marR="5588" marT="5588" marB="0" anchor="b">
                    <a:solidFill>
                      <a:schemeClr val="accent4">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22-24</a:t>
                      </a:r>
                    </a:p>
                  </a:txBody>
                  <a:tcPr marL="5588" marR="5588" marT="5588" marB="0" anchor="b">
                    <a:solidFill>
                      <a:schemeClr val="bg1">
                        <a:lumMod val="95000"/>
                      </a:schemeClr>
                    </a:solidFill>
                  </a:tcPr>
                </a:tc>
                <a:extLst>
                  <a:ext uri="{0D108BD9-81ED-4DB2-BD59-A6C34878D82A}">
                    <a16:rowId xmlns:a16="http://schemas.microsoft.com/office/drawing/2014/main" val="3744839294"/>
                  </a:ext>
                </a:extLst>
              </a:tr>
              <a:tr h="170362">
                <a:tc>
                  <a:txBody>
                    <a:bodyPr/>
                    <a:lstStyle/>
                    <a:p>
                      <a:pPr algn="l" fontAlgn="b"/>
                      <a:r>
                        <a:rPr lang="fi-FI" sz="1100" b="1" u="none" strike="noStrike">
                          <a:effectLst/>
                        </a:rPr>
                        <a:t>Kanta-Häme</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3,36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2,38</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25,27</a:t>
                      </a:r>
                    </a:p>
                  </a:txBody>
                  <a:tcPr marL="5588" marR="5588" marT="5588" marB="0" anchor="b">
                    <a:solidFill>
                      <a:schemeClr val="bg1">
                        <a:lumMod val="95000"/>
                      </a:schemeClr>
                    </a:solidFill>
                  </a:tcPr>
                </a:tc>
                <a:extLst>
                  <a:ext uri="{0D108BD9-81ED-4DB2-BD59-A6C34878D82A}">
                    <a16:rowId xmlns:a16="http://schemas.microsoft.com/office/drawing/2014/main" val="2991911133"/>
                  </a:ext>
                </a:extLst>
              </a:tr>
              <a:tr h="170362">
                <a:tc>
                  <a:txBody>
                    <a:bodyPr/>
                    <a:lstStyle/>
                    <a:p>
                      <a:pPr algn="l" fontAlgn="b"/>
                      <a:r>
                        <a:rPr lang="fi-FI" sz="1100" b="1" u="none" strike="noStrike">
                          <a:effectLst/>
                        </a:rPr>
                        <a:t>Keski-Pohjanmaa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3,57</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2,86</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3,23</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2,57</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2,64</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13-14</a:t>
                      </a:r>
                    </a:p>
                  </a:txBody>
                  <a:tcPr marL="5588" marR="5588" marT="5588" marB="0" anchor="b">
                    <a:solidFill>
                      <a:schemeClr val="bg1">
                        <a:lumMod val="95000"/>
                      </a:schemeClr>
                    </a:solidFill>
                  </a:tcPr>
                </a:tc>
                <a:extLst>
                  <a:ext uri="{0D108BD9-81ED-4DB2-BD59-A6C34878D82A}">
                    <a16:rowId xmlns:a16="http://schemas.microsoft.com/office/drawing/2014/main" val="2333083944"/>
                  </a:ext>
                </a:extLst>
              </a:tr>
              <a:tr h="170362">
                <a:tc>
                  <a:txBody>
                    <a:bodyPr/>
                    <a:lstStyle/>
                    <a:p>
                      <a:pPr algn="l" fontAlgn="b"/>
                      <a:r>
                        <a:rPr lang="fi-FI" sz="1100" b="1" u="none" strike="noStrike">
                          <a:effectLst/>
                        </a:rPr>
                        <a:t>Keski-Suomi</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3,74</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2,49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2,79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2,26</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2,22</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57-59</a:t>
                      </a:r>
                    </a:p>
                  </a:txBody>
                  <a:tcPr marL="5588" marR="5588" marT="5588" marB="0" anchor="b">
                    <a:solidFill>
                      <a:schemeClr val="bg1">
                        <a:lumMod val="95000"/>
                      </a:schemeClr>
                    </a:solidFill>
                  </a:tcPr>
                </a:tc>
                <a:extLst>
                  <a:ext uri="{0D108BD9-81ED-4DB2-BD59-A6C34878D82A}">
                    <a16:rowId xmlns:a16="http://schemas.microsoft.com/office/drawing/2014/main" val="3402801836"/>
                  </a:ext>
                </a:extLst>
              </a:tr>
              <a:tr h="170362">
                <a:tc>
                  <a:txBody>
                    <a:bodyPr/>
                    <a:lstStyle/>
                    <a:p>
                      <a:pPr algn="l" fontAlgn="b"/>
                      <a:r>
                        <a:rPr lang="fi-FI" sz="1100" b="1" u="none" strike="noStrike">
                          <a:effectLst/>
                        </a:rPr>
                        <a:t>Keski-Uusimaa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3,74</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2,93</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2,96</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3,46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2,67</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2,88</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24-27</a:t>
                      </a:r>
                    </a:p>
                  </a:txBody>
                  <a:tcPr marL="5588" marR="5588" marT="5588" marB="0" anchor="b">
                    <a:solidFill>
                      <a:schemeClr val="bg1">
                        <a:lumMod val="95000"/>
                      </a:schemeClr>
                    </a:solidFill>
                  </a:tcPr>
                </a:tc>
                <a:extLst>
                  <a:ext uri="{0D108BD9-81ED-4DB2-BD59-A6C34878D82A}">
                    <a16:rowId xmlns:a16="http://schemas.microsoft.com/office/drawing/2014/main" val="3950017472"/>
                  </a:ext>
                </a:extLst>
              </a:tr>
              <a:tr h="170362">
                <a:tc>
                  <a:txBody>
                    <a:bodyPr/>
                    <a:lstStyle/>
                    <a:p>
                      <a:pPr algn="l" fontAlgn="b"/>
                      <a:r>
                        <a:rPr lang="fi-FI" sz="1100" b="1" u="none" strike="noStrike">
                          <a:effectLst/>
                        </a:rPr>
                        <a:t>Kymenlaakso</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3,91</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3,30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3,27</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3,36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3,33</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2,73</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9-11</a:t>
                      </a:r>
                    </a:p>
                  </a:txBody>
                  <a:tcPr marL="5588" marR="5588" marT="5588" marB="0" anchor="b">
                    <a:solidFill>
                      <a:schemeClr val="bg1">
                        <a:lumMod val="95000"/>
                      </a:schemeClr>
                    </a:solidFill>
                  </a:tcPr>
                </a:tc>
                <a:extLst>
                  <a:ext uri="{0D108BD9-81ED-4DB2-BD59-A6C34878D82A}">
                    <a16:rowId xmlns:a16="http://schemas.microsoft.com/office/drawing/2014/main" val="3926195458"/>
                  </a:ext>
                </a:extLst>
              </a:tr>
              <a:tr h="170362">
                <a:tc>
                  <a:txBody>
                    <a:bodyPr/>
                    <a:lstStyle/>
                    <a:p>
                      <a:pPr algn="l" fontAlgn="b"/>
                      <a:r>
                        <a:rPr lang="fi-FI" sz="1100" b="1" u="none" strike="noStrike">
                          <a:effectLst/>
                        </a:rPr>
                        <a:t>Lappi</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3,10</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1,94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2,11</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2,20</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51-55</a:t>
                      </a:r>
                    </a:p>
                  </a:txBody>
                  <a:tcPr marL="5588" marR="5588" marT="5588" marB="0" anchor="b">
                    <a:solidFill>
                      <a:schemeClr val="bg1">
                        <a:lumMod val="95000"/>
                      </a:schemeClr>
                    </a:solidFill>
                  </a:tcPr>
                </a:tc>
                <a:extLst>
                  <a:ext uri="{0D108BD9-81ED-4DB2-BD59-A6C34878D82A}">
                    <a16:rowId xmlns:a16="http://schemas.microsoft.com/office/drawing/2014/main" val="2671172650"/>
                  </a:ext>
                </a:extLst>
              </a:tr>
              <a:tr h="170362">
                <a:tc>
                  <a:txBody>
                    <a:bodyPr/>
                    <a:lstStyle/>
                    <a:p>
                      <a:pPr algn="l" fontAlgn="b"/>
                      <a:r>
                        <a:rPr lang="fi-FI" sz="1100" b="1" u="none" strike="noStrike">
                          <a:effectLst/>
                        </a:rPr>
                        <a:t>Länsi-Uusimaa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3,52</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2,33</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2,88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2,25</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24-27</a:t>
                      </a:r>
                    </a:p>
                  </a:txBody>
                  <a:tcPr marL="5588" marR="5588" marT="5588" marB="0" anchor="b">
                    <a:solidFill>
                      <a:schemeClr val="bg1">
                        <a:lumMod val="95000"/>
                      </a:schemeClr>
                    </a:solidFill>
                  </a:tcPr>
                </a:tc>
                <a:extLst>
                  <a:ext uri="{0D108BD9-81ED-4DB2-BD59-A6C34878D82A}">
                    <a16:rowId xmlns:a16="http://schemas.microsoft.com/office/drawing/2014/main" val="3543134913"/>
                  </a:ext>
                </a:extLst>
              </a:tr>
              <a:tr h="170362">
                <a:tc>
                  <a:txBody>
                    <a:bodyPr/>
                    <a:lstStyle/>
                    <a:p>
                      <a:pPr algn="l" fontAlgn="b"/>
                      <a:r>
                        <a:rPr lang="fi-FI" sz="1100" b="1" u="none" strike="noStrike">
                          <a:effectLst/>
                        </a:rPr>
                        <a:t>Pirkanmaa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3,76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2,22</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58-60</a:t>
                      </a:r>
                    </a:p>
                  </a:txBody>
                  <a:tcPr marL="5588" marR="5588" marT="5588" marB="0" anchor="b">
                    <a:solidFill>
                      <a:schemeClr val="bg1">
                        <a:lumMod val="95000"/>
                      </a:schemeClr>
                    </a:solidFill>
                  </a:tcPr>
                </a:tc>
                <a:extLst>
                  <a:ext uri="{0D108BD9-81ED-4DB2-BD59-A6C34878D82A}">
                    <a16:rowId xmlns:a16="http://schemas.microsoft.com/office/drawing/2014/main" val="2707192565"/>
                  </a:ext>
                </a:extLst>
              </a:tr>
              <a:tr h="170362">
                <a:tc>
                  <a:txBody>
                    <a:bodyPr/>
                    <a:lstStyle/>
                    <a:p>
                      <a:pPr algn="l" fontAlgn="b"/>
                      <a:r>
                        <a:rPr lang="fi-FI" sz="1100" b="1" u="none" strike="noStrike">
                          <a:effectLst/>
                        </a:rPr>
                        <a:t>Pohjanmaa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3,42</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2,17</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2,19</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35-37</a:t>
                      </a:r>
                    </a:p>
                  </a:txBody>
                  <a:tcPr marL="5588" marR="5588" marT="5588" marB="0" anchor="b">
                    <a:solidFill>
                      <a:schemeClr val="bg1">
                        <a:lumMod val="95000"/>
                      </a:schemeClr>
                    </a:solidFill>
                  </a:tcPr>
                </a:tc>
                <a:extLst>
                  <a:ext uri="{0D108BD9-81ED-4DB2-BD59-A6C34878D82A}">
                    <a16:rowId xmlns:a16="http://schemas.microsoft.com/office/drawing/2014/main" val="3031389449"/>
                  </a:ext>
                </a:extLst>
              </a:tr>
              <a:tr h="170362">
                <a:tc>
                  <a:txBody>
                    <a:bodyPr/>
                    <a:lstStyle/>
                    <a:p>
                      <a:pPr algn="l" fontAlgn="b"/>
                      <a:r>
                        <a:rPr lang="fi-FI" sz="1100" b="1" u="none" strike="noStrike">
                          <a:effectLst/>
                        </a:rPr>
                        <a:t>Pohjois-Karjala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3,26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2,20</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2,21</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23-26</a:t>
                      </a:r>
                    </a:p>
                  </a:txBody>
                  <a:tcPr marL="5588" marR="5588" marT="5588" marB="0" anchor="b">
                    <a:solidFill>
                      <a:schemeClr val="bg1">
                        <a:lumMod val="95000"/>
                      </a:schemeClr>
                    </a:solidFill>
                  </a:tcPr>
                </a:tc>
                <a:extLst>
                  <a:ext uri="{0D108BD9-81ED-4DB2-BD59-A6C34878D82A}">
                    <a16:rowId xmlns:a16="http://schemas.microsoft.com/office/drawing/2014/main" val="877060558"/>
                  </a:ext>
                </a:extLst>
              </a:tr>
              <a:tr h="170362">
                <a:tc>
                  <a:txBody>
                    <a:bodyPr/>
                    <a:lstStyle/>
                    <a:p>
                      <a:pPr algn="l" fontAlgn="b"/>
                      <a:r>
                        <a:rPr lang="fi-FI" sz="1100" b="1" u="none" strike="noStrike">
                          <a:effectLst/>
                        </a:rPr>
                        <a:t>Pohjois-Pohjanmaa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3,71</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2,45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2,37</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2,33</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64-65</a:t>
                      </a:r>
                    </a:p>
                  </a:txBody>
                  <a:tcPr marL="5588" marR="5588" marT="5588" marB="0" anchor="b">
                    <a:solidFill>
                      <a:schemeClr val="bg1">
                        <a:lumMod val="95000"/>
                      </a:schemeClr>
                    </a:solidFill>
                  </a:tcPr>
                </a:tc>
                <a:extLst>
                  <a:ext uri="{0D108BD9-81ED-4DB2-BD59-A6C34878D82A}">
                    <a16:rowId xmlns:a16="http://schemas.microsoft.com/office/drawing/2014/main" val="17570253"/>
                  </a:ext>
                </a:extLst>
              </a:tr>
              <a:tr h="170362">
                <a:tc>
                  <a:txBody>
                    <a:bodyPr/>
                    <a:lstStyle/>
                    <a:p>
                      <a:pPr algn="l" fontAlgn="b"/>
                      <a:r>
                        <a:rPr lang="fi-FI" sz="1100" b="1" u="none" strike="noStrike">
                          <a:effectLst/>
                        </a:rPr>
                        <a:t>Pohjois-Savo</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3,52</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1,94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2,36</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2,17</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46-50</a:t>
                      </a:r>
                    </a:p>
                  </a:txBody>
                  <a:tcPr marL="5588" marR="5588" marT="5588" marB="0" anchor="b">
                    <a:solidFill>
                      <a:schemeClr val="bg1">
                        <a:lumMod val="95000"/>
                      </a:schemeClr>
                    </a:solidFill>
                  </a:tcPr>
                </a:tc>
                <a:extLst>
                  <a:ext uri="{0D108BD9-81ED-4DB2-BD59-A6C34878D82A}">
                    <a16:rowId xmlns:a16="http://schemas.microsoft.com/office/drawing/2014/main" val="688133266"/>
                  </a:ext>
                </a:extLst>
              </a:tr>
              <a:tr h="170362">
                <a:tc>
                  <a:txBody>
                    <a:bodyPr/>
                    <a:lstStyle/>
                    <a:p>
                      <a:pPr algn="l" fontAlgn="b"/>
                      <a:r>
                        <a:rPr lang="fi-FI" sz="1100" b="1" u="none" strike="noStrike">
                          <a:effectLst/>
                        </a:rPr>
                        <a:t>Päijät-Häme</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3,86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2,57</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2,68</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2,89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2,75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2,50</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27-29</a:t>
                      </a:r>
                    </a:p>
                  </a:txBody>
                  <a:tcPr marL="5588" marR="5588" marT="5588" marB="0" anchor="b">
                    <a:solidFill>
                      <a:schemeClr val="bg1">
                        <a:lumMod val="95000"/>
                      </a:schemeClr>
                    </a:solidFill>
                  </a:tcPr>
                </a:tc>
                <a:extLst>
                  <a:ext uri="{0D108BD9-81ED-4DB2-BD59-A6C34878D82A}">
                    <a16:rowId xmlns:a16="http://schemas.microsoft.com/office/drawing/2014/main" val="2457266393"/>
                  </a:ext>
                </a:extLst>
              </a:tr>
              <a:tr h="170362">
                <a:tc>
                  <a:txBody>
                    <a:bodyPr/>
                    <a:lstStyle/>
                    <a:p>
                      <a:pPr algn="l" fontAlgn="b"/>
                      <a:r>
                        <a:rPr lang="fi-FI" sz="1100" b="1" u="none" strike="noStrike">
                          <a:effectLst/>
                        </a:rPr>
                        <a:t>Satakunta</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3,56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2,34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2,10</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2,20</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41-43</a:t>
                      </a:r>
                    </a:p>
                  </a:txBody>
                  <a:tcPr marL="5588" marR="5588" marT="5588" marB="0" anchor="b">
                    <a:solidFill>
                      <a:schemeClr val="bg1">
                        <a:lumMod val="95000"/>
                      </a:schemeClr>
                    </a:solidFill>
                  </a:tcPr>
                </a:tc>
                <a:extLst>
                  <a:ext uri="{0D108BD9-81ED-4DB2-BD59-A6C34878D82A}">
                    <a16:rowId xmlns:a16="http://schemas.microsoft.com/office/drawing/2014/main" val="1076818887"/>
                  </a:ext>
                </a:extLst>
              </a:tr>
              <a:tr h="170362">
                <a:tc>
                  <a:txBody>
                    <a:bodyPr/>
                    <a:lstStyle/>
                    <a:p>
                      <a:pPr algn="l" fontAlgn="b"/>
                      <a:r>
                        <a:rPr lang="fi-FI" sz="1100" b="1" u="none" strike="noStrike">
                          <a:effectLst/>
                        </a:rPr>
                        <a:t>Vantaa-Keravan</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3,86</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2,00</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2,29</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2,14</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2,00</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7</a:t>
                      </a:r>
                    </a:p>
                  </a:txBody>
                  <a:tcPr marL="5588" marR="5588" marT="5588" marB="0" anchor="b">
                    <a:solidFill>
                      <a:schemeClr val="bg1">
                        <a:lumMod val="95000"/>
                      </a:schemeClr>
                    </a:solidFill>
                  </a:tcPr>
                </a:tc>
                <a:extLst>
                  <a:ext uri="{0D108BD9-81ED-4DB2-BD59-A6C34878D82A}">
                    <a16:rowId xmlns:a16="http://schemas.microsoft.com/office/drawing/2014/main" val="3569388980"/>
                  </a:ext>
                </a:extLst>
              </a:tr>
              <a:tr h="170362">
                <a:tc>
                  <a:txBody>
                    <a:bodyPr/>
                    <a:lstStyle/>
                    <a:p>
                      <a:pPr algn="l" fontAlgn="b"/>
                      <a:r>
                        <a:rPr lang="fi-FI" sz="1100" b="1" u="none" strike="noStrike">
                          <a:effectLst/>
                        </a:rPr>
                        <a:t>Varsinais-Suomi</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050" b="0" i="0" u="none" strike="noStrike">
                          <a:solidFill>
                            <a:srgbClr val="000000"/>
                          </a:solidFill>
                          <a:effectLst/>
                          <a:latin typeface="Work Sans" panose="00000500000000000000" pitchFamily="2" charset="0"/>
                        </a:rPr>
                        <a:t>3,61</a:t>
                      </a:r>
                    </a:p>
                  </a:txBody>
                  <a:tcPr marL="5588" marR="5588" marT="5588" marB="0" anchor="b">
                    <a:solidFill>
                      <a:schemeClr val="accent4">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2,42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2,15</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2,52</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2,01</a:t>
                      </a:r>
                    </a:p>
                  </a:txBody>
                  <a:tcPr marL="5588" marR="5588" marT="5588" marB="0" anchor="b">
                    <a:solidFill>
                      <a:schemeClr val="accent3">
                        <a:lumMod val="20000"/>
                        <a:lumOff val="80000"/>
                      </a:schemeClr>
                    </a:solidFill>
                  </a:tcPr>
                </a:tc>
                <a:tc>
                  <a:txBody>
                    <a:bodyPr/>
                    <a:lstStyle/>
                    <a:p>
                      <a:pPr algn="ctr" fontAlgn="b"/>
                      <a:r>
                        <a:rPr lang="fi-FI" sz="1050" b="0" i="0" u="none" strike="noStrike">
                          <a:solidFill>
                            <a:srgbClr val="000000"/>
                          </a:solidFill>
                          <a:effectLst/>
                          <a:latin typeface="Work Sans" panose="00000500000000000000" pitchFamily="2" charset="0"/>
                        </a:rPr>
                        <a:t>2,03</a:t>
                      </a:r>
                    </a:p>
                  </a:txBody>
                  <a:tcPr marL="5588" marR="5588" marT="5588" marB="0" anchor="b">
                    <a:solidFill>
                      <a:schemeClr val="accent3">
                        <a:lumMod val="20000"/>
                        <a:lumOff val="80000"/>
                      </a:schemeClr>
                    </a:solidFill>
                  </a:tcPr>
                </a:tc>
                <a:tc>
                  <a:txBody>
                    <a:bodyPr/>
                    <a:lstStyle/>
                    <a:p>
                      <a:pPr algn="ctr" fontAlgn="b"/>
                      <a:r>
                        <a:rPr lang="fi-FI" sz="900" b="0" i="1" u="none" strike="noStrike">
                          <a:solidFill>
                            <a:srgbClr val="000000"/>
                          </a:solidFill>
                          <a:effectLst/>
                          <a:latin typeface="Work Sans" panose="00000500000000000000" pitchFamily="2" charset="0"/>
                        </a:rPr>
                        <a:t>72-75</a:t>
                      </a:r>
                    </a:p>
                  </a:txBody>
                  <a:tcPr marL="5588" marR="5588" marT="5588" marB="0" anchor="b">
                    <a:solidFill>
                      <a:schemeClr val="bg1">
                        <a:lumMod val="95000"/>
                      </a:schemeClr>
                    </a:solidFill>
                  </a:tcPr>
                </a:tc>
                <a:extLst>
                  <a:ext uri="{0D108BD9-81ED-4DB2-BD59-A6C34878D82A}">
                    <a16:rowId xmlns:a16="http://schemas.microsoft.com/office/drawing/2014/main" val="1375229603"/>
                  </a:ext>
                </a:extLst>
              </a:tr>
              <a:tr h="170362">
                <a:tc>
                  <a:txBody>
                    <a:bodyPr/>
                    <a:lstStyle/>
                    <a:p>
                      <a:pPr algn="l" fontAlgn="b"/>
                      <a:r>
                        <a:rPr lang="fi-FI" sz="1100" b="1" u="none" strike="noStrike">
                          <a:effectLst/>
                        </a:rPr>
                        <a:t>KAIKKI VASTAAJAT</a:t>
                      </a:r>
                      <a:endParaRPr lang="fi-FI" sz="11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1100" b="1" i="0" u="none" strike="noStrike">
                          <a:solidFill>
                            <a:srgbClr val="000000"/>
                          </a:solidFill>
                          <a:effectLst/>
                          <a:latin typeface="Work Sans" panose="00000500000000000000" pitchFamily="2" charset="0"/>
                        </a:rPr>
                        <a:t>3,58</a:t>
                      </a:r>
                    </a:p>
                  </a:txBody>
                  <a:tcPr marL="5588" marR="5588" marT="5588" marB="0" anchor="b">
                    <a:solidFill>
                      <a:schemeClr val="accent4">
                        <a:lumMod val="20000"/>
                        <a:lumOff val="80000"/>
                      </a:schemeClr>
                    </a:solidFill>
                  </a:tcPr>
                </a:tc>
                <a:tc>
                  <a:txBody>
                    <a:bodyPr/>
                    <a:lstStyle/>
                    <a:p>
                      <a:pPr algn="ctr" fontAlgn="b"/>
                      <a:r>
                        <a:rPr lang="fi-FI" sz="1100" b="1" i="0" u="none" strike="noStrike">
                          <a:solidFill>
                            <a:srgbClr val="000000"/>
                          </a:solidFill>
                          <a:effectLst/>
                          <a:latin typeface="Work Sans" panose="00000500000000000000" pitchFamily="2" charset="0"/>
                        </a:rPr>
                        <a:t>2,52</a:t>
                      </a:r>
                    </a:p>
                  </a:txBody>
                  <a:tcPr marL="5588" marR="5588" marT="5588" marB="0" anchor="b">
                    <a:solidFill>
                      <a:schemeClr val="accent3">
                        <a:lumMod val="20000"/>
                        <a:lumOff val="80000"/>
                      </a:schemeClr>
                    </a:solidFill>
                  </a:tcPr>
                </a:tc>
                <a:tc>
                  <a:txBody>
                    <a:bodyPr/>
                    <a:lstStyle/>
                    <a:p>
                      <a:pPr algn="ctr" fontAlgn="b"/>
                      <a:r>
                        <a:rPr lang="fi-FI" sz="1100" b="1" i="0" u="none" strike="noStrike">
                          <a:solidFill>
                            <a:srgbClr val="000000"/>
                          </a:solidFill>
                          <a:effectLst/>
                          <a:latin typeface="Work Sans" panose="00000500000000000000" pitchFamily="2" charset="0"/>
                        </a:rPr>
                        <a:t>2,41</a:t>
                      </a:r>
                    </a:p>
                  </a:txBody>
                  <a:tcPr marL="5588" marR="5588" marT="5588" marB="0" anchor="b">
                    <a:solidFill>
                      <a:schemeClr val="accent3">
                        <a:lumMod val="20000"/>
                        <a:lumOff val="80000"/>
                      </a:schemeClr>
                    </a:solidFill>
                  </a:tcPr>
                </a:tc>
                <a:tc>
                  <a:txBody>
                    <a:bodyPr/>
                    <a:lstStyle/>
                    <a:p>
                      <a:pPr algn="ctr" fontAlgn="b"/>
                      <a:r>
                        <a:rPr lang="fi-FI" sz="1100" b="1" i="0" u="none" strike="noStrike">
                          <a:solidFill>
                            <a:srgbClr val="000000"/>
                          </a:solidFill>
                          <a:effectLst/>
                          <a:latin typeface="Work Sans" panose="00000500000000000000" pitchFamily="2" charset="0"/>
                        </a:rPr>
                        <a:t>2,53</a:t>
                      </a:r>
                    </a:p>
                  </a:txBody>
                  <a:tcPr marL="5588" marR="5588" marT="5588" marB="0" anchor="b">
                    <a:solidFill>
                      <a:schemeClr val="accent3">
                        <a:lumMod val="20000"/>
                        <a:lumOff val="80000"/>
                      </a:schemeClr>
                    </a:solidFill>
                  </a:tcPr>
                </a:tc>
                <a:tc>
                  <a:txBody>
                    <a:bodyPr/>
                    <a:lstStyle/>
                    <a:p>
                      <a:pPr algn="ctr" fontAlgn="b"/>
                      <a:r>
                        <a:rPr lang="fi-FI" sz="1100" b="1" i="0" u="none" strike="noStrike">
                          <a:solidFill>
                            <a:srgbClr val="000000"/>
                          </a:solidFill>
                          <a:effectLst/>
                          <a:latin typeface="Work Sans" panose="00000500000000000000" pitchFamily="2" charset="0"/>
                        </a:rPr>
                        <a:t>2,28</a:t>
                      </a:r>
                    </a:p>
                  </a:txBody>
                  <a:tcPr marL="5588" marR="5588" marT="5588" marB="0" anchor="b">
                    <a:solidFill>
                      <a:schemeClr val="accent3">
                        <a:lumMod val="20000"/>
                        <a:lumOff val="80000"/>
                      </a:schemeClr>
                    </a:solidFill>
                  </a:tcPr>
                </a:tc>
                <a:tc>
                  <a:txBody>
                    <a:bodyPr/>
                    <a:lstStyle/>
                    <a:p>
                      <a:pPr algn="ctr" fontAlgn="b"/>
                      <a:r>
                        <a:rPr lang="fi-FI" sz="1100" b="1" i="0" u="none" strike="noStrike">
                          <a:solidFill>
                            <a:srgbClr val="000000"/>
                          </a:solidFill>
                          <a:effectLst/>
                          <a:latin typeface="Work Sans" panose="00000500000000000000" pitchFamily="2" charset="0"/>
                        </a:rPr>
                        <a:t>2,30</a:t>
                      </a:r>
                    </a:p>
                  </a:txBody>
                  <a:tcPr marL="5588" marR="5588" marT="5588" marB="0" anchor="b">
                    <a:solidFill>
                      <a:schemeClr val="accent3">
                        <a:lumMod val="20000"/>
                        <a:lumOff val="80000"/>
                      </a:schemeClr>
                    </a:solidFill>
                  </a:tcPr>
                </a:tc>
                <a:tc>
                  <a:txBody>
                    <a:bodyPr/>
                    <a:lstStyle/>
                    <a:p>
                      <a:pPr algn="ctr" fontAlgn="b"/>
                      <a:r>
                        <a:rPr lang="fi-FI" sz="900" b="1" i="1" u="none" strike="noStrike">
                          <a:solidFill>
                            <a:srgbClr val="000000"/>
                          </a:solidFill>
                          <a:effectLst/>
                          <a:latin typeface="Work Sans" panose="00000500000000000000" pitchFamily="2" charset="0"/>
                        </a:rPr>
                        <a:t>713-728</a:t>
                      </a:r>
                    </a:p>
                  </a:txBody>
                  <a:tcPr marL="5588" marR="5588" marT="5588" marB="0" anchor="b">
                    <a:solidFill>
                      <a:schemeClr val="bg1">
                        <a:lumMod val="95000"/>
                      </a:schemeClr>
                    </a:solidFill>
                  </a:tcPr>
                </a:tc>
                <a:extLst>
                  <a:ext uri="{0D108BD9-81ED-4DB2-BD59-A6C34878D82A}">
                    <a16:rowId xmlns:a16="http://schemas.microsoft.com/office/drawing/2014/main" val="3256534584"/>
                  </a:ext>
                </a:extLst>
              </a:tr>
              <a:tr h="158366">
                <a:tc>
                  <a:txBody>
                    <a:bodyPr/>
                    <a:lstStyle/>
                    <a:p>
                      <a:pPr algn="l" fontAlgn="b"/>
                      <a:r>
                        <a:rPr lang="fi-FI" sz="900" b="1" u="none" strike="noStrike">
                          <a:effectLst/>
                        </a:rPr>
                        <a:t>vaihteluväli</a:t>
                      </a:r>
                      <a:endParaRPr lang="fi-FI" sz="900" b="1" i="0"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900" b="1" i="0" u="none" strike="noStrike">
                          <a:solidFill>
                            <a:srgbClr val="000000"/>
                          </a:solidFill>
                          <a:effectLst/>
                          <a:latin typeface="Work Sans" panose="00000500000000000000" pitchFamily="2" charset="0"/>
                        </a:rPr>
                        <a:t>3,00 – 4,00</a:t>
                      </a:r>
                    </a:p>
                  </a:txBody>
                  <a:tcPr marL="5588" marR="5588" marT="5588" marB="0" anchor="b">
                    <a:noFill/>
                  </a:tcPr>
                </a:tc>
                <a:tc>
                  <a:txBody>
                    <a:bodyPr/>
                    <a:lstStyle/>
                    <a:p>
                      <a:pPr algn="ctr" fontAlgn="b"/>
                      <a:r>
                        <a:rPr lang="fi-FI" sz="900" b="1" i="0" u="none" strike="noStrike">
                          <a:solidFill>
                            <a:srgbClr val="000000"/>
                          </a:solidFill>
                          <a:effectLst/>
                          <a:latin typeface="Work Sans" panose="00000500000000000000" pitchFamily="2" charset="0"/>
                        </a:rPr>
                        <a:t>2,08 – 3,30</a:t>
                      </a:r>
                    </a:p>
                  </a:txBody>
                  <a:tcPr marL="5588" marR="5588" marT="5588" marB="0" anchor="b">
                    <a:noFill/>
                  </a:tcPr>
                </a:tc>
                <a:tc>
                  <a:txBody>
                    <a:bodyPr/>
                    <a:lstStyle/>
                    <a:p>
                      <a:pPr algn="ctr" fontAlgn="b"/>
                      <a:r>
                        <a:rPr lang="fi-FI" sz="900" b="1" i="0" u="none" strike="noStrike">
                          <a:solidFill>
                            <a:srgbClr val="000000"/>
                          </a:solidFill>
                          <a:effectLst/>
                          <a:latin typeface="Work Sans" panose="00000500000000000000" pitchFamily="2" charset="0"/>
                        </a:rPr>
                        <a:t>1,94 – 4,00</a:t>
                      </a:r>
                    </a:p>
                  </a:txBody>
                  <a:tcPr marL="5588" marR="5588" marT="5588" marB="0" anchor="b">
                    <a:noFill/>
                  </a:tcPr>
                </a:tc>
                <a:tc>
                  <a:txBody>
                    <a:bodyPr/>
                    <a:lstStyle/>
                    <a:p>
                      <a:pPr algn="ctr" fontAlgn="b"/>
                      <a:r>
                        <a:rPr lang="fi-FI" sz="900" b="1" i="0" u="none" strike="noStrike">
                          <a:solidFill>
                            <a:srgbClr val="000000"/>
                          </a:solidFill>
                          <a:effectLst/>
                          <a:latin typeface="Work Sans" panose="00000500000000000000" pitchFamily="2" charset="0"/>
                        </a:rPr>
                        <a:t>2,11 – 3,83</a:t>
                      </a:r>
                    </a:p>
                  </a:txBody>
                  <a:tcPr marL="5588" marR="5588" marT="5588" marB="0" anchor="b">
                    <a:noFill/>
                  </a:tcPr>
                </a:tc>
                <a:tc>
                  <a:txBody>
                    <a:bodyPr/>
                    <a:lstStyle/>
                    <a:p>
                      <a:pPr algn="ctr" fontAlgn="b"/>
                      <a:r>
                        <a:rPr lang="fi-FI" sz="900" b="1" i="0" u="none" strike="noStrike">
                          <a:solidFill>
                            <a:srgbClr val="000000"/>
                          </a:solidFill>
                          <a:effectLst/>
                          <a:latin typeface="Work Sans" panose="00000500000000000000" pitchFamily="2" charset="0"/>
                        </a:rPr>
                        <a:t>2,01 – 3,33</a:t>
                      </a:r>
                    </a:p>
                  </a:txBody>
                  <a:tcPr marL="5588" marR="5588" marT="5588" marB="0" anchor="b">
                    <a:noFill/>
                  </a:tcPr>
                </a:tc>
                <a:tc>
                  <a:txBody>
                    <a:bodyPr/>
                    <a:lstStyle/>
                    <a:p>
                      <a:pPr algn="ctr" fontAlgn="b"/>
                      <a:r>
                        <a:rPr lang="fi-FI" sz="900" b="1" i="0" u="none" strike="noStrike">
                          <a:solidFill>
                            <a:srgbClr val="000000"/>
                          </a:solidFill>
                          <a:effectLst/>
                          <a:latin typeface="Work Sans" panose="00000500000000000000" pitchFamily="2" charset="0"/>
                        </a:rPr>
                        <a:t>2,00 – 3,09</a:t>
                      </a:r>
                    </a:p>
                  </a:txBody>
                  <a:tcPr marL="5588" marR="5588" marT="5588" marB="0" anchor="b">
                    <a:noFill/>
                  </a:tcPr>
                </a:tc>
                <a:tc>
                  <a:txBody>
                    <a:bodyPr/>
                    <a:lstStyle/>
                    <a:p>
                      <a:pPr algn="ctr" fontAlgn="b"/>
                      <a:endParaRPr lang="fi-FI" sz="900" b="0" i="0" u="none" strike="noStrike">
                        <a:solidFill>
                          <a:srgbClr val="000000"/>
                        </a:solidFill>
                        <a:effectLst/>
                        <a:latin typeface="Work Sans" panose="00000500000000000000" pitchFamily="2" charset="0"/>
                      </a:endParaRPr>
                    </a:p>
                  </a:txBody>
                  <a:tcPr marL="5588" marR="5588" marT="5588" marB="0" anchor="b">
                    <a:noFill/>
                  </a:tcPr>
                </a:tc>
                <a:extLst>
                  <a:ext uri="{0D108BD9-81ED-4DB2-BD59-A6C34878D82A}">
                    <a16:rowId xmlns:a16="http://schemas.microsoft.com/office/drawing/2014/main" val="3534727699"/>
                  </a:ext>
                </a:extLst>
              </a:tr>
              <a:tr h="161172">
                <a:tc>
                  <a:txBody>
                    <a:bodyPr/>
                    <a:lstStyle/>
                    <a:p>
                      <a:pPr algn="l" fontAlgn="b"/>
                      <a:r>
                        <a:rPr lang="fi-FI" sz="900" u="none" strike="noStrike">
                          <a:effectLst/>
                        </a:rPr>
                        <a:t>N=</a:t>
                      </a:r>
                      <a:endParaRPr lang="fi-FI" sz="900" b="0" i="1" u="none" strike="noStrike">
                        <a:solidFill>
                          <a:srgbClr val="000000"/>
                        </a:solidFill>
                        <a:effectLst/>
                        <a:latin typeface="Work Sans" panose="00000500000000000000" pitchFamily="2" charset="0"/>
                      </a:endParaRPr>
                    </a:p>
                  </a:txBody>
                  <a:tcPr marL="5588" marR="5588" marT="5588" marB="0" anchor="b"/>
                </a:tc>
                <a:tc>
                  <a:txBody>
                    <a:bodyPr/>
                    <a:lstStyle/>
                    <a:p>
                      <a:pPr algn="ctr" fontAlgn="b"/>
                      <a:r>
                        <a:rPr lang="fi-FI" sz="900" b="0" i="1" u="none" strike="noStrike">
                          <a:solidFill>
                            <a:srgbClr val="000000"/>
                          </a:solidFill>
                          <a:effectLst/>
                          <a:latin typeface="Work Sans" panose="00000500000000000000" pitchFamily="2" charset="0"/>
                        </a:rPr>
                        <a:t>728</a:t>
                      </a:r>
                    </a:p>
                  </a:txBody>
                  <a:tcPr marL="5588" marR="5588" marT="5588" marB="0" anchor="b">
                    <a:noFill/>
                  </a:tcPr>
                </a:tc>
                <a:tc>
                  <a:txBody>
                    <a:bodyPr/>
                    <a:lstStyle/>
                    <a:p>
                      <a:pPr algn="ctr" fontAlgn="b"/>
                      <a:r>
                        <a:rPr lang="fi-FI" sz="900" b="0" i="1" u="none" strike="noStrike">
                          <a:solidFill>
                            <a:srgbClr val="000000"/>
                          </a:solidFill>
                          <a:effectLst/>
                          <a:latin typeface="Work Sans" panose="00000500000000000000" pitchFamily="2" charset="0"/>
                        </a:rPr>
                        <a:t>717</a:t>
                      </a:r>
                    </a:p>
                  </a:txBody>
                  <a:tcPr marL="5588" marR="5588" marT="5588" marB="0" anchor="b">
                    <a:noFill/>
                  </a:tcPr>
                </a:tc>
                <a:tc>
                  <a:txBody>
                    <a:bodyPr/>
                    <a:lstStyle/>
                    <a:p>
                      <a:pPr algn="ctr" fontAlgn="b"/>
                      <a:r>
                        <a:rPr lang="fi-FI" sz="900" b="0" i="1" u="none" strike="noStrike">
                          <a:solidFill>
                            <a:srgbClr val="000000"/>
                          </a:solidFill>
                          <a:effectLst/>
                          <a:latin typeface="Work Sans" panose="00000500000000000000" pitchFamily="2" charset="0"/>
                        </a:rPr>
                        <a:t>728</a:t>
                      </a:r>
                    </a:p>
                  </a:txBody>
                  <a:tcPr marL="5588" marR="5588" marT="5588" marB="0" anchor="b">
                    <a:noFill/>
                  </a:tcPr>
                </a:tc>
                <a:tc>
                  <a:txBody>
                    <a:bodyPr/>
                    <a:lstStyle/>
                    <a:p>
                      <a:pPr algn="ctr" fontAlgn="b"/>
                      <a:r>
                        <a:rPr lang="fi-FI" sz="900" b="0" i="1" u="none" strike="noStrike">
                          <a:solidFill>
                            <a:srgbClr val="000000"/>
                          </a:solidFill>
                          <a:effectLst/>
                          <a:latin typeface="Work Sans" panose="00000500000000000000" pitchFamily="2" charset="0"/>
                        </a:rPr>
                        <a:t>726</a:t>
                      </a:r>
                    </a:p>
                  </a:txBody>
                  <a:tcPr marL="5588" marR="5588" marT="5588" marB="0" anchor="b">
                    <a:noFill/>
                  </a:tcPr>
                </a:tc>
                <a:tc>
                  <a:txBody>
                    <a:bodyPr/>
                    <a:lstStyle/>
                    <a:p>
                      <a:pPr algn="ctr" fontAlgn="b"/>
                      <a:r>
                        <a:rPr lang="fi-FI" sz="900" b="0" i="1" u="none" strike="noStrike">
                          <a:solidFill>
                            <a:srgbClr val="000000"/>
                          </a:solidFill>
                          <a:effectLst/>
                          <a:latin typeface="Work Sans" panose="00000500000000000000" pitchFamily="2" charset="0"/>
                        </a:rPr>
                        <a:t>713</a:t>
                      </a:r>
                    </a:p>
                  </a:txBody>
                  <a:tcPr marL="5588" marR="5588" marT="5588" marB="0" anchor="b">
                    <a:noFill/>
                  </a:tcPr>
                </a:tc>
                <a:tc>
                  <a:txBody>
                    <a:bodyPr/>
                    <a:lstStyle/>
                    <a:p>
                      <a:pPr algn="ctr" fontAlgn="b"/>
                      <a:r>
                        <a:rPr lang="fi-FI" sz="900" b="0" i="1" u="none" strike="noStrike">
                          <a:solidFill>
                            <a:srgbClr val="000000"/>
                          </a:solidFill>
                          <a:effectLst/>
                          <a:latin typeface="Work Sans" panose="00000500000000000000" pitchFamily="2" charset="0"/>
                        </a:rPr>
                        <a:t>717</a:t>
                      </a:r>
                    </a:p>
                  </a:txBody>
                  <a:tcPr marL="5588" marR="5588" marT="5588" marB="0" anchor="b">
                    <a:noFill/>
                  </a:tcPr>
                </a:tc>
                <a:tc>
                  <a:txBody>
                    <a:bodyPr/>
                    <a:lstStyle/>
                    <a:p>
                      <a:pPr algn="ctr" fontAlgn="b"/>
                      <a:endParaRPr lang="fi-FI" sz="900" b="0" i="1" u="none" strike="noStrike">
                        <a:solidFill>
                          <a:srgbClr val="000000"/>
                        </a:solidFill>
                        <a:effectLst/>
                        <a:latin typeface="Work Sans" panose="00000500000000000000" pitchFamily="2" charset="0"/>
                      </a:endParaRPr>
                    </a:p>
                  </a:txBody>
                  <a:tcPr marL="5588" marR="5588" marT="5588" marB="0" anchor="b">
                    <a:noFill/>
                  </a:tcPr>
                </a:tc>
                <a:extLst>
                  <a:ext uri="{0D108BD9-81ED-4DB2-BD59-A6C34878D82A}">
                    <a16:rowId xmlns:a16="http://schemas.microsoft.com/office/drawing/2014/main" val="3573118717"/>
                  </a:ext>
                </a:extLst>
              </a:tr>
            </a:tbl>
          </a:graphicData>
        </a:graphic>
      </p:graphicFrame>
      <p:sp>
        <p:nvSpPr>
          <p:cNvPr id="6" name="Tekstiruutu 5">
            <a:extLst>
              <a:ext uri="{FF2B5EF4-FFF2-40B4-BE49-F238E27FC236}">
                <a16:creationId xmlns:a16="http://schemas.microsoft.com/office/drawing/2014/main" id="{516CC980-B84D-3402-E4D3-0180EF94153B}"/>
              </a:ext>
            </a:extLst>
          </p:cNvPr>
          <p:cNvSpPr txBox="1"/>
          <p:nvPr/>
        </p:nvSpPr>
        <p:spPr>
          <a:xfrm>
            <a:off x="1127448" y="6525345"/>
            <a:ext cx="524534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0000"/>
                </a:solidFill>
                <a:effectLst/>
                <a:uLnTx/>
                <a:uFillTx/>
                <a:latin typeface="Work Sans"/>
                <a:ea typeface="+mn-ea"/>
                <a:cs typeface="+mn-cs"/>
              </a:rPr>
              <a:t>(Sinisellä taustoitetut positiivisia arvioita, punaisella taustoitetut kriittisiä.)</a:t>
            </a:r>
          </a:p>
        </p:txBody>
      </p:sp>
      <p:pic>
        <p:nvPicPr>
          <p:cNvPr id="5" name="Kuva 4" descr="Kuva, joka sisältää kohteen Fontti, Grafiikka, kuvakaappaus, muotoilu&#10;&#10;Kuvaus luotu automaattisesti">
            <a:extLst>
              <a:ext uri="{FF2B5EF4-FFF2-40B4-BE49-F238E27FC236}">
                <a16:creationId xmlns:a16="http://schemas.microsoft.com/office/drawing/2014/main" id="{61F61600-530B-2C8F-433A-362DE5810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2504" y="6442553"/>
            <a:ext cx="1064095" cy="419499"/>
          </a:xfrm>
          <a:prstGeom prst="rect">
            <a:avLst/>
          </a:prstGeom>
        </p:spPr>
      </p:pic>
    </p:spTree>
    <p:extLst>
      <p:ext uri="{BB962C8B-B14F-4D97-AF65-F5344CB8AC3E}">
        <p14:creationId xmlns:p14="http://schemas.microsoft.com/office/powerpoint/2010/main" val="7997825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2508F-CAB7-22AE-6DEF-1A1AB3844BED}"/>
              </a:ext>
            </a:extLst>
          </p:cNvPr>
          <p:cNvSpPr>
            <a:spLocks noGrp="1"/>
          </p:cNvSpPr>
          <p:nvPr>
            <p:ph type="title"/>
          </p:nvPr>
        </p:nvSpPr>
        <p:spPr>
          <a:xfrm>
            <a:off x="766764" y="2564880"/>
            <a:ext cx="10369796" cy="1728240"/>
          </a:xfrm>
        </p:spPr>
        <p:txBody>
          <a:bodyPr/>
          <a:lstStyle/>
          <a:p>
            <a:r>
              <a:rPr lang="fi-FI" sz="4000"/>
              <a:t>Yhteistyön toimivuus</a:t>
            </a:r>
          </a:p>
        </p:txBody>
      </p:sp>
      <p:sp>
        <p:nvSpPr>
          <p:cNvPr id="4" name="Dian numeron paikkamerkki 3">
            <a:extLst>
              <a:ext uri="{FF2B5EF4-FFF2-40B4-BE49-F238E27FC236}">
                <a16:creationId xmlns:a16="http://schemas.microsoft.com/office/drawing/2014/main" id="{1A9D68A2-874B-4949-2550-B213B5F5C3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6" name="Tekstiruutu 5">
            <a:extLst>
              <a:ext uri="{FF2B5EF4-FFF2-40B4-BE49-F238E27FC236}">
                <a16:creationId xmlns:a16="http://schemas.microsoft.com/office/drawing/2014/main" id="{F2CF77B6-ACDD-F493-82B4-EF39F94059B0}"/>
              </a:ext>
            </a:extLst>
          </p:cNvPr>
          <p:cNvSpPr txBox="1"/>
          <p:nvPr/>
        </p:nvSpPr>
        <p:spPr>
          <a:xfrm>
            <a:off x="4444746" y="4123843"/>
            <a:ext cx="330250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Work Sans"/>
                <a:ea typeface="+mn-ea"/>
                <a:cs typeface="+mn-cs"/>
              </a:rPr>
              <a:t>Koontia avoimista vastauksista</a:t>
            </a:r>
          </a:p>
        </p:txBody>
      </p:sp>
      <p:pic>
        <p:nvPicPr>
          <p:cNvPr id="5" name="Kuva 4" descr="Kuva, joka sisältää kohteen Fontti, Grafiikka, logo, teksti&#10;&#10;Kuvaus luotu automaattisesti">
            <a:extLst>
              <a:ext uri="{FF2B5EF4-FFF2-40B4-BE49-F238E27FC236}">
                <a16:creationId xmlns:a16="http://schemas.microsoft.com/office/drawing/2014/main" id="{6462F67A-3878-0F9F-48BC-C9C8B90F22AE}"/>
              </a:ext>
            </a:extLst>
          </p:cNvPr>
          <p:cNvPicPr>
            <a:picLocks noChangeAspect="1"/>
          </p:cNvPicPr>
          <p:nvPr/>
        </p:nvPicPr>
        <p:blipFill>
          <a:blip r:embed="rId2"/>
          <a:stretch>
            <a:fillRect/>
          </a:stretch>
        </p:blipFill>
        <p:spPr>
          <a:xfrm>
            <a:off x="9682480" y="6210593"/>
            <a:ext cx="1036320" cy="400734"/>
          </a:xfrm>
          <a:prstGeom prst="rect">
            <a:avLst/>
          </a:prstGeom>
        </p:spPr>
      </p:pic>
    </p:spTree>
    <p:extLst>
      <p:ext uri="{BB962C8B-B14F-4D97-AF65-F5344CB8AC3E}">
        <p14:creationId xmlns:p14="http://schemas.microsoft.com/office/powerpoint/2010/main" val="270779914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517A3-1F93-2EFF-D57D-F2B4477B0FC8}"/>
              </a:ext>
            </a:extLst>
          </p:cNvPr>
          <p:cNvSpPr>
            <a:spLocks noGrp="1"/>
          </p:cNvSpPr>
          <p:nvPr>
            <p:ph type="title"/>
          </p:nvPr>
        </p:nvSpPr>
        <p:spPr>
          <a:xfrm>
            <a:off x="692872" y="332655"/>
            <a:ext cx="10658475" cy="557980"/>
          </a:xfrm>
        </p:spPr>
        <p:txBody>
          <a:bodyPr/>
          <a:lstStyle/>
          <a:p>
            <a:pPr algn="ctr"/>
            <a:r>
              <a:rPr lang="fi-FI"/>
              <a:t>Yhteistyössä toimivaa</a:t>
            </a:r>
          </a:p>
        </p:txBody>
      </p:sp>
      <p:sp>
        <p:nvSpPr>
          <p:cNvPr id="3" name="Sisällön paikkamerkki 2">
            <a:extLst>
              <a:ext uri="{FF2B5EF4-FFF2-40B4-BE49-F238E27FC236}">
                <a16:creationId xmlns:a16="http://schemas.microsoft.com/office/drawing/2014/main" id="{CAEB289C-8BC2-0A4E-95BE-219220A91F94}"/>
              </a:ext>
            </a:extLst>
          </p:cNvPr>
          <p:cNvSpPr>
            <a:spLocks noGrp="1"/>
          </p:cNvSpPr>
          <p:nvPr>
            <p:ph sz="half" idx="1"/>
          </p:nvPr>
        </p:nvSpPr>
        <p:spPr>
          <a:xfrm>
            <a:off x="4421985" y="1698738"/>
            <a:ext cx="3384967" cy="4835089"/>
          </a:xfrm>
        </p:spPr>
        <p:txBody>
          <a:bodyPr/>
          <a:lstStyle/>
          <a:p>
            <a:r>
              <a:rPr lang="fi-FI" sz="1400"/>
              <a:t>Hyvä yhteydenpito ja vuoropuhelu johdon välillä</a:t>
            </a:r>
          </a:p>
          <a:p>
            <a:r>
              <a:rPr lang="fi-FI" sz="1400"/>
              <a:t>Ylimmän johdon tapaamiset ja ylätason yhteistyö</a:t>
            </a:r>
          </a:p>
          <a:p>
            <a:r>
              <a:rPr lang="fi-FI" sz="1400"/>
              <a:t>Henkilökohtaiset kontaktit</a:t>
            </a:r>
          </a:p>
          <a:p>
            <a:r>
              <a:rPr lang="fi-FI" sz="1400"/>
              <a:t>Palvelut ovat toimineet</a:t>
            </a:r>
          </a:p>
          <a:p>
            <a:r>
              <a:rPr lang="fi-FI" sz="1400"/>
              <a:t>Henkilöstön siirto</a:t>
            </a:r>
          </a:p>
          <a:p>
            <a:r>
              <a:rPr lang="fi-FI" sz="1400" err="1"/>
              <a:t>Hyte</a:t>
            </a:r>
            <a:r>
              <a:rPr lang="fi-FI" sz="1400"/>
              <a:t>-yhteistyö</a:t>
            </a:r>
          </a:p>
          <a:p>
            <a:r>
              <a:rPr lang="fi-FI" sz="1400"/>
              <a:t>Hyvinvointialueen tiedottaminen</a:t>
            </a:r>
          </a:p>
          <a:p>
            <a:r>
              <a:rPr lang="fi-FI" sz="1400"/>
              <a:t>Ei mikään</a:t>
            </a:r>
          </a:p>
          <a:p>
            <a:endParaRPr lang="fi-FI"/>
          </a:p>
        </p:txBody>
      </p:sp>
      <p:sp>
        <p:nvSpPr>
          <p:cNvPr id="4" name="Dian numeron paikkamerkki 3">
            <a:extLst>
              <a:ext uri="{FF2B5EF4-FFF2-40B4-BE49-F238E27FC236}">
                <a16:creationId xmlns:a16="http://schemas.microsoft.com/office/drawing/2014/main" id="{9FFD2B06-9A0F-BBE8-B321-0E6217CC6C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E796FB04-1438-3010-D554-A0721164B920}"/>
              </a:ext>
            </a:extLst>
          </p:cNvPr>
          <p:cNvSpPr>
            <a:spLocks noGrp="1"/>
          </p:cNvSpPr>
          <p:nvPr>
            <p:ph sz="half" idx="13"/>
          </p:nvPr>
        </p:nvSpPr>
        <p:spPr>
          <a:xfrm>
            <a:off x="766762" y="1690255"/>
            <a:ext cx="3384967" cy="4835089"/>
          </a:xfrm>
        </p:spPr>
        <p:txBody>
          <a:bodyPr/>
          <a:lstStyle/>
          <a:p>
            <a:r>
              <a:rPr lang="fi-FI" sz="1400"/>
              <a:t>Vuoropuhelu luottamushenkilöiden välillä ollut toimivaa ja avointa</a:t>
            </a:r>
          </a:p>
          <a:p>
            <a:r>
              <a:rPr lang="fi-FI" sz="1400"/>
              <a:t>Yhteistyö ylimmän johdon osalta toimii</a:t>
            </a:r>
          </a:p>
          <a:p>
            <a:r>
              <a:rPr lang="fi-FI" sz="1400"/>
              <a:t>Yhteinen tahtotila </a:t>
            </a:r>
          </a:p>
          <a:p>
            <a:r>
              <a:rPr lang="fi-FI" sz="1400"/>
              <a:t>Tiedonvälitys</a:t>
            </a:r>
          </a:p>
          <a:p>
            <a:r>
              <a:rPr lang="fi-FI" sz="1400"/>
              <a:t>Viestit kulkevat, kun on samoja luottamushenkilöitä</a:t>
            </a:r>
          </a:p>
          <a:p>
            <a:r>
              <a:rPr lang="fi-FI" sz="1400"/>
              <a:t>Aiemmat rakenteet ja toimintamallit, jatkuminen</a:t>
            </a:r>
          </a:p>
          <a:p>
            <a:r>
              <a:rPr lang="fi-FI" sz="1400"/>
              <a:t>Säännölliset tapaamiset</a:t>
            </a:r>
          </a:p>
          <a:p>
            <a:endParaRPr lang="fi-FI"/>
          </a:p>
        </p:txBody>
      </p:sp>
      <p:sp>
        <p:nvSpPr>
          <p:cNvPr id="6" name="Sisällön paikkamerkki 5">
            <a:extLst>
              <a:ext uri="{FF2B5EF4-FFF2-40B4-BE49-F238E27FC236}">
                <a16:creationId xmlns:a16="http://schemas.microsoft.com/office/drawing/2014/main" id="{C47925CE-49DB-3936-ED65-B4B3C354260B}"/>
              </a:ext>
            </a:extLst>
          </p:cNvPr>
          <p:cNvSpPr>
            <a:spLocks noGrp="1"/>
          </p:cNvSpPr>
          <p:nvPr>
            <p:ph sz="half" idx="14"/>
          </p:nvPr>
        </p:nvSpPr>
        <p:spPr>
          <a:xfrm>
            <a:off x="8040271" y="1690255"/>
            <a:ext cx="3384967" cy="4835089"/>
          </a:xfrm>
        </p:spPr>
        <p:txBody>
          <a:bodyPr/>
          <a:lstStyle/>
          <a:p>
            <a:r>
              <a:rPr lang="fi-FI" sz="1400"/>
              <a:t>Vanhojen rakenteiden ja toimintamallien jatkuminen</a:t>
            </a:r>
          </a:p>
          <a:p>
            <a:r>
              <a:rPr lang="fi-FI" sz="1400"/>
              <a:t>Ennalta tutut yhteyshenkilöt</a:t>
            </a:r>
          </a:p>
          <a:p>
            <a:r>
              <a:rPr lang="fi-FI" sz="1400"/>
              <a:t>Tahtotila yhteistyöhön</a:t>
            </a:r>
          </a:p>
          <a:p>
            <a:r>
              <a:rPr lang="fi-FI" sz="1400"/>
              <a:t>Avoin ja rakentava vuoropuhelu</a:t>
            </a:r>
          </a:p>
          <a:p>
            <a:r>
              <a:rPr lang="fi-FI" sz="1400"/>
              <a:t>Säännölliset palaverit</a:t>
            </a:r>
          </a:p>
          <a:p>
            <a:r>
              <a:rPr lang="fi-FI" sz="1400"/>
              <a:t>Yhteinen suunnittelu</a:t>
            </a:r>
          </a:p>
          <a:p>
            <a:r>
              <a:rPr lang="fi-FI" sz="1400"/>
              <a:t>Yhteistyö toimii asiantuntijatasolla, vaikka organisaatiot riitelevät</a:t>
            </a:r>
          </a:p>
          <a:p>
            <a:r>
              <a:rPr lang="fi-FI" sz="1400"/>
              <a:t>Viestinnän toimivuus</a:t>
            </a:r>
          </a:p>
          <a:p>
            <a:r>
              <a:rPr lang="fi-FI" sz="1400"/>
              <a:t>Hyvä yhteistyö mm.: opiskeluhuolto, </a:t>
            </a:r>
            <a:r>
              <a:rPr lang="fi-FI" sz="1400" err="1"/>
              <a:t>hyte</a:t>
            </a:r>
            <a:r>
              <a:rPr lang="fi-FI" sz="1400"/>
              <a:t>, perhekeskukset, varautuminen, työllisyys, kotoutuminen ja tila-asiat</a:t>
            </a:r>
          </a:p>
          <a:p>
            <a:r>
              <a:rPr lang="fi-FI" sz="1400"/>
              <a:t>Mikään ei toimi</a:t>
            </a:r>
          </a:p>
        </p:txBody>
      </p:sp>
      <p:sp>
        <p:nvSpPr>
          <p:cNvPr id="7" name="Tekstiruutu 6">
            <a:extLst>
              <a:ext uri="{FF2B5EF4-FFF2-40B4-BE49-F238E27FC236}">
                <a16:creationId xmlns:a16="http://schemas.microsoft.com/office/drawing/2014/main" id="{A77C9D53-B6AF-C740-143A-2CDA129EB62A}"/>
              </a:ext>
            </a:extLst>
          </p:cNvPr>
          <p:cNvSpPr txBox="1"/>
          <p:nvPr/>
        </p:nvSpPr>
        <p:spPr>
          <a:xfrm>
            <a:off x="4421987" y="1351700"/>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Kuntajohtajat</a:t>
            </a:r>
            <a:endParaRPr kumimoji="0" lang="fi-FI" sz="1800" b="0" i="0" u="none" strike="noStrike" kern="1200" cap="none" spc="0" normalizeH="0" baseline="0" noProof="0">
              <a:ln>
                <a:noFill/>
              </a:ln>
              <a:solidFill>
                <a:srgbClr val="000000"/>
              </a:solidFill>
              <a:effectLst/>
              <a:uLnTx/>
              <a:uFillTx/>
              <a:latin typeface="Work Sans"/>
              <a:ea typeface="+mn-ea"/>
              <a:cs typeface="+mn-cs"/>
            </a:endParaRPr>
          </a:p>
        </p:txBody>
      </p:sp>
      <p:sp>
        <p:nvSpPr>
          <p:cNvPr id="8" name="Tekstiruutu 7">
            <a:extLst>
              <a:ext uri="{FF2B5EF4-FFF2-40B4-BE49-F238E27FC236}">
                <a16:creationId xmlns:a16="http://schemas.microsoft.com/office/drawing/2014/main" id="{CF74083A-19B7-FEE2-5E95-E18828D56688}"/>
              </a:ext>
            </a:extLst>
          </p:cNvPr>
          <p:cNvSpPr txBox="1"/>
          <p:nvPr/>
        </p:nvSpPr>
        <p:spPr>
          <a:xfrm>
            <a:off x="766764" y="135170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399C2AC4-FCC6-4C99-E676-E451CC512B54}"/>
              </a:ext>
            </a:extLst>
          </p:cNvPr>
          <p:cNvSpPr txBox="1"/>
          <p:nvPr/>
        </p:nvSpPr>
        <p:spPr>
          <a:xfrm>
            <a:off x="8040263" y="1351700"/>
            <a:ext cx="3384965"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0" name="Puhekupla: Soikea 9">
            <a:extLst>
              <a:ext uri="{FF2B5EF4-FFF2-40B4-BE49-F238E27FC236}">
                <a16:creationId xmlns:a16="http://schemas.microsoft.com/office/drawing/2014/main" id="{753241DD-B29E-54C5-7542-F92606DFB2CE}"/>
              </a:ext>
            </a:extLst>
          </p:cNvPr>
          <p:cNvSpPr/>
          <p:nvPr/>
        </p:nvSpPr>
        <p:spPr>
          <a:xfrm>
            <a:off x="4795898" y="4797698"/>
            <a:ext cx="3011054" cy="898975"/>
          </a:xfrm>
          <a:prstGeom prst="wedgeEllipse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rgbClr val="000000"/>
                </a:solidFill>
                <a:effectLst/>
                <a:uLnTx/>
                <a:uFillTx/>
                <a:latin typeface="Work Sans"/>
                <a:ea typeface="+mn-ea"/>
                <a:cs typeface="+mn-cs"/>
              </a:rPr>
              <a:t>”Yhteistyö hyvinvointialueen palvelustrategian laadinnassa on ollut aidosti yhteistä tekemistä”</a:t>
            </a:r>
          </a:p>
        </p:txBody>
      </p:sp>
      <p:sp>
        <p:nvSpPr>
          <p:cNvPr id="11" name="Puhekupla: Soikea 10">
            <a:extLst>
              <a:ext uri="{FF2B5EF4-FFF2-40B4-BE49-F238E27FC236}">
                <a16:creationId xmlns:a16="http://schemas.microsoft.com/office/drawing/2014/main" id="{8FCD740B-22BA-BA18-F2BC-8CA17CD4716F}"/>
              </a:ext>
            </a:extLst>
          </p:cNvPr>
          <p:cNvSpPr/>
          <p:nvPr/>
        </p:nvSpPr>
        <p:spPr>
          <a:xfrm>
            <a:off x="1169572" y="5468470"/>
            <a:ext cx="2310214" cy="1056874"/>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rgbClr val="000000"/>
                </a:solidFill>
                <a:effectLst/>
                <a:uLnTx/>
                <a:uFillTx/>
                <a:latin typeface="Work Sans"/>
                <a:ea typeface="+mn-ea"/>
                <a:cs typeface="+mn-cs"/>
              </a:rPr>
              <a:t>”Hyvä ihmisten välinen yhteistyö, yhteistyö parantunut viime kuukausina”</a:t>
            </a:r>
          </a:p>
        </p:txBody>
      </p:sp>
      <p:sp>
        <p:nvSpPr>
          <p:cNvPr id="13" name="Puhekupla: Soikea 12">
            <a:extLst>
              <a:ext uri="{FF2B5EF4-FFF2-40B4-BE49-F238E27FC236}">
                <a16:creationId xmlns:a16="http://schemas.microsoft.com/office/drawing/2014/main" id="{BAEB1DF3-96E6-53EC-A785-DB1BEC520C66}"/>
              </a:ext>
            </a:extLst>
          </p:cNvPr>
          <p:cNvSpPr/>
          <p:nvPr/>
        </p:nvSpPr>
        <p:spPr>
          <a:xfrm>
            <a:off x="9180946" y="332654"/>
            <a:ext cx="3011054" cy="898975"/>
          </a:xfrm>
          <a:prstGeom prst="wedgeEllipseCallou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rgbClr val="000000"/>
                </a:solidFill>
                <a:effectLst/>
                <a:uLnTx/>
                <a:uFillTx/>
                <a:latin typeface="Work Sans"/>
                <a:ea typeface="+mn-ea"/>
                <a:cs typeface="+mn-cs"/>
              </a:rPr>
              <a:t>”Henkilöiden pysyvyys näin massiivisessa muutostilanteessa on keskeistä”</a:t>
            </a:r>
            <a:endParaRPr kumimoji="0" lang="fi-FI" sz="1200" b="0" i="0" u="none" strike="noStrike" kern="1200" cap="none" spc="0" normalizeH="0" baseline="0" noProof="0">
              <a:ln>
                <a:noFill/>
              </a:ln>
              <a:solidFill>
                <a:srgbClr val="000000"/>
              </a:solidFill>
              <a:effectLst/>
              <a:uLnTx/>
              <a:uFillTx/>
              <a:latin typeface="Work Sans"/>
              <a:ea typeface="+mn-ea"/>
              <a:cs typeface="+mn-cs"/>
            </a:endParaRPr>
          </a:p>
        </p:txBody>
      </p:sp>
      <p:pic>
        <p:nvPicPr>
          <p:cNvPr id="15" name="Kuva 14" descr="Kuva, joka sisältää kohteen vaate, seisominen, animaatio, henkilö&#10;&#10;Kuvaus luotu automaattisesti">
            <a:extLst>
              <a:ext uri="{FF2B5EF4-FFF2-40B4-BE49-F238E27FC236}">
                <a16:creationId xmlns:a16="http://schemas.microsoft.com/office/drawing/2014/main" id="{1CE6D060-81BE-43B3-8269-11C096B17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389" y="1016324"/>
            <a:ext cx="1094429" cy="1009306"/>
          </a:xfrm>
          <a:prstGeom prst="rect">
            <a:avLst/>
          </a:prstGeom>
        </p:spPr>
      </p:pic>
      <p:pic>
        <p:nvPicPr>
          <p:cNvPr id="17" name="Kuva 16" descr="Kuva, joka sisältää kohteen animaatio, vaate, henkilö, clipart&#10;&#10;Kuvaus luotu automaattisesti">
            <a:extLst>
              <a:ext uri="{FF2B5EF4-FFF2-40B4-BE49-F238E27FC236}">
                <a16:creationId xmlns:a16="http://schemas.microsoft.com/office/drawing/2014/main" id="{024E56CB-E594-28CA-739C-60AAE724C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092" y="5547232"/>
            <a:ext cx="1447731" cy="1015942"/>
          </a:xfrm>
          <a:prstGeom prst="rect">
            <a:avLst/>
          </a:prstGeom>
        </p:spPr>
      </p:pic>
    </p:spTree>
    <p:extLst>
      <p:ext uri="{BB962C8B-B14F-4D97-AF65-F5344CB8AC3E}">
        <p14:creationId xmlns:p14="http://schemas.microsoft.com/office/powerpoint/2010/main" val="7447506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517A3-1F93-2EFF-D57D-F2B4477B0FC8}"/>
              </a:ext>
            </a:extLst>
          </p:cNvPr>
          <p:cNvSpPr>
            <a:spLocks noGrp="1"/>
          </p:cNvSpPr>
          <p:nvPr>
            <p:ph type="title"/>
          </p:nvPr>
        </p:nvSpPr>
        <p:spPr>
          <a:xfrm>
            <a:off x="695400" y="497356"/>
            <a:ext cx="9706226" cy="497251"/>
          </a:xfrm>
        </p:spPr>
        <p:txBody>
          <a:bodyPr/>
          <a:lstStyle/>
          <a:p>
            <a:pPr algn="ctr"/>
            <a:r>
              <a:rPr lang="fi-FI"/>
              <a:t>Yhteistyössä parannettavaa</a:t>
            </a:r>
          </a:p>
        </p:txBody>
      </p:sp>
      <p:sp>
        <p:nvSpPr>
          <p:cNvPr id="3" name="Sisällön paikkamerkki 2">
            <a:extLst>
              <a:ext uri="{FF2B5EF4-FFF2-40B4-BE49-F238E27FC236}">
                <a16:creationId xmlns:a16="http://schemas.microsoft.com/office/drawing/2014/main" id="{CAEB289C-8BC2-0A4E-95BE-219220A91F94}"/>
              </a:ext>
            </a:extLst>
          </p:cNvPr>
          <p:cNvSpPr>
            <a:spLocks noGrp="1"/>
          </p:cNvSpPr>
          <p:nvPr>
            <p:ph sz="half" idx="1"/>
          </p:nvPr>
        </p:nvSpPr>
        <p:spPr>
          <a:xfrm>
            <a:off x="4421985" y="1698738"/>
            <a:ext cx="3384967" cy="4942207"/>
          </a:xfrm>
        </p:spPr>
        <p:txBody>
          <a:bodyPr/>
          <a:lstStyle/>
          <a:p>
            <a:r>
              <a:rPr lang="fi-FI" sz="1400"/>
              <a:t>Yhteyshenkilöt/vastuuhenkilöt puuttuvat tai ei ole tietoa heistä</a:t>
            </a:r>
          </a:p>
          <a:p>
            <a:r>
              <a:rPr lang="fi-FI" sz="1400"/>
              <a:t>Työnjako on epäselvää</a:t>
            </a:r>
          </a:p>
          <a:p>
            <a:r>
              <a:rPr lang="fi-FI" sz="1400"/>
              <a:t>Yhteistyörakenteet ja pelisäännöt puuttuvat </a:t>
            </a:r>
          </a:p>
          <a:p>
            <a:r>
              <a:rPr lang="fi-FI" sz="1400"/>
              <a:t>Ei ole vuoropuhelua</a:t>
            </a:r>
          </a:p>
          <a:p>
            <a:r>
              <a:rPr lang="fi-FI" sz="1400"/>
              <a:t>Ei sopimuksia eikä neuvotteluita</a:t>
            </a:r>
          </a:p>
          <a:p>
            <a:r>
              <a:rPr lang="fi-FI" sz="1400"/>
              <a:t>Luottamuksen puute</a:t>
            </a:r>
          </a:p>
          <a:p>
            <a:r>
              <a:rPr lang="fi-FI" sz="1400"/>
              <a:t>Tiedonkulku ei toimi</a:t>
            </a:r>
          </a:p>
          <a:p>
            <a:r>
              <a:rPr lang="fi-FI" sz="1400"/>
              <a:t>Kaikessa</a:t>
            </a:r>
          </a:p>
          <a:p>
            <a:endParaRPr lang="fi-FI"/>
          </a:p>
        </p:txBody>
      </p:sp>
      <p:sp>
        <p:nvSpPr>
          <p:cNvPr id="4" name="Dian numeron paikkamerkki 3">
            <a:extLst>
              <a:ext uri="{FF2B5EF4-FFF2-40B4-BE49-F238E27FC236}">
                <a16:creationId xmlns:a16="http://schemas.microsoft.com/office/drawing/2014/main" id="{9FFD2B06-9A0F-BBE8-B321-0E6217CC6C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Sisällön paikkamerkki 4">
            <a:extLst>
              <a:ext uri="{FF2B5EF4-FFF2-40B4-BE49-F238E27FC236}">
                <a16:creationId xmlns:a16="http://schemas.microsoft.com/office/drawing/2014/main" id="{E796FB04-1438-3010-D554-A0721164B920}"/>
              </a:ext>
            </a:extLst>
          </p:cNvPr>
          <p:cNvSpPr>
            <a:spLocks noGrp="1"/>
          </p:cNvSpPr>
          <p:nvPr>
            <p:ph sz="half" idx="13"/>
          </p:nvPr>
        </p:nvSpPr>
        <p:spPr>
          <a:xfrm>
            <a:off x="766762" y="1690255"/>
            <a:ext cx="3384967" cy="4942207"/>
          </a:xfrm>
        </p:spPr>
        <p:txBody>
          <a:bodyPr/>
          <a:lstStyle/>
          <a:p>
            <a:r>
              <a:rPr lang="fi-FI" sz="1400"/>
              <a:t>Vastuualueet ovat epäselviä</a:t>
            </a:r>
          </a:p>
          <a:p>
            <a:r>
              <a:rPr lang="fi-FI" sz="1400"/>
              <a:t>Vuorovaikutuksen puute</a:t>
            </a:r>
          </a:p>
          <a:p>
            <a:r>
              <a:rPr lang="fi-FI" sz="1400"/>
              <a:t>Yhteyshenkilöt eivät ole tiedossa</a:t>
            </a:r>
          </a:p>
          <a:p>
            <a:r>
              <a:rPr lang="fi-FI" sz="1400"/>
              <a:t>Yhteisen tilannekuvan puute</a:t>
            </a:r>
          </a:p>
          <a:p>
            <a:r>
              <a:rPr lang="fi-FI" sz="1400"/>
              <a:t>Yhteistyötä pitäisi olla jo valmisteluvaiheessa</a:t>
            </a:r>
          </a:p>
          <a:p>
            <a:r>
              <a:rPr lang="fi-FI" sz="1400"/>
              <a:t>Yhteisten tavoitteiden ja toimenpiteiden puute</a:t>
            </a:r>
          </a:p>
          <a:p>
            <a:r>
              <a:rPr lang="fi-FI" sz="1400"/>
              <a:t>Toimijoiden tasavertaisuus: ”hyvinvointialue sanelee”</a:t>
            </a:r>
          </a:p>
          <a:p>
            <a:r>
              <a:rPr lang="fi-FI" sz="1400"/>
              <a:t>Vuokrasopimuksiin ja tilakysymyksiin liittyy epäselvyyksiä</a:t>
            </a:r>
          </a:p>
          <a:p>
            <a:r>
              <a:rPr lang="fi-FI" sz="1400"/>
              <a:t>Viestintä ei toimi</a:t>
            </a:r>
          </a:p>
          <a:p>
            <a:endParaRPr lang="fi-FI"/>
          </a:p>
        </p:txBody>
      </p:sp>
      <p:sp>
        <p:nvSpPr>
          <p:cNvPr id="6" name="Sisällön paikkamerkki 5">
            <a:extLst>
              <a:ext uri="{FF2B5EF4-FFF2-40B4-BE49-F238E27FC236}">
                <a16:creationId xmlns:a16="http://schemas.microsoft.com/office/drawing/2014/main" id="{C47925CE-49DB-3936-ED65-B4B3C354260B}"/>
              </a:ext>
            </a:extLst>
          </p:cNvPr>
          <p:cNvSpPr>
            <a:spLocks noGrp="1"/>
          </p:cNvSpPr>
          <p:nvPr>
            <p:ph sz="half" idx="14"/>
          </p:nvPr>
        </p:nvSpPr>
        <p:spPr>
          <a:xfrm>
            <a:off x="8040261" y="1690254"/>
            <a:ext cx="3384967" cy="4950691"/>
          </a:xfrm>
        </p:spPr>
        <p:txBody>
          <a:bodyPr/>
          <a:lstStyle/>
          <a:p>
            <a:r>
              <a:rPr lang="fi-FI" sz="1300"/>
              <a:t>Ei tietoa yhteyshenkilöistä ja vastinpareista</a:t>
            </a:r>
          </a:p>
          <a:p>
            <a:r>
              <a:rPr lang="fi-FI" sz="1300"/>
              <a:t>Työnjako ja vastuut monin kohdin epäselviä</a:t>
            </a:r>
          </a:p>
          <a:p>
            <a:r>
              <a:rPr lang="fi-FI" sz="1300"/>
              <a:t>Yhteistyön rakenteet ja yhteiset toimintatavat puuttuvat</a:t>
            </a:r>
          </a:p>
          <a:p>
            <a:r>
              <a:rPr lang="fi-FI" sz="1300"/>
              <a:t>Yhteisten tavoitteiden määrittely ja yhteinen suunnittelu vähäistä</a:t>
            </a:r>
          </a:p>
          <a:p>
            <a:r>
              <a:rPr lang="fi-FI" sz="1300"/>
              <a:t>Yhteinen tilannekuva puuttuu</a:t>
            </a:r>
          </a:p>
          <a:p>
            <a:r>
              <a:rPr lang="fi-FI" sz="1300"/>
              <a:t>Yhteisten asiakasprosessit epäselviä</a:t>
            </a:r>
          </a:p>
          <a:p>
            <a:r>
              <a:rPr lang="fi-FI" sz="1300"/>
              <a:t>Viestintä ja tiedonvaihto ei toimi</a:t>
            </a:r>
          </a:p>
          <a:p>
            <a:r>
              <a:rPr lang="fi-FI" sz="1300"/>
              <a:t>Yhteistyö ei ole avointa</a:t>
            </a:r>
          </a:p>
          <a:p>
            <a:r>
              <a:rPr lang="fi-FI" sz="1300"/>
              <a:t>Yhteistyössä parannettavaa, mm.: työllisyys, </a:t>
            </a:r>
            <a:r>
              <a:rPr lang="fi-FI" sz="1300" err="1"/>
              <a:t>hyte</a:t>
            </a:r>
            <a:r>
              <a:rPr lang="fi-FI" sz="1300"/>
              <a:t>, opiskeluhuolto, varautuminen, perhekeskustoiminta, kotoutuminen</a:t>
            </a:r>
          </a:p>
          <a:p>
            <a:r>
              <a:rPr lang="fi-FI" sz="1300"/>
              <a:t>Kaikessa</a:t>
            </a:r>
          </a:p>
          <a:p>
            <a:endParaRPr lang="fi-FI" sz="1400"/>
          </a:p>
        </p:txBody>
      </p:sp>
      <p:sp>
        <p:nvSpPr>
          <p:cNvPr id="7" name="Tekstiruutu 6">
            <a:extLst>
              <a:ext uri="{FF2B5EF4-FFF2-40B4-BE49-F238E27FC236}">
                <a16:creationId xmlns:a16="http://schemas.microsoft.com/office/drawing/2014/main" id="{A77C9D53-B6AF-C740-143A-2CDA129EB62A}"/>
              </a:ext>
            </a:extLst>
          </p:cNvPr>
          <p:cNvSpPr txBox="1"/>
          <p:nvPr/>
        </p:nvSpPr>
        <p:spPr>
          <a:xfrm>
            <a:off x="4421987" y="1360184"/>
            <a:ext cx="3384965" cy="338554"/>
          </a:xfrm>
          <a:prstGeom prst="rect">
            <a:avLst/>
          </a:prstGeom>
          <a:solidFill>
            <a:schemeClr val="accent6"/>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Kuntajohtajat</a:t>
            </a:r>
          </a:p>
        </p:txBody>
      </p:sp>
      <p:sp>
        <p:nvSpPr>
          <p:cNvPr id="8" name="Tekstiruutu 7">
            <a:extLst>
              <a:ext uri="{FF2B5EF4-FFF2-40B4-BE49-F238E27FC236}">
                <a16:creationId xmlns:a16="http://schemas.microsoft.com/office/drawing/2014/main" id="{CF74083A-19B7-FEE2-5E95-E18828D56688}"/>
              </a:ext>
            </a:extLst>
          </p:cNvPr>
          <p:cNvSpPr txBox="1"/>
          <p:nvPr/>
        </p:nvSpPr>
        <p:spPr>
          <a:xfrm>
            <a:off x="766764" y="1351700"/>
            <a:ext cx="3384965" cy="338554"/>
          </a:xfrm>
          <a:prstGeom prst="rect">
            <a:avLst/>
          </a:prstGeom>
          <a:solidFill>
            <a:schemeClr val="accent2"/>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Kuntapuheenjohtajat</a:t>
            </a:r>
          </a:p>
        </p:txBody>
      </p:sp>
      <p:sp>
        <p:nvSpPr>
          <p:cNvPr id="9" name="Tekstiruutu 8">
            <a:extLst>
              <a:ext uri="{FF2B5EF4-FFF2-40B4-BE49-F238E27FC236}">
                <a16:creationId xmlns:a16="http://schemas.microsoft.com/office/drawing/2014/main" id="{399C2AC4-FCC6-4C99-E676-E451CC512B54}"/>
              </a:ext>
            </a:extLst>
          </p:cNvPr>
          <p:cNvSpPr txBox="1"/>
          <p:nvPr/>
        </p:nvSpPr>
        <p:spPr>
          <a:xfrm>
            <a:off x="8040263" y="1351700"/>
            <a:ext cx="3384965" cy="338554"/>
          </a:xfrm>
          <a:prstGeom prst="rect">
            <a:avLst/>
          </a:prstGeom>
          <a:solidFill>
            <a:schemeClr val="bg2">
              <a:lumMod val="9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Work Sans"/>
                <a:ea typeface="+mn-ea"/>
                <a:cs typeface="+mn-cs"/>
              </a:rPr>
              <a:t>Toimialajohto</a:t>
            </a:r>
          </a:p>
        </p:txBody>
      </p:sp>
      <p:sp>
        <p:nvSpPr>
          <p:cNvPr id="10" name="Puhekupla: Soikea 9">
            <a:extLst>
              <a:ext uri="{FF2B5EF4-FFF2-40B4-BE49-F238E27FC236}">
                <a16:creationId xmlns:a16="http://schemas.microsoft.com/office/drawing/2014/main" id="{753241DD-B29E-54C5-7542-F92606DFB2CE}"/>
              </a:ext>
            </a:extLst>
          </p:cNvPr>
          <p:cNvSpPr/>
          <p:nvPr/>
        </p:nvSpPr>
        <p:spPr>
          <a:xfrm>
            <a:off x="4795898" y="4797698"/>
            <a:ext cx="3011054" cy="898975"/>
          </a:xfrm>
          <a:prstGeom prst="wedgeEllipse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rgbClr val="000000"/>
                </a:solidFill>
                <a:effectLst/>
                <a:uLnTx/>
                <a:uFillTx/>
                <a:latin typeface="Work Sans"/>
                <a:ea typeface="+mn-ea"/>
                <a:cs typeface="+mn-cs"/>
              </a:rPr>
              <a:t>”Yhteistyön kokonaisuus ei ole hallinnassa, osaoptimointia ilmassa, työnjako ei ole selvä”</a:t>
            </a:r>
          </a:p>
        </p:txBody>
      </p:sp>
      <p:sp>
        <p:nvSpPr>
          <p:cNvPr id="11" name="Puhekupla: Soikea 10">
            <a:extLst>
              <a:ext uri="{FF2B5EF4-FFF2-40B4-BE49-F238E27FC236}">
                <a16:creationId xmlns:a16="http://schemas.microsoft.com/office/drawing/2014/main" id="{8FCD740B-22BA-BA18-F2BC-8CA17CD4716F}"/>
              </a:ext>
            </a:extLst>
          </p:cNvPr>
          <p:cNvSpPr/>
          <p:nvPr/>
        </p:nvSpPr>
        <p:spPr>
          <a:xfrm>
            <a:off x="983109" y="5696673"/>
            <a:ext cx="3011054" cy="935789"/>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a:ln>
                  <a:noFill/>
                </a:ln>
                <a:solidFill>
                  <a:prstClr val="white"/>
                </a:solidFill>
                <a:effectLst/>
                <a:uLnTx/>
                <a:uFillTx/>
                <a:latin typeface="Work Sans"/>
                <a:ea typeface="+mn-ea"/>
                <a:cs typeface="+mn-cs"/>
              </a:rPr>
              <a:t> </a:t>
            </a:r>
            <a:r>
              <a:rPr kumimoji="0" lang="fi-FI" sz="1000" b="0" i="1" u="none" strike="noStrike" kern="1200" cap="none" spc="0" normalizeH="0" baseline="0" noProof="0">
                <a:ln>
                  <a:noFill/>
                </a:ln>
                <a:solidFill>
                  <a:srgbClr val="000000"/>
                </a:solidFill>
                <a:effectLst/>
                <a:uLnTx/>
                <a:uFillTx/>
                <a:latin typeface="Work Sans"/>
                <a:ea typeface="+mn-ea"/>
                <a:cs typeface="+mn-cs"/>
              </a:rPr>
              <a:t>”Viestintä, tiedottaminen, asioista yhdessä puhuminen/pohtiminen ENNEN päätöksentekoa”</a:t>
            </a:r>
          </a:p>
        </p:txBody>
      </p:sp>
      <p:sp>
        <p:nvSpPr>
          <p:cNvPr id="13" name="Puhekupla: Soikea 12">
            <a:extLst>
              <a:ext uri="{FF2B5EF4-FFF2-40B4-BE49-F238E27FC236}">
                <a16:creationId xmlns:a16="http://schemas.microsoft.com/office/drawing/2014/main" id="{BAEB1DF3-96E6-53EC-A785-DB1BEC520C66}"/>
              </a:ext>
            </a:extLst>
          </p:cNvPr>
          <p:cNvSpPr/>
          <p:nvPr/>
        </p:nvSpPr>
        <p:spPr>
          <a:xfrm>
            <a:off x="9670915" y="303304"/>
            <a:ext cx="2521085" cy="898975"/>
          </a:xfrm>
          <a:prstGeom prst="wedgeEllipseCallou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rgbClr val="000000"/>
                </a:solidFill>
                <a:effectLst/>
                <a:uLnTx/>
                <a:uFillTx/>
                <a:latin typeface="Work Sans"/>
                <a:ea typeface="+mn-ea"/>
                <a:cs typeface="+mn-cs"/>
              </a:rPr>
              <a:t>”Hyvinvointialueella on enemmän sanelu- kuin neuvotteluasenne”</a:t>
            </a:r>
          </a:p>
        </p:txBody>
      </p:sp>
      <p:pic>
        <p:nvPicPr>
          <p:cNvPr id="12" name="Kuva 11" descr="Kuva, joka sisältää kohteen vaate, seisominen, animaatio, henkilö&#10;&#10;Kuvaus luotu automaattisesti">
            <a:extLst>
              <a:ext uri="{FF2B5EF4-FFF2-40B4-BE49-F238E27FC236}">
                <a16:creationId xmlns:a16="http://schemas.microsoft.com/office/drawing/2014/main" id="{4D18BD23-7A2A-97E7-7F64-A8D4F4BBF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446" y="5247185"/>
            <a:ext cx="1555257" cy="1434293"/>
          </a:xfrm>
          <a:prstGeom prst="rect">
            <a:avLst/>
          </a:prstGeom>
        </p:spPr>
      </p:pic>
    </p:spTree>
    <p:extLst>
      <p:ext uri="{BB962C8B-B14F-4D97-AF65-F5344CB8AC3E}">
        <p14:creationId xmlns:p14="http://schemas.microsoft.com/office/powerpoint/2010/main" val="292498052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2508F-CAB7-22AE-6DEF-1A1AB3844BED}"/>
              </a:ext>
            </a:extLst>
          </p:cNvPr>
          <p:cNvSpPr>
            <a:spLocks noGrp="1"/>
          </p:cNvSpPr>
          <p:nvPr>
            <p:ph type="title"/>
          </p:nvPr>
        </p:nvSpPr>
        <p:spPr>
          <a:xfrm>
            <a:off x="1127448" y="2531302"/>
            <a:ext cx="10369796" cy="1728240"/>
          </a:xfrm>
        </p:spPr>
        <p:txBody>
          <a:bodyPr/>
          <a:lstStyle/>
          <a:p>
            <a:r>
              <a:rPr lang="fi-FI" sz="4000"/>
              <a:t>Miten selkeänä pidät työnjakoa kuntasi/organisaatiosi ja hyvinvointialueen välillä omalla toimialallasi?</a:t>
            </a:r>
          </a:p>
        </p:txBody>
      </p:sp>
      <p:sp>
        <p:nvSpPr>
          <p:cNvPr id="4" name="Dian numeron paikkamerkki 3">
            <a:extLst>
              <a:ext uri="{FF2B5EF4-FFF2-40B4-BE49-F238E27FC236}">
                <a16:creationId xmlns:a16="http://schemas.microsoft.com/office/drawing/2014/main" id="{1A9D68A2-874B-4949-2550-B213B5F5C3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ruutu 2">
            <a:extLst>
              <a:ext uri="{FF2B5EF4-FFF2-40B4-BE49-F238E27FC236}">
                <a16:creationId xmlns:a16="http://schemas.microsoft.com/office/drawing/2014/main" id="{F82A39BF-5E7F-33D9-8CF0-494FCEE846A6}"/>
              </a:ext>
            </a:extLst>
          </p:cNvPr>
          <p:cNvSpPr txBox="1"/>
          <p:nvPr/>
        </p:nvSpPr>
        <p:spPr>
          <a:xfrm>
            <a:off x="2586866" y="4869160"/>
            <a:ext cx="70182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Work Sans"/>
                <a:ea typeface="+mn-ea"/>
                <a:cs typeface="+mn-cs"/>
              </a:rPr>
              <a:t>Arviot asteikolla 1-5; 1=ei lainkaan selkeä, 5=erittäin selkeä. </a:t>
            </a:r>
          </a:p>
        </p:txBody>
      </p:sp>
      <p:pic>
        <p:nvPicPr>
          <p:cNvPr id="5" name="Kuva 4" descr="Kuva, joka sisältää kohteen Fontti, Grafiikka, logo, teksti&#10;&#10;Kuvaus luotu automaattisesti">
            <a:extLst>
              <a:ext uri="{FF2B5EF4-FFF2-40B4-BE49-F238E27FC236}">
                <a16:creationId xmlns:a16="http://schemas.microsoft.com/office/drawing/2014/main" id="{1856146B-82DD-0CC3-5DE8-62CE58426346}"/>
              </a:ext>
            </a:extLst>
          </p:cNvPr>
          <p:cNvPicPr>
            <a:picLocks noChangeAspect="1"/>
          </p:cNvPicPr>
          <p:nvPr/>
        </p:nvPicPr>
        <p:blipFill>
          <a:blip r:embed="rId2"/>
          <a:stretch>
            <a:fillRect/>
          </a:stretch>
        </p:blipFill>
        <p:spPr>
          <a:xfrm>
            <a:off x="9682480" y="6210593"/>
            <a:ext cx="1036320" cy="400734"/>
          </a:xfrm>
          <a:prstGeom prst="rect">
            <a:avLst/>
          </a:prstGeom>
        </p:spPr>
      </p:pic>
    </p:spTree>
    <p:extLst>
      <p:ext uri="{BB962C8B-B14F-4D97-AF65-F5344CB8AC3E}">
        <p14:creationId xmlns:p14="http://schemas.microsoft.com/office/powerpoint/2010/main" val="36574993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1CB30BC-8C9D-37ED-4564-7E4F4EBD863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8" name="Otsikko 1">
            <a:extLst>
              <a:ext uri="{FF2B5EF4-FFF2-40B4-BE49-F238E27FC236}">
                <a16:creationId xmlns:a16="http://schemas.microsoft.com/office/drawing/2014/main" id="{3850C280-7A5D-3735-5C26-AD9B2082CBD6}"/>
              </a:ext>
            </a:extLst>
          </p:cNvPr>
          <p:cNvSpPr>
            <a:spLocks noGrp="1"/>
          </p:cNvSpPr>
          <p:nvPr>
            <p:ph type="title"/>
          </p:nvPr>
        </p:nvSpPr>
        <p:spPr>
          <a:xfrm>
            <a:off x="467464" y="188639"/>
            <a:ext cx="10658475" cy="1008113"/>
          </a:xfrm>
        </p:spPr>
        <p:txBody>
          <a:bodyPr/>
          <a:lstStyle/>
          <a:p>
            <a:r>
              <a:rPr kumimoji="0" lang="fi-FI" sz="13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lang="fi-FI" sz="2400"/>
            </a:br>
            <a:r>
              <a:rPr lang="fi-FI" sz="2400"/>
              <a:t>Näkemykset kunnan/ky:n ja hyvinvointialueen välisen työnjaon selkeydestä omalla toimialalla. </a:t>
            </a:r>
            <a:r>
              <a:rPr lang="fi-FI" sz="1800">
                <a:solidFill>
                  <a:schemeClr val="accent1"/>
                </a:solidFill>
              </a:rPr>
              <a:t>Vastausten %-jakaumat. </a:t>
            </a:r>
            <a:endParaRPr lang="fi-FI" sz="2400">
              <a:solidFill>
                <a:schemeClr val="accent1"/>
              </a:solidFill>
            </a:endParaRPr>
          </a:p>
        </p:txBody>
      </p:sp>
      <p:graphicFrame>
        <p:nvGraphicFramePr>
          <p:cNvPr id="10" name="Sisällön paikkamerkki 9">
            <a:extLst>
              <a:ext uri="{FF2B5EF4-FFF2-40B4-BE49-F238E27FC236}">
                <a16:creationId xmlns:a16="http://schemas.microsoft.com/office/drawing/2014/main" id="{9B4EBF8A-CC80-FA76-7A26-6FB808CBA3AB}"/>
              </a:ext>
            </a:extLst>
          </p:cNvPr>
          <p:cNvGraphicFramePr>
            <a:graphicFrameLocks noGrp="1"/>
          </p:cNvGraphicFramePr>
          <p:nvPr>
            <p:ph idx="1"/>
            <p:extLst>
              <p:ext uri="{D42A27DB-BD31-4B8C-83A1-F6EECF244321}">
                <p14:modId xmlns:p14="http://schemas.microsoft.com/office/powerpoint/2010/main" val="1256447405"/>
              </p:ext>
            </p:extLst>
          </p:nvPr>
        </p:nvGraphicFramePr>
        <p:xfrm>
          <a:off x="467464" y="1196752"/>
          <a:ext cx="10945862"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2" name="Kuva 1" descr="Kuva, joka sisältää kohteen Fontti, Grafiikka, kuvakaappaus, muotoilu&#10;&#10;Kuvaus luotu automaattisesti">
            <a:extLst>
              <a:ext uri="{FF2B5EF4-FFF2-40B4-BE49-F238E27FC236}">
                <a16:creationId xmlns:a16="http://schemas.microsoft.com/office/drawing/2014/main" id="{11BD4181-F00D-D467-7554-E5B9B1833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203328668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18</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434616" y="332655"/>
            <a:ext cx="11322767" cy="665223"/>
          </a:xfrm>
        </p:spPr>
        <p:txBody>
          <a:bodyPr anchor="t">
            <a:normAutofit fontScale="90000"/>
          </a:bodyPr>
          <a:lstStyle/>
          <a:p>
            <a:pPr>
              <a:lnSpc>
                <a:spcPct val="100000"/>
              </a:lnSpc>
            </a:pPr>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kumimoji="0" lang="fi-FI" sz="1800" b="1" i="0" u="none" strike="noStrike" kern="1200" cap="none" spc="0" normalizeH="0" baseline="0" noProof="0">
                <a:ln>
                  <a:noFill/>
                </a:ln>
                <a:solidFill>
                  <a:srgbClr val="104264"/>
                </a:solidFill>
                <a:effectLst/>
                <a:uLnTx/>
                <a:uFillTx/>
                <a:latin typeface="Work Sans"/>
                <a:ea typeface="+mj-ea"/>
                <a:cs typeface="+mj-cs"/>
              </a:rPr>
            </a:br>
            <a:r>
              <a:rPr lang="fi-FI" sz="2400">
                <a:solidFill>
                  <a:srgbClr val="923468"/>
                </a:solidFill>
              </a:rPr>
              <a:t>N</a:t>
            </a:r>
            <a:r>
              <a:rPr kumimoji="0" lang="fi-FI" sz="2400" b="0" i="0" u="none" strike="noStrike" kern="1200" cap="none" spc="0" normalizeH="0" baseline="0" noProof="0" err="1">
                <a:ln>
                  <a:noFill/>
                </a:ln>
                <a:solidFill>
                  <a:srgbClr val="923468"/>
                </a:solidFill>
                <a:effectLst/>
                <a:uLnTx/>
                <a:uFillTx/>
                <a:latin typeface="Work Sans ExtraBold" panose="00000900000000000000" pitchFamily="2" charset="0"/>
                <a:ea typeface="+mj-ea"/>
                <a:cs typeface="+mj-cs"/>
              </a:rPr>
              <a:t>äkemykset</a:t>
            </a:r>
            <a: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 kunnan ja hyvinvointialueen välisen työnjaon selkeydestä omalla toimialalla.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 vastanneista pitää työnjakoa melko/erittäin </a:t>
            </a:r>
            <a:r>
              <a:rPr kumimoji="0" lang="fi-FI" sz="1600" b="0" i="0" u="sng" strike="noStrike" kern="1200" cap="none" spc="0" normalizeH="0" baseline="0" noProof="0">
                <a:ln>
                  <a:noFill/>
                </a:ln>
                <a:solidFill>
                  <a:srgbClr val="104264"/>
                </a:solidFill>
                <a:effectLst/>
                <a:uLnTx/>
                <a:uFillTx/>
                <a:latin typeface="Work Sans ExtraBold" panose="00000900000000000000" pitchFamily="2" charset="0"/>
                <a:ea typeface="+mj-ea"/>
                <a:cs typeface="+mj-cs"/>
              </a:rPr>
              <a:t>selkeänä</a:t>
            </a:r>
            <a:r>
              <a:rPr lang="fi-FI" sz="1600">
                <a:solidFill>
                  <a:schemeClr val="accent1"/>
                </a:solidFill>
              </a:rPr>
              <a:t>. </a:t>
            </a: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Vastaajaryhmittäinen tarkastelu. (N=790)</a:t>
            </a:r>
            <a:endParaRPr lang="fi-FI" sz="1600">
              <a:solidFill>
                <a:schemeClr val="accent1"/>
              </a:solidFill>
            </a:endParaRPr>
          </a:p>
        </p:txBody>
      </p:sp>
      <p:graphicFrame>
        <p:nvGraphicFramePr>
          <p:cNvPr id="5" name="Taulukko 4">
            <a:extLst>
              <a:ext uri="{FF2B5EF4-FFF2-40B4-BE49-F238E27FC236}">
                <a16:creationId xmlns:a16="http://schemas.microsoft.com/office/drawing/2014/main" id="{EEDC2891-A1FA-59CE-BB98-9990FB09B48D}"/>
              </a:ext>
            </a:extLst>
          </p:cNvPr>
          <p:cNvGraphicFramePr>
            <a:graphicFrameLocks noGrp="1"/>
          </p:cNvGraphicFramePr>
          <p:nvPr>
            <p:extLst>
              <p:ext uri="{D42A27DB-BD31-4B8C-83A1-F6EECF244321}">
                <p14:modId xmlns:p14="http://schemas.microsoft.com/office/powerpoint/2010/main" val="916383704"/>
              </p:ext>
            </p:extLst>
          </p:nvPr>
        </p:nvGraphicFramePr>
        <p:xfrm>
          <a:off x="411032" y="1556792"/>
          <a:ext cx="11061984" cy="4541450"/>
        </p:xfrm>
        <a:graphic>
          <a:graphicData uri="http://schemas.openxmlformats.org/drawingml/2006/table">
            <a:tbl>
              <a:tblPr firstRow="1" bandRow="1">
                <a:tableStyleId>{F2DE63D5-997A-4646-A377-4702673A728D}</a:tableStyleId>
              </a:tblPr>
              <a:tblGrid>
                <a:gridCol w="4233744">
                  <a:extLst>
                    <a:ext uri="{9D8B030D-6E8A-4147-A177-3AD203B41FA5}">
                      <a16:colId xmlns:a16="http://schemas.microsoft.com/office/drawing/2014/main" val="15190709"/>
                    </a:ext>
                  </a:extLst>
                </a:gridCol>
                <a:gridCol w="1069766">
                  <a:extLst>
                    <a:ext uri="{9D8B030D-6E8A-4147-A177-3AD203B41FA5}">
                      <a16:colId xmlns:a16="http://schemas.microsoft.com/office/drawing/2014/main" val="3214279044"/>
                    </a:ext>
                  </a:extLst>
                </a:gridCol>
                <a:gridCol w="1091898">
                  <a:extLst>
                    <a:ext uri="{9D8B030D-6E8A-4147-A177-3AD203B41FA5}">
                      <a16:colId xmlns:a16="http://schemas.microsoft.com/office/drawing/2014/main" val="3869535030"/>
                    </a:ext>
                  </a:extLst>
                </a:gridCol>
                <a:gridCol w="935913">
                  <a:extLst>
                    <a:ext uri="{9D8B030D-6E8A-4147-A177-3AD203B41FA5}">
                      <a16:colId xmlns:a16="http://schemas.microsoft.com/office/drawing/2014/main" val="1327852305"/>
                    </a:ext>
                  </a:extLst>
                </a:gridCol>
                <a:gridCol w="935913">
                  <a:extLst>
                    <a:ext uri="{9D8B030D-6E8A-4147-A177-3AD203B41FA5}">
                      <a16:colId xmlns:a16="http://schemas.microsoft.com/office/drawing/2014/main" val="4158517906"/>
                    </a:ext>
                  </a:extLst>
                </a:gridCol>
                <a:gridCol w="935913">
                  <a:extLst>
                    <a:ext uri="{9D8B030D-6E8A-4147-A177-3AD203B41FA5}">
                      <a16:colId xmlns:a16="http://schemas.microsoft.com/office/drawing/2014/main" val="1478151633"/>
                    </a:ext>
                  </a:extLst>
                </a:gridCol>
                <a:gridCol w="1002426">
                  <a:extLst>
                    <a:ext uri="{9D8B030D-6E8A-4147-A177-3AD203B41FA5}">
                      <a16:colId xmlns:a16="http://schemas.microsoft.com/office/drawing/2014/main" val="386262088"/>
                    </a:ext>
                  </a:extLst>
                </a:gridCol>
                <a:gridCol w="856411">
                  <a:extLst>
                    <a:ext uri="{9D8B030D-6E8A-4147-A177-3AD203B41FA5}">
                      <a16:colId xmlns:a16="http://schemas.microsoft.com/office/drawing/2014/main" val="1892073994"/>
                    </a:ext>
                  </a:extLst>
                </a:gridCol>
              </a:tblGrid>
              <a:tr h="868611">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u="none" strike="noStrike">
                          <a:effectLst/>
                        </a:rPr>
                        <a:t>KAIKKI </a:t>
                      </a:r>
                    </a:p>
                    <a:p>
                      <a:pPr algn="ctr" fontAlgn="b"/>
                      <a:r>
                        <a:rPr lang="fi-FI" sz="1400" u="none" strike="noStrike">
                          <a:effectLst/>
                        </a:rPr>
                        <a:t>VAST.</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Kunta-puheen-johtajat</a:t>
                      </a:r>
                    </a:p>
                  </a:txBody>
                  <a:tcPr marL="7620" marR="7620" marT="7620" marB="0" anchor="ctr"/>
                </a:tc>
                <a:tc>
                  <a:txBody>
                    <a:bodyPr/>
                    <a:lstStyle/>
                    <a:p>
                      <a:pPr algn="ctr" fontAlgn="b"/>
                      <a:r>
                        <a:rPr lang="fi-FI" sz="1400" b="1" i="0" u="none" strike="noStrike">
                          <a:solidFill>
                            <a:schemeClr val="bg1"/>
                          </a:solidFill>
                          <a:effectLst/>
                          <a:latin typeface="Work Sans" panose="00000500000000000000" pitchFamily="2" charset="0"/>
                        </a:rPr>
                        <a:t>Kunta-johtajat</a:t>
                      </a:r>
                    </a:p>
                  </a:txBody>
                  <a:tcPr marL="7620" marR="7620" marT="7620" marB="0" anchor="ctr"/>
                </a:tc>
                <a:tc>
                  <a:txBody>
                    <a:bodyPr/>
                    <a:lstStyle/>
                    <a:p>
                      <a:pPr algn="ctr" fontAlgn="b"/>
                      <a:r>
                        <a:rPr lang="fi-FI" sz="1400" b="1" i="0" u="none" strike="noStrike" err="1">
                          <a:solidFill>
                            <a:schemeClr val="bg1"/>
                          </a:solidFill>
                          <a:effectLst/>
                          <a:latin typeface="Work Sans" panose="00000500000000000000" pitchFamily="2" charset="0"/>
                        </a:rPr>
                        <a:t>Viranhalt</a:t>
                      </a:r>
                      <a:r>
                        <a:rPr lang="fi-FI" sz="1400" b="1" i="0" u="none" strike="noStrike">
                          <a:solidFill>
                            <a:schemeClr val="bg1"/>
                          </a:solidFill>
                          <a:effectLst/>
                          <a:latin typeface="Work Sans" panose="00000500000000000000" pitchFamily="2" charset="0"/>
                        </a:rPr>
                        <a:t>.  muu yleisjohto</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Viranhalt. sivistys-toimi</a:t>
                      </a:r>
                    </a:p>
                  </a:txBody>
                  <a:tcPr marL="7620" marR="7620" marT="7620" marB="0" anchor="ctr"/>
                </a:tc>
                <a:tc>
                  <a:txBody>
                    <a:bodyPr/>
                    <a:lstStyle/>
                    <a:p>
                      <a:pPr algn="ctr" fontAlgn="b"/>
                      <a:r>
                        <a:rPr lang="pt-BR" sz="1400" b="1" i="0" u="none" strike="noStrike">
                          <a:solidFill>
                            <a:schemeClr val="bg1"/>
                          </a:solidFill>
                          <a:effectLst/>
                          <a:latin typeface="Work Sans" panose="00000500000000000000" pitchFamily="2" charset="0"/>
                        </a:rPr>
                        <a:t>Viranhalt. </a:t>
                      </a:r>
                    </a:p>
                    <a:p>
                      <a:pPr algn="ctr" fontAlgn="b"/>
                      <a:r>
                        <a:rPr lang="pt-BR" sz="1400" b="1" i="0" u="none" strike="noStrike">
                          <a:solidFill>
                            <a:schemeClr val="bg1"/>
                          </a:solidFill>
                          <a:effectLst/>
                          <a:latin typeface="Work Sans" panose="00000500000000000000" pitchFamily="2" charset="0"/>
                        </a:rPr>
                        <a:t>muut sektorit</a:t>
                      </a:r>
                    </a:p>
                  </a:txBody>
                  <a:tcPr marL="7620" marR="7620" marT="7620" marB="0" anchor="ctr"/>
                </a:tc>
                <a:tc>
                  <a:txBody>
                    <a:bodyPr/>
                    <a:lstStyle/>
                    <a:p>
                      <a:pPr algn="ctr" fontAlgn="b"/>
                      <a:r>
                        <a:rPr lang="fi-FI" sz="1200" b="1" i="1" u="none" strike="noStrike">
                          <a:solidFill>
                            <a:schemeClr val="bg1"/>
                          </a:solidFill>
                          <a:effectLst/>
                          <a:latin typeface="Work Sans" panose="00000500000000000000" pitchFamily="2" charset="0"/>
                        </a:rPr>
                        <a:t>Min, </a:t>
                      </a:r>
                    </a:p>
                    <a:p>
                      <a:pPr algn="ctr" fontAlgn="b"/>
                      <a:r>
                        <a:rPr lang="fi-FI" sz="1200" b="1" i="1" u="none" strike="noStrike">
                          <a:solidFill>
                            <a:schemeClr val="bg1"/>
                          </a:solidFill>
                          <a:effectLst/>
                          <a:latin typeface="Work Sans" panose="00000500000000000000" pitchFamily="2" charset="0"/>
                        </a:rPr>
                        <a:t>Max</a:t>
                      </a:r>
                    </a:p>
                    <a:p>
                      <a:pPr algn="ctr" fontAlgn="b"/>
                      <a:r>
                        <a:rPr lang="fi-FI" sz="1200" b="1" i="1" u="none" strike="noStrike">
                          <a:solidFill>
                            <a:schemeClr val="bg1"/>
                          </a:solidFill>
                          <a:effectLst/>
                          <a:latin typeface="Work Sans" panose="00000500000000000000" pitchFamily="2" charset="0"/>
                        </a:rPr>
                        <a:t>%</a:t>
                      </a:r>
                    </a:p>
                  </a:txBody>
                  <a:tcPr marL="7620" marR="7620" marT="7620" marB="0" anchor="ctr"/>
                </a:tc>
                <a:extLst>
                  <a:ext uri="{0D108BD9-81ED-4DB2-BD59-A6C34878D82A}">
                    <a16:rowId xmlns:a16="http://schemas.microsoft.com/office/drawing/2014/main" val="219442542"/>
                  </a:ext>
                </a:extLst>
              </a:tr>
              <a:tr h="516016">
                <a:tc>
                  <a:txBody>
                    <a:bodyPr/>
                    <a:lstStyle/>
                    <a:p>
                      <a:pPr algn="l" fontAlgn="b"/>
                      <a:r>
                        <a:rPr lang="fi-FI" sz="1600" b="0" i="0" u="none" strike="noStrike">
                          <a:solidFill>
                            <a:srgbClr val="000000"/>
                          </a:solidFill>
                          <a:effectLst/>
                          <a:latin typeface="Work Sans" panose="00000500000000000000" pitchFamily="2" charset="0"/>
                        </a:rPr>
                        <a:t>Ympäristöterveydenhuollossa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27 %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42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42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9-42%</a:t>
                      </a:r>
                    </a:p>
                  </a:txBody>
                  <a:tcPr marL="7620" marR="7620" marT="7620" marB="0" anchor="ctr">
                    <a:solidFill>
                      <a:schemeClr val="bg1">
                        <a:lumMod val="95000"/>
                      </a:schemeClr>
                    </a:solidFill>
                  </a:tcPr>
                </a:tc>
                <a:extLst>
                  <a:ext uri="{0D108BD9-81ED-4DB2-BD59-A6C34878D82A}">
                    <a16:rowId xmlns:a16="http://schemas.microsoft.com/office/drawing/2014/main" val="54540331"/>
                  </a:ext>
                </a:extLst>
              </a:tr>
              <a:tr h="516016">
                <a:tc>
                  <a:txBody>
                    <a:bodyPr/>
                    <a:lstStyle/>
                    <a:p>
                      <a:pPr algn="l" fontAlgn="b"/>
                      <a:r>
                        <a:rPr lang="fi-FI" sz="1600" b="0" i="0" u="none" strike="noStrike">
                          <a:solidFill>
                            <a:srgbClr val="000000"/>
                          </a:solidFill>
                          <a:effectLst/>
                          <a:latin typeface="Work Sans" panose="00000500000000000000" pitchFamily="2" charset="0"/>
                        </a:rPr>
                        <a:t>Sivistys- ja sote-palveluiden välillä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25 %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12-30%</a:t>
                      </a:r>
                    </a:p>
                  </a:txBody>
                  <a:tcPr marL="7620" marR="7620" marT="7620" marB="0" anchor="ctr">
                    <a:solidFill>
                      <a:schemeClr val="bg1">
                        <a:lumMod val="95000"/>
                      </a:schemeClr>
                    </a:solidFill>
                  </a:tcPr>
                </a:tc>
                <a:extLst>
                  <a:ext uri="{0D108BD9-81ED-4DB2-BD59-A6C34878D82A}">
                    <a16:rowId xmlns:a16="http://schemas.microsoft.com/office/drawing/2014/main" val="120680852"/>
                  </a:ext>
                </a:extLst>
              </a:tr>
              <a:tr h="453391">
                <a:tc>
                  <a:txBody>
                    <a:bodyPr/>
                    <a:lstStyle/>
                    <a:p>
                      <a:pPr algn="l" fontAlgn="b"/>
                      <a:r>
                        <a:rPr lang="fi-FI" sz="1600" b="0" i="0" u="none" strike="noStrike">
                          <a:solidFill>
                            <a:srgbClr val="000000"/>
                          </a:solidFill>
                          <a:effectLst/>
                          <a:latin typeface="Work Sans" panose="00000500000000000000" pitchFamily="2" charset="0"/>
                        </a:rPr>
                        <a:t>Hyvinvoinnin ja terveyden edistämisessä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23 %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15-26%</a:t>
                      </a:r>
                    </a:p>
                  </a:txBody>
                  <a:tcPr marL="7620" marR="7620" marT="7620" marB="0" anchor="ctr">
                    <a:solidFill>
                      <a:schemeClr val="bg1">
                        <a:lumMod val="95000"/>
                      </a:schemeClr>
                    </a:solidFill>
                  </a:tcPr>
                </a:tc>
                <a:extLst>
                  <a:ext uri="{0D108BD9-81ED-4DB2-BD59-A6C34878D82A}">
                    <a16:rowId xmlns:a16="http://schemas.microsoft.com/office/drawing/2014/main" val="3402673005"/>
                  </a:ext>
                </a:extLst>
              </a:tr>
              <a:tr h="493958">
                <a:tc>
                  <a:txBody>
                    <a:bodyPr/>
                    <a:lstStyle/>
                    <a:p>
                      <a:pPr algn="l" fontAlgn="b"/>
                      <a:r>
                        <a:rPr lang="fi-FI" sz="1600" b="0" i="0" u="none" strike="noStrike">
                          <a:solidFill>
                            <a:srgbClr val="000000"/>
                          </a:solidFill>
                          <a:effectLst/>
                          <a:latin typeface="Work Sans" panose="00000500000000000000" pitchFamily="2" charset="0"/>
                        </a:rPr>
                        <a:t>Varautumisessa ja turvallisuudessa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21 %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33</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11-33%</a:t>
                      </a:r>
                    </a:p>
                  </a:txBody>
                  <a:tcPr marL="7620" marR="7620" marT="7620" marB="0" anchor="ctr">
                    <a:solidFill>
                      <a:schemeClr val="bg1">
                        <a:lumMod val="95000"/>
                      </a:schemeClr>
                    </a:solidFill>
                  </a:tcPr>
                </a:tc>
                <a:extLst>
                  <a:ext uri="{0D108BD9-81ED-4DB2-BD59-A6C34878D82A}">
                    <a16:rowId xmlns:a16="http://schemas.microsoft.com/office/drawing/2014/main" val="3316169486"/>
                  </a:ext>
                </a:extLst>
              </a:tr>
              <a:tr h="448872">
                <a:tc>
                  <a:txBody>
                    <a:bodyPr/>
                    <a:lstStyle/>
                    <a:p>
                      <a:pPr algn="l" fontAlgn="b"/>
                      <a:r>
                        <a:rPr lang="fi-FI" sz="1600" b="0" i="0" u="none" strike="noStrike">
                          <a:solidFill>
                            <a:srgbClr val="000000"/>
                          </a:solidFill>
                          <a:effectLst/>
                          <a:latin typeface="Work Sans" panose="00000500000000000000" pitchFamily="2" charset="0"/>
                        </a:rPr>
                        <a:t>Työllisyyden hoidossa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17 %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8-30%</a:t>
                      </a:r>
                    </a:p>
                  </a:txBody>
                  <a:tcPr marL="7620" marR="7620" marT="7620" marB="0" anchor="ctr">
                    <a:solidFill>
                      <a:schemeClr val="bg1">
                        <a:lumMod val="95000"/>
                      </a:schemeClr>
                    </a:solidFill>
                  </a:tcPr>
                </a:tc>
                <a:extLst>
                  <a:ext uri="{0D108BD9-81ED-4DB2-BD59-A6C34878D82A}">
                    <a16:rowId xmlns:a16="http://schemas.microsoft.com/office/drawing/2014/main" val="3391646413"/>
                  </a:ext>
                </a:extLst>
              </a:tr>
              <a:tr h="396119">
                <a:tc>
                  <a:txBody>
                    <a:bodyPr/>
                    <a:lstStyle/>
                    <a:p>
                      <a:pPr algn="l" fontAlgn="b"/>
                      <a:r>
                        <a:rPr lang="fi-FI" sz="1600" b="0" i="0" u="none" strike="noStrike">
                          <a:solidFill>
                            <a:srgbClr val="000000"/>
                          </a:solidFill>
                          <a:effectLst/>
                          <a:latin typeface="Work Sans" panose="00000500000000000000" pitchFamily="2" charset="0"/>
                        </a:rPr>
                        <a:t>Kotoutumisen edistämisessä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14 %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7-30%</a:t>
                      </a:r>
                    </a:p>
                  </a:txBody>
                  <a:tcPr marL="7620" marR="7620" marT="7620" marB="0" anchor="ctr">
                    <a:solidFill>
                      <a:schemeClr val="bg1">
                        <a:lumMod val="95000"/>
                      </a:schemeClr>
                    </a:solidFill>
                  </a:tcPr>
                </a:tc>
                <a:extLst>
                  <a:ext uri="{0D108BD9-81ED-4DB2-BD59-A6C34878D82A}">
                    <a16:rowId xmlns:a16="http://schemas.microsoft.com/office/drawing/2014/main" val="2856906107"/>
                  </a:ext>
                </a:extLst>
              </a:tr>
              <a:tr h="445007">
                <a:tc>
                  <a:txBody>
                    <a:bodyPr/>
                    <a:lstStyle/>
                    <a:p>
                      <a:pPr algn="l" fontAlgn="b"/>
                      <a:r>
                        <a:rPr lang="fi-FI" sz="1600" b="0" i="0" u="none" strike="noStrike">
                          <a:solidFill>
                            <a:srgbClr val="000000"/>
                          </a:solidFill>
                          <a:effectLst/>
                          <a:latin typeface="Work Sans" panose="00000500000000000000" pitchFamily="2" charset="0"/>
                        </a:rPr>
                        <a:t>Asumiseen liittyvissä kysymyksissä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12 %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8</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6-19%</a:t>
                      </a:r>
                    </a:p>
                  </a:txBody>
                  <a:tcPr marL="7620" marR="7620" marT="7620" marB="0" anchor="ctr">
                    <a:solidFill>
                      <a:schemeClr val="bg1">
                        <a:lumMod val="95000"/>
                      </a:schemeClr>
                    </a:solidFill>
                  </a:tcPr>
                </a:tc>
                <a:extLst>
                  <a:ext uri="{0D108BD9-81ED-4DB2-BD59-A6C34878D82A}">
                    <a16:rowId xmlns:a16="http://schemas.microsoft.com/office/drawing/2014/main" val="217627935"/>
                  </a:ext>
                </a:extLst>
              </a:tr>
              <a:tr h="403460">
                <a:tc>
                  <a:txBody>
                    <a:bodyPr/>
                    <a:lstStyle/>
                    <a:p>
                      <a:pPr algn="l" fontAlgn="b"/>
                      <a:r>
                        <a:rPr lang="fi-FI" sz="1600" b="0" i="0" u="none" strike="noStrike">
                          <a:solidFill>
                            <a:srgbClr val="000000"/>
                          </a:solidFill>
                          <a:effectLst/>
                          <a:latin typeface="Work Sans" panose="00000500000000000000" pitchFamily="2" charset="0"/>
                        </a:rPr>
                        <a:t>N=</a:t>
                      </a:r>
                    </a:p>
                  </a:txBody>
                  <a:tcPr marL="7620" marR="7620" marT="7620" marB="0" anchor="ctr"/>
                </a:tc>
                <a:tc>
                  <a:txBody>
                    <a:bodyPr/>
                    <a:lstStyle/>
                    <a:p>
                      <a:pPr algn="ctr" fontAlgn="b"/>
                      <a:r>
                        <a:rPr lang="fi-FI" sz="1200" b="1" i="1" u="none" strike="noStrike">
                          <a:solidFill>
                            <a:srgbClr val="000000"/>
                          </a:solidFill>
                          <a:effectLst/>
                          <a:latin typeface="Work Sans" panose="00000500000000000000" pitchFamily="2" charset="0"/>
                        </a:rPr>
                        <a:t>790</a:t>
                      </a:r>
                    </a:p>
                  </a:txBody>
                  <a:tcPr marL="7620" marR="7620" marT="7620" marB="0" anchor="ctr">
                    <a:solidFill>
                      <a:schemeClr val="accent6">
                        <a:lumMod val="20000"/>
                        <a:lumOff val="80000"/>
                      </a:schemeClr>
                    </a:solidFill>
                  </a:tcPr>
                </a:tc>
                <a:tc>
                  <a:txBody>
                    <a:bodyPr/>
                    <a:lstStyle/>
                    <a:p>
                      <a:pPr algn="ctr" fontAlgn="b"/>
                      <a:r>
                        <a:rPr lang="fi-FI" sz="1200" b="0" i="1" u="none" strike="noStrike">
                          <a:solidFill>
                            <a:schemeClr val="tx1"/>
                          </a:solidFill>
                          <a:effectLst/>
                          <a:latin typeface="Work Sans" panose="00000500000000000000" pitchFamily="2" charset="0"/>
                        </a:rPr>
                        <a:t>150</a:t>
                      </a:r>
                    </a:p>
                  </a:txBody>
                  <a:tcPr marL="7620" marR="7620" marT="7620" marB="0" anchor="ctr"/>
                </a:tc>
                <a:tc>
                  <a:txBody>
                    <a:bodyPr/>
                    <a:lstStyle/>
                    <a:p>
                      <a:pPr algn="ctr" fontAlgn="b"/>
                      <a:r>
                        <a:rPr lang="fi-FI" sz="1200" b="0" i="1" u="none" strike="noStrike">
                          <a:solidFill>
                            <a:schemeClr val="tx1"/>
                          </a:solidFill>
                          <a:effectLst/>
                          <a:latin typeface="Work Sans" panose="00000500000000000000" pitchFamily="2" charset="0"/>
                        </a:rPr>
                        <a:t>156</a:t>
                      </a:r>
                    </a:p>
                  </a:txBody>
                  <a:tcPr marL="7620" marR="7620" marT="7620" marB="0" anchor="ctr"/>
                </a:tc>
                <a:tc>
                  <a:txBody>
                    <a:bodyPr/>
                    <a:lstStyle/>
                    <a:p>
                      <a:pPr algn="ctr" fontAlgn="b"/>
                      <a:r>
                        <a:rPr lang="fi-FI" sz="1200" b="0" i="1" u="none" strike="noStrike">
                          <a:solidFill>
                            <a:schemeClr val="tx1"/>
                          </a:solidFill>
                          <a:effectLst/>
                          <a:latin typeface="Work Sans" panose="00000500000000000000" pitchFamily="2" charset="0"/>
                        </a:rPr>
                        <a:t>67</a:t>
                      </a:r>
                    </a:p>
                  </a:txBody>
                  <a:tcPr marL="7620" marR="7620" marT="7620" marB="0" anchor="ctr"/>
                </a:tc>
                <a:tc>
                  <a:txBody>
                    <a:bodyPr/>
                    <a:lstStyle/>
                    <a:p>
                      <a:pPr algn="ctr" fontAlgn="b"/>
                      <a:r>
                        <a:rPr lang="fi-FI" sz="1200" b="0" i="1" u="none" strike="noStrike">
                          <a:solidFill>
                            <a:schemeClr val="tx1"/>
                          </a:solidFill>
                          <a:effectLst/>
                          <a:latin typeface="Work Sans" panose="00000500000000000000" pitchFamily="2" charset="0"/>
                        </a:rPr>
                        <a:t>254</a:t>
                      </a:r>
                    </a:p>
                  </a:txBody>
                  <a:tcPr marL="7620" marR="7620" marT="7620" marB="0" anchor="ctr"/>
                </a:tc>
                <a:tc>
                  <a:txBody>
                    <a:bodyPr/>
                    <a:lstStyle/>
                    <a:p>
                      <a:pPr algn="ctr" fontAlgn="b"/>
                      <a:r>
                        <a:rPr lang="fi-FI" sz="1200" b="0" i="1" u="none" strike="noStrike">
                          <a:solidFill>
                            <a:schemeClr val="tx1"/>
                          </a:solidFill>
                          <a:effectLst/>
                          <a:latin typeface="Work Sans" panose="00000500000000000000" pitchFamily="2" charset="0"/>
                        </a:rPr>
                        <a:t>131</a:t>
                      </a:r>
                    </a:p>
                  </a:txBody>
                  <a:tcPr marL="7620" marR="7620" marT="7620" marB="0" anchor="ctr"/>
                </a:tc>
                <a:tc>
                  <a:txBody>
                    <a:bodyPr/>
                    <a:lstStyle/>
                    <a:p>
                      <a:pPr algn="ctr" fontAlgn="b"/>
                      <a:endParaRPr lang="fi-FI" sz="1200" b="0" i="1" u="none" strike="noStrike">
                        <a:solidFill>
                          <a:srgbClr val="000000"/>
                        </a:solidFill>
                        <a:effectLst/>
                        <a:latin typeface="Work Sans" panose="00000500000000000000" pitchFamily="2" charset="0"/>
                      </a:endParaRPr>
                    </a:p>
                  </a:txBody>
                  <a:tcPr marL="7620" marR="7620" marT="7620" marB="0" anchor="ctr">
                    <a:solidFill>
                      <a:schemeClr val="bg1">
                        <a:lumMod val="95000"/>
                      </a:schemeClr>
                    </a:solidFill>
                  </a:tcPr>
                </a:tc>
                <a:extLst>
                  <a:ext uri="{0D108BD9-81ED-4DB2-BD59-A6C34878D82A}">
                    <a16:rowId xmlns:a16="http://schemas.microsoft.com/office/drawing/2014/main" val="1295430123"/>
                  </a:ext>
                </a:extLst>
              </a:tr>
            </a:tbl>
          </a:graphicData>
        </a:graphic>
      </p:graphicFrame>
      <p:pic>
        <p:nvPicPr>
          <p:cNvPr id="3" name="Kuva 2" descr="Kuva, joka sisältää kohteen Fontti, Grafiikka, kuvakaappaus, muotoilu&#10;&#10;Kuvaus luotu automaattisesti">
            <a:extLst>
              <a:ext uri="{FF2B5EF4-FFF2-40B4-BE49-F238E27FC236}">
                <a16:creationId xmlns:a16="http://schemas.microsoft.com/office/drawing/2014/main" id="{847F15DF-AA3B-CBD3-F8BA-08AE271AAD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40194498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19</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551384" y="400082"/>
            <a:ext cx="11322767" cy="665223"/>
          </a:xfrm>
        </p:spPr>
        <p:txBody>
          <a:bodyPr anchor="t">
            <a:normAutofit fontScale="90000"/>
          </a:bodyPr>
          <a:lstStyle/>
          <a:p>
            <a:pPr>
              <a:lnSpc>
                <a:spcPct val="100000"/>
              </a:lnSpc>
            </a:pPr>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kumimoji="0" lang="fi-FI" sz="1800" b="1" i="0" u="none" strike="noStrike" kern="1200" cap="none" spc="0" normalizeH="0" baseline="0" noProof="0">
                <a:ln>
                  <a:noFill/>
                </a:ln>
                <a:solidFill>
                  <a:srgbClr val="104264"/>
                </a:solidFill>
                <a:effectLst/>
                <a:uLnTx/>
                <a:uFillTx/>
                <a:latin typeface="Work Sans"/>
                <a:ea typeface="+mj-ea"/>
                <a:cs typeface="+mj-cs"/>
              </a:rPr>
            </a:br>
            <a:r>
              <a:rPr lang="fi-FI" sz="2400">
                <a:solidFill>
                  <a:srgbClr val="923468"/>
                </a:solidFill>
              </a:rPr>
              <a:t>Kuntaedustajien n</a:t>
            </a:r>
            <a:r>
              <a:rPr kumimoji="0" lang="fi-FI" sz="2400" b="0" i="0" u="none" strike="noStrike" kern="1200" cap="none" spc="0" normalizeH="0" baseline="0" noProof="0" err="1">
                <a:ln>
                  <a:noFill/>
                </a:ln>
                <a:solidFill>
                  <a:srgbClr val="923468"/>
                </a:solidFill>
                <a:effectLst/>
                <a:uLnTx/>
                <a:uFillTx/>
                <a:latin typeface="Work Sans ExtraBold" panose="00000900000000000000" pitchFamily="2" charset="0"/>
                <a:ea typeface="+mj-ea"/>
                <a:cs typeface="+mj-cs"/>
              </a:rPr>
              <a:t>äkemykset</a:t>
            </a:r>
            <a: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t> kunnan ja hyvinvointialueen välisen työnjaon selkeydestä omalla toimialalla. </a:t>
            </a:r>
            <a:br>
              <a:rPr kumimoji="0" lang="fi-FI" sz="24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 vastanneista pitää työnjakoa melko/erittäin </a:t>
            </a:r>
            <a:r>
              <a:rPr kumimoji="0" lang="fi-FI" sz="1600" b="0" i="0" u="sng" strike="noStrike" kern="1200" cap="none" spc="0" normalizeH="0" baseline="0" noProof="0">
                <a:ln>
                  <a:noFill/>
                </a:ln>
                <a:solidFill>
                  <a:srgbClr val="104264"/>
                </a:solidFill>
                <a:effectLst/>
                <a:uLnTx/>
                <a:uFillTx/>
                <a:latin typeface="Work Sans ExtraBold" panose="00000900000000000000" pitchFamily="2" charset="0"/>
                <a:ea typeface="+mj-ea"/>
                <a:cs typeface="+mj-cs"/>
              </a:rPr>
              <a:t>selkeänä</a:t>
            </a: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a:t>
            </a:r>
            <a:r>
              <a:rPr lang="fi-FI" sz="1600">
                <a:solidFill>
                  <a:schemeClr val="accent1"/>
                </a:solidFill>
              </a:rPr>
              <a:t> Kuntakokoluokittainen tarkastelu. (N=743)</a:t>
            </a:r>
          </a:p>
        </p:txBody>
      </p:sp>
      <p:graphicFrame>
        <p:nvGraphicFramePr>
          <p:cNvPr id="5" name="Taulukko 4">
            <a:extLst>
              <a:ext uri="{FF2B5EF4-FFF2-40B4-BE49-F238E27FC236}">
                <a16:creationId xmlns:a16="http://schemas.microsoft.com/office/drawing/2014/main" id="{EEDC2891-A1FA-59CE-BB98-9990FB09B48D}"/>
              </a:ext>
            </a:extLst>
          </p:cNvPr>
          <p:cNvGraphicFramePr>
            <a:graphicFrameLocks noGrp="1"/>
          </p:cNvGraphicFramePr>
          <p:nvPr>
            <p:extLst>
              <p:ext uri="{D42A27DB-BD31-4B8C-83A1-F6EECF244321}">
                <p14:modId xmlns:p14="http://schemas.microsoft.com/office/powerpoint/2010/main" val="3008517829"/>
              </p:ext>
            </p:extLst>
          </p:nvPr>
        </p:nvGraphicFramePr>
        <p:xfrm>
          <a:off x="623392" y="1556792"/>
          <a:ext cx="10369151" cy="4423258"/>
        </p:xfrm>
        <a:graphic>
          <a:graphicData uri="http://schemas.openxmlformats.org/drawingml/2006/table">
            <a:tbl>
              <a:tblPr firstRow="1" bandRow="1">
                <a:tableStyleId>{F2DE63D5-997A-4646-A377-4702673A728D}</a:tableStyleId>
              </a:tblPr>
              <a:tblGrid>
                <a:gridCol w="3635370">
                  <a:extLst>
                    <a:ext uri="{9D8B030D-6E8A-4147-A177-3AD203B41FA5}">
                      <a16:colId xmlns:a16="http://schemas.microsoft.com/office/drawing/2014/main" val="15190709"/>
                    </a:ext>
                  </a:extLst>
                </a:gridCol>
                <a:gridCol w="918571">
                  <a:extLst>
                    <a:ext uri="{9D8B030D-6E8A-4147-A177-3AD203B41FA5}">
                      <a16:colId xmlns:a16="http://schemas.microsoft.com/office/drawing/2014/main" val="3214279044"/>
                    </a:ext>
                  </a:extLst>
                </a:gridCol>
                <a:gridCol w="937576">
                  <a:extLst>
                    <a:ext uri="{9D8B030D-6E8A-4147-A177-3AD203B41FA5}">
                      <a16:colId xmlns:a16="http://schemas.microsoft.com/office/drawing/2014/main" val="3869535030"/>
                    </a:ext>
                  </a:extLst>
                </a:gridCol>
                <a:gridCol w="803636">
                  <a:extLst>
                    <a:ext uri="{9D8B030D-6E8A-4147-A177-3AD203B41FA5}">
                      <a16:colId xmlns:a16="http://schemas.microsoft.com/office/drawing/2014/main" val="1327852305"/>
                    </a:ext>
                  </a:extLst>
                </a:gridCol>
                <a:gridCol w="736667">
                  <a:extLst>
                    <a:ext uri="{9D8B030D-6E8A-4147-A177-3AD203B41FA5}">
                      <a16:colId xmlns:a16="http://schemas.microsoft.com/office/drawing/2014/main" val="386262088"/>
                    </a:ext>
                  </a:extLst>
                </a:gridCol>
                <a:gridCol w="803636">
                  <a:extLst>
                    <a:ext uri="{9D8B030D-6E8A-4147-A177-3AD203B41FA5}">
                      <a16:colId xmlns:a16="http://schemas.microsoft.com/office/drawing/2014/main" val="1701903908"/>
                    </a:ext>
                  </a:extLst>
                </a:gridCol>
                <a:gridCol w="870607">
                  <a:extLst>
                    <a:ext uri="{9D8B030D-6E8A-4147-A177-3AD203B41FA5}">
                      <a16:colId xmlns:a16="http://schemas.microsoft.com/office/drawing/2014/main" val="4072502332"/>
                    </a:ext>
                  </a:extLst>
                </a:gridCol>
                <a:gridCol w="803636">
                  <a:extLst>
                    <a:ext uri="{9D8B030D-6E8A-4147-A177-3AD203B41FA5}">
                      <a16:colId xmlns:a16="http://schemas.microsoft.com/office/drawing/2014/main" val="2725205596"/>
                    </a:ext>
                  </a:extLst>
                </a:gridCol>
                <a:gridCol w="859452">
                  <a:extLst>
                    <a:ext uri="{9D8B030D-6E8A-4147-A177-3AD203B41FA5}">
                      <a16:colId xmlns:a16="http://schemas.microsoft.com/office/drawing/2014/main" val="1892073994"/>
                    </a:ext>
                  </a:extLst>
                </a:gridCol>
              </a:tblGrid>
              <a:tr h="844042">
                <a:tc>
                  <a:txBody>
                    <a:bodyPr/>
                    <a:lstStyle/>
                    <a:p>
                      <a:pPr algn="l" fontAlgn="b"/>
                      <a:r>
                        <a:rPr lang="fi-FI" sz="1400" u="none" strike="noStrike">
                          <a:effectLst/>
                        </a:rPr>
                        <a:t> </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u="none" strike="noStrike">
                          <a:effectLst/>
                        </a:rPr>
                        <a:t>KAIKKI </a:t>
                      </a:r>
                    </a:p>
                    <a:p>
                      <a:pPr algn="ctr" fontAlgn="b"/>
                      <a:r>
                        <a:rPr lang="fi-FI" sz="1400" u="none" strike="noStrike">
                          <a:effectLst/>
                        </a:rPr>
                        <a:t>KUNTA-VAST.</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u="none" strike="noStrike">
                          <a:effectLst/>
                        </a:rPr>
                        <a:t>alle </a:t>
                      </a:r>
                    </a:p>
                    <a:p>
                      <a:pPr algn="ctr" fontAlgn="b"/>
                      <a:r>
                        <a:rPr lang="fi-FI" sz="1400" u="none" strike="noStrike">
                          <a:effectLst/>
                        </a:rPr>
                        <a:t>5 000 </a:t>
                      </a:r>
                    </a:p>
                    <a:p>
                      <a:pPr algn="ctr" fontAlgn="b"/>
                      <a:r>
                        <a:rPr lang="fi-FI" sz="1400" u="none" strike="noStrike">
                          <a:effectLst/>
                        </a:rPr>
                        <a:t>as.</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5 000 - 10 000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10 001 - 20 000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20 001 - 50 000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pt-BR" sz="1400" u="none" strike="noStrike">
                          <a:effectLst/>
                        </a:rPr>
                        <a:t>50 001 - 100 000 as.</a:t>
                      </a:r>
                      <a:endParaRPr lang="pt-BR"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400" u="none" strike="noStrike">
                          <a:effectLst/>
                        </a:rPr>
                        <a:t>yli </a:t>
                      </a:r>
                    </a:p>
                    <a:p>
                      <a:pPr algn="ctr" fontAlgn="b"/>
                      <a:r>
                        <a:rPr lang="fi-FI" sz="1400" u="none" strike="noStrike">
                          <a:effectLst/>
                        </a:rPr>
                        <a:t>100 000 as.</a:t>
                      </a:r>
                      <a:endParaRPr lang="fi-FI" sz="1400" b="1"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200" b="1" i="1" u="none" strike="noStrike">
                          <a:solidFill>
                            <a:schemeClr val="bg1"/>
                          </a:solidFill>
                          <a:effectLst/>
                          <a:latin typeface="Work Sans" panose="00000500000000000000" pitchFamily="2" charset="0"/>
                        </a:rPr>
                        <a:t>Min, </a:t>
                      </a:r>
                    </a:p>
                    <a:p>
                      <a:pPr algn="ctr" fontAlgn="b"/>
                      <a:r>
                        <a:rPr lang="fi-FI" sz="1200" b="1" i="1" u="none" strike="noStrike">
                          <a:solidFill>
                            <a:schemeClr val="bg1"/>
                          </a:solidFill>
                          <a:effectLst/>
                          <a:latin typeface="Work Sans" panose="00000500000000000000" pitchFamily="2" charset="0"/>
                        </a:rPr>
                        <a:t>Max</a:t>
                      </a:r>
                    </a:p>
                    <a:p>
                      <a:pPr algn="ctr" fontAlgn="b"/>
                      <a:r>
                        <a:rPr lang="fi-FI" sz="1200" b="1" i="1" u="none" strike="noStrike">
                          <a:solidFill>
                            <a:schemeClr val="bg1"/>
                          </a:solidFill>
                          <a:effectLst/>
                          <a:latin typeface="Work Sans" panose="00000500000000000000" pitchFamily="2" charset="0"/>
                        </a:rPr>
                        <a:t>%</a:t>
                      </a:r>
                    </a:p>
                  </a:txBody>
                  <a:tcPr marL="7620" marR="7620" marT="7620" marB="0" anchor="ctr"/>
                </a:tc>
                <a:extLst>
                  <a:ext uri="{0D108BD9-81ED-4DB2-BD59-A6C34878D82A}">
                    <a16:rowId xmlns:a16="http://schemas.microsoft.com/office/drawing/2014/main" val="219442542"/>
                  </a:ext>
                </a:extLst>
              </a:tr>
              <a:tr h="501420">
                <a:tc>
                  <a:txBody>
                    <a:bodyPr/>
                    <a:lstStyle/>
                    <a:p>
                      <a:pPr algn="l" fontAlgn="b"/>
                      <a:r>
                        <a:rPr lang="fi-FI" sz="1600" b="0" i="0" u="none" strike="noStrike">
                          <a:solidFill>
                            <a:srgbClr val="000000"/>
                          </a:solidFill>
                          <a:effectLst/>
                          <a:latin typeface="Work Sans" panose="00000500000000000000" pitchFamily="2" charset="0"/>
                        </a:rPr>
                        <a:t>Ympäristöterveydenhuollossa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26 %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18-32%</a:t>
                      </a:r>
                    </a:p>
                  </a:txBody>
                  <a:tcPr marL="7620" marR="7620" marT="7620" marB="0" anchor="ctr">
                    <a:solidFill>
                      <a:schemeClr val="bg1">
                        <a:lumMod val="95000"/>
                      </a:schemeClr>
                    </a:solidFill>
                  </a:tcPr>
                </a:tc>
                <a:extLst>
                  <a:ext uri="{0D108BD9-81ED-4DB2-BD59-A6C34878D82A}">
                    <a16:rowId xmlns:a16="http://schemas.microsoft.com/office/drawing/2014/main" val="1515636735"/>
                  </a:ext>
                </a:extLst>
              </a:tr>
              <a:tr h="501420">
                <a:tc>
                  <a:txBody>
                    <a:bodyPr/>
                    <a:lstStyle/>
                    <a:p>
                      <a:pPr algn="l" fontAlgn="b"/>
                      <a:r>
                        <a:rPr lang="fi-FI" sz="1600" b="0" i="0" u="none" strike="noStrike">
                          <a:solidFill>
                            <a:srgbClr val="000000"/>
                          </a:solidFill>
                          <a:effectLst/>
                          <a:latin typeface="Work Sans" panose="00000500000000000000" pitchFamily="2" charset="0"/>
                        </a:rPr>
                        <a:t>Sivistys- ja sote-palveluiden välillä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25 %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23</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33</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22-33%</a:t>
                      </a:r>
                    </a:p>
                  </a:txBody>
                  <a:tcPr marL="7620" marR="7620" marT="7620" marB="0" anchor="ctr">
                    <a:solidFill>
                      <a:schemeClr val="bg1">
                        <a:lumMod val="95000"/>
                      </a:schemeClr>
                    </a:solidFill>
                  </a:tcPr>
                </a:tc>
                <a:extLst>
                  <a:ext uri="{0D108BD9-81ED-4DB2-BD59-A6C34878D82A}">
                    <a16:rowId xmlns:a16="http://schemas.microsoft.com/office/drawing/2014/main" val="120680852"/>
                  </a:ext>
                </a:extLst>
              </a:tr>
              <a:tr h="501420">
                <a:tc>
                  <a:txBody>
                    <a:bodyPr/>
                    <a:lstStyle/>
                    <a:p>
                      <a:pPr algn="l" fontAlgn="b"/>
                      <a:r>
                        <a:rPr lang="fi-FI" sz="1600" b="0" i="0" u="none" strike="noStrike">
                          <a:solidFill>
                            <a:srgbClr val="000000"/>
                          </a:solidFill>
                          <a:effectLst/>
                          <a:latin typeface="Work Sans" panose="00000500000000000000" pitchFamily="2" charset="0"/>
                        </a:rPr>
                        <a:t>Hyvinvoinnin ja terveyden edistämisessä</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22 %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19</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30</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18-30%</a:t>
                      </a:r>
                    </a:p>
                  </a:txBody>
                  <a:tcPr marL="7620" marR="7620" marT="7620" marB="0" anchor="ctr">
                    <a:solidFill>
                      <a:schemeClr val="bg1">
                        <a:lumMod val="95000"/>
                      </a:schemeClr>
                    </a:solidFill>
                  </a:tcPr>
                </a:tc>
                <a:extLst>
                  <a:ext uri="{0D108BD9-81ED-4DB2-BD59-A6C34878D82A}">
                    <a16:rowId xmlns:a16="http://schemas.microsoft.com/office/drawing/2014/main" val="2170223369"/>
                  </a:ext>
                </a:extLst>
              </a:tr>
              <a:tr h="501420">
                <a:tc>
                  <a:txBody>
                    <a:bodyPr/>
                    <a:lstStyle/>
                    <a:p>
                      <a:pPr algn="l" fontAlgn="b"/>
                      <a:r>
                        <a:rPr lang="fi-FI" sz="1600" b="0" i="0" u="none" strike="noStrike">
                          <a:solidFill>
                            <a:srgbClr val="000000"/>
                          </a:solidFill>
                          <a:effectLst/>
                          <a:latin typeface="Work Sans" panose="00000500000000000000" pitchFamily="2" charset="0"/>
                        </a:rPr>
                        <a:t>Varautumisessa ja turvallisuudessa</a:t>
                      </a: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21 %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15-27%</a:t>
                      </a:r>
                    </a:p>
                  </a:txBody>
                  <a:tcPr marL="7620" marR="7620" marT="7620" marB="0" anchor="ctr">
                    <a:solidFill>
                      <a:schemeClr val="bg1">
                        <a:lumMod val="95000"/>
                      </a:schemeClr>
                    </a:solidFill>
                  </a:tcPr>
                </a:tc>
                <a:extLst>
                  <a:ext uri="{0D108BD9-81ED-4DB2-BD59-A6C34878D82A}">
                    <a16:rowId xmlns:a16="http://schemas.microsoft.com/office/drawing/2014/main" val="3316169486"/>
                  </a:ext>
                </a:extLst>
              </a:tr>
              <a:tr h="524512">
                <a:tc>
                  <a:txBody>
                    <a:bodyPr/>
                    <a:lstStyle/>
                    <a:p>
                      <a:pPr algn="l" fontAlgn="b"/>
                      <a:r>
                        <a:rPr lang="fi-FI" sz="1600" b="0" i="0" u="none" strike="noStrike">
                          <a:solidFill>
                            <a:srgbClr val="000000"/>
                          </a:solidFill>
                          <a:effectLst/>
                          <a:latin typeface="Work Sans" panose="00000500000000000000" pitchFamily="2" charset="0"/>
                        </a:rPr>
                        <a:t>Työllisyyden hoidossa</a:t>
                      </a:r>
                    </a:p>
                    <a:p>
                      <a:pPr algn="l" fontAlgn="b"/>
                      <a:endParaRPr lang="fi-FI" sz="16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17 %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20</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17-21%</a:t>
                      </a:r>
                    </a:p>
                  </a:txBody>
                  <a:tcPr marL="7620" marR="7620" marT="7620" marB="0" anchor="ctr">
                    <a:solidFill>
                      <a:schemeClr val="bg1">
                        <a:lumMod val="95000"/>
                      </a:schemeClr>
                    </a:solidFill>
                  </a:tcPr>
                </a:tc>
                <a:extLst>
                  <a:ext uri="{0D108BD9-81ED-4DB2-BD59-A6C34878D82A}">
                    <a16:rowId xmlns:a16="http://schemas.microsoft.com/office/drawing/2014/main" val="3391646413"/>
                  </a:ext>
                </a:extLst>
              </a:tr>
              <a:tr h="524512">
                <a:tc>
                  <a:txBody>
                    <a:bodyPr/>
                    <a:lstStyle/>
                    <a:p>
                      <a:pPr algn="l" fontAlgn="b"/>
                      <a:r>
                        <a:rPr lang="fi-FI" sz="1600" b="0" i="0" u="none" strike="noStrike">
                          <a:solidFill>
                            <a:srgbClr val="000000"/>
                          </a:solidFill>
                          <a:effectLst/>
                          <a:latin typeface="Work Sans" panose="00000500000000000000" pitchFamily="2" charset="0"/>
                        </a:rPr>
                        <a:t>Kotoutumisen edistämisessä</a:t>
                      </a:r>
                    </a:p>
                    <a:p>
                      <a:pPr algn="l" fontAlgn="b"/>
                      <a:endParaRPr lang="fi-FI" sz="16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14 %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12</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16</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18</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10</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10-18%</a:t>
                      </a:r>
                    </a:p>
                  </a:txBody>
                  <a:tcPr marL="7620" marR="7620" marT="7620" marB="0" anchor="ctr">
                    <a:solidFill>
                      <a:schemeClr val="bg1">
                        <a:lumMod val="95000"/>
                      </a:schemeClr>
                    </a:solidFill>
                  </a:tcPr>
                </a:tc>
                <a:extLst>
                  <a:ext uri="{0D108BD9-81ED-4DB2-BD59-A6C34878D82A}">
                    <a16:rowId xmlns:a16="http://schemas.microsoft.com/office/drawing/2014/main" val="2856906107"/>
                  </a:ext>
                </a:extLst>
              </a:tr>
              <a:tr h="524512">
                <a:tc>
                  <a:txBody>
                    <a:bodyPr/>
                    <a:lstStyle/>
                    <a:p>
                      <a:pPr algn="l" fontAlgn="b"/>
                      <a:r>
                        <a:rPr lang="fi-FI" sz="1600" b="0" i="0" u="none" strike="noStrike">
                          <a:solidFill>
                            <a:srgbClr val="000000"/>
                          </a:solidFill>
                          <a:effectLst/>
                          <a:latin typeface="Work Sans" panose="00000500000000000000" pitchFamily="2" charset="0"/>
                        </a:rPr>
                        <a:t>Asumiseen liittyvissä kysymyksissä</a:t>
                      </a:r>
                    </a:p>
                    <a:p>
                      <a:pPr algn="l" fontAlgn="b"/>
                      <a:endParaRPr lang="fi-FI" sz="1600" b="0" i="0" u="none" strike="noStrike">
                        <a:solidFill>
                          <a:srgbClr val="000000"/>
                        </a:solidFill>
                        <a:effectLst/>
                        <a:latin typeface="Work Sans" panose="00000500000000000000" pitchFamily="2" charset="0"/>
                      </a:endParaRPr>
                    </a:p>
                  </a:txBody>
                  <a:tcPr marL="7620" marR="7620" marT="7620" marB="0" anchor="ctr"/>
                </a:tc>
                <a:tc>
                  <a:txBody>
                    <a:bodyPr/>
                    <a:lstStyle/>
                    <a:p>
                      <a:pPr algn="ctr" fontAlgn="b"/>
                      <a:r>
                        <a:rPr lang="fi-FI" sz="1600" b="1" i="0" u="none" strike="noStrike">
                          <a:solidFill>
                            <a:srgbClr val="000000"/>
                          </a:solidFill>
                          <a:effectLst/>
                          <a:latin typeface="Work Sans" panose="00000500000000000000" pitchFamily="2" charset="0"/>
                        </a:rPr>
                        <a:t>12 %</a:t>
                      </a:r>
                    </a:p>
                  </a:txBody>
                  <a:tcPr marL="7620" marR="7620" marT="7620" marB="0" anchor="ctr">
                    <a:solidFill>
                      <a:schemeClr val="accent6">
                        <a:lumMod val="20000"/>
                        <a:lumOff val="80000"/>
                      </a:schemeClr>
                    </a:solidFill>
                  </a:tcPr>
                </a:tc>
                <a:tc>
                  <a:txBody>
                    <a:bodyPr/>
                    <a:lstStyle/>
                    <a:p>
                      <a:pPr algn="ctr" fontAlgn="b"/>
                      <a:r>
                        <a:rPr lang="fi-FI" sz="1600" b="0" i="0" u="none" strike="noStrike">
                          <a:solidFill>
                            <a:schemeClr val="tx1"/>
                          </a:solidFill>
                          <a:effectLst/>
                          <a:latin typeface="Work Sans" panose="00000500000000000000" pitchFamily="2" charset="0"/>
                        </a:rPr>
                        <a:t>14</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7</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11</a:t>
                      </a:r>
                    </a:p>
                  </a:txBody>
                  <a:tcPr marL="7620" marR="7620" marT="7620" marB="0" anchor="ctr"/>
                </a:tc>
                <a:tc>
                  <a:txBody>
                    <a:bodyPr/>
                    <a:lstStyle/>
                    <a:p>
                      <a:pPr algn="ctr" fontAlgn="b"/>
                      <a:r>
                        <a:rPr lang="fi-FI" sz="1600" b="0" i="0" u="none" strike="noStrike">
                          <a:solidFill>
                            <a:schemeClr val="tx1"/>
                          </a:solidFill>
                          <a:effectLst/>
                          <a:latin typeface="Work Sans" panose="00000500000000000000" pitchFamily="2" charset="0"/>
                        </a:rPr>
                        <a:t>15</a:t>
                      </a:r>
                    </a:p>
                  </a:txBody>
                  <a:tcPr marL="7620" marR="7620" marT="7620" marB="0" anchor="ctr"/>
                </a:tc>
                <a:tc>
                  <a:txBody>
                    <a:bodyPr/>
                    <a:lstStyle/>
                    <a:p>
                      <a:pPr algn="ctr" fontAlgn="b"/>
                      <a:r>
                        <a:rPr lang="fi-FI" sz="1200" b="0" i="1" u="none" strike="noStrike">
                          <a:solidFill>
                            <a:srgbClr val="000000"/>
                          </a:solidFill>
                          <a:effectLst/>
                          <a:latin typeface="Work Sans" panose="00000500000000000000" pitchFamily="2" charset="0"/>
                        </a:rPr>
                        <a:t>7-15%</a:t>
                      </a:r>
                    </a:p>
                  </a:txBody>
                  <a:tcPr marL="7620" marR="7620" marT="7620" marB="0" anchor="ctr">
                    <a:solidFill>
                      <a:schemeClr val="bg1">
                        <a:lumMod val="95000"/>
                      </a:schemeClr>
                    </a:solidFill>
                  </a:tcPr>
                </a:tc>
                <a:extLst>
                  <a:ext uri="{0D108BD9-81ED-4DB2-BD59-A6C34878D82A}">
                    <a16:rowId xmlns:a16="http://schemas.microsoft.com/office/drawing/2014/main" val="217627935"/>
                  </a:ext>
                </a:extLst>
              </a:tr>
            </a:tbl>
          </a:graphicData>
        </a:graphic>
      </p:graphicFrame>
      <p:pic>
        <p:nvPicPr>
          <p:cNvPr id="3" name="Kuva 2" descr="Kuva, joka sisältää kohteen Fontti, Grafiikka, kuvakaappaus, muotoilu&#10;&#10;Kuvaus luotu automaattisesti">
            <a:extLst>
              <a:ext uri="{FF2B5EF4-FFF2-40B4-BE49-F238E27FC236}">
                <a16:creationId xmlns:a16="http://schemas.microsoft.com/office/drawing/2014/main" id="{8098E5E1-5C9E-8A67-C433-39644C6E0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414103835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6709" y="335385"/>
            <a:ext cx="10658475" cy="1584149"/>
          </a:xfrm>
        </p:spPr>
        <p:txBody>
          <a:bodyPr/>
          <a:lstStyle/>
          <a:p>
            <a:r>
              <a:rPr lang="fi-FI">
                <a:solidFill>
                  <a:schemeClr val="accent1"/>
                </a:solidFill>
              </a:rPr>
              <a:t>Yhdyspintojen tilannekuvakartoitus 2023</a:t>
            </a:r>
            <a:br>
              <a:rPr lang="fi-FI"/>
            </a:br>
            <a:r>
              <a:rPr lang="fi-FI" sz="2400"/>
              <a:t>Tietoa kyselyistä ja sen kohderyhmistä 1/2</a:t>
            </a:r>
            <a:endParaRPr lang="fi-FI" sz="2400" noProof="0"/>
          </a:p>
        </p:txBody>
      </p:sp>
      <p:sp>
        <p:nvSpPr>
          <p:cNvPr id="3" name="Content Placeholder 2"/>
          <p:cNvSpPr>
            <a:spLocks noGrp="1"/>
          </p:cNvSpPr>
          <p:nvPr>
            <p:ph idx="1"/>
          </p:nvPr>
        </p:nvSpPr>
        <p:spPr>
          <a:xfrm>
            <a:off x="766763" y="1363079"/>
            <a:ext cx="10945216" cy="4370177"/>
          </a:xfrm>
        </p:spPr>
        <p:txBody>
          <a:bodyPr/>
          <a:lstStyle/>
          <a:p>
            <a:r>
              <a:rPr lang="fi-FI" sz="1800" noProof="0"/>
              <a:t>Kuntaliiton toteuttamat kyselyt toteutettiin osana Kuntaliiton, </a:t>
            </a:r>
            <a:r>
              <a:rPr lang="fi-FI" sz="1800" noProof="0" err="1"/>
              <a:t>Hyvilin</a:t>
            </a:r>
            <a:r>
              <a:rPr lang="fi-FI" sz="1800" noProof="0"/>
              <a:t> ja Sosiaali- ja terveysministeriön rahoittamaa Yhdyspintojen muutostukiprojektia.</a:t>
            </a:r>
          </a:p>
          <a:p>
            <a:r>
              <a:rPr lang="fi-FI" sz="1800"/>
              <a:t>Kyselyjen kohderyhmänä olivat kuntien valtuustojen ja hallitusten puheenjohtajat, kuntajohtajat ja kuntien toimialajohtajat. Lisäksi kohderyhmänä olivat muut kuntayhtymät* ja koulutuksen järjestäjät. </a:t>
            </a:r>
          </a:p>
          <a:p>
            <a:r>
              <a:rPr lang="fi-FI" sz="1800"/>
              <a:t>Tilannekuvakartoituksen k</a:t>
            </a:r>
            <a:r>
              <a:rPr lang="fi-FI" sz="1800" noProof="0" err="1"/>
              <a:t>okonaisuus</a:t>
            </a:r>
            <a:r>
              <a:rPr lang="fi-FI" sz="1800" noProof="0"/>
              <a:t> koostuu</a:t>
            </a:r>
            <a:r>
              <a:rPr lang="fi-FI" sz="1800"/>
              <a:t> kahdesta kyselystä: </a:t>
            </a:r>
          </a:p>
          <a:p>
            <a:pPr lvl="1"/>
            <a:r>
              <a:rPr lang="fi-FI"/>
              <a:t>Kuntien johtavat luottamushenkilöt ja kuntajohtajat vastasivat yhdyspintoja koskeviin kysymyksiin osana Kuntaliiton laajempaa Kuntapulssi-kyselyä*. </a:t>
            </a:r>
          </a:p>
          <a:p>
            <a:pPr lvl="1"/>
            <a:r>
              <a:rPr lang="fi-FI"/>
              <a:t>Kuntien toimialajohdon ja kuntayhtymien johtajien näkemyksiä kartoitettiin erikseen, sillä Kuntaliiton Pulssi-kysely ei kohdistunut näihin kohderyhmiin. </a:t>
            </a:r>
          </a:p>
          <a:p>
            <a:pPr lvl="1"/>
            <a:r>
              <a:rPr lang="fi-FI"/>
              <a:t>Kyselyjen kysymykset olivat yhteneväiset ja tuloksia tarkastellaan tässä koonnissa kokonaisuutena.</a:t>
            </a:r>
          </a:p>
          <a:p>
            <a:r>
              <a:rPr lang="fi-FI" sz="1800"/>
              <a:t>Tämän raportin pohjana oleviin kyselyihin valittiin pääosin samat kysymykset kuin vuoden 2022 elokuussa toteutetussa yhdyspintojen kuntakyselyssä. Tämä mahdollistaa yhteistyön kehityksen seurannan. </a:t>
            </a:r>
          </a:p>
          <a:p>
            <a:endParaRPr lang="fi-FI" noProof="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2</a:t>
            </a:fld>
            <a:endParaRPr lang="fi-FI" noProof="0"/>
          </a:p>
        </p:txBody>
      </p:sp>
      <p:sp>
        <p:nvSpPr>
          <p:cNvPr id="4" name="Tekstiruutu 3">
            <a:extLst>
              <a:ext uri="{FF2B5EF4-FFF2-40B4-BE49-F238E27FC236}">
                <a16:creationId xmlns:a16="http://schemas.microsoft.com/office/drawing/2014/main" id="{D0A7C256-0925-18BC-8EDA-CEA2BAD21853}"/>
              </a:ext>
            </a:extLst>
          </p:cNvPr>
          <p:cNvSpPr txBox="1"/>
          <p:nvPr/>
        </p:nvSpPr>
        <p:spPr>
          <a:xfrm>
            <a:off x="983109" y="5930225"/>
            <a:ext cx="8406468" cy="738664"/>
          </a:xfrm>
          <a:prstGeom prst="rect">
            <a:avLst/>
          </a:prstGeom>
          <a:noFill/>
        </p:spPr>
        <p:txBody>
          <a:bodyPr wrap="none" rtlCol="0">
            <a:spAutoFit/>
          </a:bodyPr>
          <a:lstStyle/>
          <a:p>
            <a:r>
              <a:rPr lang="fi-FI" sz="1400" i="1"/>
              <a:t>*</a:t>
            </a:r>
            <a:r>
              <a:rPr lang="fi-FI" sz="1400" i="1" err="1"/>
              <a:t>poislukien</a:t>
            </a:r>
            <a:r>
              <a:rPr lang="fi-FI" sz="1400" i="1"/>
              <a:t> maakuntien liitot.</a:t>
            </a:r>
          </a:p>
          <a:p>
            <a:r>
              <a:rPr lang="fi-FI" sz="1400" i="1"/>
              <a:t>**Kuntapulssi-kyselyn 1/2023 teemana olivat TE-palvelut 2024 –uudistuksen valmisteluvaihe, </a:t>
            </a:r>
          </a:p>
          <a:p>
            <a:r>
              <a:rPr lang="fi-FI" sz="1400" i="1"/>
              <a:t>kuntien ja hyvinvointialueiden välinen yhdyspintatyö sekä kuntien yleinen tilannekuva</a:t>
            </a:r>
          </a:p>
        </p:txBody>
      </p:sp>
    </p:spTree>
    <p:extLst>
      <p:ext uri="{BB962C8B-B14F-4D97-AF65-F5344CB8AC3E}">
        <p14:creationId xmlns:p14="http://schemas.microsoft.com/office/powerpoint/2010/main" val="404547130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B8D2D1-A42D-2F77-C5D7-B0F22FB58334}"/>
              </a:ext>
            </a:extLst>
          </p:cNvPr>
          <p:cNvSpPr>
            <a:spLocks noGrp="1"/>
          </p:cNvSpPr>
          <p:nvPr>
            <p:ph type="sldNum" sz="quarter" idx="12"/>
          </p:nvPr>
        </p:nvSpPr>
        <p:spPr>
          <a:xfrm>
            <a:off x="766763" y="6309321"/>
            <a:ext cx="432693" cy="21602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2" name="Otsikko 1">
            <a:extLst>
              <a:ext uri="{FF2B5EF4-FFF2-40B4-BE49-F238E27FC236}">
                <a16:creationId xmlns:a16="http://schemas.microsoft.com/office/drawing/2014/main" id="{3938468C-788A-920E-45B4-1DE44545A45F}"/>
              </a:ext>
            </a:extLst>
          </p:cNvPr>
          <p:cNvSpPr>
            <a:spLocks noGrp="1"/>
          </p:cNvSpPr>
          <p:nvPr>
            <p:ph type="title"/>
          </p:nvPr>
        </p:nvSpPr>
        <p:spPr>
          <a:xfrm>
            <a:off x="587388" y="205697"/>
            <a:ext cx="11305256" cy="665223"/>
          </a:xfrm>
        </p:spPr>
        <p:txBody>
          <a:bodyPr anchor="t">
            <a:normAutofit fontScale="90000"/>
          </a:bodyPr>
          <a:lstStyle/>
          <a:p>
            <a:pPr>
              <a:lnSpc>
                <a:spcPct val="100000"/>
              </a:lnSpc>
            </a:pPr>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kumimoji="0" lang="fi-FI" sz="1400" b="1" i="0" u="none" strike="noStrike" kern="1200" cap="none" spc="0" normalizeH="0" baseline="0" noProof="0">
                <a:ln>
                  <a:noFill/>
                </a:ln>
                <a:solidFill>
                  <a:schemeClr val="accent1"/>
                </a:solidFill>
                <a:effectLst/>
                <a:uLnTx/>
                <a:uFillTx/>
                <a:latin typeface="Work Sans"/>
                <a:ea typeface="+mj-ea"/>
                <a:cs typeface="+mj-cs"/>
              </a:rPr>
            </a:br>
            <a:r>
              <a:rPr lang="fi-FI" sz="2200">
                <a:solidFill>
                  <a:srgbClr val="923468"/>
                </a:solidFill>
              </a:rPr>
              <a:t>Näkemykset kunnan/ky:n  ja hyvinvointialueen välisen työnjaon selkeydestä omalla toimialalla. </a:t>
            </a:r>
            <a:r>
              <a:rPr lang="fi-FI" sz="1800">
                <a:solidFill>
                  <a:srgbClr val="104264"/>
                </a:solidFill>
              </a:rPr>
              <a:t>Vastausten tarkastelu hyvinvointialueittain. </a:t>
            </a:r>
            <a:br>
              <a:rPr lang="fi-FI" sz="1600">
                <a:solidFill>
                  <a:srgbClr val="104264"/>
                </a:solidFill>
              </a:rPr>
            </a:br>
            <a:r>
              <a:rPr lang="fi-FI" sz="1300">
                <a:solidFill>
                  <a:srgbClr val="104264"/>
                </a:solidFill>
              </a:rPr>
              <a:t>K</a:t>
            </a:r>
            <a:r>
              <a:rPr kumimoji="0" lang="fi-FI" sz="1300" b="0" i="0" u="none" strike="noStrike" kern="1200" cap="none" spc="0" normalizeH="0" baseline="0" noProof="0" err="1">
                <a:ln>
                  <a:noFill/>
                </a:ln>
                <a:solidFill>
                  <a:srgbClr val="104264"/>
                </a:solidFill>
                <a:effectLst/>
                <a:uLnTx/>
                <a:uFillTx/>
                <a:latin typeface="Work Sans ExtraBold" panose="00000900000000000000" pitchFamily="2" charset="0"/>
                <a:ea typeface="+mj-ea"/>
                <a:cs typeface="+mj-cs"/>
              </a:rPr>
              <a:t>eskiarvot</a:t>
            </a:r>
            <a:r>
              <a:rPr kumimoji="0" lang="fi-FI" sz="13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 asteikolla 1-5. Mitä suurempi arvo, sitä positiivisempi arvio</a:t>
            </a:r>
            <a:r>
              <a:rPr kumimoji="0" lang="fi-FI" sz="1300" b="0" i="0" u="none" strike="noStrike" kern="1200" cap="none" spc="0" normalizeH="0" baseline="0" noProof="0">
                <a:ln>
                  <a:noFill/>
                </a:ln>
                <a:solidFill>
                  <a:schemeClr val="tx1"/>
                </a:solidFill>
                <a:effectLst/>
                <a:uLnTx/>
                <a:uFillTx/>
                <a:latin typeface="Work Sans ExtraBold" panose="00000900000000000000" pitchFamily="2" charset="0"/>
                <a:ea typeface="+mj-ea"/>
                <a:cs typeface="+mj-cs"/>
              </a:rPr>
              <a:t>. </a:t>
            </a:r>
            <a:r>
              <a:rPr kumimoji="0" lang="fi-FI" sz="1100" b="0" i="1" u="none" strike="noStrike" kern="1200" cap="none" spc="0" normalizeH="0" baseline="0" noProof="0">
                <a:ln>
                  <a:noFill/>
                </a:ln>
                <a:solidFill>
                  <a:schemeClr val="accent1"/>
                </a:solidFill>
                <a:effectLst/>
                <a:uLnTx/>
                <a:uFillTx/>
                <a:latin typeface="Work Sans" panose="00000500000000000000" pitchFamily="2" charset="0"/>
              </a:rPr>
              <a:t>(Jos arvo on yli 3,00, arvio on pikemmin positiivinen kuin kriittinen ja jos alle 3,00 niin kriittinen pikemmin kuin positiivinen.) (ky-vastaukset eivät mukana tarkastelussa.)</a:t>
            </a:r>
            <a:r>
              <a:rPr kumimoji="0" lang="fi-FI" sz="1600" b="0" i="1" u="none" strike="noStrike" kern="1200" cap="none" spc="0" normalizeH="0" baseline="0" noProof="0">
                <a:ln>
                  <a:noFill/>
                </a:ln>
                <a:solidFill>
                  <a:schemeClr val="accent1"/>
                </a:solidFill>
                <a:effectLst/>
                <a:uLnTx/>
                <a:uFillTx/>
                <a:latin typeface="Work Sans" panose="00000500000000000000" pitchFamily="2" charset="0"/>
              </a:rPr>
              <a:t> </a:t>
            </a:r>
            <a:endParaRPr lang="fi-FI" sz="1600" i="1">
              <a:solidFill>
                <a:schemeClr val="accent1"/>
              </a:solidFill>
              <a:latin typeface="Work Sans" panose="00000500000000000000" pitchFamily="2" charset="0"/>
            </a:endParaRPr>
          </a:p>
        </p:txBody>
      </p:sp>
      <p:sp>
        <p:nvSpPr>
          <p:cNvPr id="6" name="Tekstiruutu 5">
            <a:extLst>
              <a:ext uri="{FF2B5EF4-FFF2-40B4-BE49-F238E27FC236}">
                <a16:creationId xmlns:a16="http://schemas.microsoft.com/office/drawing/2014/main" id="{516CC980-B84D-3402-E4D3-0180EF94153B}"/>
              </a:ext>
            </a:extLst>
          </p:cNvPr>
          <p:cNvSpPr txBox="1"/>
          <p:nvPr/>
        </p:nvSpPr>
        <p:spPr>
          <a:xfrm>
            <a:off x="1185024" y="6398387"/>
            <a:ext cx="524534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chemeClr val="accent1"/>
                </a:solidFill>
                <a:effectLst/>
                <a:uLnTx/>
                <a:uFillTx/>
                <a:latin typeface="Work Sans"/>
                <a:ea typeface="+mn-ea"/>
                <a:cs typeface="+mn-cs"/>
              </a:rPr>
              <a:t>(Sinisellä taustoitetut positiivisia arvioita, punaisella taustoitetut kriittisiä.)</a:t>
            </a:r>
          </a:p>
        </p:txBody>
      </p:sp>
      <p:graphicFrame>
        <p:nvGraphicFramePr>
          <p:cNvPr id="5" name="Taulukko 4">
            <a:extLst>
              <a:ext uri="{FF2B5EF4-FFF2-40B4-BE49-F238E27FC236}">
                <a16:creationId xmlns:a16="http://schemas.microsoft.com/office/drawing/2014/main" id="{910368A2-F3F3-F8DE-FF77-7FCA8DE04FF7}"/>
              </a:ext>
            </a:extLst>
          </p:cNvPr>
          <p:cNvGraphicFramePr>
            <a:graphicFrameLocks noGrp="1"/>
          </p:cNvGraphicFramePr>
          <p:nvPr>
            <p:extLst>
              <p:ext uri="{D42A27DB-BD31-4B8C-83A1-F6EECF244321}">
                <p14:modId xmlns:p14="http://schemas.microsoft.com/office/powerpoint/2010/main" val="1967280278"/>
              </p:ext>
            </p:extLst>
          </p:nvPr>
        </p:nvGraphicFramePr>
        <p:xfrm>
          <a:off x="587388" y="1519929"/>
          <a:ext cx="10945216" cy="4744859"/>
        </p:xfrm>
        <a:graphic>
          <a:graphicData uri="http://schemas.openxmlformats.org/drawingml/2006/table">
            <a:tbl>
              <a:tblPr>
                <a:tableStyleId>{5DA37D80-6434-44D0-A028-1B22A696006F}</a:tableStyleId>
              </a:tblPr>
              <a:tblGrid>
                <a:gridCol w="1656184">
                  <a:extLst>
                    <a:ext uri="{9D8B030D-6E8A-4147-A177-3AD203B41FA5}">
                      <a16:colId xmlns:a16="http://schemas.microsoft.com/office/drawing/2014/main" val="3699054251"/>
                    </a:ext>
                  </a:extLst>
                </a:gridCol>
                <a:gridCol w="1512168">
                  <a:extLst>
                    <a:ext uri="{9D8B030D-6E8A-4147-A177-3AD203B41FA5}">
                      <a16:colId xmlns:a16="http://schemas.microsoft.com/office/drawing/2014/main" val="1299385485"/>
                    </a:ext>
                  </a:extLst>
                </a:gridCol>
                <a:gridCol w="1440160">
                  <a:extLst>
                    <a:ext uri="{9D8B030D-6E8A-4147-A177-3AD203B41FA5}">
                      <a16:colId xmlns:a16="http://schemas.microsoft.com/office/drawing/2014/main" val="2845526292"/>
                    </a:ext>
                  </a:extLst>
                </a:gridCol>
                <a:gridCol w="1296144">
                  <a:extLst>
                    <a:ext uri="{9D8B030D-6E8A-4147-A177-3AD203B41FA5}">
                      <a16:colId xmlns:a16="http://schemas.microsoft.com/office/drawing/2014/main" val="1446066326"/>
                    </a:ext>
                  </a:extLst>
                </a:gridCol>
                <a:gridCol w="1349432">
                  <a:extLst>
                    <a:ext uri="{9D8B030D-6E8A-4147-A177-3AD203B41FA5}">
                      <a16:colId xmlns:a16="http://schemas.microsoft.com/office/drawing/2014/main" val="260711653"/>
                    </a:ext>
                  </a:extLst>
                </a:gridCol>
                <a:gridCol w="1230376">
                  <a:extLst>
                    <a:ext uri="{9D8B030D-6E8A-4147-A177-3AD203B41FA5}">
                      <a16:colId xmlns:a16="http://schemas.microsoft.com/office/drawing/2014/main" val="2534258644"/>
                    </a:ext>
                  </a:extLst>
                </a:gridCol>
                <a:gridCol w="1230376">
                  <a:extLst>
                    <a:ext uri="{9D8B030D-6E8A-4147-A177-3AD203B41FA5}">
                      <a16:colId xmlns:a16="http://schemas.microsoft.com/office/drawing/2014/main" val="1368088138"/>
                    </a:ext>
                  </a:extLst>
                </a:gridCol>
                <a:gridCol w="1230376">
                  <a:extLst>
                    <a:ext uri="{9D8B030D-6E8A-4147-A177-3AD203B41FA5}">
                      <a16:colId xmlns:a16="http://schemas.microsoft.com/office/drawing/2014/main" val="2338208912"/>
                    </a:ext>
                  </a:extLst>
                </a:gridCol>
              </a:tblGrid>
              <a:tr h="576064">
                <a:tc>
                  <a:txBody>
                    <a:bodyPr/>
                    <a:lstStyle/>
                    <a:p>
                      <a:pPr algn="l" fontAlgn="b"/>
                      <a:r>
                        <a:rPr lang="fi-FI" sz="1050" b="1" u="none" strike="noStrike">
                          <a:effectLst/>
                        </a:rPr>
                        <a:t>Hyvinvointialue</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Ympäristö-terveydenhuollossa</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Sivistys- ja sote-palveluiden välillä</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Hyvinvoinnin ja terveyden edistämisessä</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Varautumisessa ja turvallisuudessa</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Työllisyyden hoidossa</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Kotoutumisen edistämisessä</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u="none" strike="noStrike">
                          <a:effectLst/>
                        </a:rPr>
                        <a:t>Asumiseen liittyvissä kysymyksissä</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extLst>
                  <a:ext uri="{0D108BD9-81ED-4DB2-BD59-A6C34878D82A}">
                    <a16:rowId xmlns:a16="http://schemas.microsoft.com/office/drawing/2014/main" val="1149626628"/>
                  </a:ext>
                </a:extLst>
              </a:tr>
              <a:tr h="144016">
                <a:tc>
                  <a:txBody>
                    <a:bodyPr/>
                    <a:lstStyle/>
                    <a:p>
                      <a:pPr algn="l" fontAlgn="b"/>
                      <a:r>
                        <a:rPr lang="fi-FI" sz="1050" b="1" u="none" strike="noStrike">
                          <a:effectLst/>
                        </a:rPr>
                        <a:t>Etelä-Karjala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3,62</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3,56</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3,44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3,44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3,14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3,54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3,27</a:t>
                      </a:r>
                    </a:p>
                  </a:txBody>
                  <a:tcPr marL="5596" marR="5596" marT="5596" marB="0">
                    <a:solidFill>
                      <a:schemeClr val="accent4">
                        <a:lumMod val="20000"/>
                        <a:lumOff val="80000"/>
                      </a:schemeClr>
                    </a:solidFill>
                  </a:tcPr>
                </a:tc>
                <a:extLst>
                  <a:ext uri="{0D108BD9-81ED-4DB2-BD59-A6C34878D82A}">
                    <a16:rowId xmlns:a16="http://schemas.microsoft.com/office/drawing/2014/main" val="965040901"/>
                  </a:ext>
                </a:extLst>
              </a:tr>
              <a:tr h="167331">
                <a:tc>
                  <a:txBody>
                    <a:bodyPr/>
                    <a:lstStyle/>
                    <a:p>
                      <a:pPr algn="l" fontAlgn="b"/>
                      <a:r>
                        <a:rPr lang="fi-FI" sz="1050" b="1" u="none" strike="noStrike">
                          <a:effectLst/>
                        </a:rPr>
                        <a:t>Etelä-Pohjanmaa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3,48</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3,03</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2,93</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2,62</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extLst>
                  <a:ext uri="{0D108BD9-81ED-4DB2-BD59-A6C34878D82A}">
                    <a16:rowId xmlns:a16="http://schemas.microsoft.com/office/drawing/2014/main" val="1029815811"/>
                  </a:ext>
                </a:extLst>
              </a:tr>
              <a:tr h="167331">
                <a:tc>
                  <a:txBody>
                    <a:bodyPr/>
                    <a:lstStyle/>
                    <a:p>
                      <a:pPr algn="l" fontAlgn="b"/>
                      <a:r>
                        <a:rPr lang="fi-FI" sz="1050" b="1" u="none" strike="noStrike">
                          <a:effectLst/>
                        </a:rPr>
                        <a:t>Etelä-Savo</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2,89</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2,74</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3,33</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2,50</a:t>
                      </a:r>
                    </a:p>
                  </a:txBody>
                  <a:tcPr marL="5596" marR="5596" marT="5596" marB="0">
                    <a:solidFill>
                      <a:schemeClr val="accent3">
                        <a:lumMod val="20000"/>
                        <a:lumOff val="80000"/>
                      </a:schemeClr>
                    </a:solidFill>
                  </a:tcPr>
                </a:tc>
                <a:extLst>
                  <a:ext uri="{0D108BD9-81ED-4DB2-BD59-A6C34878D82A}">
                    <a16:rowId xmlns:a16="http://schemas.microsoft.com/office/drawing/2014/main" val="2771832418"/>
                  </a:ext>
                </a:extLst>
              </a:tr>
              <a:tr h="167331">
                <a:tc>
                  <a:txBody>
                    <a:bodyPr/>
                    <a:lstStyle/>
                    <a:p>
                      <a:pPr algn="l" fontAlgn="b"/>
                      <a:r>
                        <a:rPr lang="fi-FI" sz="1050" b="1" u="none" strike="noStrike">
                          <a:effectLst/>
                        </a:rPr>
                        <a:t>Helsinki</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2,00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a:t>
                      </a:r>
                    </a:p>
                  </a:txBody>
                  <a:tcPr marL="5596" marR="5596" marT="5596" marB="0">
                    <a:noFill/>
                  </a:tcPr>
                </a:tc>
                <a:tc>
                  <a:txBody>
                    <a:bodyPr/>
                    <a:lstStyle/>
                    <a:p>
                      <a:pPr algn="ctr" fontAlgn="b"/>
                      <a:r>
                        <a:rPr lang="fi-FI" sz="1050" b="0" i="0" u="none" strike="noStrike">
                          <a:solidFill>
                            <a:schemeClr val="tx1"/>
                          </a:solidFill>
                          <a:effectLst/>
                          <a:latin typeface="Work Sans" panose="00000500000000000000" pitchFamily="2" charset="0"/>
                        </a:rPr>
                        <a:t>2,00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2,00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a:t>
                      </a:r>
                    </a:p>
                  </a:txBody>
                  <a:tcPr marL="5596" marR="5596" marT="5596" marB="0">
                    <a:noFill/>
                  </a:tcPr>
                </a:tc>
                <a:tc>
                  <a:txBody>
                    <a:bodyPr/>
                    <a:lstStyle/>
                    <a:p>
                      <a:pPr algn="ctr" fontAlgn="b"/>
                      <a:r>
                        <a:rPr lang="fi-FI" sz="1050" b="0" i="0" u="none" strike="noStrike">
                          <a:solidFill>
                            <a:schemeClr val="tx1"/>
                          </a:solidFill>
                          <a:effectLst/>
                          <a:latin typeface="Work Sans" panose="00000500000000000000" pitchFamily="2" charset="0"/>
                        </a:rPr>
                        <a:t>..</a:t>
                      </a:r>
                    </a:p>
                  </a:txBody>
                  <a:tcPr marL="5596" marR="5596" marT="5596" marB="0">
                    <a:noFill/>
                  </a:tcPr>
                </a:tc>
                <a:tc>
                  <a:txBody>
                    <a:bodyPr/>
                    <a:lstStyle/>
                    <a:p>
                      <a:pPr algn="ctr" fontAlgn="b"/>
                      <a:r>
                        <a:rPr lang="fi-FI" sz="1050" b="0" i="0" u="none" strike="noStrike">
                          <a:solidFill>
                            <a:schemeClr val="tx1"/>
                          </a:solidFill>
                          <a:effectLst/>
                          <a:latin typeface="Work Sans" panose="00000500000000000000" pitchFamily="2" charset="0"/>
                        </a:rPr>
                        <a:t>..</a:t>
                      </a:r>
                    </a:p>
                  </a:txBody>
                  <a:tcPr marL="5596" marR="5596" marT="5596" marB="0">
                    <a:noFill/>
                  </a:tcPr>
                </a:tc>
                <a:extLst>
                  <a:ext uri="{0D108BD9-81ED-4DB2-BD59-A6C34878D82A}">
                    <a16:rowId xmlns:a16="http://schemas.microsoft.com/office/drawing/2014/main" val="1275943136"/>
                  </a:ext>
                </a:extLst>
              </a:tr>
              <a:tr h="167331">
                <a:tc>
                  <a:txBody>
                    <a:bodyPr/>
                    <a:lstStyle/>
                    <a:p>
                      <a:pPr algn="l" fontAlgn="b"/>
                      <a:r>
                        <a:rPr lang="fi-FI" sz="1050" b="1" u="none" strike="noStrike">
                          <a:effectLst/>
                        </a:rPr>
                        <a:t>Itä-Uusimaa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3,29</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2,30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2,36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2,14</a:t>
                      </a:r>
                    </a:p>
                  </a:txBody>
                  <a:tcPr marL="5596" marR="5596" marT="5596" marB="0">
                    <a:solidFill>
                      <a:schemeClr val="accent3">
                        <a:lumMod val="20000"/>
                        <a:lumOff val="80000"/>
                      </a:schemeClr>
                    </a:solidFill>
                  </a:tcPr>
                </a:tc>
                <a:extLst>
                  <a:ext uri="{0D108BD9-81ED-4DB2-BD59-A6C34878D82A}">
                    <a16:rowId xmlns:a16="http://schemas.microsoft.com/office/drawing/2014/main" val="1390672890"/>
                  </a:ext>
                </a:extLst>
              </a:tr>
              <a:tr h="167331">
                <a:tc>
                  <a:txBody>
                    <a:bodyPr/>
                    <a:lstStyle/>
                    <a:p>
                      <a:pPr algn="l" fontAlgn="b"/>
                      <a:r>
                        <a:rPr lang="fi-FI" sz="1050" b="1" u="none" strike="noStrike">
                          <a:effectLst/>
                        </a:rPr>
                        <a:t>Kainuu</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3,64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3,39</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3,10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3,61</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2,93</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2,68</a:t>
                      </a:r>
                    </a:p>
                  </a:txBody>
                  <a:tcPr marL="5596" marR="5596" marT="5596" marB="0">
                    <a:solidFill>
                      <a:schemeClr val="accent3">
                        <a:lumMod val="20000"/>
                        <a:lumOff val="80000"/>
                      </a:schemeClr>
                    </a:solidFill>
                  </a:tcPr>
                </a:tc>
                <a:extLst>
                  <a:ext uri="{0D108BD9-81ED-4DB2-BD59-A6C34878D82A}">
                    <a16:rowId xmlns:a16="http://schemas.microsoft.com/office/drawing/2014/main" val="2391421446"/>
                  </a:ext>
                </a:extLst>
              </a:tr>
              <a:tr h="167331">
                <a:tc>
                  <a:txBody>
                    <a:bodyPr/>
                    <a:lstStyle/>
                    <a:p>
                      <a:pPr algn="l" fontAlgn="b"/>
                      <a:r>
                        <a:rPr lang="fi-FI" sz="1050" b="1" u="none" strike="noStrike">
                          <a:effectLst/>
                        </a:rPr>
                        <a:t>Kanta-Häme</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3,17</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3,22</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2,89</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2,55</a:t>
                      </a:r>
                    </a:p>
                  </a:txBody>
                  <a:tcPr marL="5596" marR="5596" marT="5596" marB="0">
                    <a:solidFill>
                      <a:schemeClr val="accent3">
                        <a:lumMod val="20000"/>
                        <a:lumOff val="80000"/>
                      </a:schemeClr>
                    </a:solidFill>
                  </a:tcPr>
                </a:tc>
                <a:extLst>
                  <a:ext uri="{0D108BD9-81ED-4DB2-BD59-A6C34878D82A}">
                    <a16:rowId xmlns:a16="http://schemas.microsoft.com/office/drawing/2014/main" val="4095264242"/>
                  </a:ext>
                </a:extLst>
              </a:tr>
              <a:tr h="167331">
                <a:tc>
                  <a:txBody>
                    <a:bodyPr/>
                    <a:lstStyle/>
                    <a:p>
                      <a:pPr algn="l" fontAlgn="b"/>
                      <a:r>
                        <a:rPr lang="fi-FI" sz="1050" b="1" u="none" strike="noStrike">
                          <a:effectLst/>
                        </a:rPr>
                        <a:t>Keski-Pohjanmaa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3,25</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2,83</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3,33</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extLst>
                  <a:ext uri="{0D108BD9-81ED-4DB2-BD59-A6C34878D82A}">
                    <a16:rowId xmlns:a16="http://schemas.microsoft.com/office/drawing/2014/main" val="2340957589"/>
                  </a:ext>
                </a:extLst>
              </a:tr>
              <a:tr h="167331">
                <a:tc>
                  <a:txBody>
                    <a:bodyPr/>
                    <a:lstStyle/>
                    <a:p>
                      <a:pPr algn="l" fontAlgn="b"/>
                      <a:r>
                        <a:rPr lang="fi-FI" sz="1050" b="1" u="none" strike="noStrike">
                          <a:effectLst/>
                        </a:rPr>
                        <a:t>Keski-Suomi</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3,18</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2,31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2,41</a:t>
                      </a:r>
                    </a:p>
                  </a:txBody>
                  <a:tcPr marL="5596" marR="5596" marT="5596" marB="0">
                    <a:solidFill>
                      <a:schemeClr val="accent3">
                        <a:lumMod val="20000"/>
                        <a:lumOff val="80000"/>
                      </a:schemeClr>
                    </a:solidFill>
                  </a:tcPr>
                </a:tc>
                <a:extLst>
                  <a:ext uri="{0D108BD9-81ED-4DB2-BD59-A6C34878D82A}">
                    <a16:rowId xmlns:a16="http://schemas.microsoft.com/office/drawing/2014/main" val="1563968962"/>
                  </a:ext>
                </a:extLst>
              </a:tr>
              <a:tr h="167331">
                <a:tc>
                  <a:txBody>
                    <a:bodyPr/>
                    <a:lstStyle/>
                    <a:p>
                      <a:pPr algn="l" fontAlgn="b"/>
                      <a:r>
                        <a:rPr lang="fi-FI" sz="1050" b="1" u="none" strike="noStrike">
                          <a:effectLst/>
                        </a:rPr>
                        <a:t>Keski-Uusimaa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3,80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3,45</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3,11</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3,25</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3,06</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3,47</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2,53</a:t>
                      </a:r>
                    </a:p>
                  </a:txBody>
                  <a:tcPr marL="5596" marR="5596" marT="5596" marB="0">
                    <a:solidFill>
                      <a:schemeClr val="accent3">
                        <a:lumMod val="20000"/>
                        <a:lumOff val="80000"/>
                      </a:schemeClr>
                    </a:solidFill>
                  </a:tcPr>
                </a:tc>
                <a:extLst>
                  <a:ext uri="{0D108BD9-81ED-4DB2-BD59-A6C34878D82A}">
                    <a16:rowId xmlns:a16="http://schemas.microsoft.com/office/drawing/2014/main" val="2683688139"/>
                  </a:ext>
                </a:extLst>
              </a:tr>
              <a:tr h="167331">
                <a:tc>
                  <a:txBody>
                    <a:bodyPr/>
                    <a:lstStyle/>
                    <a:p>
                      <a:pPr algn="l" fontAlgn="b"/>
                      <a:r>
                        <a:rPr lang="fi-FI" sz="1050" b="1" u="none" strike="noStrike">
                          <a:effectLst/>
                        </a:rPr>
                        <a:t>Kymenlaakso</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3,60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3,30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3,44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3,17</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2,57</a:t>
                      </a:r>
                    </a:p>
                  </a:txBody>
                  <a:tcPr marL="5596" marR="5596" marT="5596" marB="0">
                    <a:solidFill>
                      <a:schemeClr val="accent3">
                        <a:lumMod val="20000"/>
                        <a:lumOff val="80000"/>
                      </a:schemeClr>
                    </a:solidFill>
                  </a:tcPr>
                </a:tc>
                <a:extLst>
                  <a:ext uri="{0D108BD9-81ED-4DB2-BD59-A6C34878D82A}">
                    <a16:rowId xmlns:a16="http://schemas.microsoft.com/office/drawing/2014/main" val="2697908845"/>
                  </a:ext>
                </a:extLst>
              </a:tr>
              <a:tr h="167331">
                <a:tc>
                  <a:txBody>
                    <a:bodyPr/>
                    <a:lstStyle/>
                    <a:p>
                      <a:pPr algn="l" fontAlgn="b"/>
                      <a:r>
                        <a:rPr lang="fi-FI" sz="1050" b="1" u="none" strike="noStrike">
                          <a:effectLst/>
                        </a:rPr>
                        <a:t>Lappi</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3,40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2,69</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2,88</a:t>
                      </a:r>
                    </a:p>
                  </a:txBody>
                  <a:tcPr marL="5596" marR="5596" marT="5596" marB="0">
                    <a:solidFill>
                      <a:schemeClr val="accent3">
                        <a:lumMod val="20000"/>
                        <a:lumOff val="80000"/>
                      </a:schemeClr>
                    </a:solidFill>
                  </a:tcPr>
                </a:tc>
                <a:extLst>
                  <a:ext uri="{0D108BD9-81ED-4DB2-BD59-A6C34878D82A}">
                    <a16:rowId xmlns:a16="http://schemas.microsoft.com/office/drawing/2014/main" val="3032790113"/>
                  </a:ext>
                </a:extLst>
              </a:tr>
              <a:tr h="167331">
                <a:tc>
                  <a:txBody>
                    <a:bodyPr/>
                    <a:lstStyle/>
                    <a:p>
                      <a:pPr algn="l" fontAlgn="b"/>
                      <a:r>
                        <a:rPr lang="fi-FI" sz="1050" b="1" u="none" strike="noStrike">
                          <a:effectLst/>
                        </a:rPr>
                        <a:t>Länsi-Uusimaa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2,71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2,53</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3,06</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2,14</a:t>
                      </a:r>
                    </a:p>
                  </a:txBody>
                  <a:tcPr marL="5596" marR="5596" marT="5596" marB="0">
                    <a:solidFill>
                      <a:schemeClr val="accent3">
                        <a:lumMod val="20000"/>
                        <a:lumOff val="80000"/>
                      </a:schemeClr>
                    </a:solidFill>
                  </a:tcPr>
                </a:tc>
                <a:extLst>
                  <a:ext uri="{0D108BD9-81ED-4DB2-BD59-A6C34878D82A}">
                    <a16:rowId xmlns:a16="http://schemas.microsoft.com/office/drawing/2014/main" val="2624760741"/>
                  </a:ext>
                </a:extLst>
              </a:tr>
              <a:tr h="167331">
                <a:tc>
                  <a:txBody>
                    <a:bodyPr/>
                    <a:lstStyle/>
                    <a:p>
                      <a:pPr algn="l" fontAlgn="b"/>
                      <a:r>
                        <a:rPr lang="fi-FI" sz="1050" b="1" u="none" strike="noStrike">
                          <a:effectLst/>
                        </a:rPr>
                        <a:t>Pirkanmaa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3,14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3,24</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2,72</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2,63</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2,56</a:t>
                      </a:r>
                    </a:p>
                  </a:txBody>
                  <a:tcPr marL="5596" marR="5596" marT="5596" marB="0">
                    <a:solidFill>
                      <a:schemeClr val="accent3">
                        <a:lumMod val="20000"/>
                        <a:lumOff val="80000"/>
                      </a:schemeClr>
                    </a:solidFill>
                  </a:tcPr>
                </a:tc>
                <a:extLst>
                  <a:ext uri="{0D108BD9-81ED-4DB2-BD59-A6C34878D82A}">
                    <a16:rowId xmlns:a16="http://schemas.microsoft.com/office/drawing/2014/main" val="1323402152"/>
                  </a:ext>
                </a:extLst>
              </a:tr>
              <a:tr h="167331">
                <a:tc>
                  <a:txBody>
                    <a:bodyPr/>
                    <a:lstStyle/>
                    <a:p>
                      <a:pPr algn="l" fontAlgn="b"/>
                      <a:r>
                        <a:rPr lang="fi-FI" sz="1050" b="1" u="none" strike="noStrike">
                          <a:effectLst/>
                        </a:rPr>
                        <a:t>Pohjanmaa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2,71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2,84</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2,43</a:t>
                      </a:r>
                    </a:p>
                  </a:txBody>
                  <a:tcPr marL="5596" marR="5596" marT="5596" marB="0">
                    <a:solidFill>
                      <a:schemeClr val="accent3">
                        <a:lumMod val="20000"/>
                        <a:lumOff val="80000"/>
                      </a:schemeClr>
                    </a:solidFill>
                  </a:tcPr>
                </a:tc>
                <a:extLst>
                  <a:ext uri="{0D108BD9-81ED-4DB2-BD59-A6C34878D82A}">
                    <a16:rowId xmlns:a16="http://schemas.microsoft.com/office/drawing/2014/main" val="765224141"/>
                  </a:ext>
                </a:extLst>
              </a:tr>
              <a:tr h="84038">
                <a:tc>
                  <a:txBody>
                    <a:bodyPr/>
                    <a:lstStyle/>
                    <a:p>
                      <a:pPr algn="l" fontAlgn="b"/>
                      <a:r>
                        <a:rPr lang="fi-FI" sz="1050" b="1" u="none" strike="noStrike">
                          <a:effectLst/>
                        </a:rPr>
                        <a:t>Pohjois-Karjala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3,55</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2,00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2,42</a:t>
                      </a:r>
                    </a:p>
                  </a:txBody>
                  <a:tcPr marL="5596" marR="5596" marT="5596" marB="0">
                    <a:solidFill>
                      <a:schemeClr val="accent3">
                        <a:lumMod val="20000"/>
                        <a:lumOff val="80000"/>
                      </a:schemeClr>
                    </a:solidFill>
                  </a:tcPr>
                </a:tc>
                <a:extLst>
                  <a:ext uri="{0D108BD9-81ED-4DB2-BD59-A6C34878D82A}">
                    <a16:rowId xmlns:a16="http://schemas.microsoft.com/office/drawing/2014/main" val="719203363"/>
                  </a:ext>
                </a:extLst>
              </a:tr>
              <a:tr h="167331">
                <a:tc>
                  <a:txBody>
                    <a:bodyPr/>
                    <a:lstStyle/>
                    <a:p>
                      <a:pPr algn="l" fontAlgn="b"/>
                      <a:r>
                        <a:rPr lang="fi-FI" sz="1050" b="1" u="none" strike="noStrike">
                          <a:effectLst/>
                        </a:rPr>
                        <a:t>Pohjois-Pohjanmaa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2,92</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2,59</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2,28</a:t>
                      </a:r>
                    </a:p>
                  </a:txBody>
                  <a:tcPr marL="5596" marR="5596" marT="5596" marB="0">
                    <a:solidFill>
                      <a:schemeClr val="accent3">
                        <a:lumMod val="20000"/>
                        <a:lumOff val="80000"/>
                      </a:schemeClr>
                    </a:solidFill>
                  </a:tcPr>
                </a:tc>
                <a:extLst>
                  <a:ext uri="{0D108BD9-81ED-4DB2-BD59-A6C34878D82A}">
                    <a16:rowId xmlns:a16="http://schemas.microsoft.com/office/drawing/2014/main" val="2590503987"/>
                  </a:ext>
                </a:extLst>
              </a:tr>
              <a:tr h="167331">
                <a:tc>
                  <a:txBody>
                    <a:bodyPr/>
                    <a:lstStyle/>
                    <a:p>
                      <a:pPr algn="l" fontAlgn="b"/>
                      <a:r>
                        <a:rPr lang="fi-FI" sz="1050" b="1" u="none" strike="noStrike">
                          <a:effectLst/>
                        </a:rPr>
                        <a:t>Pohjois-Savo</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3,38</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3,10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2,72</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2,58</a:t>
                      </a:r>
                    </a:p>
                  </a:txBody>
                  <a:tcPr marL="5596" marR="5596" marT="5596" marB="0">
                    <a:solidFill>
                      <a:schemeClr val="accent3">
                        <a:lumMod val="20000"/>
                        <a:lumOff val="80000"/>
                      </a:schemeClr>
                    </a:solidFill>
                  </a:tcPr>
                </a:tc>
                <a:extLst>
                  <a:ext uri="{0D108BD9-81ED-4DB2-BD59-A6C34878D82A}">
                    <a16:rowId xmlns:a16="http://schemas.microsoft.com/office/drawing/2014/main" val="4249776634"/>
                  </a:ext>
                </a:extLst>
              </a:tr>
              <a:tr h="167331">
                <a:tc>
                  <a:txBody>
                    <a:bodyPr/>
                    <a:lstStyle/>
                    <a:p>
                      <a:pPr algn="l" fontAlgn="b"/>
                      <a:r>
                        <a:rPr lang="fi-FI" sz="1050" b="1" u="none" strike="noStrike">
                          <a:effectLst/>
                        </a:rPr>
                        <a:t>Päijät-Häme</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4,06</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3,30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3,26</a:t>
                      </a:r>
                    </a:p>
                  </a:txBody>
                  <a:tcPr marL="5596" marR="5596" marT="5596" marB="0">
                    <a:solidFill>
                      <a:schemeClr val="accent4">
                        <a:lumMod val="20000"/>
                        <a:lumOff val="80000"/>
                      </a:schemeClr>
                    </a:solidFill>
                  </a:tcPr>
                </a:tc>
                <a:extLst>
                  <a:ext uri="{0D108BD9-81ED-4DB2-BD59-A6C34878D82A}">
                    <a16:rowId xmlns:a16="http://schemas.microsoft.com/office/drawing/2014/main" val="3253642782"/>
                  </a:ext>
                </a:extLst>
              </a:tr>
              <a:tr h="167331">
                <a:tc>
                  <a:txBody>
                    <a:bodyPr/>
                    <a:lstStyle/>
                    <a:p>
                      <a:pPr algn="l" fontAlgn="b"/>
                      <a:r>
                        <a:rPr lang="fi-FI" sz="1050" b="1" u="none" strike="noStrike">
                          <a:effectLst/>
                        </a:rPr>
                        <a:t>Satakunta</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3,31</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2,73</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2,97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2,52</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2,69</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2,71</a:t>
                      </a:r>
                    </a:p>
                  </a:txBody>
                  <a:tcPr marL="5596" marR="5596" marT="5596" marB="0">
                    <a:solidFill>
                      <a:schemeClr val="accent3">
                        <a:lumMod val="20000"/>
                        <a:lumOff val="80000"/>
                      </a:schemeClr>
                    </a:solidFill>
                  </a:tcPr>
                </a:tc>
                <a:extLst>
                  <a:ext uri="{0D108BD9-81ED-4DB2-BD59-A6C34878D82A}">
                    <a16:rowId xmlns:a16="http://schemas.microsoft.com/office/drawing/2014/main" val="2179660322"/>
                  </a:ext>
                </a:extLst>
              </a:tr>
              <a:tr h="167331">
                <a:tc>
                  <a:txBody>
                    <a:bodyPr/>
                    <a:lstStyle/>
                    <a:p>
                      <a:pPr algn="l" fontAlgn="b"/>
                      <a:r>
                        <a:rPr lang="fi-FI" sz="1050" b="1" u="none" strike="noStrike">
                          <a:effectLst/>
                        </a:rPr>
                        <a:t>Vantaa-Keravan</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a:t>
                      </a:r>
                    </a:p>
                  </a:txBody>
                  <a:tcPr marL="5596" marR="5596" marT="5596" marB="0">
                    <a:noFill/>
                  </a:tcPr>
                </a:tc>
                <a:tc>
                  <a:txBody>
                    <a:bodyPr/>
                    <a:lstStyle/>
                    <a:p>
                      <a:pPr algn="ctr" fontAlgn="b"/>
                      <a:r>
                        <a:rPr lang="fi-FI" sz="1050" b="0" i="0" u="none" strike="noStrike">
                          <a:solidFill>
                            <a:schemeClr val="tx1"/>
                          </a:solidFill>
                          <a:effectLst/>
                          <a:latin typeface="Work Sans" panose="00000500000000000000" pitchFamily="2" charset="0"/>
                        </a:rPr>
                        <a:t>2,60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3,33</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2,00</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3,50</a:t>
                      </a:r>
                    </a:p>
                  </a:txBody>
                  <a:tcPr marL="5596" marR="5596" marT="5596" marB="0">
                    <a:solidFill>
                      <a:schemeClr val="accent4">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3,00</a:t>
                      </a:r>
                    </a:p>
                  </a:txBody>
                  <a:tcPr marL="5596" marR="5596" marT="5596" marB="0">
                    <a:solidFill>
                      <a:schemeClr val="accent4">
                        <a:lumMod val="20000"/>
                        <a:lumOff val="80000"/>
                      </a:schemeClr>
                    </a:solidFill>
                  </a:tcPr>
                </a:tc>
                <a:extLst>
                  <a:ext uri="{0D108BD9-81ED-4DB2-BD59-A6C34878D82A}">
                    <a16:rowId xmlns:a16="http://schemas.microsoft.com/office/drawing/2014/main" val="1159739336"/>
                  </a:ext>
                </a:extLst>
              </a:tr>
              <a:tr h="167331">
                <a:tc>
                  <a:txBody>
                    <a:bodyPr/>
                    <a:lstStyle/>
                    <a:p>
                      <a:pPr algn="l" fontAlgn="b"/>
                      <a:r>
                        <a:rPr lang="fi-FI" sz="1050" b="1" u="none" strike="noStrike">
                          <a:effectLst/>
                        </a:rPr>
                        <a:t>Varsinais-Suomi</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0" u="none" strike="noStrike">
                          <a:solidFill>
                            <a:schemeClr val="tx1"/>
                          </a:solidFill>
                          <a:effectLst/>
                          <a:latin typeface="Work Sans" panose="00000500000000000000" pitchFamily="2" charset="0"/>
                        </a:rPr>
                        <a:t>2,96</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2,88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2,38</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2,65</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2,61</a:t>
                      </a:r>
                    </a:p>
                  </a:txBody>
                  <a:tcPr marL="5596" marR="5596" marT="5596" marB="0">
                    <a:solidFill>
                      <a:schemeClr val="accent3">
                        <a:lumMod val="20000"/>
                        <a:lumOff val="80000"/>
                      </a:schemeClr>
                    </a:solidFill>
                  </a:tcPr>
                </a:tc>
                <a:tc>
                  <a:txBody>
                    <a:bodyPr/>
                    <a:lstStyle/>
                    <a:p>
                      <a:pPr algn="ctr" fontAlgn="b"/>
                      <a:r>
                        <a:rPr lang="fi-FI" sz="1050" b="0" i="0" u="none" strike="noStrike">
                          <a:solidFill>
                            <a:schemeClr val="tx1"/>
                          </a:solidFill>
                          <a:effectLst/>
                          <a:latin typeface="Work Sans" panose="00000500000000000000" pitchFamily="2" charset="0"/>
                        </a:rPr>
                        <a:t>2,32</a:t>
                      </a:r>
                    </a:p>
                  </a:txBody>
                  <a:tcPr marL="5596" marR="5596" marT="5596" marB="0">
                    <a:solidFill>
                      <a:schemeClr val="accent3">
                        <a:lumMod val="20000"/>
                        <a:lumOff val="80000"/>
                      </a:schemeClr>
                    </a:solidFill>
                  </a:tcPr>
                </a:tc>
                <a:extLst>
                  <a:ext uri="{0D108BD9-81ED-4DB2-BD59-A6C34878D82A}">
                    <a16:rowId xmlns:a16="http://schemas.microsoft.com/office/drawing/2014/main" val="814947669"/>
                  </a:ext>
                </a:extLst>
              </a:tr>
              <a:tr h="167331">
                <a:tc>
                  <a:txBody>
                    <a:bodyPr/>
                    <a:lstStyle/>
                    <a:p>
                      <a:pPr algn="l" fontAlgn="b"/>
                      <a:r>
                        <a:rPr lang="fi-FI" sz="1050" b="1" u="none" strike="noStrike">
                          <a:effectLst/>
                        </a:rPr>
                        <a:t>KAIKKI VASTAAJAT</a:t>
                      </a:r>
                      <a:endParaRPr lang="fi-FI" sz="1050" b="1" i="0" u="none" strike="noStrike">
                        <a:solidFill>
                          <a:srgbClr val="000000"/>
                        </a:solidFill>
                        <a:effectLst/>
                        <a:latin typeface="Work Sans" panose="00000500000000000000" pitchFamily="2" charset="0"/>
                      </a:endParaRPr>
                    </a:p>
                  </a:txBody>
                  <a:tcPr marL="5596" marR="5596" marT="5596" marB="0">
                    <a:solidFill>
                      <a:schemeClr val="bg1">
                        <a:lumMod val="95000"/>
                      </a:schemeClr>
                    </a:solidFill>
                  </a:tcPr>
                </a:tc>
                <a:tc>
                  <a:txBody>
                    <a:bodyPr/>
                    <a:lstStyle/>
                    <a:p>
                      <a:pPr algn="ctr" fontAlgn="b"/>
                      <a:r>
                        <a:rPr lang="fi-FI" sz="1050" b="1" i="0" u="none" strike="noStrike">
                          <a:solidFill>
                            <a:srgbClr val="000000"/>
                          </a:solidFill>
                          <a:effectLst/>
                          <a:latin typeface="Work Sans" panose="00000500000000000000" pitchFamily="2" charset="0"/>
                        </a:rPr>
                        <a:t>3,24</a:t>
                      </a:r>
                    </a:p>
                  </a:txBody>
                  <a:tcPr marL="5596" marR="5596" marT="5596" marB="0">
                    <a:solidFill>
                      <a:schemeClr val="accent4">
                        <a:lumMod val="20000"/>
                        <a:lumOff val="80000"/>
                      </a:schemeClr>
                    </a:solidFill>
                  </a:tcPr>
                </a:tc>
                <a:tc>
                  <a:txBody>
                    <a:bodyPr/>
                    <a:lstStyle/>
                    <a:p>
                      <a:pPr algn="ctr" fontAlgn="b"/>
                      <a:r>
                        <a:rPr lang="fi-FI" sz="1050" b="1" i="0" u="none" strike="noStrike">
                          <a:solidFill>
                            <a:srgbClr val="000000"/>
                          </a:solidFill>
                          <a:effectLst/>
                          <a:latin typeface="Work Sans" panose="00000500000000000000" pitchFamily="2" charset="0"/>
                        </a:rPr>
                        <a:t>2,93</a:t>
                      </a:r>
                    </a:p>
                  </a:txBody>
                  <a:tcPr marL="5596" marR="5596" marT="5596" marB="0">
                    <a:solidFill>
                      <a:schemeClr val="accent3">
                        <a:lumMod val="20000"/>
                        <a:lumOff val="80000"/>
                      </a:schemeClr>
                    </a:solidFill>
                  </a:tcPr>
                </a:tc>
                <a:tc>
                  <a:txBody>
                    <a:bodyPr/>
                    <a:lstStyle/>
                    <a:p>
                      <a:pPr algn="ctr" fontAlgn="b"/>
                      <a:r>
                        <a:rPr lang="fi-FI" sz="1050" b="1" i="0" u="none" strike="noStrike">
                          <a:solidFill>
                            <a:srgbClr val="000000"/>
                          </a:solidFill>
                          <a:effectLst/>
                          <a:latin typeface="Work Sans" panose="00000500000000000000" pitchFamily="2" charset="0"/>
                        </a:rPr>
                        <a:t>2,75</a:t>
                      </a:r>
                    </a:p>
                  </a:txBody>
                  <a:tcPr marL="5596" marR="5596" marT="5596" marB="0">
                    <a:solidFill>
                      <a:schemeClr val="accent3">
                        <a:lumMod val="20000"/>
                        <a:lumOff val="80000"/>
                      </a:schemeClr>
                    </a:solidFill>
                  </a:tcPr>
                </a:tc>
                <a:tc>
                  <a:txBody>
                    <a:bodyPr/>
                    <a:lstStyle/>
                    <a:p>
                      <a:pPr algn="ctr" fontAlgn="b"/>
                      <a:r>
                        <a:rPr lang="fi-FI" sz="1050" b="1" i="0" u="none" strike="noStrike">
                          <a:solidFill>
                            <a:srgbClr val="000000"/>
                          </a:solidFill>
                          <a:effectLst/>
                          <a:latin typeface="Work Sans" panose="00000500000000000000" pitchFamily="2" charset="0"/>
                        </a:rPr>
                        <a:t>2,82</a:t>
                      </a:r>
                    </a:p>
                  </a:txBody>
                  <a:tcPr marL="5596" marR="5596" marT="5596" marB="0">
                    <a:solidFill>
                      <a:schemeClr val="accent3">
                        <a:lumMod val="20000"/>
                        <a:lumOff val="80000"/>
                      </a:schemeClr>
                    </a:solidFill>
                  </a:tcPr>
                </a:tc>
                <a:tc>
                  <a:txBody>
                    <a:bodyPr/>
                    <a:lstStyle/>
                    <a:p>
                      <a:pPr algn="ctr" fontAlgn="b"/>
                      <a:r>
                        <a:rPr lang="fi-FI" sz="1050" b="1" i="0" u="none" strike="noStrike">
                          <a:solidFill>
                            <a:srgbClr val="000000"/>
                          </a:solidFill>
                          <a:effectLst/>
                          <a:latin typeface="Work Sans" panose="00000500000000000000" pitchFamily="2" charset="0"/>
                        </a:rPr>
                        <a:t>2,68</a:t>
                      </a:r>
                    </a:p>
                  </a:txBody>
                  <a:tcPr marL="5596" marR="5596" marT="5596" marB="0">
                    <a:solidFill>
                      <a:schemeClr val="accent3">
                        <a:lumMod val="20000"/>
                        <a:lumOff val="80000"/>
                      </a:schemeClr>
                    </a:solidFill>
                  </a:tcPr>
                </a:tc>
                <a:tc>
                  <a:txBody>
                    <a:bodyPr/>
                    <a:lstStyle/>
                    <a:p>
                      <a:pPr algn="ctr" fontAlgn="b"/>
                      <a:r>
                        <a:rPr lang="fi-FI" sz="1050" b="1" i="0" u="none" strike="noStrike">
                          <a:solidFill>
                            <a:srgbClr val="000000"/>
                          </a:solidFill>
                          <a:effectLst/>
                          <a:latin typeface="Work Sans" panose="00000500000000000000" pitchFamily="2" charset="0"/>
                        </a:rPr>
                        <a:t>2,67</a:t>
                      </a:r>
                    </a:p>
                  </a:txBody>
                  <a:tcPr marL="5596" marR="5596" marT="5596" marB="0">
                    <a:solidFill>
                      <a:schemeClr val="accent3">
                        <a:lumMod val="20000"/>
                        <a:lumOff val="80000"/>
                      </a:schemeClr>
                    </a:solidFill>
                  </a:tcPr>
                </a:tc>
                <a:tc>
                  <a:txBody>
                    <a:bodyPr/>
                    <a:lstStyle/>
                    <a:p>
                      <a:pPr algn="ctr" fontAlgn="b"/>
                      <a:r>
                        <a:rPr lang="fi-FI" sz="1050" b="1" i="0" u="none" strike="noStrike">
                          <a:solidFill>
                            <a:srgbClr val="000000"/>
                          </a:solidFill>
                          <a:effectLst/>
                          <a:latin typeface="Work Sans" panose="00000500000000000000" pitchFamily="2" charset="0"/>
                        </a:rPr>
                        <a:t>2,57</a:t>
                      </a:r>
                    </a:p>
                  </a:txBody>
                  <a:tcPr marL="5596" marR="5596" marT="5596" marB="0">
                    <a:solidFill>
                      <a:schemeClr val="accent3">
                        <a:lumMod val="20000"/>
                        <a:lumOff val="80000"/>
                      </a:schemeClr>
                    </a:solidFill>
                  </a:tcPr>
                </a:tc>
                <a:extLst>
                  <a:ext uri="{0D108BD9-81ED-4DB2-BD59-A6C34878D82A}">
                    <a16:rowId xmlns:a16="http://schemas.microsoft.com/office/drawing/2014/main" val="3785797987"/>
                  </a:ext>
                </a:extLst>
              </a:tr>
              <a:tr h="135880">
                <a:tc>
                  <a:txBody>
                    <a:bodyPr/>
                    <a:lstStyle/>
                    <a:p>
                      <a:pPr algn="l" fontAlgn="b"/>
                      <a:r>
                        <a:rPr lang="fi-FI" sz="1000" b="1" u="none" strike="noStrike">
                          <a:effectLst/>
                        </a:rPr>
                        <a:t>vaihteluväli</a:t>
                      </a:r>
                      <a:endParaRPr lang="fi-FI" sz="100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2,00 – 4,06</a:t>
                      </a: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2,30 – 3,45</a:t>
                      </a: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2,00 - 3,44</a:t>
                      </a: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2,00 – 3,61</a:t>
                      </a: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2,00 – 3,33</a:t>
                      </a: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2,40 – 3,54</a:t>
                      </a:r>
                    </a:p>
                  </a:txBody>
                  <a:tcPr marL="5596" marR="5596" marT="5596" marB="0"/>
                </a:tc>
                <a:tc>
                  <a:txBody>
                    <a:bodyPr/>
                    <a:lstStyle/>
                    <a:p>
                      <a:pPr algn="ctr" fontAlgn="b"/>
                      <a:r>
                        <a:rPr lang="fi-FI" sz="1000" b="1" i="1" u="none" strike="noStrike">
                          <a:solidFill>
                            <a:srgbClr val="000000"/>
                          </a:solidFill>
                          <a:effectLst/>
                          <a:latin typeface="Work Sans" panose="00000500000000000000" pitchFamily="2" charset="0"/>
                        </a:rPr>
                        <a:t>2,14 – 3,27</a:t>
                      </a:r>
                    </a:p>
                  </a:txBody>
                  <a:tcPr marL="5596" marR="5596" marT="5596" marB="0"/>
                </a:tc>
                <a:extLst>
                  <a:ext uri="{0D108BD9-81ED-4DB2-BD59-A6C34878D82A}">
                    <a16:rowId xmlns:a16="http://schemas.microsoft.com/office/drawing/2014/main" val="3651409858"/>
                  </a:ext>
                </a:extLst>
              </a:tr>
              <a:tr h="101277">
                <a:tc>
                  <a:txBody>
                    <a:bodyPr/>
                    <a:lstStyle/>
                    <a:p>
                      <a:pPr algn="l" fontAlgn="b"/>
                      <a:r>
                        <a:rPr lang="fi-FI" sz="1050" b="1" u="none" strike="noStrike">
                          <a:effectLst/>
                        </a:rPr>
                        <a:t>N=</a:t>
                      </a:r>
                      <a:endParaRPr lang="fi-FI" sz="1050" b="1" i="0" u="none" strike="noStrike">
                        <a:solidFill>
                          <a:srgbClr val="000000"/>
                        </a:solidFill>
                        <a:effectLst/>
                        <a:latin typeface="Work Sans" panose="00000500000000000000" pitchFamily="2" charset="0"/>
                      </a:endParaRP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443</a:t>
                      </a: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589</a:t>
                      </a: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638</a:t>
                      </a: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523</a:t>
                      </a: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512</a:t>
                      </a: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498</a:t>
                      </a:r>
                    </a:p>
                  </a:txBody>
                  <a:tcPr marL="5596" marR="5596" marT="5596" marB="0"/>
                </a:tc>
                <a:tc>
                  <a:txBody>
                    <a:bodyPr/>
                    <a:lstStyle/>
                    <a:p>
                      <a:pPr algn="ctr" fontAlgn="b"/>
                      <a:r>
                        <a:rPr lang="fi-FI" sz="1050" b="0" i="1" u="none" strike="noStrike">
                          <a:solidFill>
                            <a:srgbClr val="000000"/>
                          </a:solidFill>
                          <a:effectLst/>
                          <a:latin typeface="Work Sans" panose="00000500000000000000" pitchFamily="2" charset="0"/>
                        </a:rPr>
                        <a:t>478</a:t>
                      </a:r>
                    </a:p>
                  </a:txBody>
                  <a:tcPr marL="5596" marR="5596" marT="5596" marB="0"/>
                </a:tc>
                <a:extLst>
                  <a:ext uri="{0D108BD9-81ED-4DB2-BD59-A6C34878D82A}">
                    <a16:rowId xmlns:a16="http://schemas.microsoft.com/office/drawing/2014/main" val="1754841432"/>
                  </a:ext>
                </a:extLst>
              </a:tr>
            </a:tbl>
          </a:graphicData>
        </a:graphic>
      </p:graphicFrame>
      <p:pic>
        <p:nvPicPr>
          <p:cNvPr id="3" name="Kuva 2" descr="Kuva, joka sisältää kohteen Fontti, Grafiikka, kuvakaappaus, muotoilu&#10;&#10;Kuvaus luotu automaattisesti">
            <a:extLst>
              <a:ext uri="{FF2B5EF4-FFF2-40B4-BE49-F238E27FC236}">
                <a16:creationId xmlns:a16="http://schemas.microsoft.com/office/drawing/2014/main" id="{21935BA4-3BEF-138A-32EA-6FE792232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21211210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2508F-CAB7-22AE-6DEF-1A1AB3844BED}"/>
              </a:ext>
            </a:extLst>
          </p:cNvPr>
          <p:cNvSpPr>
            <a:spLocks noGrp="1"/>
          </p:cNvSpPr>
          <p:nvPr>
            <p:ph type="title"/>
          </p:nvPr>
        </p:nvSpPr>
        <p:spPr>
          <a:xfrm>
            <a:off x="766764" y="2564880"/>
            <a:ext cx="10369796" cy="1728240"/>
          </a:xfrm>
        </p:spPr>
        <p:txBody>
          <a:bodyPr/>
          <a:lstStyle/>
          <a:p>
            <a:r>
              <a:rPr lang="fi-FI" sz="4000"/>
              <a:t>Miten yhtenäinen näkemys toimialallasi on siitä, miten tähänastinen yhteistyö  hyvinvointialueen kanssa on sujunut?</a:t>
            </a:r>
          </a:p>
        </p:txBody>
      </p:sp>
      <p:sp>
        <p:nvSpPr>
          <p:cNvPr id="4" name="Dian numeron paikkamerkki 3">
            <a:extLst>
              <a:ext uri="{FF2B5EF4-FFF2-40B4-BE49-F238E27FC236}">
                <a16:creationId xmlns:a16="http://schemas.microsoft.com/office/drawing/2014/main" id="{1A9D68A2-874B-4949-2550-B213B5F5C3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6" name="Tekstiruutu 5">
            <a:extLst>
              <a:ext uri="{FF2B5EF4-FFF2-40B4-BE49-F238E27FC236}">
                <a16:creationId xmlns:a16="http://schemas.microsoft.com/office/drawing/2014/main" id="{F2CF77B6-ACDD-F493-82B4-EF39F94059B0}"/>
              </a:ext>
            </a:extLst>
          </p:cNvPr>
          <p:cNvSpPr txBox="1"/>
          <p:nvPr/>
        </p:nvSpPr>
        <p:spPr>
          <a:xfrm>
            <a:off x="1199456" y="4841180"/>
            <a:ext cx="71817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Work Sans"/>
                <a:ea typeface="+mn-ea"/>
                <a:cs typeface="+mn-cs"/>
              </a:rPr>
              <a:t>Arviot asteikolla 1-5; 1=ei lainkaan yhtenäinen, 5=erittäin yhtenäinen. </a:t>
            </a:r>
          </a:p>
        </p:txBody>
      </p:sp>
      <p:pic>
        <p:nvPicPr>
          <p:cNvPr id="3" name="Kuva 2" descr="Kuva, joka sisältää kohteen Fontti, Grafiikka, logo, teksti&#10;&#10;Kuvaus luotu automaattisesti">
            <a:extLst>
              <a:ext uri="{FF2B5EF4-FFF2-40B4-BE49-F238E27FC236}">
                <a16:creationId xmlns:a16="http://schemas.microsoft.com/office/drawing/2014/main" id="{95E82955-EAF6-4F6C-F7C2-242AE2AC1AA1}"/>
              </a:ext>
            </a:extLst>
          </p:cNvPr>
          <p:cNvPicPr>
            <a:picLocks noChangeAspect="1"/>
          </p:cNvPicPr>
          <p:nvPr/>
        </p:nvPicPr>
        <p:blipFill>
          <a:blip r:embed="rId2"/>
          <a:stretch>
            <a:fillRect/>
          </a:stretch>
        </p:blipFill>
        <p:spPr>
          <a:xfrm>
            <a:off x="9682480" y="6210593"/>
            <a:ext cx="1036320" cy="400734"/>
          </a:xfrm>
          <a:prstGeom prst="rect">
            <a:avLst/>
          </a:prstGeom>
        </p:spPr>
      </p:pic>
    </p:spTree>
    <p:extLst>
      <p:ext uri="{BB962C8B-B14F-4D97-AF65-F5344CB8AC3E}">
        <p14:creationId xmlns:p14="http://schemas.microsoft.com/office/powerpoint/2010/main" val="396158920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8">
            <a:extLst>
              <a:ext uri="{FF2B5EF4-FFF2-40B4-BE49-F238E27FC236}">
                <a16:creationId xmlns:a16="http://schemas.microsoft.com/office/drawing/2014/main" id="{9048D102-58B7-B132-CE79-045D70C7D26D}"/>
              </a:ext>
            </a:extLst>
          </p:cNvPr>
          <p:cNvGraphicFramePr>
            <a:graphicFrameLocks noGrp="1"/>
          </p:cNvGraphicFramePr>
          <p:nvPr>
            <p:ph sz="half" idx="2"/>
            <p:extLst>
              <p:ext uri="{D42A27DB-BD31-4B8C-83A1-F6EECF244321}">
                <p14:modId xmlns:p14="http://schemas.microsoft.com/office/powerpoint/2010/main" val="4265392134"/>
              </p:ext>
            </p:extLst>
          </p:nvPr>
        </p:nvGraphicFramePr>
        <p:xfrm>
          <a:off x="766762" y="2060848"/>
          <a:ext cx="9721725" cy="4176463"/>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a:extLst>
              <a:ext uri="{FF2B5EF4-FFF2-40B4-BE49-F238E27FC236}">
                <a16:creationId xmlns:a16="http://schemas.microsoft.com/office/drawing/2014/main" id="{21CB30BC-8C9D-37ED-4564-7E4F4EBD863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8" name="Otsikko 1">
            <a:extLst>
              <a:ext uri="{FF2B5EF4-FFF2-40B4-BE49-F238E27FC236}">
                <a16:creationId xmlns:a16="http://schemas.microsoft.com/office/drawing/2014/main" id="{3850C280-7A5D-3735-5C26-AD9B2082CBD6}"/>
              </a:ext>
            </a:extLst>
          </p:cNvPr>
          <p:cNvSpPr>
            <a:spLocks noGrp="1"/>
          </p:cNvSpPr>
          <p:nvPr>
            <p:ph type="title"/>
          </p:nvPr>
        </p:nvSpPr>
        <p:spPr>
          <a:xfrm>
            <a:off x="551384" y="302250"/>
            <a:ext cx="10998852" cy="1008113"/>
          </a:xfrm>
        </p:spPr>
        <p:txBody>
          <a:bodyPr/>
          <a:lstStyle/>
          <a:p>
            <a:pPr marL="0" marR="0" lvl="0" indent="0" algn="l" defTabSz="914400" rtl="0" eaLnBrk="1" fontAlgn="auto" latinLnBrk="0" hangingPunct="1">
              <a:lnSpc>
                <a:spcPct val="100000"/>
              </a:lnSpc>
              <a:spcBef>
                <a:spcPts val="0"/>
              </a:spcBef>
              <a:spcAft>
                <a:spcPts val="0"/>
              </a:spcAft>
              <a:buClr>
                <a:srgbClr val="923468"/>
              </a:buClr>
              <a:buSzTx/>
              <a:buFont typeface="Arial" panose="020B0604020202020204" pitchFamily="34" charset="0"/>
              <a:buNone/>
              <a:tabLst/>
              <a:defRPr/>
            </a:pPr>
            <a:r>
              <a:rPr kumimoji="0" lang="fi-FI" sz="13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lang="fi-FI" sz="2400"/>
            </a:br>
            <a:r>
              <a:rPr lang="fi-FI" sz="2400"/>
              <a:t>Toimialajohdon arviot siitä miten yhtenäinen näkemys omalla toimialalla on tähänastisen yhteistyön sujuvuudesta hyvinvointialueen kanssa. </a:t>
            </a: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n-ea"/>
                <a:cs typeface="+mn-cs"/>
              </a:rPr>
              <a:t>Vastausten %-jakaumat. (N=758)</a:t>
            </a:r>
            <a:br>
              <a:rPr kumimoji="0" lang="fi-FI" sz="2400" b="0" i="0" u="none" strike="noStrike" kern="1200" cap="none" spc="0" normalizeH="0" baseline="0" noProof="0">
                <a:ln>
                  <a:noFill/>
                </a:ln>
                <a:solidFill>
                  <a:srgbClr val="000000"/>
                </a:solidFill>
                <a:effectLst/>
                <a:uLnTx/>
                <a:uFillTx/>
                <a:latin typeface="Work Sans SemiBold" panose="00000700000000000000" pitchFamily="2" charset="0"/>
                <a:ea typeface="+mn-ea"/>
                <a:cs typeface="+mn-cs"/>
              </a:rPr>
            </a:br>
            <a:br>
              <a:rPr lang="fi-FI" sz="1600"/>
            </a:br>
            <a:endParaRPr lang="fi-FI" sz="1600">
              <a:solidFill>
                <a:schemeClr val="accent1"/>
              </a:solidFill>
            </a:endParaRPr>
          </a:p>
        </p:txBody>
      </p:sp>
      <p:sp>
        <p:nvSpPr>
          <p:cNvPr id="17" name="Tekstiruutu 16">
            <a:extLst>
              <a:ext uri="{FF2B5EF4-FFF2-40B4-BE49-F238E27FC236}">
                <a16:creationId xmlns:a16="http://schemas.microsoft.com/office/drawing/2014/main" id="{C0F8B549-F688-E7BE-F88C-A8012C5D42E0}"/>
              </a:ext>
            </a:extLst>
          </p:cNvPr>
          <p:cNvSpPr txBox="1"/>
          <p:nvPr/>
        </p:nvSpPr>
        <p:spPr>
          <a:xfrm>
            <a:off x="3592964" y="2060848"/>
            <a:ext cx="1584723" cy="76944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000000"/>
                </a:solidFill>
                <a:effectLst/>
                <a:uLnTx/>
                <a:uFillTx/>
                <a:latin typeface="Work Sans"/>
                <a:ea typeface="+mn-ea"/>
                <a:cs typeface="+mn-cs"/>
              </a:rPr>
              <a:t>37 %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Work Sans"/>
                <a:ea typeface="+mn-ea"/>
                <a:cs typeface="+mn-cs"/>
              </a:rPr>
              <a:t>yhteneväinen näkemys</a:t>
            </a:r>
          </a:p>
        </p:txBody>
      </p:sp>
      <p:sp>
        <p:nvSpPr>
          <p:cNvPr id="18" name="Tekstiruutu 17">
            <a:extLst>
              <a:ext uri="{FF2B5EF4-FFF2-40B4-BE49-F238E27FC236}">
                <a16:creationId xmlns:a16="http://schemas.microsoft.com/office/drawing/2014/main" id="{72B2CAE8-3199-4B3E-35CD-11BC80D95CE3}"/>
              </a:ext>
            </a:extLst>
          </p:cNvPr>
          <p:cNvSpPr txBox="1"/>
          <p:nvPr/>
        </p:nvSpPr>
        <p:spPr>
          <a:xfrm>
            <a:off x="7104112" y="2064296"/>
            <a:ext cx="1783503" cy="769441"/>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000000"/>
                </a:solidFill>
                <a:effectLst/>
                <a:uLnTx/>
                <a:uFillTx/>
                <a:latin typeface="Work Sans"/>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Work Sans"/>
                <a:ea typeface="+mn-ea"/>
                <a:cs typeface="+mn-cs"/>
              </a:rPr>
              <a:t>epäyhteneväinen näkemys</a:t>
            </a:r>
          </a:p>
        </p:txBody>
      </p:sp>
      <p:pic>
        <p:nvPicPr>
          <p:cNvPr id="2" name="Kuva 1" descr="Kuva, joka sisältää kohteen Fontti, Grafiikka, kuvakaappaus, muotoilu&#10;&#10;Kuvaus luotu automaattisesti">
            <a:extLst>
              <a:ext uri="{FF2B5EF4-FFF2-40B4-BE49-F238E27FC236}">
                <a16:creationId xmlns:a16="http://schemas.microsoft.com/office/drawing/2014/main" id="{CBF5B7FE-19F0-1C84-9B91-8033827E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408280097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1CB30BC-8C9D-37ED-4564-7E4F4EBD863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8" name="Otsikko 1">
            <a:extLst>
              <a:ext uri="{FF2B5EF4-FFF2-40B4-BE49-F238E27FC236}">
                <a16:creationId xmlns:a16="http://schemas.microsoft.com/office/drawing/2014/main" id="{3850C280-7A5D-3735-5C26-AD9B2082CBD6}"/>
              </a:ext>
            </a:extLst>
          </p:cNvPr>
          <p:cNvSpPr>
            <a:spLocks noGrp="1"/>
          </p:cNvSpPr>
          <p:nvPr>
            <p:ph type="title"/>
          </p:nvPr>
        </p:nvSpPr>
        <p:spPr>
          <a:xfrm>
            <a:off x="623392" y="56307"/>
            <a:ext cx="11089232" cy="1140445"/>
          </a:xfrm>
        </p:spPr>
        <p:txBody>
          <a:bodyPr/>
          <a:lstStyle/>
          <a:p>
            <a:pPr marL="0" marR="0" lvl="0" indent="0" algn="l" defTabSz="914400" rtl="0" eaLnBrk="1" fontAlgn="auto" latinLnBrk="0" hangingPunct="1">
              <a:lnSpc>
                <a:spcPct val="100000"/>
              </a:lnSpc>
              <a:spcBef>
                <a:spcPts val="0"/>
              </a:spcBef>
              <a:spcAft>
                <a:spcPts val="0"/>
              </a:spcAft>
              <a:buClr>
                <a:srgbClr val="923468"/>
              </a:buClr>
              <a:buSzTx/>
              <a:buFont typeface="Arial" panose="020B0604020202020204" pitchFamily="34" charset="0"/>
              <a:buNone/>
              <a:tabLst/>
              <a:defRPr/>
            </a:pPr>
            <a:r>
              <a:rPr kumimoji="0" lang="fi-FI" sz="13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 :</a:t>
            </a:r>
            <a:br>
              <a:rPr lang="fi-FI" sz="2400"/>
            </a:br>
            <a:r>
              <a:rPr lang="fi-FI" sz="2000">
                <a:latin typeface="+mj-lt"/>
              </a:rPr>
              <a:t>Kuntaedustajien arviot siitä miten yhtenäinen näkemys omassa kunnassa/omalla toimialalla on tähänastisen yhteistyön sujuvuudesta hyvinvointialueen kanssa. </a:t>
            </a:r>
            <a:r>
              <a:rPr kumimoji="0" lang="fi-FI" sz="1600" b="0" i="0" u="none" strike="noStrike" kern="1200" cap="none" spc="0" normalizeH="0" baseline="0" noProof="0">
                <a:ln>
                  <a:noFill/>
                </a:ln>
                <a:solidFill>
                  <a:srgbClr val="104264"/>
                </a:solidFill>
                <a:effectLst/>
                <a:uLnTx/>
                <a:uFillTx/>
                <a:latin typeface="+mj-lt"/>
                <a:ea typeface="+mj-ea"/>
                <a:cs typeface="+mj-cs"/>
              </a:rPr>
              <a:t>Kuntakokoluokittainen tarkastelu. % vastanneista</a:t>
            </a:r>
            <a:r>
              <a:rPr kumimoji="0" lang="fi-FI" sz="1400" b="0" i="0" u="none" strike="noStrike" kern="1200" cap="none" spc="0" normalizeH="0" baseline="0" noProof="0">
                <a:ln>
                  <a:noFill/>
                </a:ln>
                <a:solidFill>
                  <a:srgbClr val="104264"/>
                </a:solidFill>
                <a:effectLst/>
                <a:uLnTx/>
                <a:uFillTx/>
                <a:latin typeface="+mj-lt"/>
                <a:ea typeface="+mn-ea"/>
                <a:cs typeface="+mn-cs"/>
              </a:rPr>
              <a:t>. (N=</a:t>
            </a:r>
            <a:r>
              <a:rPr lang="fi-FI" sz="1400">
                <a:solidFill>
                  <a:srgbClr val="104264"/>
                </a:solidFill>
                <a:latin typeface="+mj-lt"/>
                <a:ea typeface="+mn-ea"/>
                <a:cs typeface="+mn-cs"/>
              </a:rPr>
              <a:t>743</a:t>
            </a:r>
            <a:r>
              <a:rPr kumimoji="0" lang="fi-FI" sz="1400" b="0" i="0" u="none" strike="noStrike" kern="1200" cap="none" spc="0" normalizeH="0" baseline="0" noProof="0">
                <a:ln>
                  <a:noFill/>
                </a:ln>
                <a:solidFill>
                  <a:srgbClr val="104264"/>
                </a:solidFill>
                <a:effectLst/>
                <a:uLnTx/>
                <a:uFillTx/>
                <a:latin typeface="+mj-lt"/>
                <a:ea typeface="+mn-ea"/>
                <a:cs typeface="+mn-cs"/>
              </a:rPr>
              <a:t>)</a:t>
            </a:r>
            <a:br>
              <a:rPr kumimoji="0" lang="fi-FI" sz="2000" b="0" i="0" u="none" strike="noStrike" kern="1200" cap="none" spc="0" normalizeH="0" baseline="0" noProof="0">
                <a:ln>
                  <a:noFill/>
                </a:ln>
                <a:solidFill>
                  <a:srgbClr val="000000"/>
                </a:solidFill>
                <a:effectLst/>
                <a:uLnTx/>
                <a:uFillTx/>
                <a:latin typeface="+mj-lt"/>
                <a:ea typeface="+mn-ea"/>
                <a:cs typeface="+mn-cs"/>
              </a:rPr>
            </a:br>
            <a:br>
              <a:rPr lang="fi-FI" sz="1600"/>
            </a:br>
            <a:endParaRPr lang="fi-FI" sz="1600">
              <a:solidFill>
                <a:schemeClr val="accent1"/>
              </a:solidFill>
            </a:endParaRPr>
          </a:p>
        </p:txBody>
      </p:sp>
      <p:graphicFrame>
        <p:nvGraphicFramePr>
          <p:cNvPr id="7" name="Sisällön paikkamerkki 7">
            <a:extLst>
              <a:ext uri="{FF2B5EF4-FFF2-40B4-BE49-F238E27FC236}">
                <a16:creationId xmlns:a16="http://schemas.microsoft.com/office/drawing/2014/main" id="{396BDBA7-FD9A-D598-4C4F-9F6B6B84618B}"/>
              </a:ext>
            </a:extLst>
          </p:cNvPr>
          <p:cNvGraphicFramePr>
            <a:graphicFrameLocks/>
          </p:cNvGraphicFramePr>
          <p:nvPr>
            <p:extLst>
              <p:ext uri="{D42A27DB-BD31-4B8C-83A1-F6EECF244321}">
                <p14:modId xmlns:p14="http://schemas.microsoft.com/office/powerpoint/2010/main" val="2512669980"/>
              </p:ext>
            </p:extLst>
          </p:nvPr>
        </p:nvGraphicFramePr>
        <p:xfrm>
          <a:off x="651416" y="1310607"/>
          <a:ext cx="10479810" cy="4998714"/>
        </p:xfrm>
        <a:graphic>
          <a:graphicData uri="http://schemas.openxmlformats.org/drawingml/2006/chart">
            <c:chart xmlns:c="http://schemas.openxmlformats.org/drawingml/2006/chart" xmlns:r="http://schemas.openxmlformats.org/officeDocument/2006/relationships" r:id="rId2"/>
          </a:graphicData>
        </a:graphic>
      </p:graphicFrame>
      <p:pic>
        <p:nvPicPr>
          <p:cNvPr id="2" name="Kuva 1" descr="Kuva, joka sisältää kohteen Fontti, Grafiikka, kuvakaappaus, muotoilu&#10;&#10;Kuvaus luotu automaattisesti">
            <a:extLst>
              <a:ext uri="{FF2B5EF4-FFF2-40B4-BE49-F238E27FC236}">
                <a16:creationId xmlns:a16="http://schemas.microsoft.com/office/drawing/2014/main" id="{48DFB027-0B40-F10C-36C9-7F6CCDF97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50330906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1CB30BC-8C9D-37ED-4564-7E4F4EBD863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8" name="Otsikko 1">
            <a:extLst>
              <a:ext uri="{FF2B5EF4-FFF2-40B4-BE49-F238E27FC236}">
                <a16:creationId xmlns:a16="http://schemas.microsoft.com/office/drawing/2014/main" id="{3850C280-7A5D-3735-5C26-AD9B2082CBD6}"/>
              </a:ext>
            </a:extLst>
          </p:cNvPr>
          <p:cNvSpPr>
            <a:spLocks noGrp="1"/>
          </p:cNvSpPr>
          <p:nvPr>
            <p:ph type="title"/>
          </p:nvPr>
        </p:nvSpPr>
        <p:spPr>
          <a:xfrm>
            <a:off x="765771" y="188640"/>
            <a:ext cx="10658475" cy="1008113"/>
          </a:xfrm>
        </p:spPr>
        <p:txBody>
          <a:bodyPr/>
          <a:lstStyle/>
          <a:p>
            <a:pPr marL="0" marR="0" lvl="0" indent="0" algn="l" defTabSz="914400" rtl="0" eaLnBrk="1" fontAlgn="auto" latinLnBrk="0" hangingPunct="1">
              <a:lnSpc>
                <a:spcPct val="100000"/>
              </a:lnSpc>
              <a:spcBef>
                <a:spcPts val="0"/>
              </a:spcBef>
              <a:spcAft>
                <a:spcPts val="0"/>
              </a:spcAft>
              <a:buClr>
                <a:srgbClr val="923468"/>
              </a:buClr>
              <a:buSzTx/>
              <a:buFont typeface="Arial" panose="020B0604020202020204" pitchFamily="34" charset="0"/>
              <a:buNone/>
              <a:tabLst/>
              <a:defRPr/>
            </a:pPr>
            <a:r>
              <a:rPr kumimoji="0" lang="fi-FI" sz="13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 :</a:t>
            </a:r>
            <a:br>
              <a:rPr lang="fi-FI" sz="2400"/>
            </a:br>
            <a:r>
              <a:rPr lang="fi-FI" sz="2000">
                <a:latin typeface="+mj-lt"/>
              </a:rPr>
              <a:t>Arviot siitä miten yhtenäinen näkemys omassa kunnassa / omalla toimialalla on tähänastisen yhteistyön sujuvuudesta hyvinvointialueen kanssa.</a:t>
            </a:r>
            <a:r>
              <a:rPr lang="fi-FI" sz="2400">
                <a:latin typeface="+mj-lt"/>
              </a:rPr>
              <a:t> </a:t>
            </a:r>
            <a:r>
              <a:rPr kumimoji="0" lang="fi-FI" sz="18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Vastaajaryhmittäinen tarkastelu. % vastanneista</a:t>
            </a: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n-ea"/>
                <a:cs typeface="+mn-cs"/>
              </a:rPr>
              <a:t>. (N=758)</a:t>
            </a:r>
            <a:br>
              <a:rPr kumimoji="0" lang="fi-FI" sz="2400" b="0" i="0" u="none" strike="noStrike" kern="1200" cap="none" spc="0" normalizeH="0" baseline="0" noProof="0">
                <a:ln>
                  <a:noFill/>
                </a:ln>
                <a:solidFill>
                  <a:srgbClr val="000000"/>
                </a:solidFill>
                <a:effectLst/>
                <a:uLnTx/>
                <a:uFillTx/>
                <a:latin typeface="Work Sans SemiBold" panose="00000700000000000000" pitchFamily="2" charset="0"/>
                <a:ea typeface="+mn-ea"/>
                <a:cs typeface="+mn-cs"/>
              </a:rPr>
            </a:br>
            <a:br>
              <a:rPr lang="fi-FI" sz="1600"/>
            </a:br>
            <a:endParaRPr lang="fi-FI" sz="1600">
              <a:solidFill>
                <a:schemeClr val="accent1"/>
              </a:solidFill>
            </a:endParaRPr>
          </a:p>
        </p:txBody>
      </p:sp>
      <p:graphicFrame>
        <p:nvGraphicFramePr>
          <p:cNvPr id="7" name="Sisällön paikkamerkki 7">
            <a:extLst>
              <a:ext uri="{FF2B5EF4-FFF2-40B4-BE49-F238E27FC236}">
                <a16:creationId xmlns:a16="http://schemas.microsoft.com/office/drawing/2014/main" id="{396BDBA7-FD9A-D598-4C4F-9F6B6B84618B}"/>
              </a:ext>
            </a:extLst>
          </p:cNvPr>
          <p:cNvGraphicFramePr>
            <a:graphicFrameLocks/>
          </p:cNvGraphicFramePr>
          <p:nvPr/>
        </p:nvGraphicFramePr>
        <p:xfrm>
          <a:off x="766763" y="1556792"/>
          <a:ext cx="10441805" cy="4536504"/>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Fontti, Grafiikka, kuvakaappaus, muotoilu&#10;&#10;Kuvaus luotu automaattisesti">
            <a:extLst>
              <a:ext uri="{FF2B5EF4-FFF2-40B4-BE49-F238E27FC236}">
                <a16:creationId xmlns:a16="http://schemas.microsoft.com/office/drawing/2014/main" id="{85EA9265-E7EE-AE9F-BA1F-3B2069D87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399705241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a:solidFill>
                  <a:schemeClr val="accent1"/>
                </a:solidFill>
              </a:rPr>
              <a:t>Lisätietoja</a:t>
            </a:r>
          </a:p>
        </p:txBody>
      </p:sp>
      <p:sp>
        <p:nvSpPr>
          <p:cNvPr id="3" name="Subtitle 2"/>
          <p:cNvSpPr>
            <a:spLocks noGrp="1"/>
          </p:cNvSpPr>
          <p:nvPr>
            <p:ph type="subTitle" idx="1"/>
          </p:nvPr>
        </p:nvSpPr>
        <p:spPr/>
        <p:txBody>
          <a:bodyPr/>
          <a:lstStyle/>
          <a:p>
            <a:r>
              <a:rPr lang="fi-FI" noProof="0">
                <a:solidFill>
                  <a:schemeClr val="accent1"/>
                </a:solidFill>
              </a:rPr>
              <a:t>Liisa Jurmu				Marianne Pekola-Sjöblom</a:t>
            </a:r>
          </a:p>
          <a:p>
            <a:r>
              <a:rPr lang="fi-FI">
                <a:solidFill>
                  <a:schemeClr val="accent1"/>
                </a:solidFill>
              </a:rPr>
              <a:t>050 479 6835			050 337 5634</a:t>
            </a:r>
          </a:p>
          <a:p>
            <a:r>
              <a:rPr lang="fi-FI" noProof="0">
                <a:solidFill>
                  <a:schemeClr val="accent1"/>
                </a:solidFill>
                <a:hlinkClick r:id="rId2"/>
              </a:rPr>
              <a:t>Liisa.jurmu@kuntaliitto.fi</a:t>
            </a:r>
            <a:r>
              <a:rPr lang="fi-FI" noProof="0">
                <a:solidFill>
                  <a:schemeClr val="accent1"/>
                </a:solidFill>
              </a:rPr>
              <a:t>	</a:t>
            </a:r>
            <a:r>
              <a:rPr lang="fi-FI" noProof="0">
                <a:solidFill>
                  <a:schemeClr val="accent1"/>
                </a:solidFill>
                <a:hlinkClick r:id="rId3"/>
              </a:rPr>
              <a:t>marianne.pekola-sjoblom@kuntaliitto.fi</a:t>
            </a:r>
            <a:endParaRPr lang="fi-FI" noProof="0">
              <a:solidFill>
                <a:schemeClr val="accent1"/>
              </a:solidFill>
            </a:endParaRPr>
          </a:p>
          <a:p>
            <a:br>
              <a:rPr lang="fi-FI" noProof="0">
                <a:solidFill>
                  <a:schemeClr val="accent1"/>
                </a:solidFill>
              </a:rPr>
            </a:br>
            <a:endParaRPr lang="fi-FI" noProof="0">
              <a:solidFill>
                <a:schemeClr val="accent1"/>
              </a:solidFill>
            </a:endParaRPr>
          </a:p>
        </p:txBody>
      </p:sp>
      <p:sp>
        <p:nvSpPr>
          <p:cNvPr id="4" name="Slide Number Placeholder 3"/>
          <p:cNvSpPr>
            <a:spLocks noGrp="1"/>
          </p:cNvSpPr>
          <p:nvPr>
            <p:ph type="sldNum" sz="quarter" idx="12"/>
          </p:nvPr>
        </p:nvSpPr>
        <p:spPr/>
        <p:txBody>
          <a:bodyPr/>
          <a:lstStyle/>
          <a:p>
            <a:fld id="{0861148C-697E-4B67-BDAA-872F34DF1106}" type="slidenum">
              <a:rPr lang="fi-FI" smtClean="0"/>
              <a:pPr/>
              <a:t>25</a:t>
            </a:fld>
            <a:endParaRPr lang="fi-FI"/>
          </a:p>
        </p:txBody>
      </p:sp>
      <p:pic>
        <p:nvPicPr>
          <p:cNvPr id="5" name="Picture 4" descr="Icon&#10;&#10;Description automatically generated">
            <a:hlinkClick r:id="rId4"/>
            <a:extLst>
              <a:ext uri="{FF2B5EF4-FFF2-40B4-BE49-F238E27FC236}">
                <a16:creationId xmlns:a16="http://schemas.microsoft.com/office/drawing/2014/main" id="{D9DE06D0-1FC0-475B-BCB4-960B3F9975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Tree>
    <p:extLst>
      <p:ext uri="{BB962C8B-B14F-4D97-AF65-F5344CB8AC3E}">
        <p14:creationId xmlns:p14="http://schemas.microsoft.com/office/powerpoint/2010/main" val="341171175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6709" y="335385"/>
            <a:ext cx="10658475" cy="1584149"/>
          </a:xfrm>
        </p:spPr>
        <p:txBody>
          <a:bodyPr/>
          <a:lstStyle/>
          <a:p>
            <a:r>
              <a:rPr lang="fi-FI">
                <a:solidFill>
                  <a:schemeClr val="accent1"/>
                </a:solidFill>
              </a:rPr>
              <a:t>Yhdyspintojen tilannekuvakartoitus 2023</a:t>
            </a:r>
            <a:br>
              <a:rPr lang="fi-FI"/>
            </a:br>
            <a:r>
              <a:rPr lang="fi-FI" sz="2400"/>
              <a:t>Tietoa kyselyistä ja sen kohderyhmistä 2/2</a:t>
            </a:r>
            <a:endParaRPr lang="fi-FI" sz="2400" noProof="0"/>
          </a:p>
        </p:txBody>
      </p:sp>
      <p:sp>
        <p:nvSpPr>
          <p:cNvPr id="3" name="Content Placeholder 2"/>
          <p:cNvSpPr>
            <a:spLocks noGrp="1"/>
          </p:cNvSpPr>
          <p:nvPr>
            <p:ph idx="1"/>
          </p:nvPr>
        </p:nvSpPr>
        <p:spPr>
          <a:xfrm>
            <a:off x="816709" y="1556792"/>
            <a:ext cx="8013264" cy="4392488"/>
          </a:xfrm>
        </p:spPr>
        <p:txBody>
          <a:bodyPr/>
          <a:lstStyle/>
          <a:p>
            <a:pPr marL="271145" indent="-271145"/>
            <a:r>
              <a:rPr lang="fi-FI" sz="1600"/>
              <a:t>Kyselyihin saatiin kaikkiaan 790 vastausta. </a:t>
            </a:r>
          </a:p>
          <a:p>
            <a:pPr marL="271145" indent="-271145"/>
            <a:r>
              <a:rPr lang="fi-FI" sz="1600"/>
              <a:t>Kuntavastauksia yhteensä 758 ja muista kunta-alan organisaatioista saatuja vastauksia yhteensä 32. Kuntavastausten osuus 96 % ja muiden tahojen 4 %. </a:t>
            </a:r>
            <a:endParaRPr lang="fi-FI" sz="1600">
              <a:solidFill>
                <a:srgbClr val="FF0000"/>
              </a:solidFill>
              <a:latin typeface="Work Sans" panose="00000500000000000000" pitchFamily="2" charset="0"/>
            </a:endParaRPr>
          </a:p>
          <a:p>
            <a:pPr marL="271145" indent="-271145"/>
            <a:r>
              <a:rPr lang="fi-FI" sz="1600">
                <a:latin typeface="Work Sans" panose="00000500000000000000" pitchFamily="2" charset="0"/>
              </a:rPr>
              <a:t>Kuntavastaukset edustavat kaikkiaan 267 kuntaa eli 91 % Manner-Suomen kunnista. Kuntavastauksia saatiin keskimäärin 2,8 per kunta. </a:t>
            </a:r>
          </a:p>
          <a:p>
            <a:pPr marL="715645" lvl="1" indent="-271145"/>
            <a:r>
              <a:rPr lang="fi-FI" sz="1600">
                <a:latin typeface="Work Sans" panose="00000500000000000000" pitchFamily="2" charset="0"/>
              </a:rPr>
              <a:t>150 kuntapuheenjohtajaa, 156 kuntajohtajaa, 64 muun yleisjohdon edustajaa, 246 sivistystoimialan edustajaa sekä 127 muiden toimialojen edustajaa. </a:t>
            </a:r>
          </a:p>
          <a:p>
            <a:pPr marL="271145" indent="-271145"/>
            <a:r>
              <a:rPr lang="fi-FI" sz="1600">
                <a:latin typeface="Work Sans" panose="00000500000000000000" pitchFamily="2" charset="0"/>
              </a:rPr>
              <a:t>Kyselyjen tiedonkeruut toteutettiin seuraavina ajankohtina:</a:t>
            </a:r>
          </a:p>
          <a:p>
            <a:pPr marL="715645" lvl="1" indent="-271145"/>
            <a:r>
              <a:rPr lang="fi-FI" sz="1600">
                <a:latin typeface="Work Sans" panose="00000500000000000000" pitchFamily="2" charset="0"/>
              </a:rPr>
              <a:t>Johtavien luottamushenkilöiden ja kuntajohtajien kysely </a:t>
            </a:r>
            <a:r>
              <a:rPr lang="fi-FI" sz="1600"/>
              <a:t>12.4.2023-5.5.2023</a:t>
            </a:r>
            <a:endParaRPr lang="fi-FI" sz="1600">
              <a:latin typeface="Work Sans" panose="00000500000000000000" pitchFamily="2" charset="0"/>
            </a:endParaRPr>
          </a:p>
          <a:p>
            <a:pPr marL="715645" lvl="1" indent="-271145"/>
            <a:r>
              <a:rPr lang="fi-FI" sz="1600">
                <a:latin typeface="Work Sans"/>
              </a:rPr>
              <a:t>Toimialajohdon sekä kuntayhtymien johtajien kysely </a:t>
            </a:r>
            <a:r>
              <a:rPr lang="fi-FI" sz="1600">
                <a:solidFill>
                  <a:srgbClr val="000000"/>
                </a:solidFill>
                <a:latin typeface="Work Sans"/>
              </a:rPr>
              <a:t>25.5.2023-12.6.2023</a:t>
            </a:r>
            <a:endParaRPr lang="fi-FI" sz="1600">
              <a:solidFill>
                <a:srgbClr val="FF0000"/>
              </a:solidFill>
              <a:latin typeface="Work Sans"/>
            </a:endParaRPr>
          </a:p>
          <a:p>
            <a:pPr marL="271145" indent="-271145"/>
            <a:r>
              <a:rPr lang="fi-FI" sz="1600"/>
              <a:t>Kyselyn tulosten vertaamisessa vuoden 2022 elokuussa toteutettuun yhdyspintakyselyyn on huomioitava erot vastaajaryhmittäisissä vastausosuuksissa. Tämänkeväisissä kyselyissä on viranhaltijoiden yleisjohtoa (ml kuntajohtajat) edustavia vastauksia selvästi enemmän ja muita sektoreita edustavien viranhaltijoiden vastauksia selvästi vähemmän kuin vuoden 2022 kyselyssä.</a:t>
            </a:r>
          </a:p>
          <a:p>
            <a:pPr marL="271145" indent="-271145"/>
            <a:endParaRPr lang="fi-FI" sz="1800"/>
          </a:p>
          <a:p>
            <a:pPr marL="271145" indent="-271145"/>
            <a:endParaRPr lang="fi-FI" noProof="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3</a:t>
            </a:fld>
            <a:endParaRPr lang="fi-FI" noProof="0"/>
          </a:p>
        </p:txBody>
      </p:sp>
      <p:pic>
        <p:nvPicPr>
          <p:cNvPr id="8" name="Kuva 7" descr="Kuva, joka sisältää kohteen clipart, muotoilu, pikseli, animaatio&#10;&#10;Kuvaus luotu automaattisesti">
            <a:extLst>
              <a:ext uri="{FF2B5EF4-FFF2-40B4-BE49-F238E27FC236}">
                <a16:creationId xmlns:a16="http://schemas.microsoft.com/office/drawing/2014/main" id="{D7D2FD2D-D4A5-F5AA-B859-D61FEDBE5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5463" y="1772816"/>
            <a:ext cx="1814492" cy="4049688"/>
          </a:xfrm>
          <a:prstGeom prst="rect">
            <a:avLst/>
          </a:prstGeom>
        </p:spPr>
      </p:pic>
    </p:spTree>
    <p:extLst>
      <p:ext uri="{BB962C8B-B14F-4D97-AF65-F5344CB8AC3E}">
        <p14:creationId xmlns:p14="http://schemas.microsoft.com/office/powerpoint/2010/main" val="27393302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2188" y="340107"/>
            <a:ext cx="11483974" cy="864095"/>
          </a:xfrm>
        </p:spPr>
        <p:txBody>
          <a:bodyPr/>
          <a:lstStyle/>
          <a:p>
            <a:r>
              <a:rPr lang="fi-FI" sz="3000">
                <a:solidFill>
                  <a:schemeClr val="accent1"/>
                </a:solidFill>
                <a:latin typeface="Work Sans ExtraBold"/>
              </a:rPr>
              <a:t>Poimintoja keskeisistä tuloksista: </a:t>
            </a:r>
            <a:r>
              <a:rPr lang="fi-FI" sz="3000">
                <a:latin typeface="Work Sans ExtraBold"/>
              </a:rPr>
              <a:t>Yhteistyön toteutuminen</a:t>
            </a:r>
            <a:endParaRPr lang="fi-FI" sz="3000" noProof="0">
              <a:latin typeface="Work Sans ExtraBold"/>
            </a:endParaRPr>
          </a:p>
        </p:txBody>
      </p:sp>
      <p:sp>
        <p:nvSpPr>
          <p:cNvPr id="3" name="Content Placeholder 2"/>
          <p:cNvSpPr>
            <a:spLocks noGrp="1"/>
          </p:cNvSpPr>
          <p:nvPr>
            <p:ph idx="1"/>
          </p:nvPr>
        </p:nvSpPr>
        <p:spPr>
          <a:xfrm>
            <a:off x="531023" y="992053"/>
            <a:ext cx="11039275" cy="4680520"/>
          </a:xfrm>
        </p:spPr>
        <p:txBody>
          <a:bodyPr/>
          <a:lstStyle/>
          <a:p>
            <a:r>
              <a:rPr lang="fi-FI" sz="1600" b="1" noProof="0"/>
              <a:t>Kuntien ja hyvinvointialueiden yhdyspintayhteistyössä on vielä paljon kehitettävää</a:t>
            </a:r>
            <a:r>
              <a:rPr lang="fi-FI" sz="1600" noProof="0"/>
              <a:t>. Erityisesti yhteistyön suunnitelmallisuus perustuen yhteisiin tavoitteisiin ja toimintamalleihin sekä yhteinen tietopohja ja tilannekuva ovat toteutuneet vastanneiden enemmistön (57 %) mukaan vielä huonosti. </a:t>
            </a:r>
          </a:p>
          <a:p>
            <a:r>
              <a:rPr lang="fi-FI" sz="1600"/>
              <a:t>Noin puolet vastanneista (48-54 %) koki myös </a:t>
            </a:r>
            <a:r>
              <a:rPr lang="fi-FI" sz="1600" noProof="0"/>
              <a:t>selkeästi määriteltyjen hyvinvointialueiden vastuu-henkilöiden sekä yhteistyön avoimuuden vuorovaikutteisuuden ja kumppanuuden toteutuneen huonosti. </a:t>
            </a:r>
            <a:endParaRPr lang="fi-FI" sz="1600"/>
          </a:p>
          <a:p>
            <a:r>
              <a:rPr lang="fi-FI" sz="1600"/>
              <a:t>Noin joka viides vastaaja (18 %) antoi positiivisen arvion säännöllisten tapaamisten toteutumisesta kuntien ja hyvinvointialueiden yhteistyöhenkilöiden kanssa, mutta puolet vastaajista koki myös tämän osa-alueen toteutuneen huonosti.</a:t>
            </a:r>
          </a:p>
          <a:p>
            <a:pPr lvl="1"/>
            <a:r>
              <a:rPr lang="fi-FI" sz="1600"/>
              <a:t>Kuntajohtajat arvioivat säännöllisten tapaamisten toteutumisen muita vastaajaryhmiä myönteisemmin: 30 % vastanneista kuntajohtajista näki tämän toteutuneen melko tai erittäin hyvin.</a:t>
            </a:r>
          </a:p>
          <a:p>
            <a:r>
              <a:rPr lang="fi-FI" sz="1600"/>
              <a:t>Selkeästi määritellyt vastuuhenkilöt kunnissa sai yhteistyön sisältöön liittyvistä kysymyksistä parhaat arviot, yli puolet (58 %) vastanneista koki tämän toteutuneen hyvin.</a:t>
            </a:r>
            <a:endParaRPr lang="fi-FI" sz="1600" noProof="0">
              <a:solidFill>
                <a:srgbClr val="FF0000"/>
              </a:solidFill>
            </a:endParaRPr>
          </a:p>
          <a:p>
            <a:r>
              <a:rPr lang="fi-FI" sz="1600" noProof="0"/>
              <a:t>Kuntakoko vaikuttaa vastaajan arvioon siitä, miten yhteistyö on toteutunut. Yhteistyön toteutuminen koettiin myönteisimmin yli 50 000 asukkaan kaupungeissa. </a:t>
            </a:r>
          </a:p>
          <a:p>
            <a:r>
              <a:rPr lang="fi-FI" sz="1600"/>
              <a:t>Myös hyvinvointialueiden välillä on nähtävissä eroja yhteistyön toteutumista koskevissa arvioissa. Myönteisimmät arviot yhteistyön toteutumisesta saatiin Etelä-Karjalan ja Kymenlaakson alueiden kuntien vastaajilta. </a:t>
            </a:r>
          </a:p>
          <a:p>
            <a:r>
              <a:rPr lang="fi-FI" sz="1600" b="1" noProof="0"/>
              <a:t>Vaikka yhteistyössä on vielä </a:t>
            </a:r>
            <a:r>
              <a:rPr lang="fi-FI" sz="1600" b="1"/>
              <a:t>monilla osa-alueilla runsaasti kehitettävää, nousi avoimissa vastauksissa esille myös hyvin toimivia asioita, onnistumisia ja näkemyksiä yhteistyön kehittymisestä parempaan suuntaan. </a:t>
            </a:r>
            <a:endParaRPr lang="fi-FI" sz="1600" b="1" noProof="0"/>
          </a:p>
          <a:p>
            <a:endParaRPr lang="fi-FI" noProof="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4</a:t>
            </a:fld>
            <a:endParaRPr lang="fi-FI" noProof="0"/>
          </a:p>
        </p:txBody>
      </p:sp>
    </p:spTree>
    <p:extLst>
      <p:ext uri="{BB962C8B-B14F-4D97-AF65-F5344CB8AC3E}">
        <p14:creationId xmlns:p14="http://schemas.microsoft.com/office/powerpoint/2010/main" val="10375016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3517" y="476673"/>
            <a:ext cx="10658475" cy="792088"/>
          </a:xfrm>
        </p:spPr>
        <p:txBody>
          <a:bodyPr/>
          <a:lstStyle/>
          <a:p>
            <a:r>
              <a:rPr lang="fi-FI" sz="3000">
                <a:solidFill>
                  <a:schemeClr val="accent1"/>
                </a:solidFill>
                <a:latin typeface="Work Sans ExtraBold"/>
              </a:rPr>
              <a:t>Poimintoja keskeisistä tuloksista: </a:t>
            </a:r>
            <a:r>
              <a:rPr lang="fi-FI" sz="3000">
                <a:latin typeface="Work Sans ExtraBold"/>
              </a:rPr>
              <a:t>Työnjaon selkeys</a:t>
            </a:r>
            <a:endParaRPr lang="fi-FI" sz="3000" noProof="0">
              <a:latin typeface="Work Sans ExtraBold"/>
            </a:endParaRPr>
          </a:p>
        </p:txBody>
      </p:sp>
      <p:sp>
        <p:nvSpPr>
          <p:cNvPr id="3" name="Content Placeholder 2"/>
          <p:cNvSpPr>
            <a:spLocks noGrp="1"/>
          </p:cNvSpPr>
          <p:nvPr>
            <p:ph idx="1"/>
          </p:nvPr>
        </p:nvSpPr>
        <p:spPr>
          <a:xfrm>
            <a:off x="771773" y="1412776"/>
            <a:ext cx="10527781" cy="4608513"/>
          </a:xfrm>
        </p:spPr>
        <p:txBody>
          <a:bodyPr/>
          <a:lstStyle/>
          <a:p>
            <a:r>
              <a:rPr lang="fi-FI" sz="1800">
                <a:ea typeface="+mn-lt"/>
                <a:cs typeface="+mn-lt"/>
              </a:rPr>
              <a:t>Työnjako kuntien ja hyvinvointialueiden eri yhdyspinnoilla koetaan vielä usein epäselväksi.</a:t>
            </a:r>
          </a:p>
          <a:p>
            <a:r>
              <a:rPr lang="fi-FI" sz="1800">
                <a:ea typeface="+mn-lt"/>
                <a:cs typeface="+mn-lt"/>
              </a:rPr>
              <a:t>Tähän kartoitukseen vastanneet pitivät työnjakoa selkeimpänä ympäristöterveyden-huollossa sekä sivistyksen ja sote-palveluiden yhdyspinnoilla. Työnjakoa selkeinä pitäviä oli noin neljännes vastanneista (25-27 %). </a:t>
            </a:r>
          </a:p>
          <a:p>
            <a:r>
              <a:rPr lang="fi-FI" sz="1800">
                <a:ea typeface="+mn-lt"/>
                <a:cs typeface="+mn-lt"/>
              </a:rPr>
              <a:t>Heikoimmat arviot työnjaon selkeydestä puolestaan saivat kotoutumisen yhdyspinnat sekä asumiseen liittyvät kysymykset.</a:t>
            </a:r>
          </a:p>
          <a:p>
            <a:r>
              <a:rPr lang="fi-FI" sz="1800">
                <a:ea typeface="+mn-lt"/>
                <a:cs typeface="+mn-lt"/>
              </a:rPr>
              <a:t>Hyvinvoinnin ja terveyden edistämisen työnjakoa piti selkeänä vajaa neljännes (23 %) ja epäselvänä runsas kolmannes (35 %) vastanneista.</a:t>
            </a:r>
          </a:p>
          <a:p>
            <a:pPr lvl="1"/>
            <a:r>
              <a:rPr lang="fi-FI" sz="1600">
                <a:ea typeface="+mn-lt"/>
                <a:cs typeface="+mn-lt"/>
              </a:rPr>
              <a:t>Eri vastaajaryhmistä kuntajohtajat pitivät työnjakoa vähiten selkeänä; vain 15 % kuntajohtajista piti sitä selkeänä, kun taas noin puolet (51 %) pitivät epäselvänä.</a:t>
            </a:r>
          </a:p>
          <a:p>
            <a:pPr lvl="1"/>
            <a:r>
              <a:rPr lang="fi-FI" sz="1600">
                <a:ea typeface="+mn-lt"/>
                <a:cs typeface="+mn-lt"/>
              </a:rPr>
              <a:t>Hyvinvoinnin ja terveyden edistämisen työnjako koettiin muita kuntakokoluokkia selvästi selkeämpänä yli 100 000 asukkaan sekä 5000-10 000 asukkaan kunnissa.</a:t>
            </a:r>
          </a:p>
          <a:p>
            <a:r>
              <a:rPr lang="fi-FI" sz="1800">
                <a:ea typeface="+mn-lt"/>
                <a:cs typeface="+mn-lt"/>
              </a:rPr>
              <a:t>Työnjako koettiin eri yhdyspinnoilla selkeimmäksi Etelä-Karjalan, Kainuun, Keski-Pohjanmaan, Keski-Uudenmaan, Kymenlaakson ja Vantaa-Keravan hyvinvointialueita edustavissa kunnissa. </a:t>
            </a:r>
          </a:p>
          <a:p>
            <a:endParaRPr lang="fi-FI">
              <a:ea typeface="+mn-lt"/>
              <a:cs typeface="+mn-lt"/>
            </a:endParaRPr>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5</a:t>
            </a:fld>
            <a:endParaRPr lang="fi-FI" noProof="0"/>
          </a:p>
        </p:txBody>
      </p:sp>
    </p:spTree>
    <p:extLst>
      <p:ext uri="{BB962C8B-B14F-4D97-AF65-F5344CB8AC3E}">
        <p14:creationId xmlns:p14="http://schemas.microsoft.com/office/powerpoint/2010/main" val="15050177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3517" y="476673"/>
            <a:ext cx="10658475" cy="1080120"/>
          </a:xfrm>
        </p:spPr>
        <p:txBody>
          <a:bodyPr/>
          <a:lstStyle/>
          <a:p>
            <a:r>
              <a:rPr lang="fi-FI">
                <a:solidFill>
                  <a:schemeClr val="accent1"/>
                </a:solidFill>
              </a:rPr>
              <a:t>Yhteistyön kehittyminen</a:t>
            </a:r>
            <a:br>
              <a:rPr lang="fi-FI"/>
            </a:br>
            <a:r>
              <a:rPr lang="fi-FI" sz="2400"/>
              <a:t>Kyselytulosten tarkastelu suhteessa elokuun 2022 kyselyyn</a:t>
            </a:r>
            <a:endParaRPr lang="fi-FI" sz="2400" noProof="0"/>
          </a:p>
        </p:txBody>
      </p:sp>
      <p:sp>
        <p:nvSpPr>
          <p:cNvPr id="3" name="Content Placeholder 2"/>
          <p:cNvSpPr>
            <a:spLocks noGrp="1"/>
          </p:cNvSpPr>
          <p:nvPr>
            <p:ph idx="1"/>
          </p:nvPr>
        </p:nvSpPr>
        <p:spPr>
          <a:xfrm>
            <a:off x="623392" y="1582805"/>
            <a:ext cx="10658475" cy="4608513"/>
          </a:xfrm>
        </p:spPr>
        <p:txBody>
          <a:bodyPr/>
          <a:lstStyle/>
          <a:p>
            <a:r>
              <a:rPr lang="fi-FI" sz="1800"/>
              <a:t>Kyselytulosten mukaan kuntien ja hyvinvointialueiden yhteistyö ei ole kehittynyt elokuusta 2022 kevääseen 2023 (huhti-kesäkuu) kokonaisuutena myönteiseen suuntaan. </a:t>
            </a:r>
          </a:p>
          <a:p>
            <a:pPr lvl="1"/>
            <a:r>
              <a:rPr lang="fi-FI"/>
              <a:t>Yhteistyön koettiin heikentyneen seuraavilla osa-alueilla: selkeästi määritellyt vastuuhenkilöt hyvinvointialueelta, yhteistyön avoimuus, vuorovaikutteisuus ja kumppanuus, säännölliset tapaamiset, valmistelu yhteisen tietopohjan ja tilannekuvan pohjalta sekä valmistelun suunnitelmallisuus perustuen yhteisiin tavoitteisiin ja toimintamalleihin.</a:t>
            </a:r>
          </a:p>
          <a:p>
            <a:pPr lvl="1"/>
            <a:r>
              <a:rPr lang="fi-FI"/>
              <a:t>Yhteistyön osa-alueista vahvistuneeksi koettiin vain selkeästi määritellyt vastuuhenkilöt kunnissa ja kuntayhtymissä. </a:t>
            </a:r>
            <a:endParaRPr lang="fi-FI" sz="2000"/>
          </a:p>
          <a:p>
            <a:r>
              <a:rPr lang="fi-FI" sz="1800"/>
              <a:t>Työnjaon selkeytyminen elokuun 2022 kyselystä kevään 2023 kyselyyn vaihtelee yhdyspintojen välillä. Lisäksi vastauksissa on runsaasti hajontaa. Jos työnjakoa yhdyspinnalla selvänä pitävien osuus on kasvanut, on toisaalta myös epäselvänä pitävien osuus voinut kasvaa. Neutraaleja tai ei kantaa ottaneiden vastauksia voi olla enemmän. </a:t>
            </a:r>
          </a:p>
          <a:p>
            <a:r>
              <a:rPr lang="fi-FI" sz="1800"/>
              <a:t>Kokonaisuutena voidaan todeta, että työnjako on useilla yhdyspinnoilla vielä suurelle osalle kuntatoimijoita epäselvää ja kehitystä ei kokonaisuutena ole juuri tapahtunut. </a:t>
            </a:r>
            <a:endParaRPr lang="fi-FI" sz="1800">
              <a:solidFill>
                <a:srgbClr val="FF0000"/>
              </a:solidFill>
            </a:endParaRPr>
          </a:p>
          <a:p>
            <a:endParaRPr lang="fi-FI">
              <a:ea typeface="+mn-lt"/>
              <a:cs typeface="+mn-lt"/>
            </a:endParaRPr>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6</a:t>
            </a:fld>
            <a:endParaRPr lang="fi-FI" noProof="0"/>
          </a:p>
        </p:txBody>
      </p:sp>
    </p:spTree>
    <p:extLst>
      <p:ext uri="{BB962C8B-B14F-4D97-AF65-F5344CB8AC3E}">
        <p14:creationId xmlns:p14="http://schemas.microsoft.com/office/powerpoint/2010/main" val="248435494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763" y="602767"/>
            <a:ext cx="10658475" cy="539899"/>
          </a:xfrm>
        </p:spPr>
        <p:txBody>
          <a:bodyPr/>
          <a:lstStyle/>
          <a:p>
            <a:r>
              <a:rPr lang="fi-FI" sz="3200">
                <a:solidFill>
                  <a:schemeClr val="accent1"/>
                </a:solidFill>
              </a:rPr>
              <a:t>Tuloksiin liittyviä huomioita ja tulkintoja </a:t>
            </a:r>
            <a:br>
              <a:rPr lang="fi-FI"/>
            </a:br>
            <a:endParaRPr lang="fi-FI" sz="2400" noProof="0"/>
          </a:p>
        </p:txBody>
      </p:sp>
      <p:sp>
        <p:nvSpPr>
          <p:cNvPr id="3" name="Content Placeholder 2"/>
          <p:cNvSpPr>
            <a:spLocks noGrp="1"/>
          </p:cNvSpPr>
          <p:nvPr>
            <p:ph idx="1"/>
          </p:nvPr>
        </p:nvSpPr>
        <p:spPr>
          <a:xfrm>
            <a:off x="551385" y="1493227"/>
            <a:ext cx="10873853" cy="4752528"/>
          </a:xfrm>
        </p:spPr>
        <p:txBody>
          <a:bodyPr/>
          <a:lstStyle/>
          <a:p>
            <a:r>
              <a:rPr lang="fi-FI" sz="1800"/>
              <a:t>Kyselyn tulokset eivät ole varsinaisesti yllättäviä, sillä hyvinvointialueiden käynnistymisestä oli kyselyjen tiedonkeruun ajankohtina kulunut alle puoli vuotta. Hyvinvointialueiden ensimmäinen kevät on ollut kiireinen, ja kuntayhteistyön kehittämiseen ei ole välttämättä ole ollut kaikilla toiminnan osa-alueilla ajallisia resursseja. </a:t>
            </a:r>
          </a:p>
          <a:p>
            <a:r>
              <a:rPr lang="fi-FI" sz="1800"/>
              <a:t>Myös käynnissä olevan TE-palvelut 2024 –uudistuksen voidaan olettaa vaikuttavan työnjaon epäselvyyteen - erityisesti työllisyyden sekä kotoutumisen yhdyspintojen kohdalla. </a:t>
            </a:r>
          </a:p>
          <a:p>
            <a:r>
              <a:rPr lang="fi-FI" sz="1800"/>
              <a:t>Uudistusten toimeenpanovaiheen tiedetään olevan erityisen vaativaa ja kriittistä aikaa, jolloin uudistuvan tai uuden organisaation toiminta helposti näyttäytyy sisäänpäin kääntyneenä.  Hyvinvointialueiden työsarkaa voidaan kaiken kaikkiaan pitää historiallisen suurena ja näin ollen toteutusvaiheen voidaan olettaa kestävän selvästi pidempään kuin esimerkiksi kuntaliitoksen toteutusvaihe. </a:t>
            </a:r>
            <a:r>
              <a:rPr lang="fi-FI" sz="1400"/>
              <a:t>(Kuntaliitossa tehdyn ”</a:t>
            </a:r>
            <a:r>
              <a:rPr lang="fi-FI" sz="1400">
                <a:hlinkClick r:id="rId2">
                  <a:extLst>
                    <a:ext uri="{A12FA001-AC4F-418D-AE19-62706E023703}">
                      <ahyp:hlinkClr xmlns:ahyp="http://schemas.microsoft.com/office/drawing/2018/hyperlinkcolor" val="tx"/>
                    </a:ext>
                  </a:extLst>
                </a:hlinkClick>
              </a:rPr>
              <a:t>Kuntaliitokset suurennuslasin alla</a:t>
            </a:r>
            <a:r>
              <a:rPr lang="fi-FI" sz="1400"/>
              <a:t>” –selvityksen mukaan kolmesta vuodesta jopa valtuustokauteen)</a:t>
            </a:r>
          </a:p>
          <a:p>
            <a:r>
              <a:rPr lang="fi-FI" sz="1800"/>
              <a:t>Kunnissa ollaan oletettavasti huolissaan hyvinvointialueelle siirtyneiden palvelujen sekä kuntien ja hyvinvointialueen yhdyspinnoille sijoittuvien palvelujen ja toimintojen jatkuvuuden turvaamisesta tässä muutosvaiheessa.</a:t>
            </a:r>
          </a:p>
          <a:p>
            <a:endParaRPr lang="fi-FI"/>
          </a:p>
          <a:p>
            <a:endParaRPr lang="fi-FI" noProof="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7</a:t>
            </a:fld>
            <a:endParaRPr lang="fi-FI" noProof="0"/>
          </a:p>
        </p:txBody>
      </p:sp>
    </p:spTree>
    <p:extLst>
      <p:ext uri="{BB962C8B-B14F-4D97-AF65-F5344CB8AC3E}">
        <p14:creationId xmlns:p14="http://schemas.microsoft.com/office/powerpoint/2010/main" val="119474897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2508F-CAB7-22AE-6DEF-1A1AB3844BED}"/>
              </a:ext>
            </a:extLst>
          </p:cNvPr>
          <p:cNvSpPr>
            <a:spLocks noGrp="1"/>
          </p:cNvSpPr>
          <p:nvPr>
            <p:ph type="title"/>
          </p:nvPr>
        </p:nvSpPr>
        <p:spPr/>
        <p:txBody>
          <a:bodyPr/>
          <a:lstStyle/>
          <a:p>
            <a:r>
              <a:rPr lang="fi-FI" sz="4000"/>
              <a:t>Miten seuraavat asiat ovat toteutuneet hyvinvointialueen kanssa tapahtuneessa yhdyspintayhteistyössä </a:t>
            </a:r>
            <a:br>
              <a:rPr lang="fi-FI" sz="4000"/>
            </a:br>
            <a:r>
              <a:rPr lang="fi-FI" sz="4000"/>
              <a:t>omalla toimialallasi?</a:t>
            </a:r>
          </a:p>
        </p:txBody>
      </p:sp>
      <p:sp>
        <p:nvSpPr>
          <p:cNvPr id="4" name="Dian numeron paikkamerkki 3">
            <a:extLst>
              <a:ext uri="{FF2B5EF4-FFF2-40B4-BE49-F238E27FC236}">
                <a16:creationId xmlns:a16="http://schemas.microsoft.com/office/drawing/2014/main" id="{1A9D68A2-874B-4949-2550-B213B5F5C3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ruutu 2">
            <a:extLst>
              <a:ext uri="{FF2B5EF4-FFF2-40B4-BE49-F238E27FC236}">
                <a16:creationId xmlns:a16="http://schemas.microsoft.com/office/drawing/2014/main" id="{E7A0C663-B38C-F144-3C75-4942277873B3}"/>
              </a:ext>
            </a:extLst>
          </p:cNvPr>
          <p:cNvSpPr txBox="1"/>
          <p:nvPr/>
        </p:nvSpPr>
        <p:spPr>
          <a:xfrm>
            <a:off x="2135560" y="1732830"/>
            <a:ext cx="1015377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73899D">
                    <a:lumMod val="20000"/>
                    <a:lumOff val="80000"/>
                  </a:srgbClr>
                </a:solidFill>
                <a:effectLst/>
                <a:uLnTx/>
                <a:uFillTx/>
                <a:latin typeface="Work Sans"/>
                <a:ea typeface="+mn-ea"/>
                <a:cs typeface="+mn-cs"/>
              </a:rPr>
              <a:t>Tilannekuvakyselyt kuntien ja hyvinvointialueen yhdyspinnoista 2023:</a:t>
            </a:r>
          </a:p>
        </p:txBody>
      </p:sp>
      <p:sp>
        <p:nvSpPr>
          <p:cNvPr id="5" name="Tekstiruutu 4">
            <a:extLst>
              <a:ext uri="{FF2B5EF4-FFF2-40B4-BE49-F238E27FC236}">
                <a16:creationId xmlns:a16="http://schemas.microsoft.com/office/drawing/2014/main" id="{F254FA06-56F3-487F-69BC-A15187C7BCA9}"/>
              </a:ext>
            </a:extLst>
          </p:cNvPr>
          <p:cNvSpPr txBox="1"/>
          <p:nvPr/>
        </p:nvSpPr>
        <p:spPr>
          <a:xfrm>
            <a:off x="2062684" y="4854268"/>
            <a:ext cx="80666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Work Sans"/>
                <a:ea typeface="+mn-ea"/>
                <a:cs typeface="+mn-cs"/>
              </a:rPr>
              <a:t>Arviot asteikolla 1-5; 1=ei lainkaan/erittäin huonosti, 5=erittäin hyvin. </a:t>
            </a:r>
          </a:p>
        </p:txBody>
      </p:sp>
      <p:pic>
        <p:nvPicPr>
          <p:cNvPr id="6" name="Kuva 5" descr="Kuva, joka sisältää kohteen Fontti, Grafiikka, logo, teksti&#10;&#10;Kuvaus luotu automaattisesti">
            <a:extLst>
              <a:ext uri="{FF2B5EF4-FFF2-40B4-BE49-F238E27FC236}">
                <a16:creationId xmlns:a16="http://schemas.microsoft.com/office/drawing/2014/main" id="{363AF5C2-D6D5-8A49-4EE5-9D37D25726CD}"/>
              </a:ext>
            </a:extLst>
          </p:cNvPr>
          <p:cNvPicPr>
            <a:picLocks noChangeAspect="1"/>
          </p:cNvPicPr>
          <p:nvPr/>
        </p:nvPicPr>
        <p:blipFill>
          <a:blip r:embed="rId2"/>
          <a:stretch>
            <a:fillRect/>
          </a:stretch>
        </p:blipFill>
        <p:spPr>
          <a:xfrm>
            <a:off x="9682480" y="6210593"/>
            <a:ext cx="1036320" cy="400734"/>
          </a:xfrm>
          <a:prstGeom prst="rect">
            <a:avLst/>
          </a:prstGeom>
        </p:spPr>
      </p:pic>
    </p:spTree>
    <p:extLst>
      <p:ext uri="{BB962C8B-B14F-4D97-AF65-F5344CB8AC3E}">
        <p14:creationId xmlns:p14="http://schemas.microsoft.com/office/powerpoint/2010/main" val="9886733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1CB30BC-8C9D-37ED-4564-7E4F4EBD863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8" name="Otsikko 1">
            <a:extLst>
              <a:ext uri="{FF2B5EF4-FFF2-40B4-BE49-F238E27FC236}">
                <a16:creationId xmlns:a16="http://schemas.microsoft.com/office/drawing/2014/main" id="{3850C280-7A5D-3735-5C26-AD9B2082CBD6}"/>
              </a:ext>
            </a:extLst>
          </p:cNvPr>
          <p:cNvSpPr>
            <a:spLocks noGrp="1"/>
          </p:cNvSpPr>
          <p:nvPr>
            <p:ph type="title"/>
          </p:nvPr>
        </p:nvSpPr>
        <p:spPr>
          <a:xfrm>
            <a:off x="479376" y="116632"/>
            <a:ext cx="11233248" cy="1008113"/>
          </a:xfrm>
        </p:spPr>
        <p:txBody>
          <a:bodyPr/>
          <a:lstStyle/>
          <a:p>
            <a:pPr>
              <a:lnSpc>
                <a:spcPct val="100000"/>
              </a:lnSpc>
            </a:pPr>
            <a:r>
              <a:rPr kumimoji="0" lang="fi-FI" sz="1400" b="1" i="0" u="none" strike="noStrike" kern="1200" cap="none" spc="0" normalizeH="0" baseline="0" noProof="0">
                <a:ln>
                  <a:noFill/>
                </a:ln>
                <a:solidFill>
                  <a:srgbClr val="104264"/>
                </a:solidFill>
                <a:effectLst/>
                <a:uLnTx/>
                <a:uFillTx/>
                <a:latin typeface="Work Sans"/>
                <a:ea typeface="+mj-ea"/>
                <a:cs typeface="+mj-cs"/>
              </a:rPr>
              <a:t>Tilannekuvakyselyt kuntien ja hyvinvointialueen yhdyspinnoista keväällä 2023:</a:t>
            </a:r>
            <a:br>
              <a:rPr lang="fi-FI" sz="2400"/>
            </a:br>
            <a:r>
              <a:rPr lang="fi-FI" sz="2400"/>
              <a:t>Näkemykset</a:t>
            </a:r>
            <a:r>
              <a:rPr lang="fi-FI" sz="2400" u="sng"/>
              <a:t> </a:t>
            </a:r>
            <a:r>
              <a:rPr lang="fi-FI" sz="2400"/>
              <a:t>siitä miten hyvin seuraavat asiat ovat toteutuneet hyvinvointialueen kanssa tapahtuneessa yhdyspinta-yhteistyössä. </a:t>
            </a:r>
            <a:r>
              <a:rPr lang="fi-FI" sz="1800">
                <a:solidFill>
                  <a:schemeClr val="accent1"/>
                </a:solidFill>
              </a:rPr>
              <a:t>Vastausten %-jakaumat. (N=790)</a:t>
            </a:r>
            <a:endParaRPr lang="fi-FI" sz="2400">
              <a:solidFill>
                <a:schemeClr val="accent1"/>
              </a:solidFill>
            </a:endParaRPr>
          </a:p>
        </p:txBody>
      </p:sp>
      <p:graphicFrame>
        <p:nvGraphicFramePr>
          <p:cNvPr id="9" name="Sisällön paikkamerkki 8">
            <a:extLst>
              <a:ext uri="{FF2B5EF4-FFF2-40B4-BE49-F238E27FC236}">
                <a16:creationId xmlns:a16="http://schemas.microsoft.com/office/drawing/2014/main" id="{A2BDC70D-02F6-E125-C7FA-745D9C88D7F1}"/>
              </a:ext>
            </a:extLst>
          </p:cNvPr>
          <p:cNvGraphicFramePr>
            <a:graphicFrameLocks noGrp="1"/>
          </p:cNvGraphicFramePr>
          <p:nvPr>
            <p:ph idx="1"/>
            <p:extLst>
              <p:ext uri="{D42A27DB-BD31-4B8C-83A1-F6EECF244321}">
                <p14:modId xmlns:p14="http://schemas.microsoft.com/office/powerpoint/2010/main" val="4108549050"/>
              </p:ext>
            </p:extLst>
          </p:nvPr>
        </p:nvGraphicFramePr>
        <p:xfrm>
          <a:off x="479377" y="1370360"/>
          <a:ext cx="10801199"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06E5DCB3-34B9-35DE-58E8-659E137F6081}"/>
              </a:ext>
            </a:extLst>
          </p:cNvPr>
          <p:cNvSpPr txBox="1"/>
          <p:nvPr/>
        </p:nvSpPr>
        <p:spPr>
          <a:xfrm>
            <a:off x="8651007" y="6569487"/>
            <a:ext cx="289213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a:ln>
                  <a:noFill/>
                </a:ln>
                <a:solidFill>
                  <a:srgbClr val="000000"/>
                </a:solidFill>
                <a:effectLst/>
                <a:uLnTx/>
                <a:uFillTx/>
                <a:latin typeface="Work Sans"/>
                <a:ea typeface="+mn-ea"/>
                <a:cs typeface="+mn-cs"/>
              </a:rPr>
              <a:t>Tilannekyselyt yhdyspinnoista kevät 2023 /</a:t>
            </a:r>
            <a:r>
              <a:rPr kumimoji="0" lang="fi-FI" sz="600" b="0" i="0" u="none" strike="noStrike" kern="1200" cap="none" spc="0" normalizeH="0" baseline="0" noProof="0" err="1">
                <a:ln>
                  <a:noFill/>
                </a:ln>
                <a:solidFill>
                  <a:srgbClr val="000000"/>
                </a:solidFill>
                <a:effectLst/>
                <a:uLnTx/>
                <a:uFillTx/>
                <a:latin typeface="Work Sans"/>
                <a:ea typeface="+mn-ea"/>
                <a:cs typeface="+mn-cs"/>
              </a:rPr>
              <a:t>M.Pekola</a:t>
            </a:r>
            <a:r>
              <a:rPr kumimoji="0" lang="fi-FI" sz="600" b="0" i="0" u="none" strike="noStrike" kern="1200" cap="none" spc="0" normalizeH="0" baseline="0" noProof="0">
                <a:ln>
                  <a:noFill/>
                </a:ln>
                <a:solidFill>
                  <a:srgbClr val="000000"/>
                </a:solidFill>
                <a:effectLst/>
                <a:uLnTx/>
                <a:uFillTx/>
                <a:latin typeface="Work Sans"/>
                <a:ea typeface="+mn-ea"/>
                <a:cs typeface="+mn-cs"/>
              </a:rPr>
              <a:t>-Sjöblom 28.8.2023</a:t>
            </a:r>
          </a:p>
        </p:txBody>
      </p:sp>
      <p:pic>
        <p:nvPicPr>
          <p:cNvPr id="3" name="Kuva 2" descr="Kuva, joka sisältää kohteen Fontti, Grafiikka, kuvakaappaus, muotoilu&#10;&#10;Kuvaus luotu automaattisesti">
            <a:extLst>
              <a:ext uri="{FF2B5EF4-FFF2-40B4-BE49-F238E27FC236}">
                <a16:creationId xmlns:a16="http://schemas.microsoft.com/office/drawing/2014/main" id="{AA3A61C9-F90E-7804-E98C-654742486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408" y="6207583"/>
            <a:ext cx="1064095" cy="419499"/>
          </a:xfrm>
          <a:prstGeom prst="rect">
            <a:avLst/>
          </a:prstGeom>
        </p:spPr>
      </p:pic>
    </p:spTree>
    <p:extLst>
      <p:ext uri="{BB962C8B-B14F-4D97-AF65-F5344CB8AC3E}">
        <p14:creationId xmlns:p14="http://schemas.microsoft.com/office/powerpoint/2010/main" val="21469986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354f92-f578-4533-a66e-f1c12b4806f2" xsi:nil="true"/>
    <lcf76f155ced4ddcb4097134ff3c332f xmlns="d64eeb1d-ab63-4fb9-8d46-11ffa72be06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54750E110235442AC8FE81F7F90CE2C" ma:contentTypeVersion="13" ma:contentTypeDescription="Luo uusi asiakirja." ma:contentTypeScope="" ma:versionID="49d5cc233ee5d890046127306f6acb13">
  <xsd:schema xmlns:xsd="http://www.w3.org/2001/XMLSchema" xmlns:xs="http://www.w3.org/2001/XMLSchema" xmlns:p="http://schemas.microsoft.com/office/2006/metadata/properties" xmlns:ns2="d64eeb1d-ab63-4fb9-8d46-11ffa72be063" xmlns:ns3="1b354f92-f578-4533-a66e-f1c12b4806f2" targetNamespace="http://schemas.microsoft.com/office/2006/metadata/properties" ma:root="true" ma:fieldsID="0e49644d6ed7f3b73a6d054c9b22b4fd" ns2:_="" ns3:_="">
    <xsd:import namespace="d64eeb1d-ab63-4fb9-8d46-11ffa72be063"/>
    <xsd:import namespace="1b354f92-f578-4533-a66e-f1c12b4806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eeb1d-ab63-4fb9-8d46-11ffa72be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54f92-f578-4533-a66e-f1c12b4806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7" nillable="true" ma:displayName="Taxonomy Catch All Column" ma:hidden="true" ma:list="{1c86bf7c-5f63-4493-9f38-b66227cd6b99}" ma:internalName="TaxCatchAll" ma:showField="CatchAllData" ma:web="1b354f92-f578-4533-a66e-f1c12b480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05DFE7-C47F-4B80-BFE9-7878938119A0}">
  <ds:schemaRefs>
    <ds:schemaRef ds:uri="1b354f92-f578-4533-a66e-f1c12b4806f2"/>
    <ds:schemaRef ds:uri="d64eeb1d-ab63-4fb9-8d46-11ffa72be0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E1BEEF-A76B-4B08-8DD9-59361F80A684}"/>
</file>

<file path=customXml/itemProps3.xml><?xml version="1.0" encoding="utf-8"?>
<ds:datastoreItem xmlns:ds="http://schemas.openxmlformats.org/officeDocument/2006/customXml" ds:itemID="{F04DB38A-AA1E-4168-9DB4-C60F0E12B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Pitkä diapohja</Template>
  <Application>Microsoft Office PowerPoint</Application>
  <PresentationFormat>Widescreen</PresentationFormat>
  <Slides>25</Slides>
  <Notes>0</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Kuntaliitto FI</vt:lpstr>
      <vt:lpstr>1_Kuntaliitto FI</vt:lpstr>
      <vt:lpstr>Tilannekuvakartoitus kuntien ja hyvinvointialueiden yhdyspinnoista 2023 </vt:lpstr>
      <vt:lpstr>Yhdyspintojen tilannekuvakartoitus 2023 Tietoa kyselyistä ja sen kohderyhmistä 1/2</vt:lpstr>
      <vt:lpstr>Yhdyspintojen tilannekuvakartoitus 2023 Tietoa kyselyistä ja sen kohderyhmistä 2/2</vt:lpstr>
      <vt:lpstr>Poimintoja keskeisistä tuloksista: Yhteistyön toteutuminen</vt:lpstr>
      <vt:lpstr>Poimintoja keskeisistä tuloksista: Työnjaon selkeys</vt:lpstr>
      <vt:lpstr>Yhteistyön kehittyminen Kyselytulosten tarkastelu suhteessa elokuun 2022 kyselyyn</vt:lpstr>
      <vt:lpstr>Tuloksiin liittyviä huomioita ja tulkintoja  </vt:lpstr>
      <vt:lpstr>Miten seuraavat asiat ovat toteutuneet hyvinvointialueen kanssa tapahtuneessa yhdyspintayhteistyössä  omalla toimialallasi?</vt:lpstr>
      <vt:lpstr>Tilannekuvakyselyt kuntien ja hyvinvointialueen yhdyspinnoista keväällä 2023: Näkemykset siitä miten hyvin seuraavat asiat ovat toteutuneet hyvinvointialueen kanssa tapahtuneessa yhdyspinta-yhteistyössä. Vastausten %-jakaumat. (N=790)</vt:lpstr>
      <vt:lpstr>Tilannekuvakyselyt kuntien ja hyvinvointialueen yhdyspinnoista keväällä 2023: Kuntaedustajien näkemykset siitä miten hyvin seuraavat asiat ovat toteutuneet hyvinvointialueen kanssa tapahtuneessa yhdyspintayhteistyössä.  % vastanneista arvioi toteutuneen melko/erittäin hyvin. Vastaajaryhmittäinen tarkastelu. (N=758)</vt:lpstr>
      <vt:lpstr>Tilannekuvakyselyt kuntien ja hyvinvointialueen yhdyspinnoista keväällä 2023: Kuntaedustajien näkemykset siitä miten hyvin seuraavat asiat ovat toteutuneet hyvinvointialueen kanssa tapahtuneessa yhdyspintayhteistyössä.  % vastanneista arvioi toteutuneen melko/erittäin hyvin. Kuntakokoluokittainen tarkastelu. (N=743)</vt:lpstr>
      <vt:lpstr>Tilannekuvakyselyt kuntien ja hyvinvointialueen yhdyspinnoista keväällä 2023 Kuntaedustajien näkemykset siitä miten hyvin seuraavat asiat ovat toteutuneet hyvinvointialueen kanssa tapahtuneessa yhdyspintayhteistyössä.  Vastausten tarkastelu hyvinvointialueittain. Keskiarvot asteikolla 1-5. Mitä suurempi arvo, sitä positiivisempi arvio.  (Jos arvo on yli 3,00, arvio on pikemmin positiivinen kuin kriittinen ja jos alle 3,00 niin kriittinen pikemmin kuin positiivinen.) (ky-vastaukset eivät tarkastelussa.) (N= 713-728). </vt:lpstr>
      <vt:lpstr>Yhteistyön toimivuus</vt:lpstr>
      <vt:lpstr>Yhteistyössä toimivaa</vt:lpstr>
      <vt:lpstr>Yhteistyössä parannettavaa</vt:lpstr>
      <vt:lpstr>Miten selkeänä pidät työnjakoa kuntasi/organisaatiosi ja hyvinvointialueen välillä omalla toimialallasi?</vt:lpstr>
      <vt:lpstr>Tilannekuvakyselyt kuntien ja hyvinvointialueen yhdyspinnoista keväällä 2023 Näkemykset kunnan/ky:n ja hyvinvointialueen välisen työnjaon selkeydestä omalla toimialalla. Vastausten %-jakaumat. </vt:lpstr>
      <vt:lpstr>Tilannekuvakyselyt kuntien ja hyvinvointialueen yhdyspinnoista keväällä 2023 Näkemykset kunnan ja hyvinvointialueen välisen työnjaon selkeydestä omalla toimialalla.  % vastanneista pitää työnjakoa melko/erittäin selkeänä. Vastaajaryhmittäinen tarkastelu. (N=790)</vt:lpstr>
      <vt:lpstr>Tilannekuvakyselyt kuntien ja hyvinvointialueen yhdyspinnoista keväällä 2023 Kuntaedustajien näkemykset kunnan ja hyvinvointialueen välisen työnjaon selkeydestä omalla toimialalla.  % vastanneista pitää työnjakoa melko/erittäin selkeänä. Kuntakokoluokittainen tarkastelu. (N=743)</vt:lpstr>
      <vt:lpstr>Tilannekuvakyselyt kuntien ja hyvinvointialueen yhdyspinnoista keväällä 2023 Näkemykset kunnan/ky:n  ja hyvinvointialueen välisen työnjaon selkeydestä omalla toimialalla. Vastausten tarkastelu hyvinvointialueittain.  Keskiarvot asteikolla 1-5. Mitä suurempi arvo, sitä positiivisempi arvio. (Jos arvo on yli 3,00, arvio on pikemmin positiivinen kuin kriittinen ja jos alle 3,00 niin kriittinen pikemmin kuin positiivinen.) (ky-vastaukset eivät mukana tarkastelussa.) </vt:lpstr>
      <vt:lpstr>Miten yhtenäinen näkemys toimialallasi on siitä, miten tähänastinen yhteistyö  hyvinvointialueen kanssa on sujunut?</vt:lpstr>
      <vt:lpstr>Tilannekuvakyselyt kuntien ja hyvinvointialueen yhdyspinnoista keväällä 2023: Toimialajohdon arviot siitä miten yhtenäinen näkemys omalla toimialalla on tähänastisen yhteistyön sujuvuudesta hyvinvointialueen kanssa. Vastausten %-jakaumat. (N=758)  </vt:lpstr>
      <vt:lpstr>Tilannekuvakyselyt kuntien ja hyvinvointialueen yhdyspinnoista keväällä 2023 : Kuntaedustajien arviot siitä miten yhtenäinen näkemys omassa kunnassa/omalla toimialalla on tähänastisen yhteistyön sujuvuudesta hyvinvointialueen kanssa. Kuntakokoluokittainen tarkastelu. % vastanneista. (N=743)  </vt:lpstr>
      <vt:lpstr>Tilannekuvakyselyt kuntien ja hyvinvointialueen yhdyspinnoista keväällä 2023 : Arviot siitä miten yhtenäinen näkemys omassa kunnassa / omalla toimialalla on tähänastisen yhteistyön sujuvuudesta hyvinvointialueen kanssa. Vastaajaryhmittäinen tarkastelu. % vastanneista. (N=758)  </vt:lpstr>
      <vt:lpstr>Lisätietoja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Yhdyspintakysely syksy 2023</dc:title>
  <dc:creator>Lassila Hanna</dc:creator>
  <cp:revision>1</cp:revision>
  <cp:lastPrinted>2025-01-23T11:39:37Z</cp:lastPrinted>
  <dcterms:created xsi:type="dcterms:W3CDTF">2023-02-06T12:26:07Z</dcterms:created>
  <dcterms:modified xsi:type="dcterms:W3CDTF">2025-01-29T08:38:30Z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0x010100654750E110235442AC8FE81F7F90CE2C</vt:lpwstr>
  </property>
  <property fmtid="{D5CDD505-2E9C-101B-9397-08002B2CF9AE}" pid="3" name="MediaServiceImageTags">
    <vt:lpwstr/>
  </property>
</Properties>
</file>