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34" r:id="rId5"/>
  </p:sldMasterIdLst>
  <p:notesMasterIdLst>
    <p:notesMasterId r:id="rId20"/>
  </p:notesMasterIdLst>
  <p:handoutMasterIdLst>
    <p:handoutMasterId r:id="rId21"/>
  </p:handoutMasterIdLst>
  <p:sldIdLst>
    <p:sldId id="256" r:id="rId6"/>
    <p:sldId id="382" r:id="rId7"/>
    <p:sldId id="391" r:id="rId8"/>
    <p:sldId id="396" r:id="rId9"/>
    <p:sldId id="393" r:id="rId10"/>
    <p:sldId id="400" r:id="rId11"/>
    <p:sldId id="401" r:id="rId12"/>
    <p:sldId id="402" r:id="rId13"/>
    <p:sldId id="403" r:id="rId14"/>
    <p:sldId id="404" r:id="rId15"/>
    <p:sldId id="405" r:id="rId16"/>
    <p:sldId id="389" r:id="rId17"/>
    <p:sldId id="386" r:id="rId18"/>
    <p:sldId id="394" r:id="rId19"/>
  </p:sldIdLst>
  <p:sldSz cx="12192000" cy="6858000"/>
  <p:notesSz cx="6669088" cy="9753600"/>
  <p:embeddedFontLst>
    <p:embeddedFont>
      <p:font typeface="Work Sans" panose="020B0604020202020204" charset="0"/>
      <p:regular r:id="rId22"/>
      <p:bold r:id="rId23"/>
      <p:italic r:id="rId24"/>
      <p:boldItalic r:id="rId25"/>
    </p:embeddedFont>
    <p:embeddedFont>
      <p:font typeface="Work Sans ExtraBold" panose="020B0604020202020204" charset="0"/>
      <p:bold r:id="rId26"/>
      <p:boldItalic r:id="rId27"/>
    </p:embeddedFont>
    <p:embeddedFont>
      <p:font typeface="Work Sans SemiBold" panose="020B0604020202020204" charset="0"/>
      <p:bold r:id="rId28"/>
      <p:boldItalic r:id="rId2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4920B-CA35-A15E-F561-13C388C99324}" name="Jurmu Liisa" initials="JL" userId="S::Liisa.Jurmu@kuntaliitto.fi::7f0617df-86b3-489e-a078-b0275057a5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E60"/>
    <a:srgbClr val="DFDAD6"/>
    <a:srgbClr val="923468"/>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21000-22C9-4382-951A-354D9A8BDE45}" v="12" dt="2023-09-06T09:27:22.879"/>
    <p1510:client id="{1977FC0C-CFC3-436E-B8B2-FBC50FA7D40D}" v="57" dt="2023-09-05T12:06:27.251"/>
    <p1510:client id="{B890EB0F-C1CB-4F59-81FD-5CE5057A9CBE}" v="58" dt="2023-09-06T09:54:08.050"/>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53"/>
        <p:guide orient="horz" pos="527"/>
        <p:guide orient="horz" pos="3657"/>
        <p:guide pos="483"/>
        <p:guide pos="7197"/>
        <p:guide pos="3840"/>
        <p:guide orient="horz" pos="2160"/>
      </p:guideLst>
    </p:cSldViewPr>
  </p:slideViewPr>
  <p:notesViewPr>
    <p:cSldViewPr snapToGrid="0">
      <p:cViewPr>
        <p:scale>
          <a:sx n="1" d="2"/>
          <a:sy n="1" d="2"/>
        </p:scale>
        <p:origin x="0" y="0"/>
      </p:cViewPr>
      <p:guideLst>
        <p:guide orient="horz" pos="3072"/>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ssila Hanna" userId="154f7a74-572e-4a00-8972-3ec213852cbf" providerId="ADAL" clId="{B890EB0F-C1CB-4F59-81FD-5CE5057A9CBE}"/>
    <pc:docChg chg="undo custSel modSld">
      <pc:chgData name="Lassila Hanna" userId="154f7a74-572e-4a00-8972-3ec213852cbf" providerId="ADAL" clId="{B890EB0F-C1CB-4F59-81FD-5CE5057A9CBE}" dt="2023-09-06T09:39:31.485" v="61" actId="2710"/>
      <pc:docMkLst>
        <pc:docMk/>
      </pc:docMkLst>
      <pc:sldChg chg="addSp delSp modSp mod">
        <pc:chgData name="Lassila Hanna" userId="154f7a74-572e-4a00-8972-3ec213852cbf" providerId="ADAL" clId="{B890EB0F-C1CB-4F59-81FD-5CE5057A9CBE}" dt="2023-09-06T09:37:38.036" v="44" actId="207"/>
        <pc:sldMkLst>
          <pc:docMk/>
          <pc:sldMk cId="2365016268" sldId="382"/>
        </pc:sldMkLst>
        <pc:spChg chg="mod">
          <ac:chgData name="Lassila Hanna" userId="154f7a74-572e-4a00-8972-3ec213852cbf" providerId="ADAL" clId="{B890EB0F-C1CB-4F59-81FD-5CE5057A9CBE}" dt="2023-09-06T09:37:38.036" v="44" actId="207"/>
          <ac:spMkLst>
            <pc:docMk/>
            <pc:sldMk cId="2365016268" sldId="382"/>
            <ac:spMk id="2" creationId="{8FDE0B8F-E9D9-DC10-81F1-8A4CA2C9251A}"/>
          </ac:spMkLst>
        </pc:spChg>
        <pc:spChg chg="mod">
          <ac:chgData name="Lassila Hanna" userId="154f7a74-572e-4a00-8972-3ec213852cbf" providerId="ADAL" clId="{B890EB0F-C1CB-4F59-81FD-5CE5057A9CBE}" dt="2023-09-06T09:36:56.641" v="37" actId="14100"/>
          <ac:spMkLst>
            <pc:docMk/>
            <pc:sldMk cId="2365016268" sldId="382"/>
            <ac:spMk id="3" creationId="{E8496FA9-1325-0A91-20D2-DB589BB4FDB7}"/>
          </ac:spMkLst>
        </pc:spChg>
        <pc:picChg chg="add mod">
          <ac:chgData name="Lassila Hanna" userId="154f7a74-572e-4a00-8972-3ec213852cbf" providerId="ADAL" clId="{B890EB0F-C1CB-4F59-81FD-5CE5057A9CBE}" dt="2023-09-06T09:37:15.958" v="43" actId="1076"/>
          <ac:picMkLst>
            <pc:docMk/>
            <pc:sldMk cId="2365016268" sldId="382"/>
            <ac:picMk id="6" creationId="{B7E28562-17F5-80F4-80EF-5577CFE1DC8B}"/>
          </ac:picMkLst>
        </pc:picChg>
        <pc:picChg chg="del">
          <ac:chgData name="Lassila Hanna" userId="154f7a74-572e-4a00-8972-3ec213852cbf" providerId="ADAL" clId="{B890EB0F-C1CB-4F59-81FD-5CE5057A9CBE}" dt="2023-09-06T09:36:59.101" v="38" actId="478"/>
          <ac:picMkLst>
            <pc:docMk/>
            <pc:sldMk cId="2365016268" sldId="382"/>
            <ac:picMk id="8" creationId="{C6FE8BA0-9444-0958-2467-94A8398611B1}"/>
          </ac:picMkLst>
        </pc:picChg>
      </pc:sldChg>
      <pc:sldChg chg="addSp delSp modSp mod">
        <pc:chgData name="Lassila Hanna" userId="154f7a74-572e-4a00-8972-3ec213852cbf" providerId="ADAL" clId="{B890EB0F-C1CB-4F59-81FD-5CE5057A9CBE}" dt="2023-09-06T09:36:39.446" v="36" actId="2710"/>
        <pc:sldMkLst>
          <pc:docMk/>
          <pc:sldMk cId="90771960" sldId="386"/>
        </pc:sldMkLst>
        <pc:spChg chg="mod">
          <ac:chgData name="Lassila Hanna" userId="154f7a74-572e-4a00-8972-3ec213852cbf" providerId="ADAL" clId="{B890EB0F-C1CB-4F59-81FD-5CE5057A9CBE}" dt="2023-09-06T09:36:39.446" v="36" actId="2710"/>
          <ac:spMkLst>
            <pc:docMk/>
            <pc:sldMk cId="90771960" sldId="386"/>
            <ac:spMk id="2" creationId="{0D49EBA5-A52B-7CF0-E6BE-87104F5D5FB1}"/>
          </ac:spMkLst>
        </pc:spChg>
        <pc:spChg chg="mod">
          <ac:chgData name="Lassila Hanna" userId="154f7a74-572e-4a00-8972-3ec213852cbf" providerId="ADAL" clId="{B890EB0F-C1CB-4F59-81FD-5CE5057A9CBE}" dt="2023-09-06T09:32:41.311" v="14" actId="14100"/>
          <ac:spMkLst>
            <pc:docMk/>
            <pc:sldMk cId="90771960" sldId="386"/>
            <ac:spMk id="3" creationId="{2FEFEFF6-2104-7C86-9782-67E020691040}"/>
          </ac:spMkLst>
        </pc:spChg>
        <pc:picChg chg="add del mod">
          <ac:chgData name="Lassila Hanna" userId="154f7a74-572e-4a00-8972-3ec213852cbf" providerId="ADAL" clId="{B890EB0F-C1CB-4F59-81FD-5CE5057A9CBE}" dt="2023-09-06T09:35:27.370" v="27" actId="478"/>
          <ac:picMkLst>
            <pc:docMk/>
            <pc:sldMk cId="90771960" sldId="386"/>
            <ac:picMk id="6" creationId="{1D6F9A81-2C88-1DD3-68BA-AD8AAB90A969}"/>
          </ac:picMkLst>
        </pc:picChg>
        <pc:picChg chg="add mod">
          <ac:chgData name="Lassila Hanna" userId="154f7a74-572e-4a00-8972-3ec213852cbf" providerId="ADAL" clId="{B890EB0F-C1CB-4F59-81FD-5CE5057A9CBE}" dt="2023-09-06T09:35:54.046" v="32" actId="962"/>
          <ac:picMkLst>
            <pc:docMk/>
            <pc:sldMk cId="90771960" sldId="386"/>
            <ac:picMk id="8" creationId="{8D19CE1F-E93F-EC58-5501-652B4512E5E5}"/>
          </ac:picMkLst>
        </pc:picChg>
      </pc:sldChg>
      <pc:sldChg chg="addSp modSp mod">
        <pc:chgData name="Lassila Hanna" userId="154f7a74-572e-4a00-8972-3ec213852cbf" providerId="ADAL" clId="{B890EB0F-C1CB-4F59-81FD-5CE5057A9CBE}" dt="2023-09-06T09:39:23.830" v="60" actId="1076"/>
        <pc:sldMkLst>
          <pc:docMk/>
          <pc:sldMk cId="708249452" sldId="389"/>
        </pc:sldMkLst>
        <pc:spChg chg="mod">
          <ac:chgData name="Lassila Hanna" userId="154f7a74-572e-4a00-8972-3ec213852cbf" providerId="ADAL" clId="{B890EB0F-C1CB-4F59-81FD-5CE5057A9CBE}" dt="2023-09-06T09:39:17.024" v="58" actId="1076"/>
          <ac:spMkLst>
            <pc:docMk/>
            <pc:sldMk cId="708249452" sldId="389"/>
            <ac:spMk id="2" creationId="{B44F47D3-AC35-E32D-97C4-B3340CA38392}"/>
          </ac:spMkLst>
        </pc:spChg>
        <pc:spChg chg="mod">
          <ac:chgData name="Lassila Hanna" userId="154f7a74-572e-4a00-8972-3ec213852cbf" providerId="ADAL" clId="{B890EB0F-C1CB-4F59-81FD-5CE5057A9CBE}" dt="2023-09-06T09:39:19.830" v="59" actId="1076"/>
          <ac:spMkLst>
            <pc:docMk/>
            <pc:sldMk cId="708249452" sldId="389"/>
            <ac:spMk id="4" creationId="{94EA5DDE-E1BA-8183-F995-FB2D39362A69}"/>
          </ac:spMkLst>
        </pc:spChg>
        <pc:spChg chg="mod">
          <ac:chgData name="Lassila Hanna" userId="154f7a74-572e-4a00-8972-3ec213852cbf" providerId="ADAL" clId="{B890EB0F-C1CB-4F59-81FD-5CE5057A9CBE}" dt="2023-09-06T09:39:23.830" v="60" actId="1076"/>
          <ac:spMkLst>
            <pc:docMk/>
            <pc:sldMk cId="708249452" sldId="389"/>
            <ac:spMk id="7" creationId="{723473F5-8656-D496-9284-D568E08CADD1}"/>
          </ac:spMkLst>
        </pc:spChg>
        <pc:picChg chg="add mod">
          <ac:chgData name="Lassila Hanna" userId="154f7a74-572e-4a00-8972-3ec213852cbf" providerId="ADAL" clId="{B890EB0F-C1CB-4F59-81FD-5CE5057A9CBE}" dt="2023-09-06T09:39:07.413" v="57" actId="1076"/>
          <ac:picMkLst>
            <pc:docMk/>
            <pc:sldMk cId="708249452" sldId="389"/>
            <ac:picMk id="9" creationId="{7F962F09-695F-06A2-4699-819320D885D8}"/>
          </ac:picMkLst>
        </pc:picChg>
      </pc:sldChg>
      <pc:sldChg chg="modSp mod">
        <pc:chgData name="Lassila Hanna" userId="154f7a74-572e-4a00-8972-3ec213852cbf" providerId="ADAL" clId="{B890EB0F-C1CB-4F59-81FD-5CE5057A9CBE}" dt="2023-09-06T09:37:43.221" v="45" actId="207"/>
        <pc:sldMkLst>
          <pc:docMk/>
          <pc:sldMk cId="1162909684" sldId="391"/>
        </pc:sldMkLst>
        <pc:spChg chg="mod">
          <ac:chgData name="Lassila Hanna" userId="154f7a74-572e-4a00-8972-3ec213852cbf" providerId="ADAL" clId="{B890EB0F-C1CB-4F59-81FD-5CE5057A9CBE}" dt="2023-09-06T09:37:43.221" v="45" actId="207"/>
          <ac:spMkLst>
            <pc:docMk/>
            <pc:sldMk cId="1162909684" sldId="391"/>
            <ac:spMk id="2" creationId="{8FDE0B8F-E9D9-DC10-81F1-8A4CA2C9251A}"/>
          </ac:spMkLst>
        </pc:spChg>
      </pc:sldChg>
      <pc:sldChg chg="modSp mod">
        <pc:chgData name="Lassila Hanna" userId="154f7a74-572e-4a00-8972-3ec213852cbf" providerId="ADAL" clId="{B890EB0F-C1CB-4F59-81FD-5CE5057A9CBE}" dt="2023-09-06T09:37:47.773" v="46" actId="207"/>
        <pc:sldMkLst>
          <pc:docMk/>
          <pc:sldMk cId="843962935" sldId="396"/>
        </pc:sldMkLst>
        <pc:spChg chg="mod">
          <ac:chgData name="Lassila Hanna" userId="154f7a74-572e-4a00-8972-3ec213852cbf" providerId="ADAL" clId="{B890EB0F-C1CB-4F59-81FD-5CE5057A9CBE}" dt="2023-09-06T09:37:47.773" v="46" actId="207"/>
          <ac:spMkLst>
            <pc:docMk/>
            <pc:sldMk cId="843962935" sldId="396"/>
            <ac:spMk id="2" creationId="{8FDE0B8F-E9D9-DC10-81F1-8A4CA2C9251A}"/>
          </ac:spMkLst>
        </pc:spChg>
      </pc:sldChg>
      <pc:sldChg chg="addSp delSp modSp mod">
        <pc:chgData name="Lassila Hanna" userId="154f7a74-572e-4a00-8972-3ec213852cbf" providerId="ADAL" clId="{B890EB0F-C1CB-4F59-81FD-5CE5057A9CBE}" dt="2023-09-06T09:30:39.728" v="11" actId="478"/>
        <pc:sldMkLst>
          <pc:docMk/>
          <pc:sldMk cId="1401340480" sldId="400"/>
        </pc:sldMkLst>
        <pc:picChg chg="add del mod">
          <ac:chgData name="Lassila Hanna" userId="154f7a74-572e-4a00-8972-3ec213852cbf" providerId="ADAL" clId="{B890EB0F-C1CB-4F59-81FD-5CE5057A9CBE}" dt="2023-09-06T09:30:04.965" v="5" actId="478"/>
          <ac:picMkLst>
            <pc:docMk/>
            <pc:sldMk cId="1401340480" sldId="400"/>
            <ac:picMk id="6" creationId="{032D0CBC-B065-901E-C24A-B9F5E1934F0A}"/>
          </ac:picMkLst>
        </pc:picChg>
        <pc:picChg chg="add del mod">
          <ac:chgData name="Lassila Hanna" userId="154f7a74-572e-4a00-8972-3ec213852cbf" providerId="ADAL" clId="{B890EB0F-C1CB-4F59-81FD-5CE5057A9CBE}" dt="2023-09-06T09:30:39.728" v="11" actId="478"/>
          <ac:picMkLst>
            <pc:docMk/>
            <pc:sldMk cId="1401340480" sldId="400"/>
            <ac:picMk id="9" creationId="{79F885AC-2A45-52EA-8F25-46CED57312B6}"/>
          </ac:picMkLst>
        </pc:picChg>
      </pc:sldChg>
      <pc:sldChg chg="modSp mod">
        <pc:chgData name="Lassila Hanna" userId="154f7a74-572e-4a00-8972-3ec213852cbf" providerId="ADAL" clId="{B890EB0F-C1CB-4F59-81FD-5CE5057A9CBE}" dt="2023-09-06T09:33:39.911" v="26" actId="20577"/>
        <pc:sldMkLst>
          <pc:docMk/>
          <pc:sldMk cId="1790892201" sldId="401"/>
        </pc:sldMkLst>
        <pc:spChg chg="mod">
          <ac:chgData name="Lassila Hanna" userId="154f7a74-572e-4a00-8972-3ec213852cbf" providerId="ADAL" clId="{B890EB0F-C1CB-4F59-81FD-5CE5057A9CBE}" dt="2023-09-06T09:33:39.911" v="26" actId="20577"/>
          <ac:spMkLst>
            <pc:docMk/>
            <pc:sldMk cId="1790892201" sldId="401"/>
            <ac:spMk id="5" creationId="{522249CA-3C34-8833-F6E8-6612CF5ECAE5}"/>
          </ac:spMkLst>
        </pc:spChg>
      </pc:sldChg>
      <pc:sldChg chg="modSp mod">
        <pc:chgData name="Lassila Hanna" userId="154f7a74-572e-4a00-8972-3ec213852cbf" providerId="ADAL" clId="{B890EB0F-C1CB-4F59-81FD-5CE5057A9CBE}" dt="2023-09-06T09:39:31.485" v="61" actId="2710"/>
        <pc:sldMkLst>
          <pc:docMk/>
          <pc:sldMk cId="2438023179" sldId="405"/>
        </pc:sldMkLst>
        <pc:spChg chg="mod">
          <ac:chgData name="Lassila Hanna" userId="154f7a74-572e-4a00-8972-3ec213852cbf" providerId="ADAL" clId="{B890EB0F-C1CB-4F59-81FD-5CE5057A9CBE}" dt="2023-09-06T09:39:31.485" v="61" actId="2710"/>
          <ac:spMkLst>
            <pc:docMk/>
            <pc:sldMk cId="2438023179" sldId="405"/>
            <ac:spMk id="3" creationId="{2A585CA7-D028-63E6-BB99-8E14F7EEA39F}"/>
          </ac:spMkLst>
        </pc:spChg>
      </pc:sldChg>
    </pc:docChg>
  </pc:docChgLst>
  <pc:docChgLst>
    <pc:chgData name="Jurmu Liisa" userId="S::liisa.jurmu@kuntaliitto.fi::7f0617df-86b3-489e-a078-b0275057a5d8" providerId="AD" clId="Web-{06321000-22C9-4382-951A-354D9A8BDE45}"/>
    <pc:docChg chg="modSld">
      <pc:chgData name="Jurmu Liisa" userId="S::liisa.jurmu@kuntaliitto.fi::7f0617df-86b3-489e-a078-b0275057a5d8" providerId="AD" clId="Web-{06321000-22C9-4382-951A-354D9A8BDE45}" dt="2023-09-06T09:27:20.644" v="10" actId="20577"/>
      <pc:docMkLst>
        <pc:docMk/>
      </pc:docMkLst>
      <pc:sldChg chg="modSp">
        <pc:chgData name="Jurmu Liisa" userId="S::liisa.jurmu@kuntaliitto.fi::7f0617df-86b3-489e-a078-b0275057a5d8" providerId="AD" clId="Web-{06321000-22C9-4382-951A-354D9A8BDE45}" dt="2023-09-06T09:27:20.644" v="10" actId="20577"/>
        <pc:sldMkLst>
          <pc:docMk/>
          <pc:sldMk cId="90771960" sldId="386"/>
        </pc:sldMkLst>
        <pc:spChg chg="mod">
          <ac:chgData name="Jurmu Liisa" userId="S::liisa.jurmu@kuntaliitto.fi::7f0617df-86b3-489e-a078-b0275057a5d8" providerId="AD" clId="Web-{06321000-22C9-4382-951A-354D9A8BDE45}" dt="2023-09-06T09:27:20.644" v="10" actId="20577"/>
          <ac:spMkLst>
            <pc:docMk/>
            <pc:sldMk cId="90771960" sldId="386"/>
            <ac:spMk id="2" creationId="{0D49EBA5-A52B-7CF0-E6BE-87104F5D5FB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90_5386C240.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91_6ABED8A9.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92_77F9D6F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93_22EF19A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94_30C94789.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95_9151480B.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erittäin huonosti</c:v>
                </c:pt>
                <c:pt idx="1">
                  <c:v>melko huonosti</c:v>
                </c:pt>
                <c:pt idx="2">
                  <c:v>ei hyvin, ei huonosti</c:v>
                </c:pt>
                <c:pt idx="3">
                  <c:v>melko hyvin</c:v>
                </c:pt>
                <c:pt idx="4">
                  <c:v>erittäin hyvin</c:v>
                </c:pt>
              </c:strCache>
            </c:strRef>
          </c:cat>
          <c:val>
            <c:numRef>
              <c:f>Taul1!$B$2:$B$6</c:f>
              <c:numCache>
                <c:formatCode>General</c:formatCode>
                <c:ptCount val="5"/>
                <c:pt idx="0">
                  <c:v>0</c:v>
                </c:pt>
                <c:pt idx="1">
                  <c:v>0</c:v>
                </c:pt>
                <c:pt idx="2">
                  <c:v>0</c:v>
                </c:pt>
                <c:pt idx="3">
                  <c:v>44</c:v>
                </c:pt>
                <c:pt idx="4">
                  <c:v>56</c:v>
                </c:pt>
              </c:numCache>
            </c:numRef>
          </c:val>
          <c:extLst>
            <c:ext xmlns:c16="http://schemas.microsoft.com/office/drawing/2014/chart" uri="{C3380CC4-5D6E-409C-BE32-E72D297353CC}">
              <c16:uniqueId val="{00000000-769E-4B46-A873-87A5F6FA566E}"/>
            </c:ext>
          </c:extLst>
        </c:ser>
        <c:dLbls>
          <c:showLegendKey val="0"/>
          <c:showVal val="0"/>
          <c:showCatName val="0"/>
          <c:showSerName val="0"/>
          <c:showPercent val="0"/>
          <c:showBubbleSize val="0"/>
        </c:dLbls>
        <c:gapWidth val="100"/>
        <c:overlap val="-27"/>
        <c:axId val="31431072"/>
        <c:axId val="31431552"/>
      </c:barChart>
      <c:catAx>
        <c:axId val="3143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1431552"/>
        <c:crosses val="autoZero"/>
        <c:auto val="1"/>
        <c:lblAlgn val="ctr"/>
        <c:lblOffset val="100"/>
        <c:noMultiLvlLbl val="0"/>
      </c:catAx>
      <c:valAx>
        <c:axId val="31431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3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erittäin huonosti</c:v>
                </c:pt>
                <c:pt idx="1">
                  <c:v>melko huonosti</c:v>
                </c:pt>
                <c:pt idx="2">
                  <c:v>ei hyvin, ei huonosti</c:v>
                </c:pt>
                <c:pt idx="3">
                  <c:v>melko hyvin</c:v>
                </c:pt>
                <c:pt idx="4">
                  <c:v>erittäin hyvin</c:v>
                </c:pt>
              </c:strCache>
            </c:strRef>
          </c:cat>
          <c:val>
            <c:numRef>
              <c:f>Taul1!$B$2:$B$6</c:f>
              <c:numCache>
                <c:formatCode>General</c:formatCode>
                <c:ptCount val="5"/>
                <c:pt idx="0">
                  <c:v>6</c:v>
                </c:pt>
                <c:pt idx="1">
                  <c:v>0</c:v>
                </c:pt>
                <c:pt idx="2">
                  <c:v>25</c:v>
                </c:pt>
                <c:pt idx="3">
                  <c:v>50</c:v>
                </c:pt>
                <c:pt idx="4">
                  <c:v>19</c:v>
                </c:pt>
              </c:numCache>
            </c:numRef>
          </c:val>
          <c:extLst>
            <c:ext xmlns:c16="http://schemas.microsoft.com/office/drawing/2014/chart" uri="{C3380CC4-5D6E-409C-BE32-E72D297353CC}">
              <c16:uniqueId val="{00000000-769E-4B46-A873-87A5F6FA566E}"/>
            </c:ext>
          </c:extLst>
        </c:ser>
        <c:dLbls>
          <c:showLegendKey val="0"/>
          <c:showVal val="0"/>
          <c:showCatName val="0"/>
          <c:showSerName val="0"/>
          <c:showPercent val="0"/>
          <c:showBubbleSize val="0"/>
        </c:dLbls>
        <c:gapWidth val="100"/>
        <c:overlap val="-27"/>
        <c:axId val="31431072"/>
        <c:axId val="31431552"/>
      </c:barChart>
      <c:catAx>
        <c:axId val="3143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1431552"/>
        <c:crosses val="autoZero"/>
        <c:auto val="1"/>
        <c:lblAlgn val="ctr"/>
        <c:lblOffset val="100"/>
        <c:noMultiLvlLbl val="0"/>
      </c:catAx>
      <c:valAx>
        <c:axId val="31431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3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ei lainkaan</c:v>
                </c:pt>
                <c:pt idx="1">
                  <c:v>melko vähän</c:v>
                </c:pt>
                <c:pt idx="2">
                  <c:v>ei vähän, ei paljon</c:v>
                </c:pt>
                <c:pt idx="3">
                  <c:v>melko paljon</c:v>
                </c:pt>
                <c:pt idx="4">
                  <c:v>erittäin paljon</c:v>
                </c:pt>
              </c:strCache>
            </c:strRef>
          </c:cat>
          <c:val>
            <c:numRef>
              <c:f>Taul1!$B$2:$B$6</c:f>
              <c:numCache>
                <c:formatCode>General</c:formatCode>
                <c:ptCount val="5"/>
                <c:pt idx="0">
                  <c:v>0</c:v>
                </c:pt>
                <c:pt idx="1">
                  <c:v>31</c:v>
                </c:pt>
                <c:pt idx="2">
                  <c:v>44</c:v>
                </c:pt>
                <c:pt idx="3">
                  <c:v>19</c:v>
                </c:pt>
                <c:pt idx="4">
                  <c:v>6</c:v>
                </c:pt>
              </c:numCache>
            </c:numRef>
          </c:val>
          <c:extLst>
            <c:ext xmlns:c16="http://schemas.microsoft.com/office/drawing/2014/chart" uri="{C3380CC4-5D6E-409C-BE32-E72D297353CC}">
              <c16:uniqueId val="{00000000-A1B4-4E68-B733-3EC47C18D9D8}"/>
            </c:ext>
          </c:extLst>
        </c:ser>
        <c:dLbls>
          <c:showLegendKey val="0"/>
          <c:showVal val="0"/>
          <c:showCatName val="0"/>
          <c:showSerName val="0"/>
          <c:showPercent val="0"/>
          <c:showBubbleSize val="0"/>
        </c:dLbls>
        <c:gapWidth val="100"/>
        <c:overlap val="-27"/>
        <c:axId val="31431072"/>
        <c:axId val="31431552"/>
      </c:barChart>
      <c:catAx>
        <c:axId val="3143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1431552"/>
        <c:crosses val="autoZero"/>
        <c:auto val="1"/>
        <c:lblAlgn val="ctr"/>
        <c:lblOffset val="100"/>
        <c:noMultiLvlLbl val="0"/>
      </c:catAx>
      <c:valAx>
        <c:axId val="31431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3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melko/erittäin hyvin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Yhteistyön suunnitelmallisuus perustuen yhteisiin tavoitteisiin ja toimintamalleihin</c:v>
                </c:pt>
                <c:pt idx="1">
                  <c:v>Yhteinen tietopohja ja tilannekuva</c:v>
                </c:pt>
                <c:pt idx="2">
                  <c:v>Yhteistyön avoimuus, vuorovaikutteisuus ja kumppanuus</c:v>
                </c:pt>
                <c:pt idx="3">
                  <c:v>Säännölliset tapaamiset hyvinvointialueen, kuntien ja maakuntaliiton kanssa</c:v>
                </c:pt>
              </c:strCache>
            </c:strRef>
          </c:cat>
          <c:val>
            <c:numRef>
              <c:f>Taul1!$B$2:$B$5</c:f>
              <c:numCache>
                <c:formatCode>General</c:formatCode>
                <c:ptCount val="4"/>
                <c:pt idx="0">
                  <c:v>31</c:v>
                </c:pt>
                <c:pt idx="1">
                  <c:v>44</c:v>
                </c:pt>
                <c:pt idx="2">
                  <c:v>50</c:v>
                </c:pt>
                <c:pt idx="3">
                  <c:v>50</c:v>
                </c:pt>
              </c:numCache>
            </c:numRef>
          </c:val>
          <c:extLst>
            <c:ext xmlns:c16="http://schemas.microsoft.com/office/drawing/2014/chart" uri="{C3380CC4-5D6E-409C-BE32-E72D297353CC}">
              <c16:uniqueId val="{00000000-CD31-4E8B-815C-F8FEBADE557E}"/>
            </c:ext>
          </c:extLst>
        </c:ser>
        <c:ser>
          <c:idx val="1"/>
          <c:order val="1"/>
          <c:tx>
            <c:strRef>
              <c:f>Taul1!$C$1</c:f>
              <c:strCache>
                <c:ptCount val="1"/>
                <c:pt idx="0">
                  <c:v>ei hyvin, ei huonosti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Yhteistyön suunnitelmallisuus perustuen yhteisiin tavoitteisiin ja toimintamalleihin</c:v>
                </c:pt>
                <c:pt idx="1">
                  <c:v>Yhteinen tietopohja ja tilannekuva</c:v>
                </c:pt>
                <c:pt idx="2">
                  <c:v>Yhteistyön avoimuus, vuorovaikutteisuus ja kumppanuus</c:v>
                </c:pt>
                <c:pt idx="3">
                  <c:v>Säännölliset tapaamiset hyvinvointialueen, kuntien ja maakuntaliiton kanssa</c:v>
                </c:pt>
              </c:strCache>
            </c:strRef>
          </c:cat>
          <c:val>
            <c:numRef>
              <c:f>Taul1!$C$2:$C$5</c:f>
              <c:numCache>
                <c:formatCode>General</c:formatCode>
                <c:ptCount val="4"/>
                <c:pt idx="0">
                  <c:v>38</c:v>
                </c:pt>
                <c:pt idx="1">
                  <c:v>37</c:v>
                </c:pt>
                <c:pt idx="2">
                  <c:v>31</c:v>
                </c:pt>
                <c:pt idx="3">
                  <c:v>25</c:v>
                </c:pt>
              </c:numCache>
            </c:numRef>
          </c:val>
          <c:extLst>
            <c:ext xmlns:c16="http://schemas.microsoft.com/office/drawing/2014/chart" uri="{C3380CC4-5D6E-409C-BE32-E72D297353CC}">
              <c16:uniqueId val="{00000001-CD31-4E8B-815C-F8FEBADE557E}"/>
            </c:ext>
          </c:extLst>
        </c:ser>
        <c:ser>
          <c:idx val="2"/>
          <c:order val="2"/>
          <c:tx>
            <c:strRef>
              <c:f>Taul1!$D$1</c:f>
              <c:strCache>
                <c:ptCount val="1"/>
                <c:pt idx="0">
                  <c:v>melko/erittäin huonosti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Yhteistyön suunnitelmallisuus perustuen yhteisiin tavoitteisiin ja toimintamalleihin</c:v>
                </c:pt>
                <c:pt idx="1">
                  <c:v>Yhteinen tietopohja ja tilannekuva</c:v>
                </c:pt>
                <c:pt idx="2">
                  <c:v>Yhteistyön avoimuus, vuorovaikutteisuus ja kumppanuus</c:v>
                </c:pt>
                <c:pt idx="3">
                  <c:v>Säännölliset tapaamiset hyvinvointialueen, kuntien ja maakuntaliiton kanssa</c:v>
                </c:pt>
              </c:strCache>
            </c:strRef>
          </c:cat>
          <c:val>
            <c:numRef>
              <c:f>Taul1!$D$2:$D$5</c:f>
              <c:numCache>
                <c:formatCode>General</c:formatCode>
                <c:ptCount val="4"/>
                <c:pt idx="0">
                  <c:v>25</c:v>
                </c:pt>
                <c:pt idx="1">
                  <c:v>19</c:v>
                </c:pt>
                <c:pt idx="2">
                  <c:v>19</c:v>
                </c:pt>
                <c:pt idx="3">
                  <c:v>25</c:v>
                </c:pt>
              </c:numCache>
            </c:numRef>
          </c:val>
          <c:extLst>
            <c:ext xmlns:c16="http://schemas.microsoft.com/office/drawing/2014/chart" uri="{C3380CC4-5D6E-409C-BE32-E72D297353CC}">
              <c16:uniqueId val="{00000002-CD31-4E8B-815C-F8FEBADE557E}"/>
            </c:ext>
          </c:extLst>
        </c:ser>
        <c:ser>
          <c:idx val="3"/>
          <c:order val="3"/>
          <c:tx>
            <c:strRef>
              <c:f>Taul1!$E$1</c:f>
              <c:strCache>
                <c:ptCount val="1"/>
                <c:pt idx="0">
                  <c:v>eos</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C69-4752-A638-D6DC85CFAC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Yhteistyön suunnitelmallisuus perustuen yhteisiin tavoitteisiin ja toimintamalleihin</c:v>
                </c:pt>
                <c:pt idx="1">
                  <c:v>Yhteinen tietopohja ja tilannekuva</c:v>
                </c:pt>
                <c:pt idx="2">
                  <c:v>Yhteistyön avoimuus, vuorovaikutteisuus ja kumppanuus</c:v>
                </c:pt>
                <c:pt idx="3">
                  <c:v>Säännölliset tapaamiset hyvinvointialueen, kuntien ja maakuntaliiton kanssa</c:v>
                </c:pt>
              </c:strCache>
            </c:strRef>
          </c:cat>
          <c:val>
            <c:numRef>
              <c:f>Taul1!$E$2:$E$5</c:f>
              <c:numCache>
                <c:formatCode>General</c:formatCode>
                <c:ptCount val="4"/>
                <c:pt idx="0">
                  <c:v>6</c:v>
                </c:pt>
                <c:pt idx="1">
                  <c:v>0</c:v>
                </c:pt>
                <c:pt idx="2">
                  <c:v>0</c:v>
                </c:pt>
                <c:pt idx="3">
                  <c:v>0</c:v>
                </c:pt>
              </c:numCache>
            </c:numRef>
          </c:val>
          <c:extLst>
            <c:ext xmlns:c16="http://schemas.microsoft.com/office/drawing/2014/chart" uri="{C3380CC4-5D6E-409C-BE32-E72D297353CC}">
              <c16:uniqueId val="{00000003-CD31-4E8B-815C-F8FEBADE557E}"/>
            </c:ext>
          </c:extLst>
        </c:ser>
        <c:dLbls>
          <c:showLegendKey val="0"/>
          <c:showVal val="0"/>
          <c:showCatName val="0"/>
          <c:showSerName val="0"/>
          <c:showPercent val="0"/>
          <c:showBubbleSize val="0"/>
        </c:dLbls>
        <c:gapWidth val="100"/>
        <c:overlap val="100"/>
        <c:axId val="265474288"/>
        <c:axId val="265444528"/>
      </c:barChart>
      <c:catAx>
        <c:axId val="26547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5444528"/>
        <c:crosses val="autoZero"/>
        <c:auto val="1"/>
        <c:lblAlgn val="ctr"/>
        <c:lblOffset val="100"/>
        <c:noMultiLvlLbl val="0"/>
      </c:catAx>
      <c:valAx>
        <c:axId val="265444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547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8508807663345"/>
          <c:y val="0.15491702204295552"/>
          <c:w val="0.51762514602754572"/>
          <c:h val="0.81341094375757195"/>
        </c:manualLayout>
      </c:layout>
      <c:pieChart>
        <c:varyColors val="1"/>
        <c:ser>
          <c:idx val="0"/>
          <c:order val="0"/>
          <c:tx>
            <c:strRef>
              <c:f>Taul1!$B$1</c:f>
              <c:strCache>
                <c:ptCount val="1"/>
                <c:pt idx="0">
                  <c:v>Sarake1</c:v>
                </c:pt>
              </c:strCache>
            </c:strRef>
          </c:tx>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0B-48E3-8A08-A2046B89F5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0B-48E3-8A08-A2046B89F5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EC0B-48E3-8A08-A2046B89F5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EC0B-48E3-8A08-A2046B89F5C6}"/>
              </c:ext>
            </c:extLst>
          </c:dPt>
          <c:dLbls>
            <c:dLbl>
              <c:idx val="0"/>
              <c:layout>
                <c:manualLayout>
                  <c:x val="-6.5906720240960878E-2"/>
                  <c:y val="-8.4588557801973691E-2"/>
                </c:manualLayout>
              </c:layout>
              <c:showLegendKey val="0"/>
              <c:showVal val="0"/>
              <c:showCatName val="1"/>
              <c:showSerName val="0"/>
              <c:showPercent val="1"/>
              <c:showBubbleSize val="0"/>
              <c:extLst>
                <c:ext xmlns:c15="http://schemas.microsoft.com/office/drawing/2012/chart" uri="{CE6537A1-D6FC-4f65-9D91-7224C49458BB}">
                  <c15:layout>
                    <c:manualLayout>
                      <c:w val="0.10703656383858584"/>
                      <c:h val="0.13975160619207819"/>
                    </c:manualLayout>
                  </c15:layout>
                </c:ext>
                <c:ext xmlns:c16="http://schemas.microsoft.com/office/drawing/2014/chart" uri="{C3380CC4-5D6E-409C-BE32-E72D297353CC}">
                  <c16:uniqueId val="{00000001-EC0B-48E3-8A08-A2046B89F5C6}"/>
                </c:ext>
              </c:extLst>
            </c:dLbl>
            <c:dLbl>
              <c:idx val="1"/>
              <c:layout>
                <c:manualLayout>
                  <c:x val="-4.945098692737844E-2"/>
                  <c:y val="2.75207395294969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0B-48E3-8A08-A2046B89F5C6}"/>
                </c:ext>
              </c:extLst>
            </c:dLbl>
            <c:dLbl>
              <c:idx val="2"/>
              <c:layout>
                <c:manualLayout>
                  <c:x val="6.4802326743120225E-2"/>
                  <c:y val="9.098426134468615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6129303183484662"/>
                      <c:h val="0.35530383956287065"/>
                    </c:manualLayout>
                  </c15:layout>
                </c:ext>
                <c:ext xmlns:c16="http://schemas.microsoft.com/office/drawing/2014/chart" uri="{C3380CC4-5D6E-409C-BE32-E72D297353CC}">
                  <c16:uniqueId val="{00000002-EC0B-48E3-8A08-A2046B89F5C6}"/>
                </c:ext>
              </c:extLst>
            </c:dLbl>
            <c:dLbl>
              <c:idx val="3"/>
              <c:layout>
                <c:manualLayout>
                  <c:x val="6.3472731424903409E-2"/>
                  <c:y val="-2.980443539587515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C0B-48E3-8A08-A2046B89F5C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kyllä</c:v>
                </c:pt>
                <c:pt idx="1">
                  <c:v>ei</c:v>
                </c:pt>
                <c:pt idx="2">
                  <c:v>alueella ei ole laadittu yhteistyösopimusta</c:v>
                </c:pt>
                <c:pt idx="3">
                  <c:v>ei osaa sanoa</c:v>
                </c:pt>
              </c:strCache>
            </c:strRef>
          </c:cat>
          <c:val>
            <c:numRef>
              <c:f>Taul1!$B$2:$B$5</c:f>
              <c:numCache>
                <c:formatCode>General</c:formatCode>
                <c:ptCount val="4"/>
                <c:pt idx="0">
                  <c:v>37</c:v>
                </c:pt>
                <c:pt idx="1">
                  <c:v>25</c:v>
                </c:pt>
                <c:pt idx="2">
                  <c:v>19</c:v>
                </c:pt>
                <c:pt idx="3">
                  <c:v>19</c:v>
                </c:pt>
              </c:numCache>
            </c:numRef>
          </c:val>
          <c:extLst>
            <c:ext xmlns:c16="http://schemas.microsoft.com/office/drawing/2014/chart" uri="{C3380CC4-5D6E-409C-BE32-E72D297353CC}">
              <c16:uniqueId val="{00000000-EC0B-48E3-8A08-A2046B89F5C6}"/>
            </c:ext>
          </c:extLst>
        </c:ser>
        <c:dLbls>
          <c:showLegendKey val="0"/>
          <c:showVal val="0"/>
          <c:showCatName val="0"/>
          <c:showSerName val="0"/>
          <c:showPercent val="0"/>
          <c:showBubbleSize val="0"/>
          <c:showLeaderLines val="1"/>
        </c:dLbls>
        <c:firstSliceAng val="15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explosion val="8"/>
            <c:spPr>
              <a:solidFill>
                <a:schemeClr val="accent1"/>
              </a:solidFill>
              <a:ln w="19050">
                <a:solidFill>
                  <a:schemeClr val="lt1"/>
                </a:solidFill>
              </a:ln>
              <a:effectLst/>
            </c:spPr>
            <c:extLst>
              <c:ext xmlns:c16="http://schemas.microsoft.com/office/drawing/2014/chart" uri="{C3380CC4-5D6E-409C-BE32-E72D297353CC}">
                <c16:uniqueId val="{00000001-D4A1-4000-90BD-4646D5001AD1}"/>
              </c:ext>
            </c:extLst>
          </c:dPt>
          <c:dPt>
            <c:idx val="1"/>
            <c:bubble3D val="0"/>
            <c:explosion val="4"/>
            <c:spPr>
              <a:solidFill>
                <a:schemeClr val="accent2"/>
              </a:solidFill>
              <a:ln w="19050">
                <a:solidFill>
                  <a:schemeClr val="lt1"/>
                </a:solidFill>
              </a:ln>
              <a:effectLst/>
            </c:spPr>
            <c:extLst>
              <c:ext xmlns:c16="http://schemas.microsoft.com/office/drawing/2014/chart" uri="{C3380CC4-5D6E-409C-BE32-E72D297353CC}">
                <c16:uniqueId val="{00000003-D4A1-4000-90BD-4646D5001A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D4A1-4000-90BD-4646D5001AD1}"/>
              </c:ext>
            </c:extLst>
          </c:dPt>
          <c:dLbls>
            <c:dLbl>
              <c:idx val="0"/>
              <c:layout>
                <c:manualLayout>
                  <c:x val="1.9847762438393098E-2"/>
                  <c:y val="-2.30084997909525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A1-4000-90BD-4646D5001AD1}"/>
                </c:ext>
              </c:extLst>
            </c:dLbl>
            <c:dLbl>
              <c:idx val="1"/>
              <c:layout>
                <c:manualLayout>
                  <c:x val="-6.7865137211753482E-2"/>
                  <c:y val="-0.1130230581501125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A1-4000-90BD-4646D5001AD1}"/>
                </c:ext>
              </c:extLst>
            </c:dLbl>
            <c:dLbl>
              <c:idx val="2"/>
              <c:layout>
                <c:manualLayout>
                  <c:x val="-0.10200994859068895"/>
                  <c:y val="9.76836895989704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4A1-4000-90BD-4646D5001AD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Taul1!$A$2:$A$4</c:f>
              <c:strCache>
                <c:ptCount val="3"/>
                <c:pt idx="0">
                  <c:v>kyllä</c:v>
                </c:pt>
                <c:pt idx="1">
                  <c:v>ei </c:v>
                </c:pt>
                <c:pt idx="2">
                  <c:v>ei osaa sanoa</c:v>
                </c:pt>
              </c:strCache>
            </c:strRef>
          </c:cat>
          <c:val>
            <c:numRef>
              <c:f>Taul1!$B$2:$B$4</c:f>
              <c:numCache>
                <c:formatCode>General</c:formatCode>
                <c:ptCount val="3"/>
                <c:pt idx="0">
                  <c:v>50</c:v>
                </c:pt>
                <c:pt idx="1">
                  <c:v>31</c:v>
                </c:pt>
                <c:pt idx="2">
                  <c:v>19</c:v>
                </c:pt>
              </c:numCache>
            </c:numRef>
          </c:val>
          <c:extLst>
            <c:ext xmlns:c16="http://schemas.microsoft.com/office/drawing/2014/chart" uri="{C3380CC4-5D6E-409C-BE32-E72D297353CC}">
              <c16:uniqueId val="{00000000-D4A1-4000-90BD-4646D5001AD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7680"/>
          </a:xfrm>
          <a:prstGeom prst="rect">
            <a:avLst/>
          </a:prstGeom>
        </p:spPr>
        <p:txBody>
          <a:bodyPr vert="horz" lIns="89794" tIns="44897" rIns="89794" bIns="44897" rtlCol="0"/>
          <a:lstStyle>
            <a:lvl1pPr algn="l">
              <a:defRPr sz="1200"/>
            </a:lvl1pPr>
          </a:lstStyle>
          <a:p>
            <a:endParaRPr lang="fi-FI" sz="800"/>
          </a:p>
        </p:txBody>
      </p:sp>
      <p:sp>
        <p:nvSpPr>
          <p:cNvPr id="3" name="Date Placeholder 2"/>
          <p:cNvSpPr>
            <a:spLocks noGrp="1"/>
          </p:cNvSpPr>
          <p:nvPr>
            <p:ph type="dt" sz="quarter" idx="1"/>
          </p:nvPr>
        </p:nvSpPr>
        <p:spPr>
          <a:xfrm>
            <a:off x="3777607" y="1"/>
            <a:ext cx="2889938" cy="487680"/>
          </a:xfrm>
          <a:prstGeom prst="rect">
            <a:avLst/>
          </a:prstGeom>
        </p:spPr>
        <p:txBody>
          <a:bodyPr vert="horz" lIns="89794" tIns="44897" rIns="89794" bIns="44897" rtlCol="0"/>
          <a:lstStyle>
            <a:lvl1pPr algn="r">
              <a:defRPr sz="1200"/>
            </a:lvl1pPr>
          </a:lstStyle>
          <a:p>
            <a:fld id="{F0478ED3-B612-4193-BFB3-30640D50ACE2}" type="datetimeFigureOut">
              <a:rPr lang="fi-FI" sz="800"/>
              <a:t>6.9.2023</a:t>
            </a:fld>
            <a:endParaRPr lang="fi-FI" sz="800"/>
          </a:p>
        </p:txBody>
      </p:sp>
      <p:sp>
        <p:nvSpPr>
          <p:cNvPr id="4" name="Footer Placeholder 3"/>
          <p:cNvSpPr>
            <a:spLocks noGrp="1"/>
          </p:cNvSpPr>
          <p:nvPr>
            <p:ph type="ftr" sz="quarter" idx="2"/>
          </p:nvPr>
        </p:nvSpPr>
        <p:spPr>
          <a:xfrm>
            <a:off x="0" y="9264228"/>
            <a:ext cx="2889938" cy="487680"/>
          </a:xfrm>
          <a:prstGeom prst="rect">
            <a:avLst/>
          </a:prstGeom>
        </p:spPr>
        <p:txBody>
          <a:bodyPr vert="horz" lIns="89794" tIns="44897" rIns="89794" bIns="44897" rtlCol="0" anchor="b"/>
          <a:lstStyle>
            <a:lvl1pPr algn="l">
              <a:defRPr sz="1200"/>
            </a:lvl1pPr>
          </a:lstStyle>
          <a:p>
            <a:endParaRPr lang="fi-FI" sz="800"/>
          </a:p>
        </p:txBody>
      </p:sp>
      <p:sp>
        <p:nvSpPr>
          <p:cNvPr id="5" name="Slide Number Placeholder 4"/>
          <p:cNvSpPr>
            <a:spLocks noGrp="1"/>
          </p:cNvSpPr>
          <p:nvPr>
            <p:ph type="sldNum" sz="quarter" idx="3"/>
          </p:nvPr>
        </p:nvSpPr>
        <p:spPr>
          <a:xfrm>
            <a:off x="3777607" y="9264228"/>
            <a:ext cx="2889938" cy="487680"/>
          </a:xfrm>
          <a:prstGeom prst="rect">
            <a:avLst/>
          </a:prstGeom>
        </p:spPr>
        <p:txBody>
          <a:bodyPr vert="horz" lIns="89794" tIns="44897" rIns="89794" bIns="44897" rtlCol="0" anchor="b"/>
          <a:lstStyle>
            <a:lvl1pPr algn="r">
              <a:defRPr sz="1200"/>
            </a:lvl1pPr>
          </a:lstStyle>
          <a:p>
            <a:fld id="{DF5EF1D2-EDBA-4B30-9DEE-0BEBDA91FEA7}" type="slidenum">
              <a:rPr lang="fi-FI" sz="80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7680"/>
          </a:xfrm>
          <a:prstGeom prst="rect">
            <a:avLst/>
          </a:prstGeom>
        </p:spPr>
        <p:txBody>
          <a:bodyPr vert="horz" lIns="89794" tIns="44897" rIns="89794" bIns="44897" rtlCol="0"/>
          <a:lstStyle>
            <a:lvl1pPr algn="l">
              <a:defRPr sz="800"/>
            </a:lvl1pPr>
          </a:lstStyle>
          <a:p>
            <a:endParaRPr lang="fi-FI"/>
          </a:p>
        </p:txBody>
      </p:sp>
      <p:sp>
        <p:nvSpPr>
          <p:cNvPr id="3" name="Date Placeholder 2"/>
          <p:cNvSpPr>
            <a:spLocks noGrp="1"/>
          </p:cNvSpPr>
          <p:nvPr>
            <p:ph type="dt" idx="1"/>
          </p:nvPr>
        </p:nvSpPr>
        <p:spPr>
          <a:xfrm>
            <a:off x="3777607" y="1"/>
            <a:ext cx="2889938" cy="487680"/>
          </a:xfrm>
          <a:prstGeom prst="rect">
            <a:avLst/>
          </a:prstGeom>
        </p:spPr>
        <p:txBody>
          <a:bodyPr vert="horz" lIns="89794" tIns="44897" rIns="89794" bIns="44897" rtlCol="0"/>
          <a:lstStyle>
            <a:lvl1pPr algn="r">
              <a:defRPr sz="800"/>
            </a:lvl1pPr>
          </a:lstStyle>
          <a:p>
            <a:fld id="{0A258E9B-EF9A-4277-B3A7-6483215B4E3F}" type="datetimeFigureOut">
              <a:rPr lang="fi-FI" smtClean="0"/>
              <a:pPr/>
              <a:t>6.9.2023</a:t>
            </a:fld>
            <a:endParaRPr lang="fi-FI"/>
          </a:p>
        </p:txBody>
      </p:sp>
      <p:sp>
        <p:nvSpPr>
          <p:cNvPr id="4" name="Slide Image Placeholder 3"/>
          <p:cNvSpPr>
            <a:spLocks noGrp="1" noRot="1" noChangeAspect="1"/>
          </p:cNvSpPr>
          <p:nvPr>
            <p:ph type="sldImg" idx="2"/>
          </p:nvPr>
        </p:nvSpPr>
        <p:spPr>
          <a:xfrm>
            <a:off x="85725" y="731838"/>
            <a:ext cx="6497638" cy="3656012"/>
          </a:xfrm>
          <a:prstGeom prst="rect">
            <a:avLst/>
          </a:prstGeom>
          <a:noFill/>
          <a:ln w="12700">
            <a:solidFill>
              <a:prstClr val="black"/>
            </a:solidFill>
          </a:ln>
        </p:spPr>
        <p:txBody>
          <a:bodyPr vert="horz" lIns="89794" tIns="44897" rIns="89794" bIns="44897" rtlCol="0" anchor="ctr"/>
          <a:lstStyle/>
          <a:p>
            <a:endParaRPr lang="fi-FI"/>
          </a:p>
        </p:txBody>
      </p:sp>
      <p:sp>
        <p:nvSpPr>
          <p:cNvPr id="5" name="Notes Placeholder 4"/>
          <p:cNvSpPr>
            <a:spLocks noGrp="1"/>
          </p:cNvSpPr>
          <p:nvPr>
            <p:ph type="body" sz="quarter" idx="3"/>
          </p:nvPr>
        </p:nvSpPr>
        <p:spPr>
          <a:xfrm>
            <a:off x="666909" y="4632961"/>
            <a:ext cx="5335270" cy="4389120"/>
          </a:xfrm>
          <a:prstGeom prst="rect">
            <a:avLst/>
          </a:prstGeom>
        </p:spPr>
        <p:txBody>
          <a:bodyPr vert="horz" lIns="89794" tIns="44897" rIns="89794" bIns="448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264228"/>
            <a:ext cx="2889938" cy="487680"/>
          </a:xfrm>
          <a:prstGeom prst="rect">
            <a:avLst/>
          </a:prstGeom>
        </p:spPr>
        <p:txBody>
          <a:bodyPr vert="horz" lIns="89794" tIns="44897" rIns="89794" bIns="44897" rtlCol="0" anchor="b"/>
          <a:lstStyle>
            <a:lvl1pPr algn="l">
              <a:defRPr sz="800"/>
            </a:lvl1pPr>
          </a:lstStyle>
          <a:p>
            <a:endParaRPr lang="fi-FI"/>
          </a:p>
        </p:txBody>
      </p:sp>
      <p:sp>
        <p:nvSpPr>
          <p:cNvPr id="7" name="Slide Number Placeholder 6"/>
          <p:cNvSpPr>
            <a:spLocks noGrp="1"/>
          </p:cNvSpPr>
          <p:nvPr>
            <p:ph type="sldNum" sz="quarter" idx="5"/>
          </p:nvPr>
        </p:nvSpPr>
        <p:spPr>
          <a:xfrm>
            <a:off x="3777607" y="9264228"/>
            <a:ext cx="2889938" cy="487680"/>
          </a:xfrm>
          <a:prstGeom prst="rect">
            <a:avLst/>
          </a:prstGeom>
        </p:spPr>
        <p:txBody>
          <a:bodyPr vert="horz" lIns="89794" tIns="44897" rIns="89794" bIns="44897"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C23CFE97-E977-4A8B-BB69-50F617FD6581}" type="slidenum">
              <a:rPr lang="fi-FI" smtClean="0"/>
              <a:pPr/>
              <a:t>1</a:t>
            </a:fld>
            <a:endParaRPr lang="fi-FI"/>
          </a:p>
        </p:txBody>
      </p:sp>
    </p:spTree>
    <p:extLst>
      <p:ext uri="{BB962C8B-B14F-4D97-AF65-F5344CB8AC3E}">
        <p14:creationId xmlns:p14="http://schemas.microsoft.com/office/powerpoint/2010/main" val="1123713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8.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2.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12.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0.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2.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9.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4.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9.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6.9.2023</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C53C6F08-760D-4287-BC30-45AA5A56D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85921428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pic>
        <p:nvPicPr>
          <p:cNvPr id="8" name="Kuva 7">
            <a:extLst>
              <a:ext uri="{FF2B5EF4-FFF2-40B4-BE49-F238E27FC236}">
                <a16:creationId xmlns:a16="http://schemas.microsoft.com/office/drawing/2014/main" id="{274ED8AE-1E2B-0370-442A-A6D6F9947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65304"/>
            <a:ext cx="1152128" cy="454205"/>
          </a:xfrm>
          <a:prstGeom prst="rect">
            <a:avLst/>
          </a:prstGeom>
        </p:spPr>
      </p:pic>
    </p:spTree>
    <p:extLst>
      <p:ext uri="{BB962C8B-B14F-4D97-AF65-F5344CB8AC3E}">
        <p14:creationId xmlns:p14="http://schemas.microsoft.com/office/powerpoint/2010/main" val="120365158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60532673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478523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12969338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59265008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65012674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5561701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9121968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45317505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6.9.2023</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13954718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6673216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B8BA1A8-2525-6EE5-22C6-46458595B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892302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317615755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39135693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77781437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33314354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10575566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356748204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371148686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8569485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88871680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78511831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47049716-BFBE-0E00-8A78-5E91567BE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6634294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28739442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42390276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42199522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C506FFA0-A0EE-3C14-8AFC-27C2F51D2A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84548554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E200A0E5-8B96-F623-0224-5E7690792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2904054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3323431" y="3032826"/>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9D0301A5-D95C-8747-AC94-12F484131F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08471531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2927F8C3-5454-AB5F-528E-4FB1FA33CA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69417199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247E90A-3817-3E7C-2D9B-DF3F917CE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8372143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8BB5A33A-BDCE-39C8-8250-E851B7A50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90230"/>
            <a:ext cx="1080120" cy="425817"/>
          </a:xfrm>
          <a:prstGeom prst="rect">
            <a:avLst/>
          </a:prstGeom>
        </p:spPr>
      </p:pic>
    </p:spTree>
    <p:extLst>
      <p:ext uri="{BB962C8B-B14F-4D97-AF65-F5344CB8AC3E}">
        <p14:creationId xmlns:p14="http://schemas.microsoft.com/office/powerpoint/2010/main" val="42607333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pic>
        <p:nvPicPr>
          <p:cNvPr id="4" name="Kuva 3">
            <a:extLst>
              <a:ext uri="{FF2B5EF4-FFF2-40B4-BE49-F238E27FC236}">
                <a16:creationId xmlns:a16="http://schemas.microsoft.com/office/drawing/2014/main" id="{86E69778-EE6B-2366-CE5E-27610CCE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411016632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BC2E37E6-A334-4541-7416-1CBA41F88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65304"/>
            <a:ext cx="1135445" cy="447628"/>
          </a:xfrm>
          <a:prstGeom prst="rect">
            <a:avLst/>
          </a:prstGeom>
        </p:spPr>
      </p:pic>
    </p:spTree>
    <p:extLst>
      <p:ext uri="{BB962C8B-B14F-4D97-AF65-F5344CB8AC3E}">
        <p14:creationId xmlns:p14="http://schemas.microsoft.com/office/powerpoint/2010/main" val="269891997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6.9.2023</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8516913-EAB8-5571-48D0-F7D7A63E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39112256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207DF3DF-97F5-335D-F16D-08F345E72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3840672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A0854B12-A8EC-5DA1-9F03-C0085741F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8020"/>
            <a:ext cx="1112608" cy="438625"/>
          </a:xfrm>
          <a:prstGeom prst="rect">
            <a:avLst/>
          </a:prstGeom>
        </p:spPr>
      </p:pic>
    </p:spTree>
    <p:extLst>
      <p:ext uri="{BB962C8B-B14F-4D97-AF65-F5344CB8AC3E}">
        <p14:creationId xmlns:p14="http://schemas.microsoft.com/office/powerpoint/2010/main" val="272492200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9BB087CF-5908-7A5F-3FE0-CEF0C7AF9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81977606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4E66EDC3-97CF-B9F4-E16A-D7CBD7C51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39975259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D889FBF4-C18E-57CD-4173-D6A742840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98056715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pic>
        <p:nvPicPr>
          <p:cNvPr id="3" name="Kuva 2">
            <a:extLst>
              <a:ext uri="{FF2B5EF4-FFF2-40B4-BE49-F238E27FC236}">
                <a16:creationId xmlns:a16="http://schemas.microsoft.com/office/drawing/2014/main" id="{7EF23204-69DF-1396-8F3E-0F9927CF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6506058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3" name="Kuva 2">
            <a:extLst>
              <a:ext uri="{FF2B5EF4-FFF2-40B4-BE49-F238E27FC236}">
                <a16:creationId xmlns:a16="http://schemas.microsoft.com/office/drawing/2014/main" id="{4ABD6CA5-2DCF-4516-BD05-555E0CAB3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152054664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7E8D7B89-FD5D-3D7A-43E6-818E37573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42406047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pic>
        <p:nvPicPr>
          <p:cNvPr id="3" name="Kuva 2">
            <a:extLst>
              <a:ext uri="{FF2B5EF4-FFF2-40B4-BE49-F238E27FC236}">
                <a16:creationId xmlns:a16="http://schemas.microsoft.com/office/drawing/2014/main" id="{F0799A42-46C2-5C44-1AC4-69307C694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1385" y="6190230"/>
            <a:ext cx="1152128" cy="454205"/>
          </a:xfrm>
          <a:prstGeom prst="rect">
            <a:avLst/>
          </a:prstGeom>
        </p:spPr>
      </p:pic>
    </p:spTree>
    <p:extLst>
      <p:ext uri="{BB962C8B-B14F-4D97-AF65-F5344CB8AC3E}">
        <p14:creationId xmlns:p14="http://schemas.microsoft.com/office/powerpoint/2010/main" val="102857957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pic>
        <p:nvPicPr>
          <p:cNvPr id="3" name="Kuva 2">
            <a:extLst>
              <a:ext uri="{FF2B5EF4-FFF2-40B4-BE49-F238E27FC236}">
                <a16:creationId xmlns:a16="http://schemas.microsoft.com/office/drawing/2014/main" id="{E47E3CB3-FF7A-1025-0E05-A2AEB964F9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57376528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E22FBA1D-386A-BAD7-E766-4BD5C9B2B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35424553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pic>
        <p:nvPicPr>
          <p:cNvPr id="3" name="Kuva 2">
            <a:extLst>
              <a:ext uri="{FF2B5EF4-FFF2-40B4-BE49-F238E27FC236}">
                <a16:creationId xmlns:a16="http://schemas.microsoft.com/office/drawing/2014/main" id="{A5FD07B1-54A8-38B3-68A3-E3AFD6EB7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41514849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10" name="Kuva 9">
            <a:extLst>
              <a:ext uri="{FF2B5EF4-FFF2-40B4-BE49-F238E27FC236}">
                <a16:creationId xmlns:a16="http://schemas.microsoft.com/office/drawing/2014/main" id="{F3B752EC-8951-F890-1DA9-5AF1A4287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5503486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1E7F5675-B2B8-7B43-4B07-FAC7CFD10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556196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DA70C2A7-4AA8-F7C7-08CC-94318528F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2804670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2ABED3F0-C592-A597-DEDB-7EB7A1CF1F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4688072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FAF9A483-5486-C525-6C58-0E057373D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19760394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4119E622-847D-5207-31FC-7140890F3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33395112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6.9.2023</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2883EF0A-AF72-1F3C-8E14-AF997CAD9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6207583"/>
            <a:ext cx="1064095" cy="419499"/>
          </a:xfrm>
          <a:prstGeom prst="rect">
            <a:avLst/>
          </a:prstGeom>
        </p:spPr>
      </p:pic>
    </p:spTree>
    <p:extLst>
      <p:ext uri="{BB962C8B-B14F-4D97-AF65-F5344CB8AC3E}">
        <p14:creationId xmlns:p14="http://schemas.microsoft.com/office/powerpoint/2010/main" val="183117119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CFCA9D9-1494-AC58-98CD-CB5547344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58157179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CE7E77EC-54BE-528B-D560-4A855AAA7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76547878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02035F5C-E8BA-C775-EB70-04A400E45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415211917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DCC196FC-B3A7-06EE-712A-B43421202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62239945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A421061F-2BF5-A87B-FBAB-4681AA485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59094602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14431B7E-804E-9447-5EFC-9FA5CBB397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29755104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0D168F64-E684-DAAA-5228-EC66773C79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52857335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98C16F96-9A74-2B0B-7759-BA010BCEB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57929006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E804515-3B2A-5868-CF55-0A288BD780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33642546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6.9.2023</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pic>
        <p:nvPicPr>
          <p:cNvPr id="5" name="Kuva 4">
            <a:extLst>
              <a:ext uri="{FF2B5EF4-FFF2-40B4-BE49-F238E27FC236}">
                <a16:creationId xmlns:a16="http://schemas.microsoft.com/office/drawing/2014/main" id="{EDDB365D-89C3-46B2-2BB9-60910FD0B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360383668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pic>
        <p:nvPicPr>
          <p:cNvPr id="7" name="Kuva 6">
            <a:extLst>
              <a:ext uri="{FF2B5EF4-FFF2-40B4-BE49-F238E27FC236}">
                <a16:creationId xmlns:a16="http://schemas.microsoft.com/office/drawing/2014/main" id="{DA65030E-A071-7A8A-48C4-54650534A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2184" y="6123513"/>
            <a:ext cx="1064095" cy="419499"/>
          </a:xfrm>
          <a:prstGeom prst="rect">
            <a:avLst/>
          </a:prstGeom>
        </p:spPr>
      </p:pic>
    </p:spTree>
    <p:extLst>
      <p:ext uri="{BB962C8B-B14F-4D97-AF65-F5344CB8AC3E}">
        <p14:creationId xmlns:p14="http://schemas.microsoft.com/office/powerpoint/2010/main" val="280169027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AFF0E2AF-90D1-2384-FFE4-29EDCCCD5A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44737" y="6145643"/>
            <a:ext cx="881441" cy="347491"/>
          </a:xfrm>
          <a:prstGeom prst="rect">
            <a:avLst/>
          </a:prstGeom>
        </p:spPr>
      </p:pic>
    </p:spTree>
    <p:extLst>
      <p:ext uri="{BB962C8B-B14F-4D97-AF65-F5344CB8AC3E}">
        <p14:creationId xmlns:p14="http://schemas.microsoft.com/office/powerpoint/2010/main" val="352458469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C1F8B928-E0A9-E8AD-1352-5474037D26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4595" y="6145643"/>
            <a:ext cx="881441" cy="347491"/>
          </a:xfrm>
          <a:prstGeom prst="rect">
            <a:avLst/>
          </a:prstGeom>
        </p:spPr>
      </p:pic>
    </p:spTree>
    <p:extLst>
      <p:ext uri="{BB962C8B-B14F-4D97-AF65-F5344CB8AC3E}">
        <p14:creationId xmlns:p14="http://schemas.microsoft.com/office/powerpoint/2010/main" val="199517428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B7E63CCC-3AF8-0D5E-3AAD-47957BAFD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02417393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6695244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1896292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8D494F93-1A7E-0026-238C-3B9F016980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64786680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6.9.2023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6.9.2023</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52492887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6.9.2023</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96140917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57235429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48487197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16225323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418281936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41829039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6.9.2023</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341771242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6.9.2023</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pic>
        <p:nvPicPr>
          <p:cNvPr id="7" name="Kuva 6">
            <a:extLst>
              <a:ext uri="{FF2B5EF4-FFF2-40B4-BE49-F238E27FC236}">
                <a16:creationId xmlns:a16="http://schemas.microsoft.com/office/drawing/2014/main" id="{F1FBA80D-079E-7EF7-09A2-C785EBB96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284" y="6166052"/>
            <a:ext cx="1152128" cy="454204"/>
          </a:xfrm>
          <a:prstGeom prst="rect">
            <a:avLst/>
          </a:prstGeom>
        </p:spPr>
      </p:pic>
    </p:spTree>
    <p:extLst>
      <p:ext uri="{BB962C8B-B14F-4D97-AF65-F5344CB8AC3E}">
        <p14:creationId xmlns:p14="http://schemas.microsoft.com/office/powerpoint/2010/main" val="129482115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6.9.2023</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14713332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05052398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0927557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85998017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72476144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77406215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95114188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08880044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58535372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3617725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6.9.2023</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A90B74E1-EEFB-69A5-3F62-ADA296901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739" y="6176382"/>
            <a:ext cx="1152128" cy="454204"/>
          </a:xfrm>
          <a:prstGeom prst="rect">
            <a:avLst/>
          </a:prstGeom>
        </p:spPr>
      </p:pic>
    </p:spTree>
    <p:extLst>
      <p:ext uri="{BB962C8B-B14F-4D97-AF65-F5344CB8AC3E}">
        <p14:creationId xmlns:p14="http://schemas.microsoft.com/office/powerpoint/2010/main" val="33766240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41421561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53328751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77283849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127227202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31735355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191809609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5589766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258594545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74980602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72832916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6.9.2023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E8CF9F8D-EF7F-BB8B-7B9C-C970D3D6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17267869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00184488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667496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6.9.2023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426475681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88886958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81916893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88513378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33476595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14169076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6.9.2023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60457558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6.9.2023</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3930410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7.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theme" Target="../theme/theme2.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66" Type="http://schemas.openxmlformats.org/officeDocument/2006/relationships/image" Target="../media/image36.svg"/><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image" Target="../media/image1.pn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65" Type="http://schemas.openxmlformats.org/officeDocument/2006/relationships/image" Target="../media/image35.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6.9.2023</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668" r:id="rId7"/>
    <p:sldLayoutId id="2147483650" r:id="rId8"/>
    <p:sldLayoutId id="2147483653" r:id="rId9"/>
    <p:sldLayoutId id="2147483652" r:id="rId10"/>
    <p:sldLayoutId id="2147483667"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701" r:id="rId25"/>
    <p:sldLayoutId id="2147483721" r:id="rId26"/>
    <p:sldLayoutId id="2147483722" r:id="rId27"/>
    <p:sldLayoutId id="2147483723" r:id="rId28"/>
    <p:sldLayoutId id="2147483724" r:id="rId29"/>
    <p:sldLayoutId id="2147483725" r:id="rId30"/>
    <p:sldLayoutId id="2147483651" r:id="rId31"/>
    <p:sldLayoutId id="2147483664" r:id="rId32"/>
    <p:sldLayoutId id="2147483666" r:id="rId33"/>
    <p:sldLayoutId id="2147483708" r:id="rId34"/>
    <p:sldLayoutId id="2147483665" r:id="rId35"/>
    <p:sldLayoutId id="2147483711" r:id="rId36"/>
    <p:sldLayoutId id="2147483654" r:id="rId37"/>
    <p:sldLayoutId id="2147483684" r:id="rId38"/>
    <p:sldLayoutId id="2147483685" r:id="rId39"/>
    <p:sldLayoutId id="2147483686" r:id="rId40"/>
    <p:sldLayoutId id="2147483683" r:id="rId41"/>
    <p:sldLayoutId id="2147483717" r:id="rId42"/>
    <p:sldLayoutId id="2147483687" r:id="rId43"/>
    <p:sldLayoutId id="2147483718" r:id="rId44"/>
    <p:sldLayoutId id="2147483720" r:id="rId45"/>
    <p:sldLayoutId id="2147483655" r:id="rId46"/>
    <p:sldLayoutId id="2147483692" r:id="rId47"/>
    <p:sldLayoutId id="2147483693" r:id="rId48"/>
    <p:sldLayoutId id="2147483694" r:id="rId49"/>
    <p:sldLayoutId id="2147483695" r:id="rId50"/>
    <p:sldLayoutId id="2147483732" r:id="rId51"/>
    <p:sldLayoutId id="2147483733" r:id="rId52"/>
    <p:sldLayoutId id="2147483700" r:id="rId53"/>
    <p:sldLayoutId id="2147483660" r:id="rId54"/>
    <p:sldLayoutId id="2147483699" r:id="rId55"/>
    <p:sldLayoutId id="2147483682" r:id="rId56"/>
    <p:sldLayoutId id="2147483713" r:id="rId57"/>
    <p:sldLayoutId id="2147483728" r:id="rId58"/>
    <p:sldLayoutId id="2147483729" r:id="rId59"/>
    <p:sldLayoutId id="2147483730" r:id="rId60"/>
    <p:sldLayoutId id="2147483731" r:id="rId61"/>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6.9.2023</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a:extLst>
              <a:ext uri="{FF2B5EF4-FFF2-40B4-BE49-F238E27FC236}">
                <a16:creationId xmlns:a16="http://schemas.microsoft.com/office/drawing/2014/main" id="{F5F7B09B-2E9D-3DA3-CB9F-600999002B9A}"/>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3725434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78" r:id="rId44"/>
    <p:sldLayoutId id="2147483779" r:id="rId45"/>
    <p:sldLayoutId id="2147483780" r:id="rId46"/>
    <p:sldLayoutId id="2147483781" r:id="rId47"/>
    <p:sldLayoutId id="2147483782" r:id="rId48"/>
    <p:sldLayoutId id="2147483783" r:id="rId49"/>
    <p:sldLayoutId id="2147483784" r:id="rId50"/>
    <p:sldLayoutId id="2147483785" r:id="rId51"/>
    <p:sldLayoutId id="2147483786" r:id="rId52"/>
    <p:sldLayoutId id="2147483787" r:id="rId53"/>
    <p:sldLayoutId id="2147483788" r:id="rId54"/>
    <p:sldLayoutId id="2147483789" r:id="rId55"/>
    <p:sldLayoutId id="2147483790" r:id="rId56"/>
    <p:sldLayoutId id="2147483791" r:id="rId57"/>
    <p:sldLayoutId id="2147483792" r:id="rId58"/>
    <p:sldLayoutId id="2147483793" r:id="rId59"/>
    <p:sldLayoutId id="2147483794" r:id="rId60"/>
    <p:sldLayoutId id="2147483795" r:id="rId61"/>
    <p:sldLayoutId id="2147483796" r:id="rId62"/>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liisa.jurmu@kuntaliitto.fi" TargetMode="External"/><Relationship Id="rId2" Type="http://schemas.openxmlformats.org/officeDocument/2006/relationships/hyperlink" Target="mailto:Mari.kuparinen@kuntaliitto.fi" TargetMode="Externa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2420888"/>
            <a:ext cx="9361685" cy="2592288"/>
          </a:xfrm>
        </p:spPr>
        <p:txBody>
          <a:bodyPr/>
          <a:lstStyle/>
          <a:p>
            <a:r>
              <a:rPr lang="fi-FI" sz="4800" noProof="0"/>
              <a:t>Maakuntien liittojen </a:t>
            </a:r>
            <a:br>
              <a:rPr lang="fi-FI" sz="4800" noProof="0"/>
            </a:br>
            <a:r>
              <a:rPr lang="fi-FI" sz="4800" noProof="0"/>
              <a:t>yhdyspintakysely 2023</a:t>
            </a:r>
            <a:br>
              <a:rPr lang="fi-FI" sz="4000" noProof="0"/>
            </a:br>
            <a:br>
              <a:rPr lang="fi-FI" sz="4000" noProof="0"/>
            </a:br>
            <a:r>
              <a:rPr kumimoji="0" lang="fi-FI" sz="2000" b="0" i="0" u="none" strike="noStrike" kern="1200" cap="none" spc="0" normalizeH="0" baseline="0" noProof="0">
                <a:ln>
                  <a:noFill/>
                </a:ln>
                <a:effectLst/>
                <a:uLnTx/>
                <a:uFillTx/>
                <a:latin typeface="Work Sans ExtraBold" panose="00000900000000000000" pitchFamily="2" charset="0"/>
                <a:ea typeface="+mj-ea"/>
                <a:cs typeface="+mj-cs"/>
              </a:rPr>
              <a:t>Tuloksia maakuntaliittojen yhteistyötä kuntien ja hyvinvointialueen kanssa kartoittaneesta kyselystä kesä-elokuussa 2023</a:t>
            </a:r>
            <a:br>
              <a:rPr kumimoji="0" lang="fi-FI" sz="40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endParaRPr lang="fi-FI" noProof="0"/>
          </a:p>
        </p:txBody>
      </p:sp>
      <p:sp>
        <p:nvSpPr>
          <p:cNvPr id="9" name="Tekstiruutu 8">
            <a:extLst>
              <a:ext uri="{FF2B5EF4-FFF2-40B4-BE49-F238E27FC236}">
                <a16:creationId xmlns:a16="http://schemas.microsoft.com/office/drawing/2014/main" id="{BBF53B2C-BCFB-B41D-B408-6576AFA7C73F}"/>
              </a:ext>
            </a:extLst>
          </p:cNvPr>
          <p:cNvSpPr txBox="1"/>
          <p:nvPr/>
        </p:nvSpPr>
        <p:spPr>
          <a:xfrm>
            <a:off x="767408" y="5445224"/>
            <a:ext cx="1744388" cy="369332"/>
          </a:xfrm>
          <a:prstGeom prst="rect">
            <a:avLst/>
          </a:prstGeom>
          <a:noFill/>
        </p:spPr>
        <p:txBody>
          <a:bodyPr wrap="none" rtlCol="0">
            <a:spAutoFit/>
          </a:bodyPr>
          <a:lstStyle/>
          <a:p>
            <a:r>
              <a:rPr lang="fi-FI">
                <a:solidFill>
                  <a:schemeClr val="bg1"/>
                </a:solidFill>
              </a:rPr>
              <a:t>Syyskuu 2023</a:t>
            </a:r>
          </a:p>
        </p:txBody>
      </p:sp>
    </p:spTree>
    <p:extLst>
      <p:ext uri="{BB962C8B-B14F-4D97-AF65-F5344CB8AC3E}">
        <p14:creationId xmlns:p14="http://schemas.microsoft.com/office/powerpoint/2010/main" val="144968983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63177F4-E6BC-E5B7-FD2A-CE7518F487B8}"/>
              </a:ext>
            </a:extLst>
          </p:cNvPr>
          <p:cNvSpPr>
            <a:spLocks noGrp="1"/>
          </p:cNvSpPr>
          <p:nvPr>
            <p:ph type="title"/>
          </p:nvPr>
        </p:nvSpPr>
        <p:spPr>
          <a:xfrm>
            <a:off x="551384" y="325199"/>
            <a:ext cx="10658475" cy="1008113"/>
          </a:xfrm>
        </p:spPr>
        <p:txBody>
          <a:bodyPr/>
          <a:lstStyle/>
          <a:p>
            <a:r>
              <a:rPr kumimoji="0" lang="fi-FI" sz="14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Maakuntien liittojen yhdyspintakysely 2023:</a:t>
            </a:r>
            <a:br>
              <a:rPr lang="fi-FI" sz="2800"/>
            </a:br>
            <a:r>
              <a:rPr lang="fi-FI" sz="2800"/>
              <a:t>Maakunnan liitto sopimusosapuolena alueen kuntien ja hyvinvointialueen strategisessa yhteistyösopimuksessa. </a:t>
            </a:r>
            <a:br>
              <a:rPr lang="fi-FI" sz="3200"/>
            </a:br>
            <a:r>
              <a:rPr lang="fi-FI" sz="1800">
                <a:solidFill>
                  <a:schemeClr val="accent1"/>
                </a:solidFill>
              </a:rPr>
              <a:t>Vastausten %-jakauma, N=16.</a:t>
            </a:r>
            <a:br>
              <a:rPr lang="fi-FI" sz="3600">
                <a:solidFill>
                  <a:schemeClr val="accent4"/>
                </a:solidFill>
              </a:rPr>
            </a:br>
            <a:endParaRPr lang="fi-FI" sz="3600">
              <a:solidFill>
                <a:schemeClr val="accent4"/>
              </a:solidFill>
            </a:endParaRPr>
          </a:p>
        </p:txBody>
      </p:sp>
      <p:graphicFrame>
        <p:nvGraphicFramePr>
          <p:cNvPr id="9" name="Sisällön paikkamerkki 8">
            <a:extLst>
              <a:ext uri="{FF2B5EF4-FFF2-40B4-BE49-F238E27FC236}">
                <a16:creationId xmlns:a16="http://schemas.microsoft.com/office/drawing/2014/main" id="{B0FE2429-C213-B2E4-EFE7-B70880173086}"/>
              </a:ext>
            </a:extLst>
          </p:cNvPr>
          <p:cNvGraphicFramePr>
            <a:graphicFrameLocks noGrp="1"/>
          </p:cNvGraphicFramePr>
          <p:nvPr>
            <p:ph idx="1"/>
            <p:extLst>
              <p:ext uri="{D42A27DB-BD31-4B8C-83A1-F6EECF244321}">
                <p14:modId xmlns:p14="http://schemas.microsoft.com/office/powerpoint/2010/main" val="3594537688"/>
              </p:ext>
            </p:extLst>
          </p:nvPr>
        </p:nvGraphicFramePr>
        <p:xfrm>
          <a:off x="551384" y="1772815"/>
          <a:ext cx="6480720" cy="4536506"/>
        </p:xfrm>
        <a:graphic>
          <a:graphicData uri="http://schemas.openxmlformats.org/drawingml/2006/chart">
            <c:chart xmlns:c="http://schemas.openxmlformats.org/drawingml/2006/chart" xmlns:r="http://schemas.openxmlformats.org/officeDocument/2006/relationships" r:id="rId2"/>
          </a:graphicData>
        </a:graphic>
      </p:graphicFrame>
      <p:sp>
        <p:nvSpPr>
          <p:cNvPr id="2" name="Dian numeron paikkamerkki 1">
            <a:extLst>
              <a:ext uri="{FF2B5EF4-FFF2-40B4-BE49-F238E27FC236}">
                <a16:creationId xmlns:a16="http://schemas.microsoft.com/office/drawing/2014/main" id="{31D72832-68E8-AF6E-6247-CE58E9D974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4" name="Tekstiruutu 3">
            <a:extLst>
              <a:ext uri="{FF2B5EF4-FFF2-40B4-BE49-F238E27FC236}">
                <a16:creationId xmlns:a16="http://schemas.microsoft.com/office/drawing/2014/main" id="{43CF5838-4A49-A9D1-8737-AD32572CAE68}"/>
              </a:ext>
            </a:extLst>
          </p:cNvPr>
          <p:cNvSpPr txBox="1"/>
          <p:nvPr/>
        </p:nvSpPr>
        <p:spPr>
          <a:xfrm>
            <a:off x="7248128" y="1772815"/>
            <a:ext cx="4608512" cy="4770537"/>
          </a:xfrm>
          <a:prstGeom prst="rect">
            <a:avLst/>
          </a:prstGeom>
          <a:solidFill>
            <a:schemeClr val="accent2"/>
          </a:solidFill>
        </p:spPr>
        <p:txBody>
          <a:bodyPr wrap="square" rtlCol="0">
            <a:spAutoFit/>
          </a:bodyPr>
          <a:lstStyle/>
          <a:p>
            <a:r>
              <a:rPr lang="fi-FI" sz="1600"/>
              <a:t>Maakuntien osallistumista alueen kuntien ja hyvinvointialueen väliseen strategiseen yhteistyösopimukseen koskeva tilanne vaihtelee suuresti eri alueilla. </a:t>
            </a:r>
          </a:p>
          <a:p>
            <a:endParaRPr lang="fi-FI" sz="1600"/>
          </a:p>
          <a:p>
            <a:pPr marL="285750" indent="-285750">
              <a:buFont typeface="Wingdings" panose="05000000000000000000" pitchFamily="2" charset="2"/>
              <a:buChar char="§"/>
            </a:pPr>
            <a:r>
              <a:rPr lang="fi-FI" sz="1600"/>
              <a:t>Useampi kuin joka kolmas (37%) vastanneista maakunnan liitoista ilmoittaa olevansa mukana sopimusosapuolena alueen kuntien ja hyvinvointialueen strategisessa yhteistyösopimuksessa, joka neljäs (25%) ei ole.</a:t>
            </a:r>
          </a:p>
          <a:p>
            <a:pPr marL="285750" indent="-285750">
              <a:buFont typeface="Wingdings" panose="05000000000000000000" pitchFamily="2" charset="2"/>
              <a:buChar char="§"/>
            </a:pPr>
            <a:endParaRPr lang="fi-FI" sz="1600"/>
          </a:p>
          <a:p>
            <a:pPr marL="285750" indent="-285750">
              <a:buFont typeface="Wingdings" panose="05000000000000000000" pitchFamily="2" charset="2"/>
              <a:buChar char="§"/>
            </a:pPr>
            <a:r>
              <a:rPr lang="fi-FI" sz="1600"/>
              <a:t>Joka viides (19%) kyselyyn vastannut maakunnan liiton edustaja ilmoitti, ettei omalla alueella ole laadittu strategista yhteistyösopimusta ja yhtä suuri osuus vastanneista ei osannut ottaa kantaa ko. kysymykseen.</a:t>
            </a:r>
          </a:p>
        </p:txBody>
      </p:sp>
    </p:spTree>
    <p:extLst>
      <p:ext uri="{BB962C8B-B14F-4D97-AF65-F5344CB8AC3E}">
        <p14:creationId xmlns:p14="http://schemas.microsoft.com/office/powerpoint/2010/main" val="81849741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A585CA7-D028-63E6-BB99-8E14F7EEA39F}"/>
              </a:ext>
            </a:extLst>
          </p:cNvPr>
          <p:cNvSpPr>
            <a:spLocks noGrp="1"/>
          </p:cNvSpPr>
          <p:nvPr>
            <p:ph type="title"/>
          </p:nvPr>
        </p:nvSpPr>
        <p:spPr>
          <a:xfrm>
            <a:off x="788755" y="548679"/>
            <a:ext cx="10658475" cy="1008113"/>
          </a:xfrm>
        </p:spPr>
        <p:txBody>
          <a:bodyPr/>
          <a:lstStyle/>
          <a:p>
            <a:pPr>
              <a:lnSpc>
                <a:spcPct val="100000"/>
              </a:lnSpc>
            </a:pP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Maakuntien liittojen yhdyspintakysely 2023:</a:t>
            </a:r>
            <a:br>
              <a:rPr lang="fi-FI" sz="3200">
                <a:solidFill>
                  <a:schemeClr val="accent4"/>
                </a:solidFill>
              </a:rPr>
            </a:br>
            <a:r>
              <a:rPr lang="fi-FI" sz="2800"/>
              <a:t>Yhteistyön yleisyys maakunnan liiton ja hyvinvointialueen välillä yhteistyötä maakuntaa koskevissa strategisissa linjauksissa. </a:t>
            </a:r>
            <a:r>
              <a:rPr kumimoji="0" lang="fi-FI" sz="18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Vastausten %-jakauma, N=16.</a:t>
            </a:r>
            <a:endParaRPr lang="fi-FI" sz="2800">
              <a:solidFill>
                <a:schemeClr val="accent4"/>
              </a:solidFill>
            </a:endParaRPr>
          </a:p>
        </p:txBody>
      </p:sp>
      <p:graphicFrame>
        <p:nvGraphicFramePr>
          <p:cNvPr id="9" name="Sisällön paikkamerkki 8">
            <a:extLst>
              <a:ext uri="{FF2B5EF4-FFF2-40B4-BE49-F238E27FC236}">
                <a16:creationId xmlns:a16="http://schemas.microsoft.com/office/drawing/2014/main" id="{A02A78BD-0D27-3181-EB7A-81B1402E8357}"/>
              </a:ext>
            </a:extLst>
          </p:cNvPr>
          <p:cNvGraphicFramePr>
            <a:graphicFrameLocks noGrp="1"/>
          </p:cNvGraphicFramePr>
          <p:nvPr>
            <p:ph idx="1"/>
            <p:extLst>
              <p:ext uri="{D42A27DB-BD31-4B8C-83A1-F6EECF244321}">
                <p14:modId xmlns:p14="http://schemas.microsoft.com/office/powerpoint/2010/main" val="3790302168"/>
              </p:ext>
            </p:extLst>
          </p:nvPr>
        </p:nvGraphicFramePr>
        <p:xfrm>
          <a:off x="911424" y="2428932"/>
          <a:ext cx="7345362" cy="4068453"/>
        </p:xfrm>
        <a:graphic>
          <a:graphicData uri="http://schemas.openxmlformats.org/drawingml/2006/chart">
            <c:chart xmlns:c="http://schemas.openxmlformats.org/drawingml/2006/chart" xmlns:r="http://schemas.openxmlformats.org/officeDocument/2006/relationships" r:id="rId2"/>
          </a:graphicData>
        </a:graphic>
      </p:graphicFrame>
      <p:sp>
        <p:nvSpPr>
          <p:cNvPr id="2" name="Dian numeron paikkamerkki 1">
            <a:extLst>
              <a:ext uri="{FF2B5EF4-FFF2-40B4-BE49-F238E27FC236}">
                <a16:creationId xmlns:a16="http://schemas.microsoft.com/office/drawing/2014/main" id="{072977FB-03DF-C0CA-DC1F-D762306C76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4" name="Tekstiruutu 3">
            <a:extLst>
              <a:ext uri="{FF2B5EF4-FFF2-40B4-BE49-F238E27FC236}">
                <a16:creationId xmlns:a16="http://schemas.microsoft.com/office/drawing/2014/main" id="{A48C7788-804B-B476-DA9F-2B7A9CD8B704}"/>
              </a:ext>
            </a:extLst>
          </p:cNvPr>
          <p:cNvSpPr txBox="1"/>
          <p:nvPr/>
        </p:nvSpPr>
        <p:spPr>
          <a:xfrm>
            <a:off x="8616280" y="2636912"/>
            <a:ext cx="3168352" cy="2031325"/>
          </a:xfrm>
          <a:prstGeom prst="rect">
            <a:avLst/>
          </a:prstGeom>
          <a:solidFill>
            <a:schemeClr val="accent2"/>
          </a:solidFill>
        </p:spPr>
        <p:txBody>
          <a:bodyPr wrap="square" rtlCol="0">
            <a:spAutoFit/>
          </a:bodyPr>
          <a:lstStyle/>
          <a:p>
            <a:r>
              <a:rPr lang="fi-FI" sz="1800"/>
              <a:t>Joka toisella kyselyyn vastanneella maakunnan  liitolla on yhteistyötä hyvinvointialueen kanssa maakuntaa koskevissa strategisissa linjauks</a:t>
            </a:r>
            <a:r>
              <a:rPr lang="fi-FI"/>
              <a:t>issa, joka kolmannella ei ole.</a:t>
            </a:r>
          </a:p>
        </p:txBody>
      </p:sp>
    </p:spTree>
    <p:extLst>
      <p:ext uri="{BB962C8B-B14F-4D97-AF65-F5344CB8AC3E}">
        <p14:creationId xmlns:p14="http://schemas.microsoft.com/office/powerpoint/2010/main" val="243802317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44F47D3-AC35-E32D-97C4-B3340CA38392}"/>
              </a:ext>
            </a:extLst>
          </p:cNvPr>
          <p:cNvSpPr>
            <a:spLocks noGrp="1"/>
          </p:cNvSpPr>
          <p:nvPr>
            <p:ph type="body" idx="1"/>
          </p:nvPr>
        </p:nvSpPr>
        <p:spPr>
          <a:xfrm>
            <a:off x="550680" y="1308644"/>
            <a:ext cx="5113337" cy="719763"/>
          </a:xfrm>
        </p:spPr>
        <p:txBody>
          <a:bodyPr/>
          <a:lstStyle/>
          <a:p>
            <a:r>
              <a:rPr lang="fi-FI">
                <a:solidFill>
                  <a:schemeClr val="accent2">
                    <a:lumMod val="90000"/>
                  </a:schemeClr>
                </a:solidFill>
                <a:latin typeface="Work Sans ExtraBold" panose="00000900000000000000" pitchFamily="2" charset="0"/>
                <a:ea typeface="+mj-ea"/>
                <a:cs typeface="+mj-cs"/>
              </a:rPr>
              <a:t>Yhteistyössä </a:t>
            </a:r>
            <a:r>
              <a:rPr lang="fi-FI" u="sng">
                <a:solidFill>
                  <a:schemeClr val="accent2">
                    <a:lumMod val="90000"/>
                  </a:schemeClr>
                </a:solidFill>
                <a:latin typeface="Work Sans ExtraBold" panose="00000900000000000000" pitchFamily="2" charset="0"/>
                <a:ea typeface="+mj-ea"/>
                <a:cs typeface="+mj-cs"/>
              </a:rPr>
              <a:t>toimivaa</a:t>
            </a:r>
          </a:p>
        </p:txBody>
      </p:sp>
      <p:sp>
        <p:nvSpPr>
          <p:cNvPr id="3" name="Sisällön paikkamerkki 2">
            <a:extLst>
              <a:ext uri="{FF2B5EF4-FFF2-40B4-BE49-F238E27FC236}">
                <a16:creationId xmlns:a16="http://schemas.microsoft.com/office/drawing/2014/main" id="{B8CCFD0D-6985-C7B7-3875-E5955137F8B0}"/>
              </a:ext>
            </a:extLst>
          </p:cNvPr>
          <p:cNvSpPr>
            <a:spLocks noGrp="1"/>
          </p:cNvSpPr>
          <p:nvPr>
            <p:ph sz="half" idx="2"/>
          </p:nvPr>
        </p:nvSpPr>
        <p:spPr>
          <a:xfrm>
            <a:off x="551384" y="1772816"/>
            <a:ext cx="5320652" cy="4536505"/>
          </a:xfrm>
          <a:solidFill>
            <a:schemeClr val="bg1">
              <a:lumMod val="95000"/>
            </a:schemeClr>
          </a:solidFill>
        </p:spPr>
        <p:txBody>
          <a:bodyPr/>
          <a:lstStyle/>
          <a:p>
            <a:r>
              <a:rPr lang="fi-FI" sz="1600"/>
              <a:t>Hyvät vuorovaikutussuhteet</a:t>
            </a:r>
          </a:p>
          <a:p>
            <a:r>
              <a:rPr lang="fi-FI" sz="1600"/>
              <a:t>Säännölliset tapaamiset</a:t>
            </a:r>
          </a:p>
          <a:p>
            <a:r>
              <a:rPr lang="fi-FI" sz="1600"/>
              <a:t>Rakentava keskustelu</a:t>
            </a:r>
          </a:p>
          <a:p>
            <a:r>
              <a:rPr lang="fi-FI" sz="1600"/>
              <a:t>Avoimuus yhteistyössä</a:t>
            </a:r>
          </a:p>
          <a:p>
            <a:r>
              <a:rPr lang="fi-FI" sz="1600"/>
              <a:t>Yhteinen tahtotila ja yhdessä tekemisen meininki</a:t>
            </a:r>
          </a:p>
          <a:p>
            <a:r>
              <a:rPr lang="fi-FI" sz="1600"/>
              <a:t>Hyvinvoinnin ja terveyden edistämisen kokonaisvaltainen kehittämistyö</a:t>
            </a:r>
          </a:p>
          <a:p>
            <a:r>
              <a:rPr lang="fi-FI" sz="1600"/>
              <a:t>Strategisten linjausten yhteismitallisuus</a:t>
            </a:r>
          </a:p>
          <a:p>
            <a:r>
              <a:rPr lang="fi-FI" sz="1600"/>
              <a:t>Hyvä yhteistyö osallisuus-, tasa-arvo- ja yhdenvertaisuusteemoissa</a:t>
            </a:r>
          </a:p>
          <a:p>
            <a:r>
              <a:rPr lang="fi-FI" sz="1600"/>
              <a:t>Järjestöyhteistyö</a:t>
            </a:r>
          </a:p>
          <a:p>
            <a:r>
              <a:rPr lang="fi-FI" sz="1600"/>
              <a:t>Yhteistyösopimuksen valmistelu yhdessä</a:t>
            </a:r>
          </a:p>
          <a:p>
            <a:r>
              <a:rPr lang="fi-FI" sz="1600"/>
              <a:t>Nuorisovaltuuston toimintaan liittyvä yhteistyö</a:t>
            </a:r>
          </a:p>
          <a:p>
            <a:r>
              <a:rPr lang="fi-FI" sz="1600"/>
              <a:t>Asioista informointi</a:t>
            </a:r>
          </a:p>
          <a:p>
            <a:endParaRPr lang="fi-FI"/>
          </a:p>
        </p:txBody>
      </p:sp>
      <p:sp>
        <p:nvSpPr>
          <p:cNvPr id="4" name="Tekstin paikkamerkki 3">
            <a:extLst>
              <a:ext uri="{FF2B5EF4-FFF2-40B4-BE49-F238E27FC236}">
                <a16:creationId xmlns:a16="http://schemas.microsoft.com/office/drawing/2014/main" id="{94EA5DDE-E1BA-8183-F995-FB2D39362A69}"/>
              </a:ext>
            </a:extLst>
          </p:cNvPr>
          <p:cNvSpPr>
            <a:spLocks noGrp="1"/>
          </p:cNvSpPr>
          <p:nvPr>
            <p:ph type="body" sz="quarter" idx="3"/>
          </p:nvPr>
        </p:nvSpPr>
        <p:spPr>
          <a:xfrm>
            <a:off x="6090960" y="1287969"/>
            <a:ext cx="5113338" cy="419099"/>
          </a:xfrm>
        </p:spPr>
        <p:txBody>
          <a:bodyPr/>
          <a:lstStyle/>
          <a:p>
            <a:r>
              <a:rPr lang="fi-FI">
                <a:solidFill>
                  <a:schemeClr val="accent2">
                    <a:lumMod val="90000"/>
                  </a:schemeClr>
                </a:solidFill>
                <a:latin typeface="Work Sans ExtraBold" panose="00000900000000000000" pitchFamily="2" charset="0"/>
                <a:ea typeface="+mj-ea"/>
                <a:cs typeface="+mj-cs"/>
              </a:rPr>
              <a:t>Yhteistyössä </a:t>
            </a:r>
            <a:r>
              <a:rPr lang="fi-FI" u="sng">
                <a:solidFill>
                  <a:schemeClr val="accent2">
                    <a:lumMod val="90000"/>
                  </a:schemeClr>
                </a:solidFill>
                <a:latin typeface="Work Sans ExtraBold" panose="00000900000000000000" pitchFamily="2" charset="0"/>
                <a:ea typeface="+mj-ea"/>
                <a:cs typeface="+mj-cs"/>
              </a:rPr>
              <a:t>parannettavaa</a:t>
            </a:r>
          </a:p>
        </p:txBody>
      </p:sp>
      <p:sp>
        <p:nvSpPr>
          <p:cNvPr id="5" name="Sisällön paikkamerkki 4">
            <a:extLst>
              <a:ext uri="{FF2B5EF4-FFF2-40B4-BE49-F238E27FC236}">
                <a16:creationId xmlns:a16="http://schemas.microsoft.com/office/drawing/2014/main" id="{E2D14375-2FA9-796E-7E3C-7872B7C2BF77}"/>
              </a:ext>
            </a:extLst>
          </p:cNvPr>
          <p:cNvSpPr>
            <a:spLocks noGrp="1"/>
          </p:cNvSpPr>
          <p:nvPr>
            <p:ph sz="quarter" idx="4"/>
          </p:nvPr>
        </p:nvSpPr>
        <p:spPr>
          <a:xfrm>
            <a:off x="6096000" y="1772816"/>
            <a:ext cx="5544616" cy="4464497"/>
          </a:xfrm>
          <a:solidFill>
            <a:schemeClr val="bg1">
              <a:lumMod val="95000"/>
            </a:schemeClr>
          </a:solidFill>
        </p:spPr>
        <p:txBody>
          <a:bodyPr/>
          <a:lstStyle/>
          <a:p>
            <a:r>
              <a:rPr lang="fi-FI" sz="1600"/>
              <a:t>Yhteistyön tekemisessä ja tilannekuvan jakamisessa</a:t>
            </a:r>
          </a:p>
          <a:p>
            <a:r>
              <a:rPr lang="fi-FI" sz="1600"/>
              <a:t>Yhteisen vision ja tahtotilan rakentamisessa</a:t>
            </a:r>
          </a:p>
          <a:p>
            <a:r>
              <a:rPr lang="fi-FI" sz="1600"/>
              <a:t>Yhdyspintatoimintojen selkeyttämisessä</a:t>
            </a:r>
          </a:p>
          <a:p>
            <a:r>
              <a:rPr lang="fi-FI" sz="1600"/>
              <a:t>Lähestulkoon kaikessa</a:t>
            </a:r>
          </a:p>
          <a:p>
            <a:r>
              <a:rPr lang="fi-FI" sz="1600"/>
              <a:t>Yhteistyön säännönmukaisuudessa ja tiedonkulussa</a:t>
            </a:r>
          </a:p>
          <a:p>
            <a:r>
              <a:rPr lang="fi-FI" sz="1600"/>
              <a:t>Ennakoivassa yhteistyössä strategisia linjauksia puolin ja toisin valmistellessa, strategioiden integraatiossa</a:t>
            </a:r>
          </a:p>
          <a:p>
            <a:r>
              <a:rPr lang="fi-FI" sz="1600"/>
              <a:t>Vastuunjakokysymyksissä </a:t>
            </a:r>
          </a:p>
          <a:p>
            <a:r>
              <a:rPr lang="fi-FI" sz="1600"/>
              <a:t>Yhteistyö ollut puutteellista mm. palveluverkko ja –strategia valmistelussa</a:t>
            </a:r>
          </a:p>
          <a:p>
            <a:r>
              <a:rPr lang="fi-FI" sz="1600"/>
              <a:t>Tilastoihin ja ennakointiin liittyvää yhteistyötä ei ole vielä juurikaan tehty</a:t>
            </a:r>
          </a:p>
        </p:txBody>
      </p:sp>
      <p:sp>
        <p:nvSpPr>
          <p:cNvPr id="6" name="Dian numeron paikkamerkki 5">
            <a:extLst>
              <a:ext uri="{FF2B5EF4-FFF2-40B4-BE49-F238E27FC236}">
                <a16:creationId xmlns:a16="http://schemas.microsoft.com/office/drawing/2014/main" id="{F14A9338-A866-C445-4EBB-01CD3577B0C2}"/>
              </a:ext>
            </a:extLst>
          </p:cNvPr>
          <p:cNvSpPr>
            <a:spLocks noGrp="1"/>
          </p:cNvSpPr>
          <p:nvPr>
            <p:ph type="sldNum" sz="quarter" idx="12"/>
          </p:nvPr>
        </p:nvSpPr>
        <p:spPr/>
        <p:txBody>
          <a:bodyPr/>
          <a:lstStyle/>
          <a:p>
            <a:fld id="{0861148C-697E-4B67-BDAA-872F34DF1106}" type="slidenum">
              <a:rPr lang="fi-FI" smtClean="0"/>
              <a:t>12</a:t>
            </a:fld>
            <a:endParaRPr lang="fi-FI"/>
          </a:p>
        </p:txBody>
      </p:sp>
      <p:sp>
        <p:nvSpPr>
          <p:cNvPr id="7" name="Otsikko 6">
            <a:extLst>
              <a:ext uri="{FF2B5EF4-FFF2-40B4-BE49-F238E27FC236}">
                <a16:creationId xmlns:a16="http://schemas.microsoft.com/office/drawing/2014/main" id="{723473F5-8656-D496-9284-D568E08CADD1}"/>
              </a:ext>
            </a:extLst>
          </p:cNvPr>
          <p:cNvSpPr>
            <a:spLocks noGrp="1"/>
          </p:cNvSpPr>
          <p:nvPr>
            <p:ph type="title"/>
          </p:nvPr>
        </p:nvSpPr>
        <p:spPr>
          <a:xfrm>
            <a:off x="542798" y="357271"/>
            <a:ext cx="10658475" cy="735349"/>
          </a:xfrm>
        </p:spPr>
        <p:txBody>
          <a:bodyPr/>
          <a:lstStyle/>
          <a:p>
            <a:pPr>
              <a:lnSpc>
                <a:spcPct val="100000"/>
              </a:lnSpc>
            </a:pPr>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Maakuntien liittojen yhdyspintakysely 2023:</a:t>
            </a:r>
            <a:br>
              <a:rPr lang="fi-FI" sz="3600">
                <a:solidFill>
                  <a:schemeClr val="accent4"/>
                </a:solidFill>
              </a:rPr>
            </a:br>
            <a:r>
              <a:rPr lang="fi-FI" sz="3600"/>
              <a:t>Yhteistyön toimivuus </a:t>
            </a:r>
            <a:r>
              <a:rPr lang="fi-FI" sz="2800"/>
              <a:t>– avointen vastausten koonti</a:t>
            </a:r>
            <a:endParaRPr lang="fi-FI" sz="3600"/>
          </a:p>
        </p:txBody>
      </p:sp>
      <p:pic>
        <p:nvPicPr>
          <p:cNvPr id="9" name="Kuva 8" descr="Kuva, joka sisältää kohteen animaatio, kuvitus&#10;&#10;Kuvaus luotu automaattisesti">
            <a:extLst>
              <a:ext uri="{FF2B5EF4-FFF2-40B4-BE49-F238E27FC236}">
                <a16:creationId xmlns:a16="http://schemas.microsoft.com/office/drawing/2014/main" id="{7F962F09-695F-06A2-4699-819320D88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288" y="4978565"/>
            <a:ext cx="2517496" cy="2517496"/>
          </a:xfrm>
          <a:prstGeom prst="rect">
            <a:avLst/>
          </a:prstGeom>
        </p:spPr>
      </p:pic>
    </p:spTree>
    <p:extLst>
      <p:ext uri="{BB962C8B-B14F-4D97-AF65-F5344CB8AC3E}">
        <p14:creationId xmlns:p14="http://schemas.microsoft.com/office/powerpoint/2010/main" val="70824945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49EBA5-A52B-7CF0-E6BE-87104F5D5FB1}"/>
              </a:ext>
            </a:extLst>
          </p:cNvPr>
          <p:cNvSpPr>
            <a:spLocks noGrp="1"/>
          </p:cNvSpPr>
          <p:nvPr>
            <p:ph type="title"/>
          </p:nvPr>
        </p:nvSpPr>
        <p:spPr>
          <a:xfrm>
            <a:off x="766763" y="459943"/>
            <a:ext cx="10658475" cy="1528897"/>
          </a:xfrm>
        </p:spPr>
        <p:txBody>
          <a:bodyPr/>
          <a:lstStyle/>
          <a:p>
            <a:pPr>
              <a:lnSpc>
                <a:spcPct val="100000"/>
              </a:lnSpc>
            </a:pPr>
            <a:r>
              <a:rPr kumimoji="0" lang="fi-FI" sz="1600" b="0" i="0" u="none" strike="noStrike" kern="1200" cap="none" spc="0" normalizeH="0" baseline="0" noProof="0">
                <a:ln>
                  <a:noFill/>
                </a:ln>
                <a:solidFill>
                  <a:srgbClr val="104264"/>
                </a:solidFill>
                <a:effectLst/>
                <a:uLnTx/>
                <a:uFillTx/>
                <a:latin typeface="Work Sans ExtraBold"/>
              </a:rPr>
              <a:t>Maakuntien liittojen yhdyspintakysely 2023:</a:t>
            </a:r>
            <a:br>
              <a:rPr lang="fi-FI" sz="3200"/>
            </a:br>
            <a:r>
              <a:rPr lang="fi-FI" sz="3200">
                <a:solidFill>
                  <a:schemeClr val="accent4"/>
                </a:solidFill>
                <a:latin typeface="Work Sans ExtraBold"/>
              </a:rPr>
              <a:t>Maakunnan liiton rooli TE-palvelut 2024 uudistuksen valmistelussa alueella – esimerkkejä avoimista vastauksista</a:t>
            </a:r>
            <a:endParaRPr lang="fi-FI">
              <a:solidFill>
                <a:schemeClr val="accent4"/>
              </a:solidFill>
            </a:endParaRPr>
          </a:p>
        </p:txBody>
      </p:sp>
      <p:sp>
        <p:nvSpPr>
          <p:cNvPr id="3" name="Sisällön paikkamerkki 2">
            <a:extLst>
              <a:ext uri="{FF2B5EF4-FFF2-40B4-BE49-F238E27FC236}">
                <a16:creationId xmlns:a16="http://schemas.microsoft.com/office/drawing/2014/main" id="{2FEFEFF6-2104-7C86-9782-67E020691040}"/>
              </a:ext>
            </a:extLst>
          </p:cNvPr>
          <p:cNvSpPr>
            <a:spLocks noGrp="1"/>
          </p:cNvSpPr>
          <p:nvPr>
            <p:ph idx="1"/>
          </p:nvPr>
        </p:nvSpPr>
        <p:spPr>
          <a:xfrm>
            <a:off x="623393" y="2240756"/>
            <a:ext cx="7416824" cy="3816648"/>
          </a:xfrm>
        </p:spPr>
        <p:txBody>
          <a:bodyPr/>
          <a:lstStyle/>
          <a:p>
            <a:r>
              <a:rPr lang="fi-FI" sz="1800"/>
              <a:t>Maakunnan liitto kuntajohdon kokousten koolle kutsujana ja yhteistyöpaikkojen tarjoajana, yhteistyön fasilitoijana</a:t>
            </a:r>
          </a:p>
          <a:p>
            <a:r>
              <a:rPr lang="fi-FI" sz="1800"/>
              <a:t>Maakunnan liitto koko alueen laajuisen yhteistyöalueen syntymistä tukemassa</a:t>
            </a:r>
          </a:p>
          <a:p>
            <a:r>
              <a:rPr lang="fi-FI" sz="1800"/>
              <a:t>Maakunnan liitto mukana koordinaatioryhmässä, valmistelevissa työryhmissä ja toimintamallien rakentamisessa</a:t>
            </a:r>
          </a:p>
          <a:p>
            <a:r>
              <a:rPr lang="fi-FI" sz="1800"/>
              <a:t>Valmistelun rahoittaminen AKKE-rahoituksella, kuntien valmiuksien tukeminen muutokseen</a:t>
            </a:r>
          </a:p>
          <a:p>
            <a:r>
              <a:rPr lang="fi-FI" sz="1800"/>
              <a:t>Työllisyyden tilannekuvan tuottaminen uudistustyön tueksi</a:t>
            </a:r>
          </a:p>
          <a:p>
            <a:r>
              <a:rPr lang="fi-FI" sz="1800"/>
              <a:t>Selvitysten tuottaminen uudistuksen tueksi</a:t>
            </a:r>
          </a:p>
          <a:p>
            <a:r>
              <a:rPr lang="fi-FI" sz="1800"/>
              <a:t>Tilaisuuksien järjestäminen TE-uudistuksen eri teemoista</a:t>
            </a:r>
          </a:p>
          <a:p>
            <a:r>
              <a:rPr lang="fi-FI" sz="1800"/>
              <a:t>Ei ole roolia tai rooli on pieni</a:t>
            </a:r>
          </a:p>
          <a:p>
            <a:endParaRPr lang="fi-FI" sz="1800"/>
          </a:p>
        </p:txBody>
      </p:sp>
      <p:sp>
        <p:nvSpPr>
          <p:cNvPr id="4" name="Dian numeron paikkamerkki 3">
            <a:extLst>
              <a:ext uri="{FF2B5EF4-FFF2-40B4-BE49-F238E27FC236}">
                <a16:creationId xmlns:a16="http://schemas.microsoft.com/office/drawing/2014/main" id="{4CB1486E-8CB9-516D-D28C-27741F763E34}"/>
              </a:ext>
            </a:extLst>
          </p:cNvPr>
          <p:cNvSpPr>
            <a:spLocks noGrp="1"/>
          </p:cNvSpPr>
          <p:nvPr>
            <p:ph type="sldNum" sz="quarter" idx="12"/>
          </p:nvPr>
        </p:nvSpPr>
        <p:spPr/>
        <p:txBody>
          <a:bodyPr/>
          <a:lstStyle/>
          <a:p>
            <a:fld id="{0861148C-697E-4B67-BDAA-872F34DF1106}" type="slidenum">
              <a:rPr lang="fi-FI" smtClean="0"/>
              <a:t>13</a:t>
            </a:fld>
            <a:endParaRPr lang="fi-FI"/>
          </a:p>
        </p:txBody>
      </p:sp>
      <p:pic>
        <p:nvPicPr>
          <p:cNvPr id="8" name="Kuva 7" descr="Kuva, joka sisältää kohteen vaate, seisominen, mies, Housut&#10;&#10;Kuvaus luotu automaattisesti">
            <a:extLst>
              <a:ext uri="{FF2B5EF4-FFF2-40B4-BE49-F238E27FC236}">
                <a16:creationId xmlns:a16="http://schemas.microsoft.com/office/drawing/2014/main" id="{8D19CE1F-E93F-EC58-5501-652B4512E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168" y="1764641"/>
            <a:ext cx="4725144" cy="4725144"/>
          </a:xfrm>
          <a:prstGeom prst="rect">
            <a:avLst/>
          </a:prstGeom>
        </p:spPr>
      </p:pic>
    </p:spTree>
    <p:extLst>
      <p:ext uri="{BB962C8B-B14F-4D97-AF65-F5344CB8AC3E}">
        <p14:creationId xmlns:p14="http://schemas.microsoft.com/office/powerpoint/2010/main" val="9077196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54EDF6-C66F-A845-A20B-2DE90EFBD863}"/>
              </a:ext>
            </a:extLst>
          </p:cNvPr>
          <p:cNvSpPr>
            <a:spLocks noGrp="1"/>
          </p:cNvSpPr>
          <p:nvPr>
            <p:ph type="ctrTitle"/>
          </p:nvPr>
        </p:nvSpPr>
        <p:spPr/>
        <p:txBody>
          <a:bodyPr/>
          <a:lstStyle/>
          <a:p>
            <a:r>
              <a:rPr lang="fi-FI"/>
              <a:t>Lisätietoja:</a:t>
            </a:r>
          </a:p>
        </p:txBody>
      </p:sp>
      <p:sp>
        <p:nvSpPr>
          <p:cNvPr id="3" name="Alaotsikko 2">
            <a:extLst>
              <a:ext uri="{FF2B5EF4-FFF2-40B4-BE49-F238E27FC236}">
                <a16:creationId xmlns:a16="http://schemas.microsoft.com/office/drawing/2014/main" id="{ACF51027-158A-42EC-AC80-BC9492A5053E}"/>
              </a:ext>
            </a:extLst>
          </p:cNvPr>
          <p:cNvSpPr>
            <a:spLocks noGrp="1"/>
          </p:cNvSpPr>
          <p:nvPr>
            <p:ph type="subTitle" idx="1"/>
          </p:nvPr>
        </p:nvSpPr>
        <p:spPr/>
        <p:txBody>
          <a:bodyPr/>
          <a:lstStyle/>
          <a:p>
            <a:r>
              <a:rPr lang="fi-FI" sz="2000"/>
              <a:t>Mari Kuparinen				Liisa Jurmu</a:t>
            </a:r>
          </a:p>
          <a:p>
            <a:r>
              <a:rPr lang="fi-FI" sz="2000"/>
              <a:t>044 371 9450					050 479 6835</a:t>
            </a:r>
          </a:p>
          <a:p>
            <a:r>
              <a:rPr lang="fi-FI" sz="2000">
                <a:hlinkClick r:id="rId2">
                  <a:extLst>
                    <a:ext uri="{A12FA001-AC4F-418D-AE19-62706E023703}">
                      <ahyp:hlinkClr xmlns:ahyp="http://schemas.microsoft.com/office/drawing/2018/hyperlinkcolor" val="tx"/>
                    </a:ext>
                  </a:extLst>
                </a:hlinkClick>
              </a:rPr>
              <a:t>Mari.kuparinen@kuntaliitto.fi</a:t>
            </a:r>
            <a:r>
              <a:rPr lang="fi-FI" sz="2000"/>
              <a:t>		</a:t>
            </a:r>
            <a:r>
              <a:rPr lang="fi-FI" sz="2000">
                <a:hlinkClick r:id="rId3">
                  <a:extLst>
                    <a:ext uri="{A12FA001-AC4F-418D-AE19-62706E023703}">
                      <ahyp:hlinkClr xmlns:ahyp="http://schemas.microsoft.com/office/drawing/2018/hyperlinkcolor" val="tx"/>
                    </a:ext>
                  </a:extLst>
                </a:hlinkClick>
              </a:rPr>
              <a:t>liisa.jurmu@kuntaliitto.fi</a:t>
            </a:r>
            <a:endParaRPr lang="fi-FI" sz="2000"/>
          </a:p>
          <a:p>
            <a:endParaRPr lang="fi-FI" sz="2000"/>
          </a:p>
          <a:p>
            <a:r>
              <a:rPr lang="fi-FI" sz="2000"/>
              <a:t>Marianne Pekola-Sjöblom</a:t>
            </a:r>
          </a:p>
          <a:p>
            <a:r>
              <a:rPr lang="fi-FI" sz="2000"/>
              <a:t>050 337 5634</a:t>
            </a:r>
          </a:p>
          <a:p>
            <a:r>
              <a:rPr lang="fi-FI" sz="2000"/>
              <a:t>marianne.pekola-sjoblom@</a:t>
            </a:r>
            <a:r>
              <a:rPr lang="fi-FI" sz="1800"/>
              <a:t>kuntaliitto</a:t>
            </a:r>
            <a:r>
              <a:rPr lang="fi-FI" sz="2000"/>
              <a:t>.fi</a:t>
            </a:r>
          </a:p>
        </p:txBody>
      </p:sp>
      <p:sp>
        <p:nvSpPr>
          <p:cNvPr id="4" name="Dian numeron paikkamerkki 3">
            <a:extLst>
              <a:ext uri="{FF2B5EF4-FFF2-40B4-BE49-F238E27FC236}">
                <a16:creationId xmlns:a16="http://schemas.microsoft.com/office/drawing/2014/main" id="{0EAB619C-6B97-198A-A5EF-8AE703EC08DC}"/>
              </a:ext>
            </a:extLst>
          </p:cNvPr>
          <p:cNvSpPr>
            <a:spLocks noGrp="1"/>
          </p:cNvSpPr>
          <p:nvPr>
            <p:ph type="sldNum" sz="quarter" idx="12"/>
          </p:nvPr>
        </p:nvSpPr>
        <p:spPr/>
        <p:txBody>
          <a:bodyPr/>
          <a:lstStyle/>
          <a:p>
            <a:fld id="{0861148C-697E-4B67-BDAA-872F34DF1106}" type="slidenum">
              <a:rPr lang="fi-FI" smtClean="0"/>
              <a:pPr/>
              <a:t>14</a:t>
            </a:fld>
            <a:endParaRPr lang="fi-FI"/>
          </a:p>
        </p:txBody>
      </p:sp>
    </p:spTree>
    <p:extLst>
      <p:ext uri="{BB962C8B-B14F-4D97-AF65-F5344CB8AC3E}">
        <p14:creationId xmlns:p14="http://schemas.microsoft.com/office/powerpoint/2010/main" val="357256032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E0B8F-E9D9-DC10-81F1-8A4CA2C9251A}"/>
              </a:ext>
            </a:extLst>
          </p:cNvPr>
          <p:cNvSpPr>
            <a:spLocks noGrp="1"/>
          </p:cNvSpPr>
          <p:nvPr>
            <p:ph type="title"/>
          </p:nvPr>
        </p:nvSpPr>
        <p:spPr>
          <a:xfrm>
            <a:off x="975797" y="548680"/>
            <a:ext cx="10658475" cy="648296"/>
          </a:xfrm>
        </p:spPr>
        <p:txBody>
          <a:bodyPr/>
          <a:lstStyle/>
          <a:p>
            <a:r>
              <a:rPr lang="fi-FI" sz="3600"/>
              <a:t>Maakuntien liittojen yhdyspintakysely 2023</a:t>
            </a:r>
            <a:br>
              <a:rPr lang="fi-FI">
                <a:solidFill>
                  <a:schemeClr val="accent4"/>
                </a:solidFill>
              </a:rPr>
            </a:br>
            <a:r>
              <a:rPr lang="fi-FI" sz="2800">
                <a:solidFill>
                  <a:schemeClr val="accent2">
                    <a:lumMod val="90000"/>
                  </a:schemeClr>
                </a:solidFill>
              </a:rPr>
              <a:t>Perustietoa kyselystä</a:t>
            </a:r>
          </a:p>
        </p:txBody>
      </p:sp>
      <p:sp>
        <p:nvSpPr>
          <p:cNvPr id="3" name="Sisällön paikkamerkki 2">
            <a:extLst>
              <a:ext uri="{FF2B5EF4-FFF2-40B4-BE49-F238E27FC236}">
                <a16:creationId xmlns:a16="http://schemas.microsoft.com/office/drawing/2014/main" id="{E8496FA9-1325-0A91-20D2-DB589BB4FDB7}"/>
              </a:ext>
            </a:extLst>
          </p:cNvPr>
          <p:cNvSpPr>
            <a:spLocks noGrp="1"/>
          </p:cNvSpPr>
          <p:nvPr>
            <p:ph idx="1"/>
          </p:nvPr>
        </p:nvSpPr>
        <p:spPr>
          <a:xfrm>
            <a:off x="776219" y="1556792"/>
            <a:ext cx="8200101" cy="4536505"/>
          </a:xfrm>
        </p:spPr>
        <p:txBody>
          <a:bodyPr/>
          <a:lstStyle/>
          <a:p>
            <a:r>
              <a:rPr lang="fi-FI"/>
              <a:t>Kysely kohdistui maakunnan liiton, kuntien ja hyvinvointialueen alueelliseen yhteistyöhön. Kyselyllä haluttiin selvittää, millaista yhteistyötä maakuntien liitot tekevät alueen kuntien ja hyvinvointialueen kanssa, millainen rooli maakuntien liitoilla alueen toimijoiden yhteistyössä on, sekä millaisia kokemuksia maakuntien liitoilla yhteistyöstä on. </a:t>
            </a:r>
          </a:p>
          <a:p>
            <a:r>
              <a:rPr lang="fi-FI"/>
              <a:t>Kysely lähetettiin kaikille maakuntien liitoille. Kysely lähetettiin maakuntajohtajille, hallintojohtajille ja aluekehitysjohtajille. Jokaisesta liitosta toivottiin yhtä vastausta, ja kyselyn vastaanottajia pyydettiin valitsemaan sopiva henkilö kyselyyn vastaajaksi. </a:t>
            </a:r>
          </a:p>
          <a:p>
            <a:r>
              <a:rPr lang="fi-FI"/>
              <a:t>Kysely toteutettiin kesä-elokuussa 2023 ja siihen saatiin vastaukset 16 maakunnan liitolta. Vastaajista 8 oli maakuntajohtajia, 5 aluekehitysjohtajia (tai vastaavia) ja loput muita johtajia tai asiantuntijoita.  </a:t>
            </a:r>
          </a:p>
          <a:p>
            <a:endParaRPr lang="fi-FI"/>
          </a:p>
        </p:txBody>
      </p:sp>
      <p:sp>
        <p:nvSpPr>
          <p:cNvPr id="4" name="Dian numeron paikkamerkki 3">
            <a:extLst>
              <a:ext uri="{FF2B5EF4-FFF2-40B4-BE49-F238E27FC236}">
                <a16:creationId xmlns:a16="http://schemas.microsoft.com/office/drawing/2014/main" id="{37F93674-50CF-1A68-7D60-E839E566E5A5}"/>
              </a:ext>
            </a:extLst>
          </p:cNvPr>
          <p:cNvSpPr>
            <a:spLocks noGrp="1"/>
          </p:cNvSpPr>
          <p:nvPr>
            <p:ph type="sldNum" sz="quarter" idx="12"/>
          </p:nvPr>
        </p:nvSpPr>
        <p:spPr/>
        <p:txBody>
          <a:bodyPr/>
          <a:lstStyle/>
          <a:p>
            <a:fld id="{0861148C-697E-4B67-BDAA-872F34DF1106}" type="slidenum">
              <a:rPr lang="fi-FI" smtClean="0"/>
              <a:t>2</a:t>
            </a:fld>
            <a:endParaRPr lang="fi-FI"/>
          </a:p>
        </p:txBody>
      </p:sp>
      <p:pic>
        <p:nvPicPr>
          <p:cNvPr id="6" name="Kuva 5" descr="Kuva, joka sisältää kohteen clipart, muotoilu, pikseli, animaatio&#10;&#10;Kuvaus luotu automaattisesti">
            <a:extLst>
              <a:ext uri="{FF2B5EF4-FFF2-40B4-BE49-F238E27FC236}">
                <a16:creationId xmlns:a16="http://schemas.microsoft.com/office/drawing/2014/main" id="{B7E28562-17F5-80F4-80EF-5577CFE1D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8063" y="1412776"/>
            <a:ext cx="2032614" cy="4536506"/>
          </a:xfrm>
          <a:prstGeom prst="rect">
            <a:avLst/>
          </a:prstGeom>
        </p:spPr>
      </p:pic>
    </p:spTree>
    <p:extLst>
      <p:ext uri="{BB962C8B-B14F-4D97-AF65-F5344CB8AC3E}">
        <p14:creationId xmlns:p14="http://schemas.microsoft.com/office/powerpoint/2010/main" val="236501626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E0B8F-E9D9-DC10-81F1-8A4CA2C9251A}"/>
              </a:ext>
            </a:extLst>
          </p:cNvPr>
          <p:cNvSpPr>
            <a:spLocks noGrp="1"/>
          </p:cNvSpPr>
          <p:nvPr>
            <p:ph type="title"/>
          </p:nvPr>
        </p:nvSpPr>
        <p:spPr>
          <a:xfrm>
            <a:off x="766763" y="836712"/>
            <a:ext cx="10945861" cy="648296"/>
          </a:xfrm>
        </p:spPr>
        <p:txBody>
          <a:bodyPr/>
          <a:lstStyle/>
          <a:p>
            <a:r>
              <a:rPr lang="fi-FI" sz="3600"/>
              <a:t>Maakuntien liittojen yhdyspintakysely 2023</a:t>
            </a:r>
            <a:br>
              <a:rPr lang="fi-FI">
                <a:solidFill>
                  <a:schemeClr val="accent4"/>
                </a:solidFill>
              </a:rPr>
            </a:br>
            <a:r>
              <a:rPr lang="fi-FI" sz="2800">
                <a:solidFill>
                  <a:schemeClr val="accent2">
                    <a:lumMod val="90000"/>
                  </a:schemeClr>
                </a:solidFill>
              </a:rPr>
              <a:t>Keskeisiä huomioita 1/2</a:t>
            </a:r>
          </a:p>
        </p:txBody>
      </p:sp>
      <p:sp>
        <p:nvSpPr>
          <p:cNvPr id="3" name="Sisällön paikkamerkki 2">
            <a:extLst>
              <a:ext uri="{FF2B5EF4-FFF2-40B4-BE49-F238E27FC236}">
                <a16:creationId xmlns:a16="http://schemas.microsoft.com/office/drawing/2014/main" id="{E8496FA9-1325-0A91-20D2-DB589BB4FDB7}"/>
              </a:ext>
            </a:extLst>
          </p:cNvPr>
          <p:cNvSpPr>
            <a:spLocks noGrp="1"/>
          </p:cNvSpPr>
          <p:nvPr>
            <p:ph idx="1"/>
          </p:nvPr>
        </p:nvSpPr>
        <p:spPr>
          <a:xfrm>
            <a:off x="766763" y="2060847"/>
            <a:ext cx="10658475" cy="4248473"/>
          </a:xfrm>
        </p:spPr>
        <p:txBody>
          <a:bodyPr/>
          <a:lstStyle/>
          <a:p>
            <a:pPr lvl="0">
              <a:tabLst>
                <a:tab pos="457200" algn="l"/>
              </a:tabLst>
            </a:pPr>
            <a:r>
              <a:rPr lang="fi-FI" sz="1800"/>
              <a:t>Maakunnan liiton rooli kuntien ja hyvinvointialueiden kanssa tehtävässä yhteistyössä vaihtelee merkittävästi eri alueilla. Myös yhteistyön määrässä ja sisällöissä näyttäisi olevan merkittäviä eroja eri alueiden välillä. </a:t>
            </a:r>
          </a:p>
          <a:p>
            <a:pPr lvl="0">
              <a:tabLst>
                <a:tab pos="457200" algn="l"/>
              </a:tabLst>
            </a:pPr>
            <a:r>
              <a:rPr lang="fi-FI" sz="1800"/>
              <a:t>Maakunnan liiton roolina on vastanneiden mukaan muun muassa tuottaa tietoa ja tilannekuvaa alueesta, toimia kehittäjänä ja verkostojen kokoajana sekä ”alustana kuntien ja hyvinvointialueen yhteistyössä”.</a:t>
            </a:r>
          </a:p>
          <a:p>
            <a:pPr lvl="0">
              <a:tabLst>
                <a:tab pos="457200" algn="l"/>
              </a:tabLst>
            </a:pPr>
            <a:r>
              <a:rPr lang="fi-FI" sz="1800"/>
              <a:t>Kuntayhteistyön arvioidaan toimivan hyvin ja suuri osa vastanneista kokee myös hyvinvointialueen kanssa tehtävän yhteistyön toimivana. Yhteistyötä maakunnan liiton ja hyvinvointialueen välillä koetaan kuitenkin olevan vähän; vastanneista joka neljäs kertoo yhteistyötä tehtävän paljon ja joka kolmannen mukaan vain vähän. </a:t>
            </a:r>
          </a:p>
          <a:p>
            <a:pPr lvl="0">
              <a:spcAft>
                <a:spcPts val="800"/>
              </a:spcAft>
              <a:tabLst>
                <a:tab pos="457200" algn="l"/>
              </a:tabLst>
            </a:pPr>
            <a:r>
              <a:rPr lang="fi-FI" sz="1800"/>
              <a:t>Puolet vastanneista kokee kuntien, hyvinvointialueen ja maakunnan liiton yhteistyön olevan avointa, vuorovaikutteista ja kumppanuuteen perustuvaa. Yhteistyön suunnitelmallisuudessa ja yhteisessä tilannekuvassa ja tietopohjassa näyttäisi olevan useimmilla alueilla vielä paljon tekemistä.</a:t>
            </a:r>
          </a:p>
          <a:p>
            <a:pPr marL="0" indent="0">
              <a:buNone/>
            </a:pPr>
            <a:endParaRPr lang="fi-FI"/>
          </a:p>
          <a:p>
            <a:endParaRPr lang="fi-FI"/>
          </a:p>
        </p:txBody>
      </p:sp>
      <p:sp>
        <p:nvSpPr>
          <p:cNvPr id="4" name="Dian numeron paikkamerkki 3">
            <a:extLst>
              <a:ext uri="{FF2B5EF4-FFF2-40B4-BE49-F238E27FC236}">
                <a16:creationId xmlns:a16="http://schemas.microsoft.com/office/drawing/2014/main" id="{37F93674-50CF-1A68-7D60-E839E566E5A5}"/>
              </a:ext>
            </a:extLst>
          </p:cNvPr>
          <p:cNvSpPr>
            <a:spLocks noGrp="1"/>
          </p:cNvSpPr>
          <p:nvPr>
            <p:ph type="sldNum" sz="quarter" idx="12"/>
          </p:nvPr>
        </p:nvSpPr>
        <p:spPr/>
        <p:txBody>
          <a:bodyPr/>
          <a:lstStyle/>
          <a:p>
            <a:fld id="{0861148C-697E-4B67-BDAA-872F34DF1106}" type="slidenum">
              <a:rPr lang="fi-FI" smtClean="0"/>
              <a:t>3</a:t>
            </a:fld>
            <a:endParaRPr lang="fi-FI"/>
          </a:p>
        </p:txBody>
      </p:sp>
    </p:spTree>
    <p:extLst>
      <p:ext uri="{BB962C8B-B14F-4D97-AF65-F5344CB8AC3E}">
        <p14:creationId xmlns:p14="http://schemas.microsoft.com/office/powerpoint/2010/main" val="116290968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DE0B8F-E9D9-DC10-81F1-8A4CA2C9251A}"/>
              </a:ext>
            </a:extLst>
          </p:cNvPr>
          <p:cNvSpPr>
            <a:spLocks noGrp="1"/>
          </p:cNvSpPr>
          <p:nvPr>
            <p:ph type="title"/>
          </p:nvPr>
        </p:nvSpPr>
        <p:spPr>
          <a:xfrm>
            <a:off x="766763" y="836712"/>
            <a:ext cx="10658475" cy="648296"/>
          </a:xfrm>
        </p:spPr>
        <p:txBody>
          <a:bodyPr/>
          <a:lstStyle/>
          <a:p>
            <a:r>
              <a:rPr lang="fi-FI" sz="3600"/>
              <a:t>Maakuntien liittojen yhdyspintakysely 2023</a:t>
            </a:r>
            <a:br>
              <a:rPr lang="fi-FI" sz="3600">
                <a:solidFill>
                  <a:schemeClr val="accent4"/>
                </a:solidFill>
              </a:rPr>
            </a:br>
            <a:r>
              <a:rPr lang="fi-FI" sz="2800">
                <a:solidFill>
                  <a:schemeClr val="accent2">
                    <a:lumMod val="90000"/>
                  </a:schemeClr>
                </a:solidFill>
              </a:rPr>
              <a:t>Keskeisiä huomioita 2/2</a:t>
            </a:r>
            <a:endParaRPr lang="fi-FI" sz="2400">
              <a:solidFill>
                <a:schemeClr val="accent2">
                  <a:lumMod val="90000"/>
                </a:schemeClr>
              </a:solidFill>
            </a:endParaRPr>
          </a:p>
        </p:txBody>
      </p:sp>
      <p:sp>
        <p:nvSpPr>
          <p:cNvPr id="3" name="Sisällön paikkamerkki 2">
            <a:extLst>
              <a:ext uri="{FF2B5EF4-FFF2-40B4-BE49-F238E27FC236}">
                <a16:creationId xmlns:a16="http://schemas.microsoft.com/office/drawing/2014/main" id="{E8496FA9-1325-0A91-20D2-DB589BB4FDB7}"/>
              </a:ext>
            </a:extLst>
          </p:cNvPr>
          <p:cNvSpPr>
            <a:spLocks noGrp="1"/>
          </p:cNvSpPr>
          <p:nvPr>
            <p:ph idx="1"/>
          </p:nvPr>
        </p:nvSpPr>
        <p:spPr>
          <a:xfrm>
            <a:off x="766762" y="1916832"/>
            <a:ext cx="10658475" cy="4608513"/>
          </a:xfrm>
        </p:spPr>
        <p:txBody>
          <a:bodyPr/>
          <a:lstStyle/>
          <a:p>
            <a:pPr>
              <a:tabLst>
                <a:tab pos="457200" algn="l"/>
              </a:tabLst>
            </a:pPr>
            <a:r>
              <a:rPr lang="fi-FI" sz="1800"/>
              <a:t>Strategisen yhteistyön (yhteiset strategiset aluetta koskevat linjaukset ja strateginen yhteistyösopimus) tilanne jakautuu runsaasti alueittain. Yhteistyö strategisissa linjauksissa toteutuu mm. yhteisenä strategian laatimisena, yhteisen tilannekuvan luomisena, yhteisinä maakunnan kehittämisen linjauksina, yhteisinä aluekehittämiskeskusteluina ja yhteisten hallitusohjelmatavoitteiden laatimisena. </a:t>
            </a:r>
          </a:p>
          <a:p>
            <a:pPr>
              <a:tabLst>
                <a:tab pos="457200" algn="l"/>
              </a:tabLst>
            </a:pPr>
            <a:r>
              <a:rPr lang="fi-FI" sz="1800"/>
              <a:t>Maakunnan liitto toimii osalla alueista kuntien ja hyvinvointialueen yhteistyön tukijana ja tämä rooli näkyy myös vahvasti TE-palvelut 2024 –uudistuksen valmistelussa. </a:t>
            </a:r>
          </a:p>
          <a:p>
            <a:pPr>
              <a:spcAft>
                <a:spcPts val="800"/>
              </a:spcAft>
              <a:tabLst>
                <a:tab pos="457200" algn="l"/>
              </a:tabLst>
            </a:pPr>
            <a:r>
              <a:rPr lang="fi-FI" sz="1800"/>
              <a:t>Yhteistyö on kyselyn vastausten mukaan etenemässä ja tiivistymässä. Yhteisiä suunnitelmia on olemassa ja yhteistyössä on monilla alueilla monia toimivia osa-alueita. Yhteistyön toimivuuden osalta esille tuli mm. toimiva vuorovaikutus ja rakentavat keskustelut, säännölliset tapaamiset, avoimuus ja yhteinen tahtotila, yhteiset strategiset linjaukset ja onnistumiset eri yhteistyöteemoissa. </a:t>
            </a:r>
          </a:p>
          <a:p>
            <a:pPr>
              <a:spcAft>
                <a:spcPts val="800"/>
              </a:spcAft>
              <a:tabLst>
                <a:tab pos="457200" algn="l"/>
              </a:tabLst>
            </a:pPr>
            <a:r>
              <a:rPr lang="fi-FI" sz="1800"/>
              <a:t>Parannettavaa yhteistyössä nähtiin erityisesti mm. tilannekuvan jakamisessa, yhteisen vision rakentamisessa, yhdyspintojen selkeyttämisessä, ennakoivassa yhteistyössä, strategioiden integraatiossa ja palveluverkkoon liittyvässä valmistelussa.</a:t>
            </a:r>
          </a:p>
          <a:p>
            <a:pPr marL="0" indent="0">
              <a:buNone/>
            </a:pPr>
            <a:endParaRPr lang="fi-FI"/>
          </a:p>
          <a:p>
            <a:endParaRPr lang="fi-FI"/>
          </a:p>
        </p:txBody>
      </p:sp>
      <p:sp>
        <p:nvSpPr>
          <p:cNvPr id="4" name="Dian numeron paikkamerkki 3">
            <a:extLst>
              <a:ext uri="{FF2B5EF4-FFF2-40B4-BE49-F238E27FC236}">
                <a16:creationId xmlns:a16="http://schemas.microsoft.com/office/drawing/2014/main" id="{37F93674-50CF-1A68-7D60-E839E566E5A5}"/>
              </a:ext>
            </a:extLst>
          </p:cNvPr>
          <p:cNvSpPr>
            <a:spLocks noGrp="1"/>
          </p:cNvSpPr>
          <p:nvPr>
            <p:ph type="sldNum" sz="quarter" idx="12"/>
          </p:nvPr>
        </p:nvSpPr>
        <p:spPr/>
        <p:txBody>
          <a:bodyPr/>
          <a:lstStyle/>
          <a:p>
            <a:fld id="{0861148C-697E-4B67-BDAA-872F34DF1106}" type="slidenum">
              <a:rPr lang="fi-FI" smtClean="0"/>
              <a:t>4</a:t>
            </a:fld>
            <a:endParaRPr lang="fi-FI"/>
          </a:p>
        </p:txBody>
      </p:sp>
    </p:spTree>
    <p:extLst>
      <p:ext uri="{BB962C8B-B14F-4D97-AF65-F5344CB8AC3E}">
        <p14:creationId xmlns:p14="http://schemas.microsoft.com/office/powerpoint/2010/main" val="84396293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BFFD8-F89E-AC38-79CA-46C7FF157C83}"/>
              </a:ext>
            </a:extLst>
          </p:cNvPr>
          <p:cNvSpPr>
            <a:spLocks noGrp="1"/>
          </p:cNvSpPr>
          <p:nvPr>
            <p:ph type="title"/>
          </p:nvPr>
        </p:nvSpPr>
        <p:spPr>
          <a:xfrm>
            <a:off x="2279576" y="2852936"/>
            <a:ext cx="8209558" cy="1588238"/>
          </a:xfrm>
        </p:spPr>
        <p:txBody>
          <a:bodyPr/>
          <a:lstStyle/>
          <a:p>
            <a:pPr algn="l"/>
            <a:r>
              <a:rPr lang="fi-FI"/>
              <a:t>Kyselyn tulokset</a:t>
            </a:r>
          </a:p>
        </p:txBody>
      </p:sp>
      <p:sp>
        <p:nvSpPr>
          <p:cNvPr id="4" name="Dian numeron paikkamerkki 3">
            <a:extLst>
              <a:ext uri="{FF2B5EF4-FFF2-40B4-BE49-F238E27FC236}">
                <a16:creationId xmlns:a16="http://schemas.microsoft.com/office/drawing/2014/main" id="{BF0AACF4-FE24-0D4B-8EB2-B29A95189912}"/>
              </a:ext>
            </a:extLst>
          </p:cNvPr>
          <p:cNvSpPr>
            <a:spLocks noGrp="1"/>
          </p:cNvSpPr>
          <p:nvPr>
            <p:ph type="sldNum" sz="quarter" idx="12"/>
          </p:nvPr>
        </p:nvSpPr>
        <p:spPr/>
        <p:txBody>
          <a:bodyPr/>
          <a:lstStyle/>
          <a:p>
            <a:fld id="{0861148C-697E-4B67-BDAA-872F34DF1106}" type="slidenum">
              <a:rPr lang="fi-FI" smtClean="0"/>
              <a:pPr/>
              <a:t>5</a:t>
            </a:fld>
            <a:endParaRPr lang="fi-FI"/>
          </a:p>
        </p:txBody>
      </p:sp>
      <p:sp>
        <p:nvSpPr>
          <p:cNvPr id="5" name="Tekstiruutu 4">
            <a:extLst>
              <a:ext uri="{FF2B5EF4-FFF2-40B4-BE49-F238E27FC236}">
                <a16:creationId xmlns:a16="http://schemas.microsoft.com/office/drawing/2014/main" id="{F905878B-5693-7F31-80B0-658686D4C3B0}"/>
              </a:ext>
            </a:extLst>
          </p:cNvPr>
          <p:cNvSpPr txBox="1"/>
          <p:nvPr/>
        </p:nvSpPr>
        <p:spPr>
          <a:xfrm>
            <a:off x="2279576" y="2276872"/>
            <a:ext cx="6096000" cy="400110"/>
          </a:xfrm>
          <a:prstGeom prst="rect">
            <a:avLst/>
          </a:prstGeom>
          <a:noFill/>
        </p:spPr>
        <p:txBody>
          <a:bodyPr wrap="square">
            <a:spAutoFit/>
          </a:bodyPr>
          <a:lstStyle/>
          <a:p>
            <a:r>
              <a:rPr lang="fi-FI" sz="2000">
                <a:solidFill>
                  <a:schemeClr val="bg1"/>
                </a:solidFill>
                <a:latin typeface="+mj-lt"/>
              </a:rPr>
              <a:t>Maakuntien liittojen yhdyspintakysely 2023:</a:t>
            </a:r>
          </a:p>
        </p:txBody>
      </p:sp>
    </p:spTree>
    <p:extLst>
      <p:ext uri="{BB962C8B-B14F-4D97-AF65-F5344CB8AC3E}">
        <p14:creationId xmlns:p14="http://schemas.microsoft.com/office/powerpoint/2010/main" val="36854303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648FCA3-78AB-6086-ACFF-14B8A7C4CA28}"/>
              </a:ext>
            </a:extLst>
          </p:cNvPr>
          <p:cNvSpPr>
            <a:spLocks noGrp="1"/>
          </p:cNvSpPr>
          <p:nvPr>
            <p:ph type="title"/>
          </p:nvPr>
        </p:nvSpPr>
        <p:spPr/>
        <p:txBody>
          <a:bodyPr/>
          <a:lstStyle/>
          <a:p>
            <a:r>
              <a:rPr kumimoji="0" lang="fi-FI" sz="14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Maakuntien liittojen yhdyspintakysely 2023: </a:t>
            </a:r>
            <a:br>
              <a:rPr lang="fi-FI" sz="3200">
                <a:solidFill>
                  <a:schemeClr val="accent4"/>
                </a:solidFill>
              </a:rPr>
            </a:br>
            <a:r>
              <a:rPr lang="fi-FI" sz="3200"/>
              <a:t>Näkemykset maakunnan liiton yhteistyön toimivuudesta </a:t>
            </a:r>
            <a:r>
              <a:rPr lang="fi-FI" sz="3200" u="sng"/>
              <a:t>alueen kuntien</a:t>
            </a:r>
            <a:r>
              <a:rPr lang="fi-FI" sz="3200"/>
              <a:t> kanssa. </a:t>
            </a:r>
            <a:br>
              <a:rPr lang="fi-FI" sz="3200">
                <a:solidFill>
                  <a:schemeClr val="accent4"/>
                </a:solidFill>
              </a:rPr>
            </a:br>
            <a:r>
              <a:rPr lang="fi-FI" sz="2000">
                <a:solidFill>
                  <a:schemeClr val="accent1"/>
                </a:solidFill>
              </a:rPr>
              <a:t>Vastausten %-jakaumat, N=16.</a:t>
            </a:r>
            <a:endParaRPr lang="fi-FI" sz="3200">
              <a:solidFill>
                <a:schemeClr val="accent1"/>
              </a:solidFill>
            </a:endParaRPr>
          </a:p>
        </p:txBody>
      </p:sp>
      <p:graphicFrame>
        <p:nvGraphicFramePr>
          <p:cNvPr id="8" name="Sisällön paikkamerkki 7">
            <a:extLst>
              <a:ext uri="{FF2B5EF4-FFF2-40B4-BE49-F238E27FC236}">
                <a16:creationId xmlns:a16="http://schemas.microsoft.com/office/drawing/2014/main" id="{3F61C671-3383-6AAD-EB26-33430367ACD3}"/>
              </a:ext>
            </a:extLst>
          </p:cNvPr>
          <p:cNvGraphicFramePr>
            <a:graphicFrameLocks noGrp="1"/>
          </p:cNvGraphicFramePr>
          <p:nvPr>
            <p:ph idx="1"/>
            <p:extLst>
              <p:ext uri="{D42A27DB-BD31-4B8C-83A1-F6EECF244321}">
                <p14:modId xmlns:p14="http://schemas.microsoft.com/office/powerpoint/2010/main" val="2439554729"/>
              </p:ext>
            </p:extLst>
          </p:nvPr>
        </p:nvGraphicFramePr>
        <p:xfrm>
          <a:off x="744459" y="2473608"/>
          <a:ext cx="7129437"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2" name="Dian numeron paikkamerkki 1">
            <a:extLst>
              <a:ext uri="{FF2B5EF4-FFF2-40B4-BE49-F238E27FC236}">
                <a16:creationId xmlns:a16="http://schemas.microsoft.com/office/drawing/2014/main" id="{9D49403C-04AE-E84B-7487-845B8D07AA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4" name="Tekstiruutu 3">
            <a:extLst>
              <a:ext uri="{FF2B5EF4-FFF2-40B4-BE49-F238E27FC236}">
                <a16:creationId xmlns:a16="http://schemas.microsoft.com/office/drawing/2014/main" id="{5AB9CDBF-9F66-E452-1E43-3262C06362CB}"/>
              </a:ext>
            </a:extLst>
          </p:cNvPr>
          <p:cNvSpPr txBox="1"/>
          <p:nvPr/>
        </p:nvSpPr>
        <p:spPr>
          <a:xfrm>
            <a:off x="8184231" y="2996952"/>
            <a:ext cx="3241005" cy="1477328"/>
          </a:xfrm>
          <a:prstGeom prst="rect">
            <a:avLst/>
          </a:prstGeom>
          <a:solidFill>
            <a:schemeClr val="accent2"/>
          </a:solidFill>
        </p:spPr>
        <p:txBody>
          <a:bodyPr wrap="square" rtlCol="0">
            <a:spAutoFit/>
          </a:bodyPr>
          <a:lstStyle/>
          <a:p>
            <a:r>
              <a:rPr lang="fi-FI" sz="1800"/>
              <a:t>Kaikkien vastanneiden </a:t>
            </a:r>
          </a:p>
          <a:p>
            <a:r>
              <a:rPr lang="fi-FI"/>
              <a:t>m</a:t>
            </a:r>
            <a:r>
              <a:rPr lang="fi-FI" sz="1800"/>
              <a:t>ielestä maakunnan liiton yhteistyö alueen kuntien kanssa toimii melko tai erittäin hyvin.</a:t>
            </a:r>
            <a:endParaRPr lang="fi-FI"/>
          </a:p>
        </p:txBody>
      </p:sp>
    </p:spTree>
    <p:extLst>
      <p:ext uri="{BB962C8B-B14F-4D97-AF65-F5344CB8AC3E}">
        <p14:creationId xmlns:p14="http://schemas.microsoft.com/office/powerpoint/2010/main" val="140134048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648FCA3-78AB-6086-ACFF-14B8A7C4CA28}"/>
              </a:ext>
            </a:extLst>
          </p:cNvPr>
          <p:cNvSpPr>
            <a:spLocks noGrp="1"/>
          </p:cNvSpPr>
          <p:nvPr>
            <p:ph type="title"/>
          </p:nvPr>
        </p:nvSpPr>
        <p:spPr>
          <a:xfrm>
            <a:off x="623393" y="620688"/>
            <a:ext cx="10297144" cy="1008113"/>
          </a:xfrm>
        </p:spPr>
        <p:txBody>
          <a:bodyPr/>
          <a:lstStyle/>
          <a:p>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Maakuntien liittojen yhdyspintakysely 2023: </a:t>
            </a:r>
            <a:br>
              <a:rPr lang="fi-FI" sz="3200">
                <a:solidFill>
                  <a:schemeClr val="accent4"/>
                </a:solidFill>
              </a:rPr>
            </a:br>
            <a:r>
              <a:rPr lang="fi-FI" sz="2800"/>
              <a:t>Näkemykset maakunnan liiton yhteistyön toimivuudesta </a:t>
            </a:r>
            <a:r>
              <a:rPr lang="fi-FI" sz="2800" u="sng"/>
              <a:t>hyvinvointialueen</a:t>
            </a:r>
            <a:r>
              <a:rPr lang="fi-FI" sz="2800"/>
              <a:t> kanssa. </a:t>
            </a:r>
            <a:br>
              <a:rPr lang="fi-FI" sz="3200">
                <a:solidFill>
                  <a:schemeClr val="accent4"/>
                </a:solidFill>
              </a:rPr>
            </a:br>
            <a:r>
              <a:rPr lang="fi-FI" sz="2000">
                <a:solidFill>
                  <a:schemeClr val="accent1"/>
                </a:solidFill>
              </a:rPr>
              <a:t>Vastausten %-jakaumat, N=16.</a:t>
            </a:r>
            <a:endParaRPr lang="fi-FI" sz="3200">
              <a:solidFill>
                <a:schemeClr val="accent1"/>
              </a:solidFill>
            </a:endParaRPr>
          </a:p>
        </p:txBody>
      </p:sp>
      <p:graphicFrame>
        <p:nvGraphicFramePr>
          <p:cNvPr id="8" name="Sisällön paikkamerkki 7">
            <a:extLst>
              <a:ext uri="{FF2B5EF4-FFF2-40B4-BE49-F238E27FC236}">
                <a16:creationId xmlns:a16="http://schemas.microsoft.com/office/drawing/2014/main" id="{3F61C671-3383-6AAD-EB26-33430367ACD3}"/>
              </a:ext>
            </a:extLst>
          </p:cNvPr>
          <p:cNvGraphicFramePr>
            <a:graphicFrameLocks noGrp="1"/>
          </p:cNvGraphicFramePr>
          <p:nvPr>
            <p:ph idx="1"/>
            <p:extLst>
              <p:ext uri="{D42A27DB-BD31-4B8C-83A1-F6EECF244321}">
                <p14:modId xmlns:p14="http://schemas.microsoft.com/office/powerpoint/2010/main" val="2202741906"/>
              </p:ext>
            </p:extLst>
          </p:nvPr>
        </p:nvGraphicFramePr>
        <p:xfrm>
          <a:off x="744459" y="2473608"/>
          <a:ext cx="7511781" cy="3619688"/>
        </p:xfrm>
        <a:graphic>
          <a:graphicData uri="http://schemas.openxmlformats.org/drawingml/2006/chart">
            <c:chart xmlns:c="http://schemas.openxmlformats.org/drawingml/2006/chart" xmlns:r="http://schemas.openxmlformats.org/officeDocument/2006/relationships" r:id="rId2"/>
          </a:graphicData>
        </a:graphic>
      </p:graphicFrame>
      <p:sp>
        <p:nvSpPr>
          <p:cNvPr id="2" name="Dian numeron paikkamerkki 1">
            <a:extLst>
              <a:ext uri="{FF2B5EF4-FFF2-40B4-BE49-F238E27FC236}">
                <a16:creationId xmlns:a16="http://schemas.microsoft.com/office/drawing/2014/main" id="{9D49403C-04AE-E84B-7487-845B8D07AA2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5" name="Tekstiruutu 4">
            <a:extLst>
              <a:ext uri="{FF2B5EF4-FFF2-40B4-BE49-F238E27FC236}">
                <a16:creationId xmlns:a16="http://schemas.microsoft.com/office/drawing/2014/main" id="{522249CA-3C34-8833-F6E8-6612CF5ECAE5}"/>
              </a:ext>
            </a:extLst>
          </p:cNvPr>
          <p:cNvSpPr txBox="1"/>
          <p:nvPr/>
        </p:nvSpPr>
        <p:spPr>
          <a:xfrm>
            <a:off x="8616280" y="2780928"/>
            <a:ext cx="3096344" cy="2031325"/>
          </a:xfrm>
          <a:prstGeom prst="rect">
            <a:avLst/>
          </a:prstGeom>
          <a:solidFill>
            <a:schemeClr val="accent2"/>
          </a:solidFill>
        </p:spPr>
        <p:txBody>
          <a:bodyPr wrap="square" rtlCol="0">
            <a:spAutoFit/>
          </a:bodyPr>
          <a:lstStyle/>
          <a:p>
            <a:r>
              <a:rPr lang="fi-FI" sz="1800"/>
              <a:t>69 % eli useampi kuin kaksi kolmesta vastanneesta kokee, että maakunnan liiton yhteistyö hyvinvointialueen kanssa toimii hyvin.</a:t>
            </a:r>
          </a:p>
        </p:txBody>
      </p:sp>
    </p:spTree>
    <p:extLst>
      <p:ext uri="{BB962C8B-B14F-4D97-AF65-F5344CB8AC3E}">
        <p14:creationId xmlns:p14="http://schemas.microsoft.com/office/powerpoint/2010/main" val="179089220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0CBC5CF-C60D-A2E5-FDF2-DD541A2CD6A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4" name="Tekstiruutu 3">
            <a:extLst>
              <a:ext uri="{FF2B5EF4-FFF2-40B4-BE49-F238E27FC236}">
                <a16:creationId xmlns:a16="http://schemas.microsoft.com/office/drawing/2014/main" id="{55643007-1400-89CD-7049-900EA06412F8}"/>
              </a:ext>
            </a:extLst>
          </p:cNvPr>
          <p:cNvSpPr txBox="1"/>
          <p:nvPr/>
        </p:nvSpPr>
        <p:spPr>
          <a:xfrm>
            <a:off x="8256240" y="2204864"/>
            <a:ext cx="3312368" cy="3416320"/>
          </a:xfrm>
          <a:prstGeom prst="rect">
            <a:avLst/>
          </a:prstGeom>
          <a:solidFill>
            <a:schemeClr val="accent2"/>
          </a:solidFill>
        </p:spPr>
        <p:txBody>
          <a:bodyPr wrap="square" rtlCol="0">
            <a:spAutoFit/>
          </a:bodyPr>
          <a:lstStyle/>
          <a:p>
            <a:r>
              <a:rPr lang="fi-FI"/>
              <a:t>Näkemykset m</a:t>
            </a:r>
            <a:r>
              <a:rPr lang="fi-FI" sz="1800"/>
              <a:t>aakunnan liiton ja hyvinvointialueen yhteistyön määrästä vaihtelevat melko paljon eri maakuntaliitoissa. </a:t>
            </a:r>
          </a:p>
          <a:p>
            <a:endParaRPr lang="fi-FI" sz="1800"/>
          </a:p>
          <a:p>
            <a:r>
              <a:rPr lang="fi-FI" sz="1800"/>
              <a:t>Joka neljäs vastaaja (25 %) arvioi, että yhteistyötä tehdään paljon ja lähes joka kolmas (31 %) arvioi yhteistyötä tehtävän vain vähän. </a:t>
            </a:r>
          </a:p>
        </p:txBody>
      </p:sp>
      <p:sp>
        <p:nvSpPr>
          <p:cNvPr id="8" name="Otsikko 2">
            <a:extLst>
              <a:ext uri="{FF2B5EF4-FFF2-40B4-BE49-F238E27FC236}">
                <a16:creationId xmlns:a16="http://schemas.microsoft.com/office/drawing/2014/main" id="{E49D8689-3AFF-FB28-8EAF-8CA3440C9839}"/>
              </a:ext>
            </a:extLst>
          </p:cNvPr>
          <p:cNvSpPr>
            <a:spLocks noGrp="1"/>
          </p:cNvSpPr>
          <p:nvPr>
            <p:ph type="title"/>
          </p:nvPr>
        </p:nvSpPr>
        <p:spPr>
          <a:xfrm>
            <a:off x="623392" y="432376"/>
            <a:ext cx="10658475" cy="1008113"/>
          </a:xfrm>
        </p:spPr>
        <p:txBody>
          <a:bodyPr/>
          <a:lstStyle/>
          <a:p>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Maakuntien liittojen yhdyspintakysely 2023:</a:t>
            </a:r>
            <a:br>
              <a:rPr lang="fi-FI" sz="3200">
                <a:solidFill>
                  <a:schemeClr val="accent4"/>
                </a:solidFill>
              </a:rPr>
            </a:br>
            <a:r>
              <a:rPr lang="fi-FI" sz="2800"/>
              <a:t>Näkemykset siitä missä määrin maakunnan liitto tekee yhteistyötä hyvinvointialueen kanssa.</a:t>
            </a:r>
            <a:br>
              <a:rPr lang="fi-FI" sz="3200">
                <a:solidFill>
                  <a:schemeClr val="accent4"/>
                </a:solidFill>
              </a:rPr>
            </a:br>
            <a:r>
              <a:rPr lang="fi-FI" sz="2000">
                <a:solidFill>
                  <a:schemeClr val="accent1"/>
                </a:solidFill>
              </a:rPr>
              <a:t>Vastausten %-jakaumat, N=16.</a:t>
            </a:r>
            <a:endParaRPr lang="fi-FI" sz="3200">
              <a:solidFill>
                <a:schemeClr val="accent1"/>
              </a:solidFill>
            </a:endParaRPr>
          </a:p>
        </p:txBody>
      </p:sp>
      <p:graphicFrame>
        <p:nvGraphicFramePr>
          <p:cNvPr id="9" name="Sisällön paikkamerkki 7">
            <a:extLst>
              <a:ext uri="{FF2B5EF4-FFF2-40B4-BE49-F238E27FC236}">
                <a16:creationId xmlns:a16="http://schemas.microsoft.com/office/drawing/2014/main" id="{8F3D3843-2CF8-A97B-65DF-EE6C9B239950}"/>
              </a:ext>
            </a:extLst>
          </p:cNvPr>
          <p:cNvGraphicFramePr>
            <a:graphicFrameLocks/>
          </p:cNvGraphicFramePr>
          <p:nvPr>
            <p:extLst>
              <p:ext uri="{D42A27DB-BD31-4B8C-83A1-F6EECF244321}">
                <p14:modId xmlns:p14="http://schemas.microsoft.com/office/powerpoint/2010/main" val="1930287593"/>
              </p:ext>
            </p:extLst>
          </p:nvPr>
        </p:nvGraphicFramePr>
        <p:xfrm>
          <a:off x="497320" y="2065061"/>
          <a:ext cx="7511781" cy="361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286219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EDE45172-254C-B9B6-1FDC-AB19E523A4B5}"/>
              </a:ext>
            </a:extLst>
          </p:cNvPr>
          <p:cNvSpPr>
            <a:spLocks noGrp="1"/>
          </p:cNvSpPr>
          <p:nvPr>
            <p:ph type="title"/>
          </p:nvPr>
        </p:nvSpPr>
        <p:spPr>
          <a:xfrm>
            <a:off x="623392" y="404664"/>
            <a:ext cx="10769878" cy="1008113"/>
          </a:xfrm>
        </p:spPr>
        <p:txBody>
          <a:bodyPr/>
          <a:lstStyle/>
          <a:p>
            <a:r>
              <a:rPr kumimoji="0" lang="fi-FI" sz="1600" b="0" i="0" u="none" strike="noStrike" kern="1200" cap="none" spc="0" normalizeH="0" baseline="0" noProof="0">
                <a:ln>
                  <a:noFill/>
                </a:ln>
                <a:solidFill>
                  <a:srgbClr val="104264"/>
                </a:solidFill>
                <a:effectLst/>
                <a:uLnTx/>
                <a:uFillTx/>
                <a:latin typeface="Work Sans ExtraBold" panose="00000900000000000000" pitchFamily="2" charset="0"/>
                <a:ea typeface="+mj-ea"/>
                <a:cs typeface="+mj-cs"/>
              </a:rPr>
              <a:t>Maakuntien liittojen yhdyspintakysely 2023:</a:t>
            </a:r>
            <a:br>
              <a:rPr lang="fi-FI" sz="2800"/>
            </a:br>
            <a:r>
              <a:rPr lang="fi-FI" sz="2800"/>
              <a:t>Arviot siitä miten seuraavat asiat ovat toteutuneet maakunnan liiton, kuntien ja hyvinvointialueen välisessä yhteistyössä. </a:t>
            </a:r>
            <a:r>
              <a:rPr lang="fi-FI" sz="2000">
                <a:solidFill>
                  <a:schemeClr val="accent1"/>
                </a:solidFill>
              </a:rPr>
              <a:t>Vastausten %-jakaumat, N=16.</a:t>
            </a:r>
            <a:endParaRPr lang="fi-FI" sz="3200">
              <a:solidFill>
                <a:schemeClr val="accent1"/>
              </a:solidFill>
            </a:endParaRPr>
          </a:p>
        </p:txBody>
      </p:sp>
      <p:graphicFrame>
        <p:nvGraphicFramePr>
          <p:cNvPr id="8" name="Sisällön paikkamerkki 7">
            <a:extLst>
              <a:ext uri="{FF2B5EF4-FFF2-40B4-BE49-F238E27FC236}">
                <a16:creationId xmlns:a16="http://schemas.microsoft.com/office/drawing/2014/main" id="{31F3F8E7-BAB9-12C3-CC39-FFBF09E5E016}"/>
              </a:ext>
            </a:extLst>
          </p:cNvPr>
          <p:cNvGraphicFramePr>
            <a:graphicFrameLocks noGrp="1"/>
          </p:cNvGraphicFramePr>
          <p:nvPr>
            <p:ph idx="1"/>
            <p:extLst>
              <p:ext uri="{D42A27DB-BD31-4B8C-83A1-F6EECF244321}">
                <p14:modId xmlns:p14="http://schemas.microsoft.com/office/powerpoint/2010/main" val="315407955"/>
              </p:ext>
            </p:extLst>
          </p:nvPr>
        </p:nvGraphicFramePr>
        <p:xfrm>
          <a:off x="734795" y="1988840"/>
          <a:ext cx="10658475"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2" name="Dian numeron paikkamerkki 1">
            <a:extLst>
              <a:ext uri="{FF2B5EF4-FFF2-40B4-BE49-F238E27FC236}">
                <a16:creationId xmlns:a16="http://schemas.microsoft.com/office/drawing/2014/main" id="{8A2E5BC2-1A5B-1534-E33E-D110C0FE8A2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Tree>
    <p:extLst>
      <p:ext uri="{BB962C8B-B14F-4D97-AF65-F5344CB8AC3E}">
        <p14:creationId xmlns:p14="http://schemas.microsoft.com/office/powerpoint/2010/main" val="58609501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2.xml><?xml version="1.0" encoding="utf-8"?>
<a:theme xmlns:a="http://schemas.openxmlformats.org/drawingml/2006/main" name="1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C704AD4-10B4-4F6D-98EB-ADFAA4A835CF}" vid="{0CB629F6-77AC-45AA-833D-27371779476A}"/>
    </a:ext>
  </a:ext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b354f92-f578-4533-a66e-f1c12b4806f2">
      <UserInfo>
        <DisplayName/>
        <AccountId xsi:nil="true"/>
        <AccountType/>
      </UserInfo>
    </SharedWithUsers>
    <TaxCatchAll xmlns="1b354f92-f578-4533-a66e-f1c12b4806f2" xsi:nil="true"/>
    <lcf76f155ced4ddcb4097134ff3c332f xmlns="d64eeb1d-ab63-4fb9-8d46-11ffa72be0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54750E110235442AC8FE81F7F90CE2C" ma:contentTypeVersion="13" ma:contentTypeDescription="Luo uusi asiakirja." ma:contentTypeScope="" ma:versionID="49d5cc233ee5d890046127306f6acb13">
  <xsd:schema xmlns:xsd="http://www.w3.org/2001/XMLSchema" xmlns:xs="http://www.w3.org/2001/XMLSchema" xmlns:p="http://schemas.microsoft.com/office/2006/metadata/properties" xmlns:ns2="d64eeb1d-ab63-4fb9-8d46-11ffa72be063" xmlns:ns3="1b354f92-f578-4533-a66e-f1c12b4806f2" targetNamespace="http://schemas.microsoft.com/office/2006/metadata/properties" ma:root="true" ma:fieldsID="0e49644d6ed7f3b73a6d054c9b22b4fd" ns2:_="" ns3:_="">
    <xsd:import namespace="d64eeb1d-ab63-4fb9-8d46-11ffa72be063"/>
    <xsd:import namespace="1b354f92-f578-4533-a66e-f1c12b4806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eeb1d-ab63-4fb9-8d46-11ffa72be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54f92-f578-4533-a66e-f1c12b4806f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7" nillable="true" ma:displayName="Taxonomy Catch All Column" ma:hidden="true" ma:list="{1c86bf7c-5f63-4493-9f38-b66227cd6b99}" ma:internalName="TaxCatchAll" ma:showField="CatchAllData" ma:web="1b354f92-f578-4533-a66e-f1c12b480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DB38A-AA1E-4168-9DB4-C60F0E12B87D}">
  <ds:schemaRefs>
    <ds:schemaRef ds:uri="http://schemas.microsoft.com/sharepoint/v3/contenttype/forms"/>
  </ds:schemaRefs>
</ds:datastoreItem>
</file>

<file path=customXml/itemProps2.xml><?xml version="1.0" encoding="utf-8"?>
<ds:datastoreItem xmlns:ds="http://schemas.openxmlformats.org/officeDocument/2006/customXml" ds:itemID="{B605DFE7-C47F-4B80-BFE9-7878938119A0}">
  <ds:schemaRefs>
    <ds:schemaRef ds:uri="61e8336d-eb64-459c-b50e-3fd1db7c4894"/>
    <ds:schemaRef ds:uri="d378a0e5-79b8-4444-9345-c3caf9ce47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80C00D-5E0D-4DAC-AF5B-9A0B8914FA14}"/>
</file>

<file path=docProps/app.xml><?xml version="1.0" encoding="utf-8"?>
<Properties xmlns="http://schemas.openxmlformats.org/officeDocument/2006/extended-properties" xmlns:vt="http://schemas.openxmlformats.org/officeDocument/2006/docPropsVTypes">
  <Template>Pitkä diapohja</Template>
  <Application>Microsoft Office PowerPoint</Application>
  <PresentationFormat>Widescreen</PresentationFormat>
  <Slides>14</Slides>
  <Notes>1</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Kuntaliitto FI</vt:lpstr>
      <vt:lpstr>1_Kuntaliitto FI</vt:lpstr>
      <vt:lpstr>Maakuntien liittojen  yhdyspintakysely 2023  Tuloksia maakuntaliittojen yhteistyötä kuntien ja hyvinvointialueen kanssa kartoittaneesta kyselystä kesä-elokuussa 2023 </vt:lpstr>
      <vt:lpstr>Maakuntien liittojen yhdyspintakysely 2023 Perustietoa kyselystä</vt:lpstr>
      <vt:lpstr>Maakuntien liittojen yhdyspintakysely 2023 Keskeisiä huomioita 1/2</vt:lpstr>
      <vt:lpstr>Maakuntien liittojen yhdyspintakysely 2023 Keskeisiä huomioita 2/2</vt:lpstr>
      <vt:lpstr>Kyselyn tulokset</vt:lpstr>
      <vt:lpstr>Maakuntien liittojen yhdyspintakysely 2023:  Näkemykset maakunnan liiton yhteistyön toimivuudesta alueen kuntien kanssa.  Vastausten %-jakaumat, N=16.</vt:lpstr>
      <vt:lpstr>Maakuntien liittojen yhdyspintakysely 2023:  Näkemykset maakunnan liiton yhteistyön toimivuudesta hyvinvointialueen kanssa.  Vastausten %-jakaumat, N=16.</vt:lpstr>
      <vt:lpstr>Maakuntien liittojen yhdyspintakysely 2023: Näkemykset siitä missä määrin maakunnan liitto tekee yhteistyötä hyvinvointialueen kanssa. Vastausten %-jakaumat, N=16.</vt:lpstr>
      <vt:lpstr>Maakuntien liittojen yhdyspintakysely 2023: Arviot siitä miten seuraavat asiat ovat toteutuneet maakunnan liiton, kuntien ja hyvinvointialueen välisessä yhteistyössä. Vastausten %-jakaumat, N=16.</vt:lpstr>
      <vt:lpstr>Maakuntien liittojen yhdyspintakysely 2023: Maakunnan liitto sopimusosapuolena alueen kuntien ja hyvinvointialueen strategisessa yhteistyösopimuksessa.  Vastausten %-jakauma, N=16. </vt:lpstr>
      <vt:lpstr>Maakuntien liittojen yhdyspintakysely 2023: Yhteistyön yleisyys maakunnan liiton ja hyvinvointialueen välillä yhteistyötä maakuntaa koskevissa strategisissa linjauksissa. Vastausten %-jakauma, N=16.</vt:lpstr>
      <vt:lpstr>Maakuntien liittojen yhdyspintakysely 2023: Yhteistyön toimivuus – avointen vastausten koonti</vt:lpstr>
      <vt:lpstr>Maakuntien liittojen yhdyspintakysely 2023: Maakunnan liiton rooli TE-palvelut 2024 uudistuksen valmistelussa alueella – esimerkkejä avoimista vastauksista</vt:lpstr>
      <vt:lpstr>Lisätietoja: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 yhdyspintakysely syksy 2023</dc:title>
  <dc:creator>Lassila Hanna</dc:creator>
  <cp:revision>1</cp:revision>
  <cp:lastPrinted>2023-09-05T12:06:30Z</cp:lastPrinted>
  <dcterms:created xsi:type="dcterms:W3CDTF">2023-02-06T12:26:07Z</dcterms:created>
  <dcterms:modified xsi:type="dcterms:W3CDTF">2023-09-06T09:53:57Z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0x010100654750E110235442AC8FE81F7F90CE2C</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