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7"/>
  </p:notesMasterIdLst>
  <p:sldIdLst>
    <p:sldId id="265" r:id="rId2"/>
    <p:sldId id="269" r:id="rId3"/>
    <p:sldId id="271" r:id="rId4"/>
    <p:sldId id="268" r:id="rId5"/>
    <p:sldId id="266" r:id="rId6"/>
    <p:sldId id="270" r:id="rId7"/>
    <p:sldId id="278" r:id="rId8"/>
    <p:sldId id="274" r:id="rId9"/>
    <p:sldId id="277" r:id="rId10"/>
    <p:sldId id="272" r:id="rId11"/>
    <p:sldId id="276" r:id="rId12"/>
    <p:sldId id="267" r:id="rId13"/>
    <p:sldId id="273" r:id="rId14"/>
    <p:sldId id="275" r:id="rId15"/>
    <p:sldId id="279" r:id="rId16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73" autoAdjust="0"/>
  </p:normalViewPr>
  <p:slideViewPr>
    <p:cSldViewPr>
      <p:cViewPr varScale="1">
        <p:scale>
          <a:sx n="91" d="100"/>
          <a:sy n="91" d="100"/>
        </p:scale>
        <p:origin x="476" y="52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23.8.2018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10239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10" r:id="rId4"/>
    <p:sldLayoutId id="2147483800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797" r:id="rId14"/>
    <p:sldLayoutId id="2147483801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Hyvinvointijohtamisen rakenteet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Kunta hyvinvoinnin edistäjä –verkostoprojektin kunnissa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331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Tapahtuma, kirjoita päivämäärä</a:t>
            </a:r>
          </a:p>
          <a:p>
            <a:r>
              <a:rPr lang="fi-FI" sz="1400" dirty="0" smtClean="0"/>
              <a:t>Etunimi Sukunimi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yöristetty suorakulmio 17"/>
          <p:cNvSpPr/>
          <p:nvPr/>
        </p:nvSpPr>
        <p:spPr>
          <a:xfrm>
            <a:off x="3023951" y="1971426"/>
            <a:ext cx="3672408" cy="7174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Hyvinvointiryhmä</a:t>
            </a:r>
            <a:endParaRPr lang="fi-FI" dirty="0"/>
          </a:p>
        </p:txBody>
      </p:sp>
      <p:sp>
        <p:nvSpPr>
          <p:cNvPr id="37" name="Pyöristetty suorakulmio 36"/>
          <p:cNvSpPr/>
          <p:nvPr/>
        </p:nvSpPr>
        <p:spPr>
          <a:xfrm>
            <a:off x="3323836" y="3634932"/>
            <a:ext cx="3206401" cy="73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Hyvinvointiryhmän valmisteleva ryhmä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4896544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Kuopion kaupunki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b="1" dirty="0"/>
              <a:t>118 </a:t>
            </a:r>
            <a:r>
              <a:rPr lang="fi-FI" sz="1600" b="1" dirty="0" smtClean="0"/>
              <a:t>209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  <p:sp>
        <p:nvSpPr>
          <p:cNvPr id="19" name="Pyöristetty suorakulmio 18"/>
          <p:cNvSpPr/>
          <p:nvPr/>
        </p:nvSpPr>
        <p:spPr>
          <a:xfrm>
            <a:off x="3297669" y="1064990"/>
            <a:ext cx="308363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Hyvinvoinnin johtoryhmä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363489" y="109090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Kaupunginjohtajan johtoryhmä: kaupunginjohtaja, apulaiskaupunginjohtajat, strategiajohtaja</a:t>
            </a:r>
            <a:endParaRPr lang="fi-FI" sz="1200" dirty="0"/>
          </a:p>
        </p:txBody>
      </p:sp>
      <p:sp>
        <p:nvSpPr>
          <p:cNvPr id="28" name="Ellipsi 27"/>
          <p:cNvSpPr/>
          <p:nvPr/>
        </p:nvSpPr>
        <p:spPr>
          <a:xfrm>
            <a:off x="3297669" y="2772599"/>
            <a:ext cx="3232568" cy="7390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Hyvinvointikoordinaattori, Hyvinvoinnin edistämisen johtaja</a:t>
            </a:r>
            <a:endParaRPr lang="fi-FI" sz="12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901147" y="1885974"/>
            <a:ext cx="226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Hyvinvoinnin ja</a:t>
            </a:r>
          </a:p>
          <a:p>
            <a:r>
              <a:rPr lang="fi-FI" sz="1200" dirty="0"/>
              <a:t>terveyden edistämisen: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suunnittelu,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koordinointi,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kehittäminen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arviointi</a:t>
            </a:r>
            <a:endParaRPr lang="fi-FI" sz="12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44157" y="1978308"/>
            <a:ext cx="2791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Apulaiskaupunginjohtajat, strategiajohtaja, palvelualueiden </a:t>
            </a:r>
            <a:r>
              <a:rPr lang="fi-FI" sz="1200" dirty="0" err="1" smtClean="0"/>
              <a:t>asiakkuusjohtajat</a:t>
            </a:r>
            <a:r>
              <a:rPr lang="fi-FI" sz="1200" dirty="0" smtClean="0"/>
              <a:t>,</a:t>
            </a:r>
          </a:p>
          <a:p>
            <a:r>
              <a:rPr lang="fi-FI" sz="1200" dirty="0" smtClean="0"/>
              <a:t>Hyvinvointikoordinaattori</a:t>
            </a:r>
          </a:p>
          <a:p>
            <a:r>
              <a:rPr lang="fi-FI" sz="1200" dirty="0" smtClean="0"/>
              <a:t>Hyvinvoinnin edistämisen johtaja</a:t>
            </a:r>
            <a:endParaRPr lang="fi-FI" sz="1200" dirty="0"/>
          </a:p>
        </p:txBody>
      </p:sp>
      <p:sp>
        <p:nvSpPr>
          <p:cNvPr id="38" name="Tekstiruutu 37"/>
          <p:cNvSpPr txBox="1"/>
          <p:nvPr/>
        </p:nvSpPr>
        <p:spPr>
          <a:xfrm>
            <a:off x="363489" y="3632736"/>
            <a:ext cx="291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Hyvinvointikoordinaattori,</a:t>
            </a:r>
          </a:p>
          <a:p>
            <a:r>
              <a:rPr lang="fi-FI" sz="1200" dirty="0" smtClean="0"/>
              <a:t>Hyvinvoinnin edistämisen johtaja, asiantuntijoita kaikilta palvelualueilta</a:t>
            </a:r>
            <a:endParaRPr lang="fi-FI" sz="1200" dirty="0"/>
          </a:p>
          <a:p>
            <a:endParaRPr lang="fi-FI" sz="1200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6228184" y="2486138"/>
            <a:ext cx="0" cy="1309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>
            <a:off x="3563888" y="2486138"/>
            <a:ext cx="0" cy="1309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4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3888432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Lahden kaupunki</a:t>
            </a:r>
            <a:br>
              <a:rPr lang="fi-FI" b="1" dirty="0" smtClean="0"/>
            </a:br>
            <a:r>
              <a:rPr lang="fi-FI" sz="1600" b="1" dirty="0"/>
              <a:t>119 </a:t>
            </a:r>
            <a:r>
              <a:rPr lang="fi-FI" sz="1600" b="1" dirty="0" smtClean="0"/>
              <a:t>573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34192"/>
            <a:ext cx="7236296" cy="36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44369"/>
            <a:ext cx="3387544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Turun kaupunki</a:t>
            </a:r>
            <a:br>
              <a:rPr lang="fi-FI" b="1" dirty="0" smtClean="0"/>
            </a:br>
            <a:r>
              <a:rPr lang="fi-FI" sz="1600" b="1" dirty="0"/>
              <a:t>189 669 </a:t>
            </a:r>
            <a:r>
              <a:rPr lang="fi-FI" sz="1600" b="1" dirty="0" smtClean="0"/>
              <a:t>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1495414" y="4011908"/>
            <a:ext cx="1224136" cy="4338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Alatyöryhmä</a:t>
            </a:r>
            <a:endParaRPr lang="fi-FI" sz="12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2931741" y="4011909"/>
            <a:ext cx="1224136" cy="4338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Alatyöryhmä</a:t>
            </a:r>
            <a:endParaRPr lang="fi-FI" sz="1200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4378844" y="4011909"/>
            <a:ext cx="1224136" cy="4338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Alatyöryhmä</a:t>
            </a:r>
            <a:endParaRPr lang="fi-FI" sz="1200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5825947" y="4011908"/>
            <a:ext cx="1224136" cy="44854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Alatyöryhmä</a:t>
            </a:r>
            <a:endParaRPr lang="fi-FI" sz="1200" dirty="0"/>
          </a:p>
        </p:txBody>
      </p:sp>
      <p:sp>
        <p:nvSpPr>
          <p:cNvPr id="11" name="Ellipsi 10"/>
          <p:cNvSpPr/>
          <p:nvPr/>
        </p:nvSpPr>
        <p:spPr>
          <a:xfrm>
            <a:off x="3145535" y="3288774"/>
            <a:ext cx="2232248" cy="54141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Valmistelija</a:t>
            </a:r>
            <a:endParaRPr lang="fi-FI" sz="14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3647851" y="955287"/>
            <a:ext cx="1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Valtuusto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2950202" y="1570324"/>
            <a:ext cx="2671961" cy="6792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Kaupungin johtoryhmä</a:t>
            </a:r>
            <a:endParaRPr lang="fi-FI" sz="1600" dirty="0"/>
          </a:p>
        </p:txBody>
      </p:sp>
      <p:sp>
        <p:nvSpPr>
          <p:cNvPr id="18" name="Pyöristetty suorakulmio 17"/>
          <p:cNvSpPr/>
          <p:nvPr/>
        </p:nvSpPr>
        <p:spPr>
          <a:xfrm>
            <a:off x="3109531" y="2395313"/>
            <a:ext cx="2304255" cy="8267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Hyvinvoinnin ohjausryhmä</a:t>
            </a:r>
            <a:endParaRPr lang="fi-FI" sz="1600" dirty="0"/>
          </a:p>
        </p:txBody>
      </p:sp>
      <p:sp>
        <p:nvSpPr>
          <p:cNvPr id="19" name="Pyöristetty suorakulmio 18"/>
          <p:cNvSpPr/>
          <p:nvPr/>
        </p:nvSpPr>
        <p:spPr>
          <a:xfrm>
            <a:off x="2719550" y="844690"/>
            <a:ext cx="3096344" cy="5760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Valtuusto</a:t>
            </a:r>
            <a:endParaRPr lang="fi-FI" sz="16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89418" y="2487031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Toimialajohtajat &amp; yksi asiantuntija jokaiselta toimialalta</a:t>
            </a:r>
            <a:endParaRPr lang="fi-FI" sz="14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5688124" y="2340448"/>
            <a:ext cx="33483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i="1" dirty="0" smtClean="0"/>
              <a:t>Hyvinvointi ja aktiivisuus </a:t>
            </a:r>
            <a:r>
              <a:rPr lang="fi-FI" sz="1200" dirty="0" smtClean="0"/>
              <a:t>–strategisen ohjelman toimeenpano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Strategian toimeenpanon tuki, suunnittelu ja seuraaminen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Sekä vuosikellon mukaiset, että esim. alatyöryhmien tuomat asiat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22" name="Nuoli oikealle 21"/>
          <p:cNvSpPr/>
          <p:nvPr/>
        </p:nvSpPr>
        <p:spPr>
          <a:xfrm>
            <a:off x="5299399" y="2602689"/>
            <a:ext cx="383630" cy="33482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1166452" y="3405594"/>
            <a:ext cx="197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Kehittämispäällikkö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2948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2775"/>
            <a:ext cx="6510995" cy="4488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3387544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Oulun kaupunki</a:t>
            </a:r>
            <a:br>
              <a:rPr lang="fi-FI" b="1" dirty="0" smtClean="0"/>
            </a:br>
            <a:r>
              <a:rPr lang="fi-FI" sz="1600" b="1" dirty="0"/>
              <a:t>201 </a:t>
            </a:r>
            <a:r>
              <a:rPr lang="fi-FI" sz="1600" b="1" dirty="0" smtClean="0"/>
              <a:t>810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97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4680520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Tampereen kaupunki</a:t>
            </a:r>
            <a:br>
              <a:rPr lang="fi-FI" b="1" dirty="0" smtClean="0"/>
            </a:br>
            <a:r>
              <a:rPr lang="fi-FI" sz="1600" b="1" dirty="0"/>
              <a:t>231 </a:t>
            </a:r>
            <a:r>
              <a:rPr lang="fi-FI" sz="1600" b="1" dirty="0" smtClean="0"/>
              <a:t>853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3060980" y="808809"/>
            <a:ext cx="3259828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Hyvinvoinnin ja terveyden edistämisen ohjausryhmä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3060980" y="3795886"/>
            <a:ext cx="3460058" cy="7452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Teemakohtaiset verkostot, palveluryhmät, alueverkostot, maakuntayhteistyö </a:t>
            </a:r>
            <a:endParaRPr lang="fi-FI" sz="1200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3046856" y="1805184"/>
            <a:ext cx="3254023" cy="11969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Hyvinvointityöryhmä</a:t>
            </a:r>
            <a:endParaRPr lang="fi-FI" sz="1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21773" y="105958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Kaupungin johtoryhmä</a:t>
            </a:r>
            <a:endParaRPr lang="fi-FI" sz="14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56517" y="184132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Hyvinvoinnin palvelualue, Kaupunkiympäristön palvelualue, Elinvoiman ja kilpailukyvyn palvelualue, Tampereen Voimia, Tilakeskus (v. 2017 saakka), Strategia- ja kehittämisyksikkö 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39834" y="3604684"/>
            <a:ext cx="270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dirty="0"/>
          </a:p>
          <a:p>
            <a:r>
              <a:rPr lang="fi-FI" sz="1200" dirty="0"/>
              <a:t>Tilannekohtaisesti koottavat, palvelujen käytännön toteutusta käsittelevät ryhmät, alueverkostojen hyödyntäminen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6533417" y="3737601"/>
            <a:ext cx="261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mm. Palvelujen paikallinen toteutus, ehkäisevä päihdetyö, kumppanuus, järjestöyhteistyö, ikäryhmäkohtaiset kehittämissisällöt, tilojen käytön kehittäminen</a:t>
            </a:r>
            <a:endParaRPr lang="fi-FI" sz="10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6349510" y="1103240"/>
            <a:ext cx="279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Linjaukset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resurssien varmistaminen</a:t>
            </a:r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6472583" y="1824105"/>
            <a:ext cx="201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Suunnittelu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asioiden vieminen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strategiatavoitteiden valmistelu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hyvinvointikertomus</a:t>
            </a:r>
            <a:endParaRPr lang="fi-FI" sz="1200" dirty="0"/>
          </a:p>
        </p:txBody>
      </p:sp>
      <p:sp>
        <p:nvSpPr>
          <p:cNvPr id="23" name="Ellipsi 22"/>
          <p:cNvSpPr/>
          <p:nvPr/>
        </p:nvSpPr>
        <p:spPr>
          <a:xfrm>
            <a:off x="3157992" y="3107035"/>
            <a:ext cx="3031749" cy="49764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Hyvinvointikoordinaattori</a:t>
            </a:r>
            <a:endParaRPr lang="fi-FI" sz="12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6183447" y="3037413"/>
            <a:ext cx="3014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Paikallinen ja alueellinen yhteistyö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suunnittelu</a:t>
            </a:r>
            <a:endParaRPr lang="fi-FI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Hyvinvointikertomuksen koordinointi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33174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4680520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Porin kaupunki</a:t>
            </a:r>
            <a:br>
              <a:rPr lang="fi-FI" b="1" dirty="0" smtClean="0"/>
            </a:br>
            <a:r>
              <a:rPr lang="fi-FI" sz="1600" b="1" dirty="0"/>
              <a:t>84 </a:t>
            </a:r>
            <a:r>
              <a:rPr lang="fi-FI" sz="1600" b="1" dirty="0" smtClean="0"/>
              <a:t>587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15</a:t>
            </a:fld>
            <a:endParaRPr lang="fi-FI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3129833" y="1548812"/>
            <a:ext cx="3254023" cy="11969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Hyvinvointiryhmä</a:t>
            </a:r>
            <a:endParaRPr lang="fi-FI" sz="16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23630" y="1548812"/>
            <a:ext cx="2989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pj. Strategiapäällikkö,</a:t>
            </a:r>
          </a:p>
          <a:p>
            <a:r>
              <a:rPr lang="fi-FI" sz="1200" dirty="0" smtClean="0"/>
              <a:t>Toimialajohtajat, talouspäällikkö, viestintäpäällikkö, järjestöedustaja, kaupunginhallituksen pj., kaupunkisuunnittelun edustaja</a:t>
            </a:r>
          </a:p>
          <a:p>
            <a:endParaRPr lang="fi-FI" sz="1200" dirty="0" smtClean="0"/>
          </a:p>
          <a:p>
            <a:r>
              <a:rPr lang="fi-FI" sz="1200" dirty="0" smtClean="0"/>
              <a:t>(myös </a:t>
            </a:r>
            <a:r>
              <a:rPr lang="fi-FI" sz="1200" dirty="0" err="1" smtClean="0"/>
              <a:t>sote</a:t>
            </a:r>
            <a:r>
              <a:rPr lang="fi-FI" sz="1200" dirty="0" smtClean="0"/>
              <a:t>-edustus säilyy jatkossa)</a:t>
            </a:r>
          </a:p>
          <a:p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6472582" y="1824105"/>
            <a:ext cx="227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Priorisoitu tärkeimmäksi työryhmäksi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</a:t>
            </a:r>
            <a:r>
              <a:rPr lang="fi-FI" sz="1200" dirty="0" smtClean="0"/>
              <a:t>eskusteleva</a:t>
            </a:r>
            <a:endParaRPr lang="fi-FI" sz="1200" dirty="0"/>
          </a:p>
        </p:txBody>
      </p:sp>
      <p:sp>
        <p:nvSpPr>
          <p:cNvPr id="23" name="Ellipsi 22"/>
          <p:cNvSpPr/>
          <p:nvPr/>
        </p:nvSpPr>
        <p:spPr>
          <a:xfrm>
            <a:off x="3157992" y="3107035"/>
            <a:ext cx="3031749" cy="49764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Hyvinvointikoordinaattori</a:t>
            </a:r>
            <a:endParaRPr lang="fi-FI" sz="12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6479035" y="3213675"/>
            <a:ext cx="2303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Konsernihallinnossa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6688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3387544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Asikkalan kunta</a:t>
            </a:r>
            <a:br>
              <a:rPr lang="fi-FI" b="1" dirty="0" smtClean="0"/>
            </a:br>
            <a:r>
              <a:rPr lang="fi-FI" sz="1600" b="1" dirty="0"/>
              <a:t>8 </a:t>
            </a:r>
            <a:r>
              <a:rPr lang="fi-FI" sz="1600" b="1" dirty="0" smtClean="0"/>
              <a:t>248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3647851" y="955287"/>
            <a:ext cx="1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Valtuusto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2915816" y="2012345"/>
            <a:ext cx="2739165" cy="9380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Hyvinvointityöryhmä</a:t>
            </a:r>
            <a:endParaRPr lang="fi-FI" dirty="0"/>
          </a:p>
        </p:txBody>
      </p:sp>
      <p:sp>
        <p:nvSpPr>
          <p:cNvPr id="19" name="Pyöristetty suorakulmio 18"/>
          <p:cNvSpPr/>
          <p:nvPr/>
        </p:nvSpPr>
        <p:spPr>
          <a:xfrm>
            <a:off x="2727347" y="1144755"/>
            <a:ext cx="3116102" cy="5943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Laajennettu johtoryhmä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323528" y="212351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Kunnan johtoryhmä, Hyvinvointijohtaja, Hyvinvointikoordinaattori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90021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4896544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Pieksämäen kaupunki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b="1" dirty="0"/>
              <a:t>18 </a:t>
            </a:r>
            <a:r>
              <a:rPr lang="fi-FI" sz="1600" b="1" dirty="0" smtClean="0"/>
              <a:t>220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  <p:sp>
        <p:nvSpPr>
          <p:cNvPr id="18" name="Pyöristetty suorakulmio 17"/>
          <p:cNvSpPr/>
          <p:nvPr/>
        </p:nvSpPr>
        <p:spPr>
          <a:xfrm>
            <a:off x="2985737" y="1912302"/>
            <a:ext cx="2739165" cy="9380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Monialainen </a:t>
            </a:r>
            <a:r>
              <a:rPr lang="fi-FI" dirty="0"/>
              <a:t>h</a:t>
            </a:r>
            <a:r>
              <a:rPr lang="fi-FI" dirty="0" smtClean="0"/>
              <a:t>yvinvointityöryhmä</a:t>
            </a:r>
            <a:endParaRPr lang="fi-FI" dirty="0"/>
          </a:p>
        </p:txBody>
      </p:sp>
      <p:sp>
        <p:nvSpPr>
          <p:cNvPr id="19" name="Pyöristetty suorakulmio 18"/>
          <p:cNvSpPr/>
          <p:nvPr/>
        </p:nvSpPr>
        <p:spPr>
          <a:xfrm>
            <a:off x="251520" y="1194762"/>
            <a:ext cx="1831146" cy="5943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Kaupungin johtoryhmä</a:t>
            </a:r>
            <a:endParaRPr lang="fi-FI" sz="14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1220241" y="1847343"/>
            <a:ext cx="1458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2-3 edustajaa</a:t>
            </a:r>
            <a:endParaRPr lang="fi-FI" sz="1400" dirty="0"/>
          </a:p>
        </p:txBody>
      </p:sp>
      <p:sp>
        <p:nvSpPr>
          <p:cNvPr id="22" name="Ellipsi 21"/>
          <p:cNvSpPr/>
          <p:nvPr/>
        </p:nvSpPr>
        <p:spPr>
          <a:xfrm>
            <a:off x="6012160" y="3479979"/>
            <a:ext cx="3004578" cy="66608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Lasten ja nuorten hyvinvointikoordinaattori</a:t>
            </a:r>
            <a:endParaRPr lang="fi-FI" sz="1200" dirty="0"/>
          </a:p>
        </p:txBody>
      </p:sp>
      <p:cxnSp>
        <p:nvCxnSpPr>
          <p:cNvPr id="12" name="Suora nuoliyhdysviiva 11"/>
          <p:cNvCxnSpPr/>
          <p:nvPr/>
        </p:nvCxnSpPr>
        <p:spPr>
          <a:xfrm>
            <a:off x="1949696" y="1486662"/>
            <a:ext cx="951424" cy="421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yöristetty suorakulmio 22"/>
          <p:cNvSpPr/>
          <p:nvPr/>
        </p:nvSpPr>
        <p:spPr>
          <a:xfrm>
            <a:off x="6084168" y="1923054"/>
            <a:ext cx="2517214" cy="9380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Lasten ja nuorten hyvinvoinnin työryhmä</a:t>
            </a:r>
            <a:endParaRPr lang="fi-FI" sz="16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448891" y="2274045"/>
            <a:ext cx="253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Kaupunginhallituksen ja 3. sektorin edustajat</a:t>
            </a:r>
            <a:endParaRPr lang="fi-FI" sz="1400" dirty="0"/>
          </a:p>
        </p:txBody>
      </p:sp>
      <p:sp>
        <p:nvSpPr>
          <p:cNvPr id="28" name="Ellipsi 27"/>
          <p:cNvSpPr/>
          <p:nvPr/>
        </p:nvSpPr>
        <p:spPr>
          <a:xfrm>
            <a:off x="2832831" y="3413962"/>
            <a:ext cx="3044976" cy="7320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Hyvinvointikoordinaattori</a:t>
            </a:r>
            <a:endParaRPr lang="fi-FI" sz="1200" dirty="0"/>
          </a:p>
        </p:txBody>
      </p:sp>
      <p:sp>
        <p:nvSpPr>
          <p:cNvPr id="30" name="Nuoli oikealle 29"/>
          <p:cNvSpPr/>
          <p:nvPr/>
        </p:nvSpPr>
        <p:spPr>
          <a:xfrm rot="16200000">
            <a:off x="4813095" y="3163489"/>
            <a:ext cx="666973" cy="2035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Nuoli oikealle 30"/>
          <p:cNvSpPr/>
          <p:nvPr/>
        </p:nvSpPr>
        <p:spPr>
          <a:xfrm rot="16200000">
            <a:off x="6284517" y="3163489"/>
            <a:ext cx="666973" cy="2035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nuoliyhdysviiva 32"/>
          <p:cNvCxnSpPr/>
          <p:nvPr/>
        </p:nvCxnSpPr>
        <p:spPr>
          <a:xfrm flipV="1">
            <a:off x="5292080" y="2931790"/>
            <a:ext cx="72008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>
            <a:stCxn id="22" idx="1"/>
          </p:cNvCxnSpPr>
          <p:nvPr/>
        </p:nvCxnSpPr>
        <p:spPr>
          <a:xfrm flipH="1" flipV="1">
            <a:off x="5436096" y="2970110"/>
            <a:ext cx="1016074" cy="607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28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i 10"/>
          <p:cNvSpPr/>
          <p:nvPr/>
        </p:nvSpPr>
        <p:spPr>
          <a:xfrm>
            <a:off x="2771800" y="1903634"/>
            <a:ext cx="1875376" cy="642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Puheenjohtaja</a:t>
            </a:r>
            <a:endParaRPr lang="fi-FI" sz="12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3387544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Sipoon kunta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b="1" dirty="0"/>
              <a:t>20 </a:t>
            </a:r>
            <a:r>
              <a:rPr lang="fi-FI" sz="1600" b="1" dirty="0" smtClean="0"/>
              <a:t>310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3647851" y="955287"/>
            <a:ext cx="1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Valtuusto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3647851" y="2418469"/>
            <a:ext cx="2739165" cy="9380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Hyvinvointityöryhmä</a:t>
            </a:r>
            <a:endParaRPr lang="fi-FI" dirty="0"/>
          </a:p>
        </p:txBody>
      </p:sp>
      <p:sp>
        <p:nvSpPr>
          <p:cNvPr id="19" name="Pyöristetty suorakulmio 18"/>
          <p:cNvSpPr/>
          <p:nvPr/>
        </p:nvSpPr>
        <p:spPr>
          <a:xfrm>
            <a:off x="3308314" y="907214"/>
            <a:ext cx="3418238" cy="7707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Hyvinvointityön ohjausryhmä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952457" y="1244842"/>
            <a:ext cx="2048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Kunnan johtoryhmä</a:t>
            </a:r>
            <a:endParaRPr lang="fi-FI" sz="14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6588224" y="2558148"/>
            <a:ext cx="1961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Hyvinvointi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Turvallisuus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Esteettömyys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22" name="Ellipsi 21"/>
          <p:cNvSpPr/>
          <p:nvPr/>
        </p:nvSpPr>
        <p:spPr>
          <a:xfrm>
            <a:off x="4067944" y="3512255"/>
            <a:ext cx="2088232" cy="642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Valmistelija &amp; sihteeri</a:t>
            </a:r>
            <a:endParaRPr lang="fi-FI" sz="12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1403648" y="2833278"/>
            <a:ext cx="239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2-3 edustajaa kunnan viidestä osastosta</a:t>
            </a:r>
            <a:endParaRPr lang="fi-FI" sz="14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388011" y="2014594"/>
            <a:ext cx="289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Hyvinvointikoordinaattori (palvelupäällikön osatehtävä)</a:t>
            </a:r>
            <a:endParaRPr lang="fi-FI" sz="12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2123728" y="3679375"/>
            <a:ext cx="188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Erikoissuunnittelija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4703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i 9"/>
          <p:cNvSpPr/>
          <p:nvPr/>
        </p:nvSpPr>
        <p:spPr>
          <a:xfrm>
            <a:off x="2051721" y="1421298"/>
            <a:ext cx="1872208" cy="705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Puheenjohtaja</a:t>
            </a:r>
            <a:endParaRPr lang="fi-FI" sz="12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21096"/>
            <a:ext cx="3387112" cy="857250"/>
          </a:xfrm>
        </p:spPr>
        <p:txBody>
          <a:bodyPr>
            <a:normAutofit/>
          </a:bodyPr>
          <a:lstStyle/>
          <a:p>
            <a:pPr algn="ctr"/>
            <a:r>
              <a:rPr lang="fi-FI" sz="2900" b="1" dirty="0" smtClean="0"/>
              <a:t>Hollolan kunta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400" b="1" dirty="0"/>
              <a:t>23 782 </a:t>
            </a:r>
            <a:r>
              <a:rPr lang="fi-FI" sz="1400" b="1" dirty="0" smtClean="0"/>
              <a:t>as</a:t>
            </a:r>
            <a:endParaRPr lang="fi-FI" sz="14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2899977" y="2184513"/>
            <a:ext cx="2808312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Hyvinvointityöryhmä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2756748" y="3793663"/>
            <a:ext cx="3094771" cy="5564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Hyvinvointikoordinaattori</a:t>
            </a:r>
            <a:endParaRPr lang="fi-FI" sz="1200" dirty="0"/>
          </a:p>
        </p:txBody>
      </p:sp>
      <p:sp>
        <p:nvSpPr>
          <p:cNvPr id="8" name="Tekstiruutu 7"/>
          <p:cNvSpPr txBox="1"/>
          <p:nvPr/>
        </p:nvSpPr>
        <p:spPr>
          <a:xfrm>
            <a:off x="5869957" y="3918015"/>
            <a:ext cx="262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Valmistelija &amp; sihteeri</a:t>
            </a:r>
            <a:endParaRPr lang="fi-FI" sz="14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65699" y="2391245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Kunnan johtoryhmä, vapaa-aikapäällikkö ja hyvinvointikoordinaattori</a:t>
            </a:r>
            <a:endParaRPr lang="fi-FI" sz="14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262384" y="1578961"/>
            <a:ext cx="191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Kunnanjohtaja</a:t>
            </a:r>
            <a:endParaRPr lang="fi-FI" sz="14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6110992" y="2126778"/>
            <a:ext cx="274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Ehkäisevän ja edistävän työn koordinointi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Hyvinvointikertomus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Hyvinvointitavoitteiden ja toimenpiteiden nivoutuminen osaksi kunnan toiminnan ja talouden suunnittelua</a:t>
            </a:r>
            <a:endParaRPr lang="fi-FI" sz="1200" dirty="0"/>
          </a:p>
        </p:txBody>
      </p:sp>
      <p:sp>
        <p:nvSpPr>
          <p:cNvPr id="13" name="Nuoli oikealle 12"/>
          <p:cNvSpPr/>
          <p:nvPr/>
        </p:nvSpPr>
        <p:spPr>
          <a:xfrm>
            <a:off x="5410381" y="2355726"/>
            <a:ext cx="595816" cy="25415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47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683160" y="420019"/>
            <a:ext cx="7289054" cy="41698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532" y="190857"/>
            <a:ext cx="4088210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Kangasalan kunta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b="1" dirty="0"/>
              <a:t>31 </a:t>
            </a:r>
            <a:r>
              <a:rPr lang="fi-FI" sz="1600" b="1" dirty="0" smtClean="0"/>
              <a:t>437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602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4680520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Rauman kaupunki</a:t>
            </a:r>
            <a:br>
              <a:rPr lang="fi-FI" b="1" dirty="0" smtClean="0"/>
            </a:br>
            <a:r>
              <a:rPr lang="fi-FI" sz="1600" b="1" dirty="0"/>
              <a:t>39 </a:t>
            </a:r>
            <a:r>
              <a:rPr lang="fi-FI" sz="1600" b="1" dirty="0" smtClean="0"/>
              <a:t>620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3060980" y="808809"/>
            <a:ext cx="3259828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Hyvinvoinnin </a:t>
            </a:r>
            <a:r>
              <a:rPr lang="fi-FI" sz="1600" dirty="0" smtClean="0"/>
              <a:t>ohjausryhmä</a:t>
            </a:r>
            <a:endParaRPr lang="fi-FI" sz="1600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3046856" y="1805184"/>
            <a:ext cx="3254023" cy="11969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Hyvinvointityöryhmä</a:t>
            </a:r>
            <a:endParaRPr lang="fi-FI" sz="1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21773" y="105958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Kaupungin johtoryhmä</a:t>
            </a:r>
            <a:endParaRPr lang="fi-FI" sz="14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56517" y="184132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Kaupunkikehityksen poikkihallinnollinen tiimi; palvelualueiden johtajat kaikilta toimialoilta (uutena myös tekninen toimiala mukana)</a:t>
            </a:r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6393680" y="2038522"/>
            <a:ext cx="201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/>
              <a:t>Esim. hyvinvointiohjelman laadinta</a:t>
            </a:r>
            <a:endParaRPr lang="fi-FI" sz="1200" dirty="0"/>
          </a:p>
        </p:txBody>
      </p:sp>
      <p:sp>
        <p:nvSpPr>
          <p:cNvPr id="23" name="Ellipsi 22"/>
          <p:cNvSpPr/>
          <p:nvPr/>
        </p:nvSpPr>
        <p:spPr>
          <a:xfrm>
            <a:off x="3157992" y="3107035"/>
            <a:ext cx="3031749" cy="49764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Hyvinvointikoordinaattori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8576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84" y="107348"/>
            <a:ext cx="6514182" cy="43784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3387544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Salon kaupunki</a:t>
            </a:r>
            <a:br>
              <a:rPr lang="fi-FI" b="1" dirty="0" smtClean="0"/>
            </a:br>
            <a:r>
              <a:rPr lang="fi-FI" sz="1600" b="1" dirty="0"/>
              <a:t>52 </a:t>
            </a:r>
            <a:r>
              <a:rPr lang="fi-FI" sz="1600" b="1" dirty="0" smtClean="0"/>
              <a:t>984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395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50305"/>
            <a:ext cx="4680520" cy="517849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Kouvolan kaupunki</a:t>
            </a:r>
            <a:br>
              <a:rPr lang="fi-FI" b="1" dirty="0" smtClean="0"/>
            </a:br>
            <a:r>
              <a:rPr lang="fi-FI" sz="1600" b="1" dirty="0"/>
              <a:t>84 </a:t>
            </a:r>
            <a:r>
              <a:rPr lang="fi-FI" sz="1600" b="1" dirty="0" smtClean="0"/>
              <a:t>196 as</a:t>
            </a:r>
            <a:endParaRPr lang="fi-FI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3133081" y="829215"/>
            <a:ext cx="2704675" cy="12061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Hyvinvoinnin </a:t>
            </a:r>
            <a:r>
              <a:rPr lang="fi-FI" sz="1600" dirty="0" smtClean="0"/>
              <a:t>ohjausryhmä</a:t>
            </a:r>
            <a:endParaRPr lang="fi-FI" sz="1600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3133083" y="2367136"/>
            <a:ext cx="2704676" cy="11969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Hyvinvointityöryhmä</a:t>
            </a:r>
            <a:endParaRPr lang="fi-FI" sz="1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03679" y="924469"/>
            <a:ext cx="3070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</a:t>
            </a:r>
            <a:r>
              <a:rPr lang="fi-FI" sz="1200" dirty="0" smtClean="0"/>
              <a:t>alveluketjujen </a:t>
            </a:r>
            <a:r>
              <a:rPr lang="fi-FI" sz="1200" dirty="0"/>
              <a:t>johtajat, </a:t>
            </a:r>
            <a:r>
              <a:rPr lang="fi-FI" sz="1200" dirty="0" smtClean="0"/>
              <a:t>toimialajohtajat,</a:t>
            </a:r>
            <a:endParaRPr lang="fi-FI" sz="1200" dirty="0"/>
          </a:p>
          <a:p>
            <a:r>
              <a:rPr lang="fi-FI" sz="1200" dirty="0"/>
              <a:t>k</a:t>
            </a:r>
            <a:r>
              <a:rPr lang="fi-FI" sz="1200" dirty="0" smtClean="0"/>
              <a:t>aupunginhallituksen edustaja,</a:t>
            </a:r>
            <a:endParaRPr lang="fi-FI" sz="1200" dirty="0"/>
          </a:p>
          <a:p>
            <a:r>
              <a:rPr lang="fi-FI" sz="1200" dirty="0"/>
              <a:t>a</a:t>
            </a:r>
            <a:r>
              <a:rPr lang="fi-FI" sz="1200" dirty="0" smtClean="0"/>
              <a:t>ikuisväestön </a:t>
            </a:r>
            <a:r>
              <a:rPr lang="fi-FI" sz="1200" dirty="0"/>
              <a:t>lautakunnan </a:t>
            </a:r>
            <a:r>
              <a:rPr lang="fi-FI" sz="1200" dirty="0" smtClean="0"/>
              <a:t>edustaja,</a:t>
            </a:r>
            <a:endParaRPr lang="fi-FI" sz="1200" dirty="0"/>
          </a:p>
          <a:p>
            <a:r>
              <a:rPr lang="fi-FI" sz="1200" dirty="0"/>
              <a:t>h</a:t>
            </a:r>
            <a:r>
              <a:rPr lang="fi-FI" sz="1200" dirty="0" smtClean="0"/>
              <a:t>yvinvointisuunnittelija</a:t>
            </a:r>
            <a:endParaRPr lang="fi-FI" sz="12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37344" y="2523451"/>
            <a:ext cx="299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Hyvinvointisuunnittelija, eri toimialojen edustajat sekä eri teemojen mukaan kutsuttavia jäseniä</a:t>
            </a:r>
            <a:endParaRPr lang="fi-FI" sz="12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5893463" y="580479"/>
            <a:ext cx="3258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/>
              <a:t>H</a:t>
            </a:r>
            <a:r>
              <a:rPr lang="fi-FI" sz="1000" dirty="0" smtClean="0"/>
              <a:t>yvinvoinnin toteutuminen </a:t>
            </a:r>
            <a:r>
              <a:rPr lang="fi-FI" sz="1000" dirty="0"/>
              <a:t>kaupunkistrategian pohjalta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/>
              <a:t>K</a:t>
            </a:r>
            <a:r>
              <a:rPr lang="fi-FI" sz="1000" dirty="0" smtClean="0"/>
              <a:t>oordinoi </a:t>
            </a:r>
            <a:r>
              <a:rPr lang="fi-FI" sz="1000" dirty="0"/>
              <a:t>ja linjaa hyvinvoinnin johtamisen painopistealueita ja verkostoitumista </a:t>
            </a:r>
            <a:endParaRPr lang="fi-FI" sz="10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/>
              <a:t>V</a:t>
            </a:r>
            <a:r>
              <a:rPr lang="fi-FI" sz="1000" dirty="0" smtClean="0"/>
              <a:t>astaa </a:t>
            </a:r>
            <a:r>
              <a:rPr lang="fi-FI" sz="1000" dirty="0"/>
              <a:t>hyvinvoinnin vuosittaisesta raportoinnista ja valtuustokauden raportoinnista (sisältää ennakoinnin ja arvioinnin) päätöksentekijöille ja kuntalaisille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/>
              <a:t>S</a:t>
            </a:r>
            <a:r>
              <a:rPr lang="fi-FI" sz="1000" dirty="0" smtClean="0"/>
              <a:t>euraa </a:t>
            </a:r>
            <a:r>
              <a:rPr lang="fi-FI" sz="1000" dirty="0"/>
              <a:t>ja ennakoi toimintaympäristön muutosten vaikutuksia </a:t>
            </a:r>
            <a:r>
              <a:rPr lang="fi-FI" sz="1000" dirty="0" smtClean="0"/>
              <a:t>hyvinvointiin</a:t>
            </a:r>
            <a:endParaRPr lang="fi-FI" sz="10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893463" y="2303874"/>
            <a:ext cx="3418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Seuranta</a:t>
            </a:r>
            <a:endParaRPr lang="fi-FI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/>
              <a:t>R</a:t>
            </a:r>
            <a:r>
              <a:rPr lang="fi-FI" sz="1000" dirty="0" smtClean="0"/>
              <a:t>aportointi </a:t>
            </a:r>
            <a:r>
              <a:rPr lang="fi-FI" sz="1000" dirty="0"/>
              <a:t>ohjausryhmälle vuosikellon mukaisesti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/>
              <a:t>V</a:t>
            </a:r>
            <a:r>
              <a:rPr lang="fi-FI" sz="1000" dirty="0" smtClean="0"/>
              <a:t>astaa </a:t>
            </a:r>
            <a:r>
              <a:rPr lang="fi-FI" sz="1000" dirty="0"/>
              <a:t>hyvinvoinnin tavoitteiden ja hyvinvointiohjelman jalkauttamisesta palveluihin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/>
              <a:t>koordinoi asukkaiden ja sidosryhmien kuulemista hyvinvointiohjelman osalta</a:t>
            </a:r>
          </a:p>
        </p:txBody>
      </p:sp>
      <p:sp>
        <p:nvSpPr>
          <p:cNvPr id="23" name="Ellipsi 22"/>
          <p:cNvSpPr/>
          <p:nvPr/>
        </p:nvSpPr>
        <p:spPr>
          <a:xfrm>
            <a:off x="2969545" y="3793712"/>
            <a:ext cx="2754583" cy="49764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 smtClean="0"/>
              <a:t>Hyvinvointisuunnitelija</a:t>
            </a:r>
            <a:endParaRPr lang="fi-FI" sz="1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893463" y="3801378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Hyvinvointikertomus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Valtakunnallinen ja alueellinen verkostoyhteistyö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smtClean="0"/>
              <a:t>Ohjaus- ja työryhmän sihteeri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312031154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OnnistuvaSuomi_suomiruotsi2018.potx" id="{69278285-79B7-4ED1-9B08-E75CD127BCC9}" vid="{1D5B8906-D3E4-4DD0-B7B4-3E928E23EB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2018</Template>
  <TotalTime>1255</TotalTime>
  <Words>481</Words>
  <Application>Microsoft Office PowerPoint</Application>
  <PresentationFormat>Näytössä katseltava esitys (16:9)</PresentationFormat>
  <Paragraphs>160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Kuntaliitto suomenkielinen</vt:lpstr>
      <vt:lpstr>Hyvinvointijohtamisen rakenteet</vt:lpstr>
      <vt:lpstr>Asikkalan kunta 8 248 as</vt:lpstr>
      <vt:lpstr>Pieksämäen kaupunki 18 220 as</vt:lpstr>
      <vt:lpstr>Sipoon kunta 20 310 as</vt:lpstr>
      <vt:lpstr>Hollolan kunta 23 782 as</vt:lpstr>
      <vt:lpstr>Kangasalan kunta 31 437 as</vt:lpstr>
      <vt:lpstr>Rauman kaupunki 39 620 as</vt:lpstr>
      <vt:lpstr>Salon kaupunki 52 984 as</vt:lpstr>
      <vt:lpstr>Kouvolan kaupunki 84 196 as</vt:lpstr>
      <vt:lpstr>Kuopion kaupunki 118 209 as</vt:lpstr>
      <vt:lpstr>Lahden kaupunki 119 573 as</vt:lpstr>
      <vt:lpstr>Turun kaupunki 189 669 as</vt:lpstr>
      <vt:lpstr>Oulun kaupunki 201 810 as</vt:lpstr>
      <vt:lpstr>Tampereen kaupunki 231 853 as</vt:lpstr>
      <vt:lpstr>Porin kaupunki 84 587 as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Hyvinvointijohtamisen rakenteet</dc:title>
  <dc:creator>Nieminen Ville</dc:creator>
  <cp:lastModifiedBy>Nieminen Ville</cp:lastModifiedBy>
  <cp:revision>44</cp:revision>
  <dcterms:created xsi:type="dcterms:W3CDTF">2018-06-13T12:09:24Z</dcterms:created>
  <dcterms:modified xsi:type="dcterms:W3CDTF">2018-08-23T08:03:26Z</dcterms:modified>
</cp:coreProperties>
</file>