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313" r:id="rId3"/>
    <p:sldId id="312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92D2"/>
    <a:srgbClr val="6B8F00"/>
    <a:srgbClr val="00A6D6"/>
    <a:srgbClr val="012054"/>
    <a:srgbClr val="051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8455" autoAdjust="0"/>
  </p:normalViewPr>
  <p:slideViewPr>
    <p:cSldViewPr>
      <p:cViewPr>
        <p:scale>
          <a:sx n="100" d="100"/>
          <a:sy n="100" d="100"/>
        </p:scale>
        <p:origin x="-1848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6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jpeg"/><Relationship Id="rId3" Type="http://schemas.openxmlformats.org/officeDocument/2006/relationships/image" Target="../media/image2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687" y="2679976"/>
            <a:ext cx="4052760" cy="4142028"/>
          </a:xfrm>
          <a:prstGeom prst="rect">
            <a:avLst/>
          </a:prstGeom>
        </p:spPr>
      </p:pic>
      <p:pic>
        <p:nvPicPr>
          <p:cNvPr id="8" name="Picture 7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37" y="579855"/>
            <a:ext cx="2548466" cy="608925"/>
          </a:xfrm>
          <a:prstGeom prst="rect">
            <a:avLst/>
          </a:prstGeom>
        </p:spPr>
      </p:pic>
      <p:sp>
        <p:nvSpPr>
          <p:cNvPr id="9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837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 rot="18900000">
            <a:off x="1295400" y="152400"/>
            <a:ext cx="6618727" cy="6629400"/>
            <a:chOff x="1447800" y="3048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5" name="Ellipsi 7"/>
            <p:cNvSpPr/>
            <p:nvPr userDrawn="1"/>
          </p:nvSpPr>
          <p:spPr>
            <a:xfrm>
              <a:off x="4245496" y="304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Ellipsi 7"/>
            <p:cNvSpPr/>
            <p:nvPr userDrawn="1"/>
          </p:nvSpPr>
          <p:spPr>
            <a:xfrm>
              <a:off x="4267200" y="2971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Ellipsi 7"/>
            <p:cNvSpPr/>
            <p:nvPr userDrawn="1"/>
          </p:nvSpPr>
          <p:spPr>
            <a:xfrm rot="5400000">
              <a:off x="2960948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Ellipsi 7"/>
            <p:cNvSpPr/>
            <p:nvPr userDrawn="1"/>
          </p:nvSpPr>
          <p:spPr>
            <a:xfrm rot="5400000">
              <a:off x="5617275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295400" y="152400"/>
            <a:ext cx="6618727" cy="6629400"/>
            <a:chOff x="1295400" y="1524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0" name="Ellipsi 7"/>
            <p:cNvSpPr/>
            <p:nvPr userDrawn="1"/>
          </p:nvSpPr>
          <p:spPr>
            <a:xfrm>
              <a:off x="4093096" y="152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Ellipsi 7"/>
            <p:cNvSpPr/>
            <p:nvPr userDrawn="1"/>
          </p:nvSpPr>
          <p:spPr>
            <a:xfrm>
              <a:off x="4114800" y="2819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" name="Ellipsi 7"/>
            <p:cNvSpPr/>
            <p:nvPr userDrawn="1"/>
          </p:nvSpPr>
          <p:spPr>
            <a:xfrm rot="5400000">
              <a:off x="2808548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" name="Ellipsi 7"/>
            <p:cNvSpPr/>
            <p:nvPr userDrawn="1"/>
          </p:nvSpPr>
          <p:spPr>
            <a:xfrm rot="5400000">
              <a:off x="5464875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i 7"/>
          <p:cNvSpPr/>
          <p:nvPr userDrawn="1"/>
        </p:nvSpPr>
        <p:spPr>
          <a:xfrm>
            <a:off x="3936504" y="2793504"/>
            <a:ext cx="1321296" cy="1321296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uora yhdysviiva 9"/>
          <p:cNvCxnSpPr/>
          <p:nvPr userDrawn="1"/>
        </p:nvCxnSpPr>
        <p:spPr>
          <a:xfrm>
            <a:off x="0" y="5183188"/>
            <a:ext cx="91440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9"/>
          <p:cNvCxnSpPr/>
          <p:nvPr userDrawn="1"/>
        </p:nvCxnSpPr>
        <p:spPr>
          <a:xfrm rot="5400000" flipH="1" flipV="1">
            <a:off x="3854677" y="6020197"/>
            <a:ext cx="1675606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9"/>
          <p:cNvCxnSpPr/>
          <p:nvPr userDrawn="1"/>
        </p:nvCxnSpPr>
        <p:spPr>
          <a:xfrm rot="5400000">
            <a:off x="-763192" y="2591197"/>
            <a:ext cx="51823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9"/>
          <p:cNvCxnSpPr/>
          <p:nvPr userDrawn="1"/>
        </p:nvCxnSpPr>
        <p:spPr>
          <a:xfrm rot="5400000">
            <a:off x="1067197" y="2591197"/>
            <a:ext cx="51823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9"/>
          <p:cNvCxnSpPr/>
          <p:nvPr userDrawn="1"/>
        </p:nvCxnSpPr>
        <p:spPr>
          <a:xfrm rot="5400000">
            <a:off x="2895997" y="2591197"/>
            <a:ext cx="51823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9"/>
          <p:cNvCxnSpPr/>
          <p:nvPr userDrawn="1"/>
        </p:nvCxnSpPr>
        <p:spPr>
          <a:xfrm rot="5400000">
            <a:off x="4723209" y="2591197"/>
            <a:ext cx="51823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9"/>
          <p:cNvCxnSpPr/>
          <p:nvPr userDrawn="1"/>
        </p:nvCxnSpPr>
        <p:spPr>
          <a:xfrm rot="10800000">
            <a:off x="1856229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kstiruutu 16"/>
          <p:cNvSpPr txBox="1"/>
          <p:nvPr userDrawn="1"/>
        </p:nvSpPr>
        <p:spPr>
          <a:xfrm>
            <a:off x="0" y="7620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7. Kumppanit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4" name="Tekstiruutu 16"/>
          <p:cNvSpPr txBox="1"/>
          <p:nvPr userDrawn="1"/>
        </p:nvSpPr>
        <p:spPr>
          <a:xfrm>
            <a:off x="1828800" y="76200"/>
            <a:ext cx="1676400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Tärkeät</a:t>
            </a:r>
          </a:p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tehtävät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5" name="Tekstiruutu 16"/>
          <p:cNvSpPr txBox="1"/>
          <p:nvPr userDrawn="1"/>
        </p:nvSpPr>
        <p:spPr>
          <a:xfrm>
            <a:off x="3640308" y="7620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4.Arvolupaus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6" name="Tekstiruutu 16"/>
          <p:cNvSpPr txBox="1"/>
          <p:nvPr userDrawn="1"/>
        </p:nvSpPr>
        <p:spPr>
          <a:xfrm>
            <a:off x="5481270" y="7620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2. Asiakassuhteet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7" name="Tekstiruutu 16"/>
          <p:cNvSpPr txBox="1"/>
          <p:nvPr userDrawn="1"/>
        </p:nvSpPr>
        <p:spPr>
          <a:xfrm>
            <a:off x="7260759" y="7620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1. Asiakasryhmä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8" name="Tekstiruutu 16"/>
          <p:cNvSpPr txBox="1"/>
          <p:nvPr userDrawn="1"/>
        </p:nvSpPr>
        <p:spPr>
          <a:xfrm>
            <a:off x="1788673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6. Ydinresurssit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9" name="Tekstiruutu 16"/>
          <p:cNvSpPr txBox="1"/>
          <p:nvPr userDrawn="1"/>
        </p:nvSpPr>
        <p:spPr>
          <a:xfrm>
            <a:off x="5468570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3. Kanavat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cxnSp>
        <p:nvCxnSpPr>
          <p:cNvPr id="41" name="Suora yhdysviiva 9"/>
          <p:cNvCxnSpPr/>
          <p:nvPr userDrawn="1"/>
        </p:nvCxnSpPr>
        <p:spPr>
          <a:xfrm rot="10800000">
            <a:off x="5475729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iruutu 16"/>
          <p:cNvSpPr txBox="1"/>
          <p:nvPr userDrawn="1"/>
        </p:nvSpPr>
        <p:spPr>
          <a:xfrm>
            <a:off x="0" y="5214118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8. Kulurakenne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43" name="Tekstiruutu 16"/>
          <p:cNvSpPr txBox="1"/>
          <p:nvPr userDrawn="1"/>
        </p:nvSpPr>
        <p:spPr>
          <a:xfrm>
            <a:off x="4724400" y="5214118"/>
            <a:ext cx="22098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9. Vaikuttavuus ja mittarit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463" y="86131"/>
            <a:ext cx="310800" cy="30598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87312"/>
            <a:ext cx="304800" cy="38986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4100" y="5225902"/>
            <a:ext cx="381000" cy="40758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4400" y="98262"/>
            <a:ext cx="428800" cy="3320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399" y="87312"/>
            <a:ext cx="314251" cy="3048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69744" y="2710353"/>
            <a:ext cx="387350" cy="387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83452" y="98261"/>
            <a:ext cx="319200" cy="3048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9339" y="5257800"/>
            <a:ext cx="332088" cy="3810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16443" y="2717800"/>
            <a:ext cx="347957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4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5400000">
            <a:off x="1508125" y="3997325"/>
            <a:ext cx="5519738" cy="1587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10800000">
            <a:off x="2" y="4648200"/>
            <a:ext cx="4267199" cy="1588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10800000">
            <a:off x="4267201" y="3733801"/>
            <a:ext cx="4876801" cy="1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4352925" y="3954224"/>
            <a:ext cx="528638" cy="523875"/>
            <a:chOff x="4660595" y="3300006"/>
            <a:chExt cx="528485" cy="523009"/>
          </a:xfrm>
        </p:grpSpPr>
        <p:sp>
          <p:nvSpPr>
            <p:cNvPr id="10" name="Plus 9"/>
            <p:cNvSpPr/>
            <p:nvPr/>
          </p:nvSpPr>
          <p:spPr>
            <a:xfrm>
              <a:off x="4708206" y="3357062"/>
              <a:ext cx="431675" cy="432672"/>
            </a:xfrm>
            <a:prstGeom prst="mathPlus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60595" y="3300006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23"/>
          <p:cNvGrpSpPr>
            <a:grpSpLocks/>
          </p:cNvGrpSpPr>
          <p:nvPr userDrawn="1"/>
        </p:nvGrpSpPr>
        <p:grpSpPr bwMode="auto">
          <a:xfrm>
            <a:off x="4343400" y="5547618"/>
            <a:ext cx="528638" cy="522287"/>
            <a:chOff x="4650843" y="4887634"/>
            <a:chExt cx="528485" cy="523009"/>
          </a:xfrm>
        </p:grpSpPr>
        <p:sp>
          <p:nvSpPr>
            <p:cNvPr id="13" name="Minus 12"/>
            <p:cNvSpPr/>
            <p:nvPr/>
          </p:nvSpPr>
          <p:spPr>
            <a:xfrm>
              <a:off x="4673062" y="4909890"/>
              <a:ext cx="488808" cy="488036"/>
            </a:xfrm>
            <a:prstGeom prst="mathMinus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650843" y="4887634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0" y="0"/>
            <a:ext cx="17526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Skenaario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djettipuu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000" y="63500"/>
            <a:ext cx="69723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222943" y="-1063057"/>
            <a:ext cx="6705600" cy="9009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631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649" y="3796906"/>
            <a:ext cx="3812351" cy="306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2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3" name="Picture 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16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otsikko_kuva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26280"/>
          </a:xfrm>
          <a:prstGeom prst="rect">
            <a:avLst/>
          </a:prstGeom>
        </p:spPr>
      </p:pic>
      <p:pic>
        <p:nvPicPr>
          <p:cNvPr id="13" name="Picture 8" descr="ribbon_kansisivu.jpg"/>
          <p:cNvPicPr>
            <a:picLocks noChangeAspect="1"/>
          </p:cNvPicPr>
          <p:nvPr/>
        </p:nvPicPr>
        <p:blipFill>
          <a:blip r:embed="rId3"/>
          <a:srcRect r="13860"/>
          <a:stretch>
            <a:fillRect/>
          </a:stretch>
        </p:blipFill>
        <p:spPr>
          <a:xfrm>
            <a:off x="6855070" y="4724400"/>
            <a:ext cx="2288930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4550400"/>
            <a:ext cx="7239600" cy="1044000"/>
          </a:xfrm>
        </p:spPr>
        <p:txBody>
          <a:bodyPr rIns="90000"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5594400"/>
            <a:ext cx="7239600" cy="828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4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5"/>
          <p:cNvSpPr/>
          <p:nvPr/>
        </p:nvSpPr>
        <p:spPr>
          <a:xfrm rot="10800000" flipV="1">
            <a:off x="0" y="4508280"/>
            <a:ext cx="9144000" cy="36000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30000" dirty="0"/>
          </a:p>
        </p:txBody>
      </p:sp>
      <p:pic>
        <p:nvPicPr>
          <p:cNvPr id="15" name="Picture 11" descr="logo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77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di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628800"/>
            <a:ext cx="7779600" cy="1360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996" y="5445224"/>
            <a:ext cx="3672408" cy="349072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7" descr="ribbon_sisaltosivu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7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ribbon_sisaltosiv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6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uora yhdysviiva 6"/>
          <p:cNvCxnSpPr/>
          <p:nvPr userDrawn="1"/>
        </p:nvCxnSpPr>
        <p:spPr>
          <a:xfrm>
            <a:off x="0" y="5517232"/>
            <a:ext cx="9144000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 userDrawn="1"/>
        </p:nvCxnSpPr>
        <p:spPr>
          <a:xfrm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 userDrawn="1"/>
        </p:nvCxnSpPr>
        <p:spPr>
          <a:xfrm flipV="1"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i 9"/>
          <p:cNvSpPr/>
          <p:nvPr userDrawn="1"/>
        </p:nvSpPr>
        <p:spPr>
          <a:xfrm>
            <a:off x="3851920" y="2132856"/>
            <a:ext cx="1440160" cy="1440160"/>
          </a:xfrm>
          <a:prstGeom prst="ellipse">
            <a:avLst/>
          </a:prstGeom>
          <a:solidFill>
            <a:srgbClr val="012054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/>
          <p:cNvCxnSpPr/>
          <p:nvPr userDrawn="1"/>
        </p:nvCxnSpPr>
        <p:spPr>
          <a:xfrm rot="5400000" flipH="1" flipV="1">
            <a:off x="4018620" y="6187988"/>
            <a:ext cx="1250776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10050" y="2434084"/>
            <a:ext cx="723900" cy="850900"/>
          </a:xfrm>
          <a:prstGeom prst="rect">
            <a:avLst/>
          </a:prstGeom>
        </p:spPr>
      </p:pic>
      <p:sp>
        <p:nvSpPr>
          <p:cNvPr id="11" name="Tekstiruutu 16"/>
          <p:cNvSpPr txBox="1"/>
          <p:nvPr userDrawn="1"/>
        </p:nvSpPr>
        <p:spPr>
          <a:xfrm>
            <a:off x="3563888" y="620688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/>
              <a:t>Ajattelee ja tuntee</a:t>
            </a:r>
            <a:r>
              <a:rPr lang="fi-FI" sz="1400" i="1" dirty="0" smtClean="0"/>
              <a:t>?</a:t>
            </a:r>
            <a:endParaRPr lang="fi-FI" sz="900" b="0" i="1" dirty="0"/>
          </a:p>
        </p:txBody>
      </p:sp>
      <p:sp>
        <p:nvSpPr>
          <p:cNvPr id="12" name="Tekstiruutu 16"/>
          <p:cNvSpPr txBox="1"/>
          <p:nvPr userDrawn="1"/>
        </p:nvSpPr>
        <p:spPr>
          <a:xfrm>
            <a:off x="64770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Näkee?</a:t>
            </a:r>
            <a:endParaRPr lang="fi-FI" sz="900" b="0" i="1" dirty="0"/>
          </a:p>
        </p:txBody>
      </p:sp>
      <p:sp>
        <p:nvSpPr>
          <p:cNvPr id="13" name="Tekstiruutu 16"/>
          <p:cNvSpPr txBox="1"/>
          <p:nvPr userDrawn="1"/>
        </p:nvSpPr>
        <p:spPr>
          <a:xfrm>
            <a:off x="3581400" y="4038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Sanoo ja tekee?</a:t>
            </a:r>
            <a:endParaRPr lang="fi-FI" sz="900" b="0" i="1" dirty="0"/>
          </a:p>
        </p:txBody>
      </p:sp>
      <p:sp>
        <p:nvSpPr>
          <p:cNvPr id="14" name="Tekstiruutu 16"/>
          <p:cNvSpPr txBox="1"/>
          <p:nvPr userDrawn="1"/>
        </p:nvSpPr>
        <p:spPr>
          <a:xfrm>
            <a:off x="4572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Kuulee?</a:t>
            </a:r>
            <a:endParaRPr lang="fi-FI" sz="900" b="0" i="1" dirty="0"/>
          </a:p>
        </p:txBody>
      </p:sp>
      <p:sp>
        <p:nvSpPr>
          <p:cNvPr id="15" name="Tekstiruutu 16"/>
          <p:cNvSpPr txBox="1"/>
          <p:nvPr userDrawn="1"/>
        </p:nvSpPr>
        <p:spPr>
          <a:xfrm>
            <a:off x="76200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Kipupisteet</a:t>
            </a:r>
            <a:endParaRPr lang="fi-FI" sz="900" b="0" i="1" dirty="0"/>
          </a:p>
        </p:txBody>
      </p:sp>
      <p:sp>
        <p:nvSpPr>
          <p:cNvPr id="16" name="Tekstiruutu 16"/>
          <p:cNvSpPr txBox="1"/>
          <p:nvPr userDrawn="1"/>
        </p:nvSpPr>
        <p:spPr>
          <a:xfrm>
            <a:off x="4706888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Onnistumiset</a:t>
            </a:r>
            <a:endParaRPr lang="fi-FI" sz="900" b="0" i="1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8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orakulmio 49"/>
          <p:cNvSpPr/>
          <p:nvPr userDrawn="1"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14"/>
          <p:cNvSpPr txBox="1">
            <a:spLocks noChangeArrowheads="1"/>
          </p:cNvSpPr>
          <p:nvPr userDrawn="1"/>
        </p:nvSpPr>
        <p:spPr bwMode="auto">
          <a:xfrm>
            <a:off x="4847456" y="4572000"/>
            <a:ext cx="4372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425"/>
              </a:spcBef>
            </a:pPr>
            <a:r>
              <a:rPr lang="fi-FI" sz="1400" b="1" dirty="0" smtClean="0">
                <a:solidFill>
                  <a:prstClr val="black"/>
                </a:solidFill>
                <a:latin typeface="Arial"/>
                <a:cs typeface="Arial"/>
              </a:rPr>
              <a:t>Asiakaskokemuksen keskeiset rakennuspalikat</a:t>
            </a:r>
            <a:endParaRPr lang="fi-FI" sz="14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41287" y="4572000"/>
            <a:ext cx="1916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painotukset</a:t>
            </a:r>
            <a:endParaRPr lang="fi-FI" sz="14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cxnSp>
        <p:nvCxnSpPr>
          <p:cNvPr id="51" name="Suora yhdysviiva 50"/>
          <p:cNvCxnSpPr/>
          <p:nvPr userDrawn="1"/>
        </p:nvCxnSpPr>
        <p:spPr>
          <a:xfrm flipV="1">
            <a:off x="4800600" y="4653136"/>
            <a:ext cx="0" cy="2016224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6712" y="499224"/>
            <a:ext cx="8991600" cy="1588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0" y="713199"/>
            <a:ext cx="9078381" cy="277401"/>
            <a:chOff x="0" y="1153343"/>
            <a:chExt cx="9078381" cy="277401"/>
          </a:xfrm>
        </p:grpSpPr>
        <p:sp>
          <p:nvSpPr>
            <p:cNvPr id="3" name="Pentagon 2"/>
            <p:cNvSpPr/>
            <p:nvPr userDrawn="1"/>
          </p:nvSpPr>
          <p:spPr>
            <a:xfrm>
              <a:off x="762000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4" name="Pentagon 3"/>
            <p:cNvSpPr/>
            <p:nvPr userDrawn="1"/>
          </p:nvSpPr>
          <p:spPr>
            <a:xfrm>
              <a:off x="3037327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5312654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7587981" y="1164344"/>
              <a:ext cx="14904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0" y="1153343"/>
              <a:ext cx="710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noProof="0" smtClean="0"/>
                <a:t>Vaiheet</a:t>
              </a:r>
              <a:endParaRPr lang="fi-FI" sz="1100" noProof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0" y="6062990"/>
            <a:ext cx="82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Kokemus</a:t>
            </a:r>
            <a:endParaRPr lang="fi-FI" sz="1100" noProof="0"/>
          </a:p>
        </p:txBody>
      </p:sp>
      <p:cxnSp>
        <p:nvCxnSpPr>
          <p:cNvPr id="29" name="Curved Connector 28"/>
          <p:cNvCxnSpPr>
            <a:endCxn id="77" idx="1"/>
          </p:cNvCxnSpPr>
          <p:nvPr userDrawn="1"/>
        </p:nvCxnSpPr>
        <p:spPr>
          <a:xfrm rot="16200000" flipH="1">
            <a:off x="152400" y="2285999"/>
            <a:ext cx="1698719" cy="479518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diamond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02" idx="1"/>
            <a:endCxn id="77" idx="5"/>
          </p:cNvCxnSpPr>
          <p:nvPr userDrawn="1"/>
        </p:nvCxnSpPr>
        <p:spPr>
          <a:xfrm rot="16200000" flipV="1">
            <a:off x="1120682" y="3711482"/>
            <a:ext cx="1416236" cy="959036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06" idx="2"/>
            <a:endCxn id="102" idx="6"/>
          </p:cNvCxnSpPr>
          <p:nvPr userDrawn="1"/>
        </p:nvCxnSpPr>
        <p:spPr>
          <a:xfrm rot="10800000" flipV="1">
            <a:off x="2438400" y="1524000"/>
            <a:ext cx="533400" cy="3429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06" idx="6"/>
            <a:endCxn id="110" idx="0"/>
          </p:cNvCxnSpPr>
          <p:nvPr userDrawn="1"/>
        </p:nvCxnSpPr>
        <p:spPr>
          <a:xfrm>
            <a:off x="3124200" y="1524000"/>
            <a:ext cx="992089" cy="169624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0"/>
          <p:cNvCxnSpPr>
            <a:stCxn id="110" idx="4"/>
            <a:endCxn id="85" idx="2"/>
          </p:cNvCxnSpPr>
          <p:nvPr userDrawn="1"/>
        </p:nvCxnSpPr>
        <p:spPr>
          <a:xfrm rot="16200000" flipH="1">
            <a:off x="3477768" y="4011168"/>
            <a:ext cx="1732752" cy="455711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0"/>
          <p:cNvCxnSpPr>
            <a:stCxn id="85" idx="6"/>
            <a:endCxn id="117" idx="2"/>
          </p:cNvCxnSpPr>
          <p:nvPr userDrawn="1"/>
        </p:nvCxnSpPr>
        <p:spPr>
          <a:xfrm flipV="1">
            <a:off x="4724400" y="1524000"/>
            <a:ext cx="609600" cy="3581400"/>
          </a:xfrm>
          <a:prstGeom prst="curvedConnector3">
            <a:avLst>
              <a:gd name="adj1" fmla="val 21987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40"/>
          <p:cNvCxnSpPr>
            <a:endCxn id="117" idx="4"/>
          </p:cNvCxnSpPr>
          <p:nvPr userDrawn="1"/>
        </p:nvCxnSpPr>
        <p:spPr>
          <a:xfrm rot="16200000" flipV="1">
            <a:off x="5219700" y="1790700"/>
            <a:ext cx="1143000" cy="762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40"/>
          <p:cNvCxnSpPr>
            <a:stCxn id="123" idx="0"/>
            <a:endCxn id="121" idx="4"/>
          </p:cNvCxnSpPr>
          <p:nvPr userDrawn="1"/>
        </p:nvCxnSpPr>
        <p:spPr>
          <a:xfrm rot="16200000" flipV="1">
            <a:off x="5867400" y="3200400"/>
            <a:ext cx="1066800" cy="4572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40"/>
          <p:cNvCxnSpPr>
            <a:stCxn id="126" idx="2"/>
            <a:endCxn id="123" idx="4"/>
          </p:cNvCxnSpPr>
          <p:nvPr userDrawn="1"/>
        </p:nvCxnSpPr>
        <p:spPr>
          <a:xfrm rot="10800000">
            <a:off x="6629400" y="4114800"/>
            <a:ext cx="685800" cy="990600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40"/>
          <p:cNvCxnSpPr>
            <a:stCxn id="126" idx="7"/>
            <a:endCxn id="129" idx="2"/>
          </p:cNvCxnSpPr>
          <p:nvPr userDrawn="1"/>
        </p:nvCxnSpPr>
        <p:spPr>
          <a:xfrm rot="5400000" flipH="1" flipV="1">
            <a:off x="5845082" y="3124200"/>
            <a:ext cx="3527518" cy="32711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40"/>
          <p:cNvCxnSpPr>
            <a:endCxn id="129" idx="5"/>
          </p:cNvCxnSpPr>
          <p:nvPr userDrawn="1"/>
        </p:nvCxnSpPr>
        <p:spPr>
          <a:xfrm rot="16200000" flipV="1">
            <a:off x="7330983" y="2149382"/>
            <a:ext cx="2155919" cy="101292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>
            <a:off x="76200" y="5562600"/>
            <a:ext cx="8991600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914400" y="6205047"/>
            <a:ext cx="80772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 userDrawn="1"/>
        </p:nvSpPr>
        <p:spPr>
          <a:xfrm>
            <a:off x="839689" y="2362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12192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 userDrawn="1"/>
        </p:nvSpPr>
        <p:spPr>
          <a:xfrm>
            <a:off x="14478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 userDrawn="1"/>
        </p:nvSpPr>
        <p:spPr>
          <a:xfrm>
            <a:off x="2057400" y="4267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2569454" y="4038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 userDrawn="1"/>
        </p:nvSpPr>
        <p:spPr>
          <a:xfrm>
            <a:off x="2643890" y="2590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 userDrawn="1"/>
        </p:nvSpPr>
        <p:spPr>
          <a:xfrm>
            <a:off x="3581400" y="1752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3919708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 userDrawn="1"/>
        </p:nvSpPr>
        <p:spPr>
          <a:xfrm>
            <a:off x="4114800" y="41910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 userDrawn="1"/>
        </p:nvSpPr>
        <p:spPr>
          <a:xfrm>
            <a:off x="45720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4755869" y="417115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 userDrawn="1"/>
        </p:nvSpPr>
        <p:spPr>
          <a:xfrm>
            <a:off x="4789927" y="3124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 userDrawn="1"/>
        </p:nvSpPr>
        <p:spPr>
          <a:xfrm>
            <a:off x="4910308" y="214615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5791200" y="2133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 userDrawn="1"/>
        </p:nvSpPr>
        <p:spPr>
          <a:xfrm>
            <a:off x="63246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 userDrawn="1"/>
        </p:nvSpPr>
        <p:spPr>
          <a:xfrm>
            <a:off x="6705600" y="4648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73914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 userDrawn="1"/>
        </p:nvSpPr>
        <p:spPr>
          <a:xfrm>
            <a:off x="7467600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 userDrawn="1"/>
        </p:nvSpPr>
        <p:spPr>
          <a:xfrm>
            <a:off x="7946146" y="281984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2" y="98541"/>
            <a:ext cx="640080" cy="3048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4" y="6286500"/>
            <a:ext cx="187036" cy="3429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5867400"/>
            <a:ext cx="285950" cy="273050"/>
          </a:xfrm>
          <a:prstGeom prst="rect">
            <a:avLst/>
          </a:prstGeom>
        </p:spPr>
      </p:pic>
      <p:sp>
        <p:nvSpPr>
          <p:cNvPr id="102" name="Oval 101"/>
          <p:cNvSpPr/>
          <p:nvPr userDrawn="1"/>
        </p:nvSpPr>
        <p:spPr>
          <a:xfrm>
            <a:off x="2286000" y="4876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 userDrawn="1"/>
        </p:nvSpPr>
        <p:spPr>
          <a:xfrm>
            <a:off x="29718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4040089" y="322024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 userDrawn="1"/>
        </p:nvSpPr>
        <p:spPr>
          <a:xfrm>
            <a:off x="53340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 userDrawn="1"/>
        </p:nvSpPr>
        <p:spPr>
          <a:xfrm>
            <a:off x="6096000" y="2743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 userDrawn="1"/>
        </p:nvSpPr>
        <p:spPr>
          <a:xfrm>
            <a:off x="65532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 userDrawn="1"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 userDrawn="1"/>
        </p:nvSpPr>
        <p:spPr>
          <a:xfrm>
            <a:off x="77724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/>
          <p:nvPr userDrawn="1"/>
        </p:nvSpPr>
        <p:spPr>
          <a:xfrm>
            <a:off x="467544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2555776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 userDrawn="1"/>
        </p:nvSpPr>
        <p:spPr>
          <a:xfrm>
            <a:off x="4644008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 userDrawn="1"/>
        </p:nvSpPr>
        <p:spPr>
          <a:xfrm>
            <a:off x="6732240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 24"/>
          <p:cNvSpPr/>
          <p:nvPr userDrawn="1"/>
        </p:nvSpPr>
        <p:spPr>
          <a:xfrm>
            <a:off x="467544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 userDrawn="1"/>
        </p:nvSpPr>
        <p:spPr>
          <a:xfrm>
            <a:off x="2555776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 userDrawn="1"/>
        </p:nvSpPr>
        <p:spPr>
          <a:xfrm>
            <a:off x="4644008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 userDrawn="1"/>
        </p:nvSpPr>
        <p:spPr>
          <a:xfrm>
            <a:off x="6732240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orakulmio 19"/>
          <p:cNvSpPr/>
          <p:nvPr userDrawn="1"/>
        </p:nvSpPr>
        <p:spPr>
          <a:xfrm>
            <a:off x="6858000" y="2286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orakulmio 19"/>
          <p:cNvSpPr/>
          <p:nvPr userDrawn="1"/>
        </p:nvSpPr>
        <p:spPr>
          <a:xfrm>
            <a:off x="6324600" y="22860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9"/>
          <p:cNvSpPr/>
          <p:nvPr userDrawn="1"/>
        </p:nvSpPr>
        <p:spPr>
          <a:xfrm>
            <a:off x="6858000" y="43434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9144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0673" y="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3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1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2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4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5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28600" y="42688"/>
            <a:ext cx="14747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Fyysiset elementit</a:t>
            </a:r>
            <a:endParaRPr lang="fi-FI" sz="1100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259654"/>
            <a:ext cx="2125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Asiakkaan polku palvelussa</a:t>
            </a:r>
            <a:endParaRPr lang="fi-FI" sz="1100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" y="2671967"/>
            <a:ext cx="47128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Front-office, asiakaspalvelija, asiakkaalle näkyvä osa palvelusta</a:t>
            </a:r>
            <a:endParaRPr lang="fi-FI" sz="1100" noProof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" y="4062677"/>
            <a:ext cx="3747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 dirty="0" smtClean="0"/>
              <a:t>Back-office</a:t>
            </a:r>
            <a:r>
              <a:rPr lang="fi-FI" sz="1100" noProof="0" dirty="0" smtClean="0"/>
              <a:t>, asiakkaalle näkymätön osa palvelusta</a:t>
            </a:r>
            <a:endParaRPr lang="fi-FI" sz="1100" noProof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28600" y="5366016"/>
            <a:ext cx="24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Tukitoiminnot ja</a:t>
            </a:r>
            <a:r>
              <a:rPr lang="fi-FI" sz="1100" baseline="0" noProof="0" dirty="0" smtClean="0"/>
              <a:t> päätöksenteko</a:t>
            </a:r>
            <a:endParaRPr lang="fi-FI" sz="1100" noProof="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25146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Vuorovaikutus</a:t>
            </a:r>
            <a:endParaRPr lang="fi-FI" sz="700" cap="all" noProof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38862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 smtClean="0"/>
              <a:t>NÄKYVyys</a:t>
            </a:r>
            <a:endParaRPr lang="fi-FI" sz="700" cap="all" noProof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0" y="5210145"/>
            <a:ext cx="1467068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Sisäinen</a:t>
            </a:r>
            <a:r>
              <a:rPr lang="fi-FI" sz="700" cap="all" baseline="0" noProof="0" smtClean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2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lipsi 5"/>
          <p:cNvSpPr/>
          <p:nvPr userDrawn="1"/>
        </p:nvSpPr>
        <p:spPr>
          <a:xfrm>
            <a:off x="1547664" y="476672"/>
            <a:ext cx="5976664" cy="5976664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 userDrawn="1"/>
        </p:nvSpPr>
        <p:spPr>
          <a:xfrm>
            <a:off x="2483768" y="1412776"/>
            <a:ext cx="4104456" cy="4104456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 userDrawn="1"/>
        </p:nvSpPr>
        <p:spPr>
          <a:xfrm>
            <a:off x="3635896" y="2564904"/>
            <a:ext cx="1800200" cy="1800200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696" y="29718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274638"/>
            <a:ext cx="777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602000"/>
            <a:ext cx="7779600" cy="4525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54000" y="6451200"/>
            <a:ext cx="9036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69200" y="6451200"/>
            <a:ext cx="30960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8000" y="6451200"/>
            <a:ext cx="392400" cy="266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94" r:id="rId3"/>
    <p:sldLayoutId id="2147483696" r:id="rId4"/>
    <p:sldLayoutId id="2147483700" r:id="rId5"/>
    <p:sldLayoutId id="2147483695" r:id="rId6"/>
    <p:sldLayoutId id="2147483703" r:id="rId7"/>
    <p:sldLayoutId id="2147483697" r:id="rId8"/>
    <p:sldLayoutId id="2147483698" r:id="rId9"/>
    <p:sldLayoutId id="2147483701" r:id="rId10"/>
    <p:sldLayoutId id="2147483699" r:id="rId11"/>
    <p:sldLayoutId id="2147483702" r:id="rId12"/>
    <p:sldLayoutId id="2147483704" r:id="rId13"/>
    <p:sldLayoutId id="2147483705" r:id="rId14"/>
    <p:sldLayoutId id="2147483662" r:id="rId15"/>
    <p:sldLayoutId id="2147483663" r:id="rId16"/>
    <p:sldLayoutId id="2147483670" r:id="rId17"/>
    <p:sldLayoutId id="2147483671" r:id="rId18"/>
    <p:sldLayoutId id="2147483672" r:id="rId19"/>
    <p:sldLayoutId id="214748367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637401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2"/>
                </a:solidFill>
              </a:rPr>
              <a:t>…</a:t>
            </a:r>
            <a:endParaRPr lang="en-US" sz="1200" i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637401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2"/>
                </a:solidFill>
              </a:rPr>
              <a:t>…</a:t>
            </a:r>
            <a:endParaRPr lang="en-US" sz="1200" i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637401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2"/>
                </a:solidFill>
              </a:rPr>
              <a:t>…</a:t>
            </a:r>
            <a:endParaRPr lang="en-US" sz="1200" i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637401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2"/>
                </a:solidFill>
              </a:rPr>
              <a:t>…</a:t>
            </a:r>
            <a:endParaRPr lang="en-US" sz="1200" i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637401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2"/>
                </a:solidFill>
              </a:rPr>
              <a:t>…</a:t>
            </a:r>
            <a:endParaRPr lang="en-US" sz="1200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54102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2"/>
                </a:solidFill>
              </a:rPr>
              <a:t>…</a:t>
            </a:r>
            <a:endParaRPr lang="en-US" sz="1200" i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29718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2"/>
                </a:solidFill>
              </a:rPr>
              <a:t>…</a:t>
            </a:r>
            <a:endParaRPr lang="en-US" sz="1200" i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68241" y="29718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2"/>
                </a:solidFill>
              </a:rPr>
              <a:t>…</a:t>
            </a:r>
            <a:endParaRPr lang="en-US" sz="1200" i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4102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tx2"/>
                </a:solidFill>
              </a:rPr>
              <a:t>…</a:t>
            </a:r>
            <a:endParaRPr lang="en-US" sz="12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31673"/>
            <a:ext cx="19050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smtClean="0"/>
              <a:t>Ketkä ovat tärkeimmät kumppanit? </a:t>
            </a:r>
          </a:p>
          <a:p>
            <a:endParaRPr lang="fi-FI" sz="1100" dirty="0" smtClean="0"/>
          </a:p>
          <a:p>
            <a:r>
              <a:rPr lang="fi-FI" sz="1100" dirty="0" smtClean="0"/>
              <a:t>Ketkä ovat tärkeimmät toimittajat? </a:t>
            </a:r>
          </a:p>
          <a:p>
            <a:endParaRPr lang="fi-FI" sz="1100" dirty="0" smtClean="0"/>
          </a:p>
          <a:p>
            <a:r>
              <a:rPr lang="fi-FI" sz="1100" dirty="0" smtClean="0"/>
              <a:t>Mitä ydinresursseja kumppanit tarjoavat? </a:t>
            </a:r>
          </a:p>
          <a:p>
            <a:endParaRPr lang="fi-FI" sz="1100" dirty="0" smtClean="0"/>
          </a:p>
          <a:p>
            <a:r>
              <a:rPr lang="fi-FI" sz="1100" dirty="0" smtClean="0"/>
              <a:t>Mitä tärkeitä tehtäviä kumppanit tekevät? </a:t>
            </a:r>
            <a:endParaRPr lang="fi-FI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531673"/>
            <a:ext cx="1752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smtClean="0"/>
              <a:t>Mitkä ovat tärkeimmät tehtävät arvolupauksen toteuttamisessa? </a:t>
            </a:r>
          </a:p>
          <a:p>
            <a:endParaRPr lang="fi-FI" sz="1100" smtClean="0"/>
          </a:p>
          <a:p>
            <a:r>
              <a:rPr lang="fi-FI" sz="1100" smtClean="0"/>
              <a:t>Kanavien osalta? </a:t>
            </a:r>
          </a:p>
          <a:p>
            <a:endParaRPr lang="fi-FI" sz="1100" smtClean="0"/>
          </a:p>
          <a:p>
            <a:r>
              <a:rPr lang="fi-FI" sz="1100" smtClean="0"/>
              <a:t>Asiakassuhteiden osalta? </a:t>
            </a:r>
          </a:p>
          <a:p>
            <a:endParaRPr lang="fi-FI" sz="1100" smtClean="0"/>
          </a:p>
          <a:p>
            <a:r>
              <a:rPr lang="fi-FI" sz="1100" smtClean="0"/>
              <a:t>Ansaintavirtojen osalta? </a:t>
            </a:r>
            <a:endParaRPr lang="fi-FI" sz="1100"/>
          </a:p>
        </p:txBody>
      </p:sp>
      <p:sp>
        <p:nvSpPr>
          <p:cNvPr id="6" name="TextBox 5"/>
          <p:cNvSpPr txBox="1"/>
          <p:nvPr/>
        </p:nvSpPr>
        <p:spPr>
          <a:xfrm>
            <a:off x="3657600" y="531673"/>
            <a:ext cx="1752600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smtClean="0"/>
              <a:t>Mitä arvoa tuotamme asiakkaillemme? </a:t>
            </a:r>
          </a:p>
          <a:p>
            <a:endParaRPr lang="fi-FI" sz="1100" smtClean="0"/>
          </a:p>
          <a:p>
            <a:r>
              <a:rPr lang="fi-FI" sz="1100" smtClean="0"/>
              <a:t>Mihin asiakastarpeeseen vastaamme? </a:t>
            </a:r>
          </a:p>
          <a:p>
            <a:endParaRPr lang="fi-FI" sz="1100" smtClean="0"/>
          </a:p>
          <a:p>
            <a:r>
              <a:rPr lang="fi-FI" sz="1100" smtClean="0"/>
              <a:t>Mitä asiakkaan ongelmia ratkaisemme? </a:t>
            </a:r>
          </a:p>
          <a:p>
            <a:endParaRPr lang="fi-FI" sz="1100" smtClean="0"/>
          </a:p>
          <a:p>
            <a:r>
              <a:rPr lang="fi-FI" sz="1100" smtClean="0"/>
              <a:t>Mitä tuotteita ja palveluita tarjoamme eri asiakasprofiileille? </a:t>
            </a:r>
            <a:endParaRPr lang="fi-FI" sz="1100"/>
          </a:p>
        </p:txBody>
      </p:sp>
      <p:sp>
        <p:nvSpPr>
          <p:cNvPr id="7" name="TextBox 6"/>
          <p:cNvSpPr txBox="1"/>
          <p:nvPr/>
        </p:nvSpPr>
        <p:spPr>
          <a:xfrm>
            <a:off x="5486400" y="531673"/>
            <a:ext cx="1752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smtClean="0"/>
              <a:t>Minkälaista asiakassuhdetta asiakkaamme odottavat? </a:t>
            </a:r>
          </a:p>
          <a:p>
            <a:endParaRPr lang="fi-FI" sz="1100" smtClean="0"/>
          </a:p>
          <a:p>
            <a:r>
              <a:rPr lang="fi-FI" sz="1100" smtClean="0"/>
              <a:t>Mitä asiakassuhteita on jo olemassa? </a:t>
            </a:r>
          </a:p>
          <a:p>
            <a:endParaRPr lang="fi-FI" sz="1100" smtClean="0"/>
          </a:p>
          <a:p>
            <a:r>
              <a:rPr lang="fi-FI" sz="1100" smtClean="0"/>
              <a:t>Kuinka kustannustehokkaita ne ovat? </a:t>
            </a:r>
          </a:p>
          <a:p>
            <a:endParaRPr lang="fi-FI" sz="1100" i="1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5200" y="531673"/>
            <a:ext cx="1752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smtClean="0"/>
              <a:t>Kenelle tuotamme arvoa? </a:t>
            </a:r>
          </a:p>
          <a:p>
            <a:endParaRPr lang="fi-FI" sz="1100" smtClean="0"/>
          </a:p>
          <a:p>
            <a:r>
              <a:rPr lang="fi-FI" sz="1100" smtClean="0"/>
              <a:t>Mitkä ovat tärkeimmät asiakassyhmämme? </a:t>
            </a:r>
            <a:endParaRPr lang="fi-FI" sz="1100"/>
          </a:p>
        </p:txBody>
      </p:sp>
      <p:sp>
        <p:nvSpPr>
          <p:cNvPr id="9" name="TextBox 8"/>
          <p:cNvSpPr txBox="1"/>
          <p:nvPr/>
        </p:nvSpPr>
        <p:spPr>
          <a:xfrm>
            <a:off x="4724400" y="5410200"/>
            <a:ext cx="3276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smtClean="0"/>
              <a:t>Mitä muutoksia tavoittelemme?</a:t>
            </a:r>
          </a:p>
          <a:p>
            <a:r>
              <a:rPr lang="fi-FI" sz="1100" smtClean="0"/>
              <a:t/>
            </a:r>
            <a:br>
              <a:rPr lang="fi-FI" sz="1100" smtClean="0"/>
            </a:br>
            <a:r>
              <a:rPr lang="fi-FI" sz="1100" smtClean="0"/>
              <a:t>Miten toimintamme vaikutta asiakkaiden arkeen? </a:t>
            </a:r>
          </a:p>
          <a:p>
            <a:endParaRPr lang="fi-FI" sz="1100" smtClean="0"/>
          </a:p>
          <a:p>
            <a:r>
              <a:rPr lang="fi-FI" sz="1100" smtClean="0"/>
              <a:t>Miten todennamme vaikuttavuuden? </a:t>
            </a:r>
            <a:endParaRPr lang="fi-FI" sz="1100"/>
          </a:p>
        </p:txBody>
      </p:sp>
      <p:sp>
        <p:nvSpPr>
          <p:cNvPr id="10" name="TextBox 9"/>
          <p:cNvSpPr txBox="1"/>
          <p:nvPr/>
        </p:nvSpPr>
        <p:spPr>
          <a:xfrm>
            <a:off x="5486400" y="3074819"/>
            <a:ext cx="19050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smtClean="0"/>
              <a:t>Mitkä kanavat ovat asiakkaiden näkökulmasta tärkeimmät? </a:t>
            </a:r>
          </a:p>
          <a:p>
            <a:endParaRPr lang="fi-FI" sz="1100" smtClean="0"/>
          </a:p>
          <a:p>
            <a:r>
              <a:rPr lang="fi-FI" sz="1100" smtClean="0"/>
              <a:t>Mitä kanavia käytämme tällä hetkellä? </a:t>
            </a:r>
          </a:p>
          <a:p>
            <a:endParaRPr lang="fi-FI" sz="1100" smtClean="0"/>
          </a:p>
          <a:p>
            <a:r>
              <a:rPr lang="fi-FI" sz="1100" smtClean="0"/>
              <a:t>Kuinka yhteinäisen kokemuksen tarjoamme eri kanavissa?</a:t>
            </a:r>
            <a:endParaRPr lang="fi-FI" sz="1100"/>
          </a:p>
        </p:txBody>
      </p:sp>
      <p:sp>
        <p:nvSpPr>
          <p:cNvPr id="11" name="TextBox 10"/>
          <p:cNvSpPr txBox="1"/>
          <p:nvPr/>
        </p:nvSpPr>
        <p:spPr>
          <a:xfrm>
            <a:off x="1828800" y="3074819"/>
            <a:ext cx="17526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smtClean="0"/>
              <a:t>Mitä ydinresursseja tarvitaan arvolupauksen toteuttamiseksi?</a:t>
            </a:r>
          </a:p>
          <a:p>
            <a:endParaRPr lang="fi-FI" sz="1100" smtClean="0"/>
          </a:p>
          <a:p>
            <a:r>
              <a:rPr lang="fi-FI" sz="1100" smtClean="0"/>
              <a:t>Kanavien osalta? </a:t>
            </a:r>
          </a:p>
          <a:p>
            <a:endParaRPr lang="fi-FI" sz="1100" smtClean="0"/>
          </a:p>
          <a:p>
            <a:r>
              <a:rPr lang="fi-FI" sz="1100" smtClean="0"/>
              <a:t>Asiakassuhteiden osalta? </a:t>
            </a:r>
            <a:endParaRPr lang="fi-FI" sz="1100"/>
          </a:p>
        </p:txBody>
      </p:sp>
      <p:sp>
        <p:nvSpPr>
          <p:cNvPr id="12" name="TextBox 11"/>
          <p:cNvSpPr txBox="1"/>
          <p:nvPr/>
        </p:nvSpPr>
        <p:spPr>
          <a:xfrm>
            <a:off x="0" y="5410200"/>
            <a:ext cx="38862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smtClean="0"/>
              <a:t>Mitkä ovat keskeiset kulut </a:t>
            </a:r>
            <a:r>
              <a:rPr lang="fi-FI" sz="1100" dirty="0" smtClean="0"/>
              <a:t>toimintamallissa?</a:t>
            </a:r>
            <a:endParaRPr lang="fi-FI" sz="1100" dirty="0" smtClean="0"/>
          </a:p>
          <a:p>
            <a:endParaRPr lang="fi-FI" sz="1100" dirty="0" smtClean="0"/>
          </a:p>
          <a:p>
            <a:r>
              <a:rPr lang="fi-FI" sz="1100" dirty="0" smtClean="0"/>
              <a:t>Mistä ydinresursseista aiheutuu eniten kuluja?</a:t>
            </a:r>
            <a:br>
              <a:rPr lang="fi-FI" sz="1100" dirty="0" smtClean="0"/>
            </a:br>
            <a:endParaRPr lang="fi-FI" sz="1100" dirty="0" smtClean="0"/>
          </a:p>
          <a:p>
            <a:r>
              <a:rPr lang="fi-FI" sz="1100" dirty="0" smtClean="0"/>
              <a:t>Mistä tärkeistä tehtävistä aiheutuu eniten kuluja? </a:t>
            </a:r>
            <a:endParaRPr lang="fi-FI" sz="11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siness-model-canvas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9600" y="-228601"/>
            <a:ext cx="10363201" cy="7322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untaliitto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Kuntaliitto</Template>
  <TotalTime>3307</TotalTime>
  <Words>141</Words>
  <Application>Microsoft Macintosh PowerPoint</Application>
  <PresentationFormat>Näytössä katseltava diaesitys (4:3)</PresentationFormat>
  <Paragraphs>56</Paragraphs>
  <Slides>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4" baseType="lpstr">
      <vt:lpstr>Kuntaliitto</vt:lpstr>
      <vt:lpstr>PowerPoint-esitys</vt:lpstr>
      <vt:lpstr>PowerPoint-esitys</vt:lpstr>
      <vt:lpstr>PowerPoint-esitys</vt:lpstr>
    </vt:vector>
  </TitlesOfParts>
  <Company>Suomen Kuntaliitto 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Osallistamisen työkalupakki</dc:title>
  <dc:creator>Nieminen Ville</dc:creator>
  <cp:lastModifiedBy>Hannu Ripatti</cp:lastModifiedBy>
  <cp:revision>87</cp:revision>
  <cp:lastPrinted>2014-05-08T10:09:02Z</cp:lastPrinted>
  <dcterms:created xsi:type="dcterms:W3CDTF">2014-05-18T20:43:54Z</dcterms:created>
  <dcterms:modified xsi:type="dcterms:W3CDTF">2014-05-30T06:39:51Z</dcterms:modified>
</cp:coreProperties>
</file>