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Default Extension="pdf" ContentType="application/pdf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329" r:id="rId2"/>
    <p:sldId id="294" r:id="rId3"/>
    <p:sldId id="330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clrMru>
    <a:srgbClr val="0092D2"/>
    <a:srgbClr val="6B8F00"/>
    <a:srgbClr val="00A6D6"/>
    <a:srgbClr val="012054"/>
    <a:srgbClr val="051C3E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33" autoAdjust="0"/>
    <p:restoredTop sz="98455" autoAdjust="0"/>
  </p:normalViewPr>
  <p:slideViewPr>
    <p:cSldViewPr>
      <p:cViewPr>
        <p:scale>
          <a:sx n="100" d="100"/>
          <a:sy n="100" d="100"/>
        </p:scale>
        <p:origin x="-1024" y="-6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6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jpeg"/><Relationship Id="rId3" Type="http://schemas.openxmlformats.org/officeDocument/2006/relationships/image" Target="../media/image2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687" y="2679976"/>
            <a:ext cx="4052760" cy="4142028"/>
          </a:xfrm>
          <a:prstGeom prst="rect">
            <a:avLst/>
          </a:prstGeom>
        </p:spPr>
      </p:pic>
      <p:pic>
        <p:nvPicPr>
          <p:cNvPr id="8" name="Picture 7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37" y="579855"/>
            <a:ext cx="2548466" cy="608925"/>
          </a:xfrm>
          <a:prstGeom prst="rect">
            <a:avLst/>
          </a:prstGeom>
        </p:spPr>
      </p:pic>
      <p:sp>
        <p:nvSpPr>
          <p:cNvPr id="9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3837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 rot="18900000">
            <a:off x="1295400" y="152400"/>
            <a:ext cx="6618727" cy="6629400"/>
            <a:chOff x="1447800" y="3048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5" name="Ellipsi 7"/>
            <p:cNvSpPr/>
            <p:nvPr userDrawn="1"/>
          </p:nvSpPr>
          <p:spPr>
            <a:xfrm>
              <a:off x="4245496" y="304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Ellipsi 7"/>
            <p:cNvSpPr/>
            <p:nvPr userDrawn="1"/>
          </p:nvSpPr>
          <p:spPr>
            <a:xfrm>
              <a:off x="4267200" y="2971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Ellipsi 7"/>
            <p:cNvSpPr/>
            <p:nvPr userDrawn="1"/>
          </p:nvSpPr>
          <p:spPr>
            <a:xfrm rot="5400000">
              <a:off x="2960948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Ellipsi 7"/>
            <p:cNvSpPr/>
            <p:nvPr userDrawn="1"/>
          </p:nvSpPr>
          <p:spPr>
            <a:xfrm rot="5400000">
              <a:off x="5617275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295400" y="152400"/>
            <a:ext cx="6618727" cy="6629400"/>
            <a:chOff x="1295400" y="1524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0" name="Ellipsi 7"/>
            <p:cNvSpPr/>
            <p:nvPr userDrawn="1"/>
          </p:nvSpPr>
          <p:spPr>
            <a:xfrm>
              <a:off x="4093096" y="152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Ellipsi 7"/>
            <p:cNvSpPr/>
            <p:nvPr userDrawn="1"/>
          </p:nvSpPr>
          <p:spPr>
            <a:xfrm>
              <a:off x="4114800" y="2819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" name="Ellipsi 7"/>
            <p:cNvSpPr/>
            <p:nvPr userDrawn="1"/>
          </p:nvSpPr>
          <p:spPr>
            <a:xfrm rot="5400000">
              <a:off x="2808548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" name="Ellipsi 7"/>
            <p:cNvSpPr/>
            <p:nvPr userDrawn="1"/>
          </p:nvSpPr>
          <p:spPr>
            <a:xfrm rot="5400000">
              <a:off x="5464875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i 7"/>
          <p:cNvSpPr/>
          <p:nvPr userDrawn="1"/>
        </p:nvSpPr>
        <p:spPr>
          <a:xfrm>
            <a:off x="3936504" y="2793504"/>
            <a:ext cx="1321296" cy="1321296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150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52400" y="228600"/>
            <a:ext cx="8839200" cy="6477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uora yhdysviiva 9"/>
          <p:cNvCxnSpPr/>
          <p:nvPr userDrawn="1"/>
        </p:nvCxnSpPr>
        <p:spPr>
          <a:xfrm>
            <a:off x="152400" y="5181600"/>
            <a:ext cx="88392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9"/>
          <p:cNvCxnSpPr/>
          <p:nvPr userDrawn="1"/>
        </p:nvCxnSpPr>
        <p:spPr>
          <a:xfrm rot="5400000" flipH="1" flipV="1">
            <a:off x="3929289" y="5943997"/>
            <a:ext cx="1524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9"/>
          <p:cNvCxnSpPr/>
          <p:nvPr userDrawn="1"/>
        </p:nvCxnSpPr>
        <p:spPr>
          <a:xfrm rot="5400000">
            <a:off x="-537993" y="2705894"/>
            <a:ext cx="4951412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9"/>
          <p:cNvCxnSpPr/>
          <p:nvPr userDrawn="1"/>
        </p:nvCxnSpPr>
        <p:spPr>
          <a:xfrm rot="5400000">
            <a:off x="1258888" y="2705100"/>
            <a:ext cx="49530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9"/>
          <p:cNvCxnSpPr/>
          <p:nvPr userDrawn="1"/>
        </p:nvCxnSpPr>
        <p:spPr>
          <a:xfrm rot="5400000">
            <a:off x="3002007" y="2704703"/>
            <a:ext cx="4953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9"/>
          <p:cNvCxnSpPr/>
          <p:nvPr userDrawn="1"/>
        </p:nvCxnSpPr>
        <p:spPr>
          <a:xfrm rot="5400000">
            <a:off x="4766472" y="2704306"/>
            <a:ext cx="495458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9"/>
          <p:cNvCxnSpPr/>
          <p:nvPr userDrawn="1"/>
        </p:nvCxnSpPr>
        <p:spPr>
          <a:xfrm rot="10800000">
            <a:off x="1970530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kstiruutu 16"/>
          <p:cNvSpPr txBox="1"/>
          <p:nvPr userDrawn="1"/>
        </p:nvSpPr>
        <p:spPr>
          <a:xfrm>
            <a:off x="196581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7. Kumppanit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4" name="Tekstiruutu 16"/>
          <p:cNvSpPr txBox="1"/>
          <p:nvPr userDrawn="1"/>
        </p:nvSpPr>
        <p:spPr>
          <a:xfrm>
            <a:off x="1991873" y="271790"/>
            <a:ext cx="1676400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Tärkeät </a:t>
            </a:r>
          </a:p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tehtävät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5" name="Tekstiruutu 16"/>
          <p:cNvSpPr txBox="1"/>
          <p:nvPr userDrawn="1"/>
        </p:nvSpPr>
        <p:spPr>
          <a:xfrm>
            <a:off x="3767308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4.Arvolupaus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6" name="Tekstiruutu 16"/>
          <p:cNvSpPr txBox="1"/>
          <p:nvPr userDrawn="1"/>
        </p:nvSpPr>
        <p:spPr>
          <a:xfrm>
            <a:off x="5532070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2. Asiakassuhteet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7" name="Tekstiruutu 16"/>
          <p:cNvSpPr txBox="1"/>
          <p:nvPr userDrawn="1"/>
        </p:nvSpPr>
        <p:spPr>
          <a:xfrm>
            <a:off x="7286159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1. Asiakasryhmä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8" name="Tekstiruutu 16"/>
          <p:cNvSpPr txBox="1"/>
          <p:nvPr userDrawn="1"/>
        </p:nvSpPr>
        <p:spPr>
          <a:xfrm>
            <a:off x="1991873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Ydinresurssit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9" name="Tekstiruutu 16"/>
          <p:cNvSpPr txBox="1"/>
          <p:nvPr userDrawn="1"/>
        </p:nvSpPr>
        <p:spPr>
          <a:xfrm>
            <a:off x="5532070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3. Kanavat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cxnSp>
        <p:nvCxnSpPr>
          <p:cNvPr id="41" name="Suora yhdysviiva 9"/>
          <p:cNvCxnSpPr/>
          <p:nvPr userDrawn="1"/>
        </p:nvCxnSpPr>
        <p:spPr>
          <a:xfrm rot="10800000">
            <a:off x="5475729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iruutu 16"/>
          <p:cNvSpPr txBox="1"/>
          <p:nvPr userDrawn="1"/>
        </p:nvSpPr>
        <p:spPr>
          <a:xfrm>
            <a:off x="195092" y="5214118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8. Kulurakenne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43" name="Tekstiruutu 16"/>
          <p:cNvSpPr txBox="1"/>
          <p:nvPr userDrawn="1"/>
        </p:nvSpPr>
        <p:spPr>
          <a:xfrm>
            <a:off x="4724400" y="5214118"/>
            <a:ext cx="22098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9. Vaikuttavuus ja mittarit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44" y="281721"/>
            <a:ext cx="310800" cy="30598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82902"/>
            <a:ext cx="304800" cy="38986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5225902"/>
            <a:ext cx="381000" cy="40758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4400" y="293852"/>
            <a:ext cx="428800" cy="3320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9699" y="282902"/>
            <a:ext cx="314251" cy="3048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9444" y="2710353"/>
            <a:ext cx="387350" cy="387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8852" y="293851"/>
            <a:ext cx="319200" cy="3048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9339" y="5257800"/>
            <a:ext cx="332088" cy="3810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68948" y="2699847"/>
            <a:ext cx="347957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9514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5400000">
            <a:off x="1508125" y="3997325"/>
            <a:ext cx="5519738" cy="1587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10800000">
            <a:off x="2" y="4648200"/>
            <a:ext cx="4267199" cy="1588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10800000">
            <a:off x="4267201" y="3733801"/>
            <a:ext cx="4876801" cy="1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4352925" y="3954224"/>
            <a:ext cx="528638" cy="523875"/>
            <a:chOff x="4660595" y="3300006"/>
            <a:chExt cx="528485" cy="523009"/>
          </a:xfrm>
        </p:grpSpPr>
        <p:sp>
          <p:nvSpPr>
            <p:cNvPr id="10" name="Plus 9"/>
            <p:cNvSpPr/>
            <p:nvPr/>
          </p:nvSpPr>
          <p:spPr>
            <a:xfrm>
              <a:off x="4708206" y="3357062"/>
              <a:ext cx="431675" cy="432672"/>
            </a:xfrm>
            <a:prstGeom prst="mathPlus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60595" y="3300006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23"/>
          <p:cNvGrpSpPr>
            <a:grpSpLocks/>
          </p:cNvGrpSpPr>
          <p:nvPr userDrawn="1"/>
        </p:nvGrpSpPr>
        <p:grpSpPr bwMode="auto">
          <a:xfrm>
            <a:off x="4343400" y="5547618"/>
            <a:ext cx="528638" cy="522287"/>
            <a:chOff x="4650843" y="4887634"/>
            <a:chExt cx="528485" cy="523009"/>
          </a:xfrm>
        </p:grpSpPr>
        <p:sp>
          <p:nvSpPr>
            <p:cNvPr id="13" name="Minus 12"/>
            <p:cNvSpPr/>
            <p:nvPr/>
          </p:nvSpPr>
          <p:spPr>
            <a:xfrm>
              <a:off x="4673062" y="4909890"/>
              <a:ext cx="488808" cy="488036"/>
            </a:xfrm>
            <a:prstGeom prst="mathMinus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650843" y="4887634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0" y="0"/>
            <a:ext cx="17526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Skenaario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djettipuu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000" y="63500"/>
            <a:ext cx="69723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222943" y="-1063057"/>
            <a:ext cx="6705600" cy="9009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631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Väli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649" y="3796906"/>
            <a:ext cx="3812351" cy="306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2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3" name="Picture 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5716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Väliotsikkodi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otsikko_kuva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26280"/>
          </a:xfrm>
          <a:prstGeom prst="rect">
            <a:avLst/>
          </a:prstGeom>
        </p:spPr>
      </p:pic>
      <p:pic>
        <p:nvPicPr>
          <p:cNvPr id="13" name="Picture 8" descr="ribbon_kansisivu.jpg"/>
          <p:cNvPicPr>
            <a:picLocks noChangeAspect="1"/>
          </p:cNvPicPr>
          <p:nvPr/>
        </p:nvPicPr>
        <p:blipFill>
          <a:blip r:embed="rId3"/>
          <a:srcRect r="13860"/>
          <a:stretch>
            <a:fillRect/>
          </a:stretch>
        </p:blipFill>
        <p:spPr>
          <a:xfrm>
            <a:off x="6855070" y="4724400"/>
            <a:ext cx="2288930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4550400"/>
            <a:ext cx="7239600" cy="1044000"/>
          </a:xfrm>
        </p:spPr>
        <p:txBody>
          <a:bodyPr rIns="90000"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5594400"/>
            <a:ext cx="7239600" cy="828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4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5"/>
          <p:cNvSpPr/>
          <p:nvPr/>
        </p:nvSpPr>
        <p:spPr>
          <a:xfrm rot="10800000" flipV="1">
            <a:off x="0" y="4508280"/>
            <a:ext cx="9144000" cy="36000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30000" dirty="0"/>
          </a:p>
        </p:txBody>
      </p:sp>
      <p:pic>
        <p:nvPicPr>
          <p:cNvPr id="15" name="Picture 11" descr="logo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32577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Väliotsikkodi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628800"/>
            <a:ext cx="7779600" cy="1360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996" y="5445224"/>
            <a:ext cx="3672408" cy="349072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7" descr="ribbon_sisaltosivu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6377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ribbon_sisaltosiv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6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916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uora yhdysviiva 6"/>
          <p:cNvCxnSpPr/>
          <p:nvPr userDrawn="1"/>
        </p:nvCxnSpPr>
        <p:spPr>
          <a:xfrm>
            <a:off x="0" y="5517232"/>
            <a:ext cx="9144000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 userDrawn="1"/>
        </p:nvCxnSpPr>
        <p:spPr>
          <a:xfrm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 userDrawn="1"/>
        </p:nvCxnSpPr>
        <p:spPr>
          <a:xfrm flipV="1"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i 9"/>
          <p:cNvSpPr/>
          <p:nvPr userDrawn="1"/>
        </p:nvSpPr>
        <p:spPr>
          <a:xfrm>
            <a:off x="3851920" y="2132856"/>
            <a:ext cx="1440160" cy="1440160"/>
          </a:xfrm>
          <a:prstGeom prst="ellipse">
            <a:avLst/>
          </a:prstGeom>
          <a:solidFill>
            <a:srgbClr val="012054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/>
          <p:cNvCxnSpPr/>
          <p:nvPr userDrawn="1"/>
        </p:nvCxnSpPr>
        <p:spPr>
          <a:xfrm rot="5400000" flipH="1" flipV="1">
            <a:off x="4018620" y="6187988"/>
            <a:ext cx="1250776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10050" y="2434084"/>
            <a:ext cx="723900" cy="850900"/>
          </a:xfrm>
          <a:prstGeom prst="rect">
            <a:avLst/>
          </a:prstGeom>
        </p:spPr>
      </p:pic>
      <p:sp>
        <p:nvSpPr>
          <p:cNvPr id="11" name="Tekstiruutu 16"/>
          <p:cNvSpPr txBox="1"/>
          <p:nvPr userDrawn="1"/>
        </p:nvSpPr>
        <p:spPr>
          <a:xfrm>
            <a:off x="3563888" y="620688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/>
              <a:t>Ajattelee ja tuntee</a:t>
            </a:r>
            <a:r>
              <a:rPr lang="fi-FI" sz="1400" i="1" dirty="0" smtClean="0"/>
              <a:t>?</a:t>
            </a:r>
            <a:endParaRPr lang="fi-FI" sz="900" b="0" i="1" dirty="0"/>
          </a:p>
        </p:txBody>
      </p:sp>
      <p:sp>
        <p:nvSpPr>
          <p:cNvPr id="12" name="Tekstiruutu 16"/>
          <p:cNvSpPr txBox="1"/>
          <p:nvPr userDrawn="1"/>
        </p:nvSpPr>
        <p:spPr>
          <a:xfrm>
            <a:off x="64770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Näkee?</a:t>
            </a:r>
            <a:endParaRPr lang="fi-FI" sz="900" b="0" i="1" dirty="0"/>
          </a:p>
        </p:txBody>
      </p:sp>
      <p:sp>
        <p:nvSpPr>
          <p:cNvPr id="13" name="Tekstiruutu 16"/>
          <p:cNvSpPr txBox="1"/>
          <p:nvPr userDrawn="1"/>
        </p:nvSpPr>
        <p:spPr>
          <a:xfrm>
            <a:off x="3581400" y="4038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Sanoo ja tekee?</a:t>
            </a:r>
            <a:endParaRPr lang="fi-FI" sz="900" b="0" i="1" dirty="0"/>
          </a:p>
        </p:txBody>
      </p:sp>
      <p:sp>
        <p:nvSpPr>
          <p:cNvPr id="14" name="Tekstiruutu 16"/>
          <p:cNvSpPr txBox="1"/>
          <p:nvPr userDrawn="1"/>
        </p:nvSpPr>
        <p:spPr>
          <a:xfrm>
            <a:off x="4572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Kuulee?</a:t>
            </a:r>
            <a:endParaRPr lang="fi-FI" sz="900" b="0" i="1" dirty="0"/>
          </a:p>
        </p:txBody>
      </p:sp>
      <p:sp>
        <p:nvSpPr>
          <p:cNvPr id="15" name="Tekstiruutu 16"/>
          <p:cNvSpPr txBox="1"/>
          <p:nvPr userDrawn="1"/>
        </p:nvSpPr>
        <p:spPr>
          <a:xfrm>
            <a:off x="76200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Kipupisteet</a:t>
            </a:r>
            <a:endParaRPr lang="fi-FI" sz="900" b="0" i="1" dirty="0"/>
          </a:p>
        </p:txBody>
      </p:sp>
      <p:sp>
        <p:nvSpPr>
          <p:cNvPr id="16" name="Tekstiruutu 16"/>
          <p:cNvSpPr txBox="1"/>
          <p:nvPr userDrawn="1"/>
        </p:nvSpPr>
        <p:spPr>
          <a:xfrm>
            <a:off x="4706888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Onnistumiset</a:t>
            </a:r>
            <a:endParaRPr lang="fi-FI" sz="900" b="0" i="1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139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758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orakulmio 49"/>
          <p:cNvSpPr/>
          <p:nvPr userDrawn="1"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14"/>
          <p:cNvSpPr txBox="1">
            <a:spLocks noChangeArrowheads="1"/>
          </p:cNvSpPr>
          <p:nvPr userDrawn="1"/>
        </p:nvSpPr>
        <p:spPr bwMode="auto">
          <a:xfrm>
            <a:off x="4847456" y="4572000"/>
            <a:ext cx="4372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425"/>
              </a:spcBef>
            </a:pPr>
            <a:r>
              <a:rPr lang="fi-FI" sz="1400" b="1" dirty="0" smtClean="0">
                <a:solidFill>
                  <a:prstClr val="black"/>
                </a:solidFill>
                <a:latin typeface="Arial"/>
                <a:cs typeface="Arial"/>
              </a:rPr>
              <a:t>Asiakaskokemuksen keskeiset rakennuspalikat</a:t>
            </a:r>
            <a:endParaRPr lang="fi-FI" sz="14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41287" y="4572000"/>
            <a:ext cx="1916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painotukset</a:t>
            </a:r>
            <a:endParaRPr lang="fi-FI" sz="14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cxnSp>
        <p:nvCxnSpPr>
          <p:cNvPr id="51" name="Suora yhdysviiva 50"/>
          <p:cNvCxnSpPr/>
          <p:nvPr userDrawn="1"/>
        </p:nvCxnSpPr>
        <p:spPr>
          <a:xfrm flipV="1">
            <a:off x="4800600" y="4653136"/>
            <a:ext cx="0" cy="2016224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253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6712" y="499224"/>
            <a:ext cx="8991600" cy="1588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0" y="713199"/>
            <a:ext cx="9078381" cy="277401"/>
            <a:chOff x="0" y="1153343"/>
            <a:chExt cx="9078381" cy="277401"/>
          </a:xfrm>
        </p:grpSpPr>
        <p:sp>
          <p:nvSpPr>
            <p:cNvPr id="3" name="Pentagon 2"/>
            <p:cNvSpPr/>
            <p:nvPr userDrawn="1"/>
          </p:nvSpPr>
          <p:spPr>
            <a:xfrm>
              <a:off x="762000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4" name="Pentagon 3"/>
            <p:cNvSpPr/>
            <p:nvPr userDrawn="1"/>
          </p:nvSpPr>
          <p:spPr>
            <a:xfrm>
              <a:off x="3037327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5312654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7587981" y="1164344"/>
              <a:ext cx="14904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0" y="1153343"/>
              <a:ext cx="710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noProof="0" smtClean="0"/>
                <a:t>Vaiheet</a:t>
              </a:r>
              <a:endParaRPr lang="fi-FI" sz="1100" noProof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0" y="6062990"/>
            <a:ext cx="82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Kokemus</a:t>
            </a:r>
            <a:endParaRPr lang="fi-FI" sz="1100" noProof="0"/>
          </a:p>
        </p:txBody>
      </p:sp>
      <p:cxnSp>
        <p:nvCxnSpPr>
          <p:cNvPr id="29" name="Curved Connector 28"/>
          <p:cNvCxnSpPr>
            <a:endCxn id="77" idx="1"/>
          </p:cNvCxnSpPr>
          <p:nvPr userDrawn="1"/>
        </p:nvCxnSpPr>
        <p:spPr>
          <a:xfrm rot="16200000" flipH="1">
            <a:off x="152400" y="2285999"/>
            <a:ext cx="1698719" cy="479518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diamond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02" idx="1"/>
            <a:endCxn id="77" idx="5"/>
          </p:cNvCxnSpPr>
          <p:nvPr userDrawn="1"/>
        </p:nvCxnSpPr>
        <p:spPr>
          <a:xfrm rot="16200000" flipV="1">
            <a:off x="1120682" y="3711482"/>
            <a:ext cx="1416236" cy="959036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06" idx="2"/>
            <a:endCxn id="102" idx="6"/>
          </p:cNvCxnSpPr>
          <p:nvPr userDrawn="1"/>
        </p:nvCxnSpPr>
        <p:spPr>
          <a:xfrm rot="10800000" flipV="1">
            <a:off x="2438400" y="1524000"/>
            <a:ext cx="533400" cy="3429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06" idx="6"/>
            <a:endCxn id="110" idx="0"/>
          </p:cNvCxnSpPr>
          <p:nvPr userDrawn="1"/>
        </p:nvCxnSpPr>
        <p:spPr>
          <a:xfrm>
            <a:off x="3124200" y="1524000"/>
            <a:ext cx="992089" cy="169624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0"/>
          <p:cNvCxnSpPr>
            <a:stCxn id="110" idx="4"/>
            <a:endCxn id="85" idx="2"/>
          </p:cNvCxnSpPr>
          <p:nvPr userDrawn="1"/>
        </p:nvCxnSpPr>
        <p:spPr>
          <a:xfrm rot="16200000" flipH="1">
            <a:off x="3477768" y="4011168"/>
            <a:ext cx="1732752" cy="455711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0"/>
          <p:cNvCxnSpPr>
            <a:stCxn id="85" idx="6"/>
            <a:endCxn id="117" idx="2"/>
          </p:cNvCxnSpPr>
          <p:nvPr userDrawn="1"/>
        </p:nvCxnSpPr>
        <p:spPr>
          <a:xfrm flipV="1">
            <a:off x="4724400" y="1524000"/>
            <a:ext cx="609600" cy="3581400"/>
          </a:xfrm>
          <a:prstGeom prst="curvedConnector3">
            <a:avLst>
              <a:gd name="adj1" fmla="val 21987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40"/>
          <p:cNvCxnSpPr>
            <a:endCxn id="117" idx="4"/>
          </p:cNvCxnSpPr>
          <p:nvPr userDrawn="1"/>
        </p:nvCxnSpPr>
        <p:spPr>
          <a:xfrm rot="16200000" flipV="1">
            <a:off x="5219700" y="1790700"/>
            <a:ext cx="1143000" cy="762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40"/>
          <p:cNvCxnSpPr>
            <a:stCxn id="123" idx="0"/>
            <a:endCxn id="121" idx="4"/>
          </p:cNvCxnSpPr>
          <p:nvPr userDrawn="1"/>
        </p:nvCxnSpPr>
        <p:spPr>
          <a:xfrm rot="16200000" flipV="1">
            <a:off x="5867400" y="3200400"/>
            <a:ext cx="1066800" cy="4572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40"/>
          <p:cNvCxnSpPr>
            <a:stCxn id="126" idx="2"/>
            <a:endCxn id="123" idx="4"/>
          </p:cNvCxnSpPr>
          <p:nvPr userDrawn="1"/>
        </p:nvCxnSpPr>
        <p:spPr>
          <a:xfrm rot="10800000">
            <a:off x="6629400" y="4114800"/>
            <a:ext cx="685800" cy="990600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40"/>
          <p:cNvCxnSpPr>
            <a:stCxn id="126" idx="7"/>
            <a:endCxn id="129" idx="2"/>
          </p:cNvCxnSpPr>
          <p:nvPr userDrawn="1"/>
        </p:nvCxnSpPr>
        <p:spPr>
          <a:xfrm rot="5400000" flipH="1" flipV="1">
            <a:off x="5845082" y="3124200"/>
            <a:ext cx="3527518" cy="32711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40"/>
          <p:cNvCxnSpPr>
            <a:endCxn id="129" idx="5"/>
          </p:cNvCxnSpPr>
          <p:nvPr userDrawn="1"/>
        </p:nvCxnSpPr>
        <p:spPr>
          <a:xfrm rot="16200000" flipV="1">
            <a:off x="7330983" y="2149382"/>
            <a:ext cx="2155919" cy="1012920"/>
          </a:xfrm>
          <a:prstGeom prst="curvedConnector3">
            <a:avLst>
              <a:gd name="adj1" fmla="val 5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>
            <a:off x="76200" y="5562600"/>
            <a:ext cx="8991600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914400" y="6205047"/>
            <a:ext cx="80772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 userDrawn="1"/>
        </p:nvSpPr>
        <p:spPr>
          <a:xfrm>
            <a:off x="839689" y="2362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12192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 userDrawn="1"/>
        </p:nvSpPr>
        <p:spPr>
          <a:xfrm>
            <a:off x="14478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 userDrawn="1"/>
        </p:nvSpPr>
        <p:spPr>
          <a:xfrm>
            <a:off x="2057400" y="4267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2569454" y="4038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 userDrawn="1"/>
        </p:nvSpPr>
        <p:spPr>
          <a:xfrm>
            <a:off x="2643890" y="2590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 userDrawn="1"/>
        </p:nvSpPr>
        <p:spPr>
          <a:xfrm>
            <a:off x="3581400" y="1752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3919708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 userDrawn="1"/>
        </p:nvSpPr>
        <p:spPr>
          <a:xfrm>
            <a:off x="4114800" y="41910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 userDrawn="1"/>
        </p:nvSpPr>
        <p:spPr>
          <a:xfrm>
            <a:off x="45720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4755869" y="417115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 userDrawn="1"/>
        </p:nvSpPr>
        <p:spPr>
          <a:xfrm>
            <a:off x="4789927" y="3124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 userDrawn="1"/>
        </p:nvSpPr>
        <p:spPr>
          <a:xfrm>
            <a:off x="4910308" y="214615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5791200" y="2133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 userDrawn="1"/>
        </p:nvSpPr>
        <p:spPr>
          <a:xfrm>
            <a:off x="63246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 userDrawn="1"/>
        </p:nvSpPr>
        <p:spPr>
          <a:xfrm>
            <a:off x="6705600" y="4648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73914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 userDrawn="1"/>
        </p:nvSpPr>
        <p:spPr>
          <a:xfrm>
            <a:off x="7467600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 userDrawn="1"/>
        </p:nvSpPr>
        <p:spPr>
          <a:xfrm>
            <a:off x="7946146" y="281984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2" y="98541"/>
            <a:ext cx="640080" cy="3048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4" y="6286500"/>
            <a:ext cx="187036" cy="3429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5867400"/>
            <a:ext cx="285950" cy="273050"/>
          </a:xfrm>
          <a:prstGeom prst="rect">
            <a:avLst/>
          </a:prstGeom>
        </p:spPr>
      </p:pic>
      <p:sp>
        <p:nvSpPr>
          <p:cNvPr id="102" name="Oval 101"/>
          <p:cNvSpPr/>
          <p:nvPr userDrawn="1"/>
        </p:nvSpPr>
        <p:spPr>
          <a:xfrm>
            <a:off x="2286000" y="4876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 userDrawn="1"/>
        </p:nvSpPr>
        <p:spPr>
          <a:xfrm>
            <a:off x="29718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4040089" y="322024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 userDrawn="1"/>
        </p:nvSpPr>
        <p:spPr>
          <a:xfrm>
            <a:off x="53340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 userDrawn="1"/>
        </p:nvSpPr>
        <p:spPr>
          <a:xfrm>
            <a:off x="6096000" y="2743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 userDrawn="1"/>
        </p:nvSpPr>
        <p:spPr>
          <a:xfrm>
            <a:off x="65532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 userDrawn="1"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 userDrawn="1"/>
        </p:nvSpPr>
        <p:spPr>
          <a:xfrm>
            <a:off x="77724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938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/>
          <p:nvPr userDrawn="1"/>
        </p:nvSpPr>
        <p:spPr>
          <a:xfrm>
            <a:off x="467544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2555776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 userDrawn="1"/>
        </p:nvSpPr>
        <p:spPr>
          <a:xfrm>
            <a:off x="4644008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 userDrawn="1"/>
        </p:nvSpPr>
        <p:spPr>
          <a:xfrm>
            <a:off x="6732240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 24"/>
          <p:cNvSpPr/>
          <p:nvPr userDrawn="1"/>
        </p:nvSpPr>
        <p:spPr>
          <a:xfrm>
            <a:off x="467544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 userDrawn="1"/>
        </p:nvSpPr>
        <p:spPr>
          <a:xfrm>
            <a:off x="2555776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 userDrawn="1"/>
        </p:nvSpPr>
        <p:spPr>
          <a:xfrm>
            <a:off x="4644008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 userDrawn="1"/>
        </p:nvSpPr>
        <p:spPr>
          <a:xfrm>
            <a:off x="6732240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873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orakulmio 19"/>
          <p:cNvSpPr/>
          <p:nvPr userDrawn="1"/>
        </p:nvSpPr>
        <p:spPr>
          <a:xfrm>
            <a:off x="6858000" y="2286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orakulmio 19"/>
          <p:cNvSpPr/>
          <p:nvPr userDrawn="1"/>
        </p:nvSpPr>
        <p:spPr>
          <a:xfrm>
            <a:off x="6324600" y="22860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9"/>
          <p:cNvSpPr/>
          <p:nvPr userDrawn="1"/>
        </p:nvSpPr>
        <p:spPr>
          <a:xfrm>
            <a:off x="6858000" y="43434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873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9144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0673" y="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3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1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2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4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5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28600" y="42688"/>
            <a:ext cx="14747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Fyysiset elementit</a:t>
            </a:r>
            <a:endParaRPr lang="fi-FI" sz="1100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259654"/>
            <a:ext cx="2125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Asiakkaan polku palvelussa</a:t>
            </a:r>
            <a:endParaRPr lang="fi-FI" sz="1100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" y="2671967"/>
            <a:ext cx="47128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Front-office, asiakaspalvelija, asiakkaalle näkyvä osa palvelusta</a:t>
            </a:r>
            <a:endParaRPr lang="fi-FI" sz="1100" noProof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" y="4062677"/>
            <a:ext cx="3747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 dirty="0" smtClean="0"/>
              <a:t>Back-office</a:t>
            </a:r>
            <a:r>
              <a:rPr lang="fi-FI" sz="1100" noProof="0" dirty="0" smtClean="0"/>
              <a:t>, asiakkaalle näkymätön osa palvelusta</a:t>
            </a:r>
            <a:endParaRPr lang="fi-FI" sz="1100" noProof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28600" y="5366016"/>
            <a:ext cx="24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Tukitoiminnot ja</a:t>
            </a:r>
            <a:r>
              <a:rPr lang="fi-FI" sz="1100" baseline="0" noProof="0" dirty="0" smtClean="0"/>
              <a:t> päätöksenteko</a:t>
            </a:r>
            <a:endParaRPr lang="fi-FI" sz="1100" noProof="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25146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Vuorovaikutus</a:t>
            </a:r>
            <a:endParaRPr lang="fi-FI" sz="700" cap="all" noProof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38862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 smtClean="0"/>
              <a:t>NÄKYVyys</a:t>
            </a:r>
            <a:endParaRPr lang="fi-FI" sz="700" cap="all" noProof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0" y="5210145"/>
            <a:ext cx="1467068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Sisäinen</a:t>
            </a:r>
            <a:r>
              <a:rPr lang="fi-FI" sz="700" cap="all" baseline="0" noProof="0" smtClean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2142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lipsi 5"/>
          <p:cNvSpPr/>
          <p:nvPr userDrawn="1"/>
        </p:nvSpPr>
        <p:spPr>
          <a:xfrm>
            <a:off x="1547664" y="476672"/>
            <a:ext cx="5976664" cy="5976664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 userDrawn="1"/>
        </p:nvSpPr>
        <p:spPr>
          <a:xfrm>
            <a:off x="2483768" y="1412776"/>
            <a:ext cx="4104456" cy="4104456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 userDrawn="1"/>
        </p:nvSpPr>
        <p:spPr>
          <a:xfrm>
            <a:off x="3635896" y="2564904"/>
            <a:ext cx="1800200" cy="1800200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696" y="29718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150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274638"/>
            <a:ext cx="777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602000"/>
            <a:ext cx="7779600" cy="4525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54000" y="6451200"/>
            <a:ext cx="9036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69200" y="6451200"/>
            <a:ext cx="30960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8000" y="6451200"/>
            <a:ext cx="392400" cy="266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94" r:id="rId3"/>
    <p:sldLayoutId id="2147483696" r:id="rId4"/>
    <p:sldLayoutId id="2147483700" r:id="rId5"/>
    <p:sldLayoutId id="2147483695" r:id="rId6"/>
    <p:sldLayoutId id="2147483703" r:id="rId7"/>
    <p:sldLayoutId id="2147483697" r:id="rId8"/>
    <p:sldLayoutId id="2147483698" r:id="rId9"/>
    <p:sldLayoutId id="2147483701" r:id="rId10"/>
    <p:sldLayoutId id="2147483699" r:id="rId11"/>
    <p:sldLayoutId id="2147483702" r:id="rId12"/>
    <p:sldLayoutId id="2147483704" r:id="rId13"/>
    <p:sldLayoutId id="2147483705" r:id="rId14"/>
    <p:sldLayoutId id="2147483662" r:id="rId15"/>
    <p:sldLayoutId id="2147483663" r:id="rId16"/>
    <p:sldLayoutId id="2147483670" r:id="rId17"/>
    <p:sldLayoutId id="2147483671" r:id="rId18"/>
    <p:sldLayoutId id="2147483672" r:id="rId19"/>
    <p:sldLayoutId id="214748367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df"/><Relationship Id="rId3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16"/>
          <p:cNvSpPr txBox="1"/>
          <p:nvPr/>
        </p:nvSpPr>
        <p:spPr>
          <a:xfrm>
            <a:off x="3505200" y="914400"/>
            <a:ext cx="26642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9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Yritä ajatella kuten hän ajattelee.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Mikä on hänelle tärkeintä?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Mikä saa hänet liikuttumaan?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Minkä takia hän voisi menettää yöunensa?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Mitä unelmia ja haaveita hänellä on?</a:t>
            </a:r>
            <a:endParaRPr lang="fi-FI" sz="900" b="0" i="1" dirty="0"/>
          </a:p>
        </p:txBody>
      </p:sp>
      <p:sp>
        <p:nvSpPr>
          <p:cNvPr id="4" name="Tekstiruutu 17"/>
          <p:cNvSpPr txBox="1"/>
          <p:nvPr/>
        </p:nvSpPr>
        <p:spPr>
          <a:xfrm>
            <a:off x="3505200" y="4334470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9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Yritä kuvitella miten hän käyttäytyy ja puhuu julkisella paikalla.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Mikä on hänen asenteensa?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Miten hän suhtautuu muihin?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Onko hänen </a:t>
            </a:r>
            <a:r>
              <a:rPr lang="fi-FI" sz="900" b="0" i="0" u="none" strike="noStrike" kern="1200" baseline="0" dirty="0" err="1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puheensä</a:t>
            </a:r>
            <a:r>
              <a:rPr lang="fi-FI" sz="900" b="0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ja käytöksensä ristiriitaista?</a:t>
            </a:r>
            <a:endParaRPr lang="fi-FI" sz="900" i="1" dirty="0">
              <a:solidFill>
                <a:schemeClr val="tx2"/>
              </a:solidFill>
            </a:endParaRPr>
          </a:p>
        </p:txBody>
      </p:sp>
      <p:sp>
        <p:nvSpPr>
          <p:cNvPr id="5" name="Tekstiruutu 18"/>
          <p:cNvSpPr txBox="1"/>
          <p:nvPr/>
        </p:nvSpPr>
        <p:spPr>
          <a:xfrm>
            <a:off x="6400800" y="2819400"/>
            <a:ext cx="26642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900" b="1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Kuvaile mitä hän näkee ympärillään.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Miltä hänen ympäristönsä näyttää?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Ketä hän tapaa?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Ketkä ovat hänen ystäviään?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Minkälaisia palveluita hänelle tarjotaan?</a:t>
            </a:r>
            <a:endParaRPr lang="fi-FI" sz="900" i="1" dirty="0">
              <a:solidFill>
                <a:srgbClr val="000000"/>
              </a:solidFill>
            </a:endParaRPr>
          </a:p>
        </p:txBody>
      </p:sp>
      <p:sp>
        <p:nvSpPr>
          <p:cNvPr id="6" name="Tekstiruutu 19"/>
          <p:cNvSpPr txBox="1"/>
          <p:nvPr/>
        </p:nvSpPr>
        <p:spPr>
          <a:xfrm>
            <a:off x="381000" y="281047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900" b="1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Kuvaile ketkä vaikuttavat hänen mielipiteisiinsä.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Mitä vinkkejä tai neuvoja hänen ystävänsä antavat?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Kuka muu vaikuttaa hänen päätöksiinsä?</a:t>
            </a:r>
          </a:p>
          <a:p>
            <a:pPr algn="l"/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Mitkä mediat ovat osa hänen arkipäivää?</a:t>
            </a:r>
            <a:endParaRPr lang="fi-FI" sz="900" b="0" i="1" dirty="0"/>
          </a:p>
        </p:txBody>
      </p:sp>
      <p:sp>
        <p:nvSpPr>
          <p:cNvPr id="7" name="Tekstiruutu 20"/>
          <p:cNvSpPr txBox="1"/>
          <p:nvPr/>
        </p:nvSpPr>
        <p:spPr>
          <a:xfrm>
            <a:off x="0" y="5867400"/>
            <a:ext cx="22322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Mistä syystä hän voisi turhautua?</a:t>
            </a:r>
          </a:p>
          <a:p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Mikä estää häntä?</a:t>
            </a:r>
          </a:p>
          <a:p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Mitä riskejä hän kaihtaa?</a:t>
            </a:r>
            <a:endParaRPr lang="fi-FI" sz="900" dirty="0">
              <a:solidFill>
                <a:srgbClr val="000000"/>
              </a:solidFill>
            </a:endParaRPr>
          </a:p>
        </p:txBody>
      </p:sp>
      <p:sp>
        <p:nvSpPr>
          <p:cNvPr id="8" name="Tekstiruutu 21"/>
          <p:cNvSpPr txBox="1"/>
          <p:nvPr/>
        </p:nvSpPr>
        <p:spPr>
          <a:xfrm>
            <a:off x="4648200" y="586740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Mitä hän haluaa saavuttaa?</a:t>
            </a:r>
          </a:p>
          <a:p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Miten hän arvioi onnistumisia?</a:t>
            </a:r>
          </a:p>
          <a:p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Millä tavoin hän saavuttaa</a:t>
            </a:r>
          </a:p>
          <a:p>
            <a:r>
              <a:rPr lang="fi-FI" sz="900" b="0" i="0" u="none" strike="noStrike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tavoitteensa?</a:t>
            </a:r>
            <a:endParaRPr lang="fi-FI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5144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mpatiakartta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-609600" y="-228601"/>
            <a:ext cx="10363200" cy="73226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untaliitto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Kuntaliitto</Template>
  <TotalTime>4838</TotalTime>
  <Words>140</Words>
  <Application>Microsoft Macintosh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Kuntaliitto</vt:lpstr>
      <vt:lpstr>Slide 1</vt:lpstr>
      <vt:lpstr>Slide 2</vt:lpstr>
      <vt:lpstr>Slide 3</vt:lpstr>
    </vt:vector>
  </TitlesOfParts>
  <Company>Suomen Kuntaliitto 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Osallistamisen työkalupakki</dc:title>
  <dc:creator>Nieminen Ville</dc:creator>
  <cp:lastModifiedBy>Hannu Ripatti</cp:lastModifiedBy>
  <cp:revision>82</cp:revision>
  <cp:lastPrinted>2014-05-08T10:39:22Z</cp:lastPrinted>
  <dcterms:created xsi:type="dcterms:W3CDTF">2014-05-08T08:43:50Z</dcterms:created>
  <dcterms:modified xsi:type="dcterms:W3CDTF">2014-05-08T10:51:30Z</dcterms:modified>
</cp:coreProperties>
</file>