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20"/>
  </p:notesMasterIdLst>
  <p:handoutMasterIdLst>
    <p:handoutMasterId r:id="rId21"/>
  </p:handoutMasterIdLst>
  <p:sldIdLst>
    <p:sldId id="327" r:id="rId3"/>
    <p:sldId id="336" r:id="rId4"/>
    <p:sldId id="337" r:id="rId5"/>
    <p:sldId id="331" r:id="rId6"/>
    <p:sldId id="305" r:id="rId7"/>
    <p:sldId id="332" r:id="rId8"/>
    <p:sldId id="333" r:id="rId9"/>
    <p:sldId id="334" r:id="rId10"/>
    <p:sldId id="340" r:id="rId11"/>
    <p:sldId id="335" r:id="rId12"/>
    <p:sldId id="341" r:id="rId13"/>
    <p:sldId id="342" r:id="rId14"/>
    <p:sldId id="325" r:id="rId15"/>
    <p:sldId id="338" r:id="rId16"/>
    <p:sldId id="339" r:id="rId17"/>
    <p:sldId id="324" r:id="rId18"/>
    <p:sldId id="330" r:id="rId19"/>
  </p:sldIdLst>
  <p:sldSz cx="12192000" cy="6858000"/>
  <p:notesSz cx="9926638" cy="6858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9" autoAdjust="0"/>
    <p:restoredTop sz="94629" autoAdjust="0"/>
  </p:normalViewPr>
  <p:slideViewPr>
    <p:cSldViewPr snapToObjects="1">
      <p:cViewPr varScale="1">
        <p:scale>
          <a:sx n="65" d="100"/>
          <a:sy n="65" d="100"/>
        </p:scale>
        <p:origin x="6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543" cy="3429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2802" y="1"/>
            <a:ext cx="4301543" cy="3429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1B211A29-339F-4555-985B-39E1B0089AC1}" type="datetimeFigureOut">
              <a:rPr lang="fi-FI" smtClean="0"/>
              <a:t>22.1.2018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3" y="6513910"/>
            <a:ext cx="4301543" cy="3429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2802" y="6513910"/>
            <a:ext cx="4301543" cy="3429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E075E16-9C0E-445C-9499-A1DCFA0B5ABE}" type="slidenum">
              <a:rPr lang="fi-FI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22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81CE5-26F4-44B5-BFB7-9058BDA477BD}" type="datetimeFigureOut">
              <a:rPr lang="fi-FI" smtClean="0"/>
              <a:t>22.1.2018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188" y="3300413"/>
            <a:ext cx="7942262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2925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25F93-2F05-482C-8B0B-3C3A8BE04A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90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906713" y="857250"/>
            <a:ext cx="4113212" cy="23145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Näytetään;</a:t>
            </a:r>
          </a:p>
          <a:p>
            <a:pPr marL="171450" indent="-171450">
              <a:buFontTx/>
              <a:buChar char="-"/>
            </a:pPr>
            <a:r>
              <a:rPr lang="fi-FI" dirty="0"/>
              <a:t>Video</a:t>
            </a:r>
          </a:p>
          <a:p>
            <a:pPr marL="171450" indent="-171450">
              <a:buFontTx/>
              <a:buChar char="-"/>
            </a:pPr>
            <a:r>
              <a:rPr lang="fi-FI" dirty="0"/>
              <a:t>Toimintakertomus 2016</a:t>
            </a:r>
          </a:p>
          <a:p>
            <a:pPr marL="0" indent="0">
              <a:buFontTx/>
              <a:buNone/>
            </a:pPr>
            <a:r>
              <a:rPr lang="fi-FI" dirty="0"/>
              <a:t>Ovat</a:t>
            </a:r>
            <a:r>
              <a:rPr lang="fi-FI" baseline="0" dirty="0"/>
              <a:t> saaneet Juhan kirjan</a:t>
            </a:r>
          </a:p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595EF-3141-43BC-BC25-672B6E53379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53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906713" y="857250"/>
            <a:ext cx="4113212" cy="23145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95EF-3141-43BC-BC25-672B6E53379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64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906713" y="857250"/>
            <a:ext cx="4113212" cy="23145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D741-C6E5-4B0B-AA56-636A599FF10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24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906713" y="857250"/>
            <a:ext cx="4113212" cy="23145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5F93-2F05-482C-8B0B-3C3A8BE04A1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28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ansi_shado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1389603"/>
            <a:ext cx="11582400" cy="43053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79717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4" name="Tekstin paikkamerkki 2"/>
          <p:cNvSpPr>
            <a:spLocks noGrp="1"/>
          </p:cNvSpPr>
          <p:nvPr>
            <p:ph type="body" idx="1"/>
          </p:nvPr>
        </p:nvSpPr>
        <p:spPr>
          <a:xfrm>
            <a:off x="3454400" y="286798"/>
            <a:ext cx="8331200" cy="856202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pic>
        <p:nvPicPr>
          <p:cNvPr id="7" name="Kuva 6" descr="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405998"/>
            <a:ext cx="1524000" cy="584603"/>
          </a:xfrm>
          <a:prstGeom prst="rect">
            <a:avLst/>
          </a:prstGeom>
        </p:spPr>
      </p:pic>
      <p:pic>
        <p:nvPicPr>
          <p:cNvPr id="8" name="Kuva 7" descr="kulttuuriespoo_logo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5600" y="6019800"/>
            <a:ext cx="3860800" cy="515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ansi_shado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1389603"/>
            <a:ext cx="11582400" cy="43053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79717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4" name="Tekstin paikkamerkki 2"/>
          <p:cNvSpPr>
            <a:spLocks noGrp="1"/>
          </p:cNvSpPr>
          <p:nvPr>
            <p:ph type="body" idx="1"/>
          </p:nvPr>
        </p:nvSpPr>
        <p:spPr>
          <a:xfrm>
            <a:off x="3454400" y="286798"/>
            <a:ext cx="8331200" cy="856202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pic>
        <p:nvPicPr>
          <p:cNvPr id="7" name="Kuva 6" descr="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405998"/>
            <a:ext cx="1524000" cy="584603"/>
          </a:xfrm>
          <a:prstGeom prst="rect">
            <a:avLst/>
          </a:prstGeom>
        </p:spPr>
      </p:pic>
      <p:pic>
        <p:nvPicPr>
          <p:cNvPr id="8" name="Kuva 7" descr="kulttuuriespoo_logo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5600" y="6019800"/>
            <a:ext cx="3860800" cy="5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4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34720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191000"/>
          </a:xfrm>
        </p:spPr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0" name="Kuva 9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8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0" name="Kuva 9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0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34720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pic>
        <p:nvPicPr>
          <p:cNvPr id="11" name="Kuva 10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2" name="Kuva 11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4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79863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555876"/>
            <a:ext cx="5386917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79863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555876"/>
            <a:ext cx="5389033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34720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pic>
        <p:nvPicPr>
          <p:cNvPr id="13" name="Kuva 12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4" name="Kuva 13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8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34720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pic>
        <p:nvPicPr>
          <p:cNvPr id="9" name="Kuva 8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0" name="Kuva 9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4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8" name="Kuva 7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4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0" name="Kuva 9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34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/>
          <p:cNvSpPr>
            <a:spLocks noGrp="1"/>
          </p:cNvSpPr>
          <p:nvPr>
            <p:ph type="pic" idx="10"/>
          </p:nvPr>
        </p:nvSpPr>
        <p:spPr>
          <a:xfrm>
            <a:off x="304800" y="1389602"/>
            <a:ext cx="11582400" cy="4305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79717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71475" dist="38100" dir="2700000" algn="tl" rotWithShape="0">
                    <a:srgbClr val="000000"/>
                  </a:outerShdw>
                </a:effectLst>
              </a:defRPr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4" name="Tekstin paikkamerkki 2"/>
          <p:cNvSpPr>
            <a:spLocks noGrp="1"/>
          </p:cNvSpPr>
          <p:nvPr>
            <p:ph type="body" idx="1"/>
          </p:nvPr>
        </p:nvSpPr>
        <p:spPr>
          <a:xfrm>
            <a:off x="3454400" y="286798"/>
            <a:ext cx="8331200" cy="856202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pic>
        <p:nvPicPr>
          <p:cNvPr id="7" name="Kuva 6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05998"/>
            <a:ext cx="1524000" cy="584603"/>
          </a:xfrm>
          <a:prstGeom prst="rect">
            <a:avLst/>
          </a:prstGeom>
        </p:spPr>
      </p:pic>
      <p:pic>
        <p:nvPicPr>
          <p:cNvPr id="8" name="Kuva 7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5600" y="6019800"/>
            <a:ext cx="3860800" cy="5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97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34720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981200"/>
            <a:ext cx="7010400" cy="4191000"/>
          </a:xfrm>
        </p:spPr>
        <p:txBody>
          <a:bodyPr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0" name="Kuva 9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  <p:sp>
        <p:nvSpPr>
          <p:cNvPr id="13" name="Kuvan paikkamerkki 2"/>
          <p:cNvSpPr>
            <a:spLocks noGrp="1"/>
          </p:cNvSpPr>
          <p:nvPr>
            <p:ph type="pic" idx="14"/>
          </p:nvPr>
        </p:nvSpPr>
        <p:spPr>
          <a:xfrm>
            <a:off x="7924800" y="1981200"/>
            <a:ext cx="3725333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60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34720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191000"/>
          </a:xfrm>
        </p:spPr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0" name="Kuva 9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0" name="Kuva 9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34720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pic>
        <p:nvPicPr>
          <p:cNvPr id="11" name="Kuva 10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2" name="Kuva 11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79863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555876"/>
            <a:ext cx="5386917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79863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555876"/>
            <a:ext cx="5389033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34720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pic>
        <p:nvPicPr>
          <p:cNvPr id="13" name="Kuva 12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4" name="Kuva 13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34720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pic>
        <p:nvPicPr>
          <p:cNvPr id="9" name="Kuva 8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0" name="Kuva 9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8" name="Kuva 7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0" name="Kuva 9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347200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981200"/>
            <a:ext cx="7010400" cy="4191000"/>
          </a:xfrm>
        </p:spPr>
        <p:txBody>
          <a:bodyPr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27EB-9DAD-9246-9914-5E83285FDDD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espoo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304801"/>
            <a:ext cx="1219200" cy="467682"/>
          </a:xfrm>
          <a:prstGeom prst="rect">
            <a:avLst/>
          </a:prstGeom>
        </p:spPr>
      </p:pic>
      <p:pic>
        <p:nvPicPr>
          <p:cNvPr id="10" name="Kuva 9" descr="kulttuuriespoo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324600"/>
            <a:ext cx="3048000" cy="406908"/>
          </a:xfrm>
          <a:prstGeom prst="rect">
            <a:avLst/>
          </a:prstGeom>
        </p:spPr>
      </p:pic>
      <p:sp>
        <p:nvSpPr>
          <p:cNvPr id="13" name="Kuvan paikkamerkki 2"/>
          <p:cNvSpPr>
            <a:spLocks noGrp="1"/>
          </p:cNvSpPr>
          <p:nvPr>
            <p:ph type="pic" idx="14"/>
          </p:nvPr>
        </p:nvSpPr>
        <p:spPr>
          <a:xfrm>
            <a:off x="7924800" y="1981200"/>
            <a:ext cx="3725333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79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24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r>
              <a:rPr lang="en-US" dirty="0"/>
              <a:t> </a:t>
            </a:r>
            <a:r>
              <a:rPr lang="en-US" dirty="0" err="1"/>
              <a:t>osoittamalla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27EB-9DAD-9246-9914-5E83285FDDDB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W Conqueror Inline Regular"/>
          <a:ea typeface="+mj-ea"/>
          <a:cs typeface="AW Conqueror Inline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24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r>
              <a:rPr lang="en-US" dirty="0"/>
              <a:t> </a:t>
            </a:r>
            <a:r>
              <a:rPr lang="en-US" dirty="0" err="1"/>
              <a:t>osoittamalla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C084B-3384-4C45-A747-8F54B0EFF9D4}" type="datetimeFigureOut">
              <a:rPr lang="fi-FI" smtClean="0"/>
              <a:pPr/>
              <a:t>22.1.2018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27EB-9DAD-9246-9914-5E83285FDDD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252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W Conqueror Inline Regular"/>
          <a:ea typeface="+mj-ea"/>
          <a:cs typeface="AW Conqueror Inline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jp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2209800" y="2780929"/>
            <a:ext cx="7772400" cy="1855961"/>
          </a:xfrm>
        </p:spPr>
        <p:txBody>
          <a:bodyPr>
            <a:normAutofit fontScale="90000"/>
          </a:bodyPr>
          <a:lstStyle/>
          <a:p>
            <a:r>
              <a:rPr lang="fi-FI" dirty="0"/>
              <a:t>KulttuuriEspoo 2030 </a:t>
            </a:r>
            <a:br>
              <a:rPr lang="fi-FI" dirty="0"/>
            </a:br>
            <a:r>
              <a:rPr lang="fi-FI" dirty="0"/>
              <a:t>– osallistava ja sosiaalisesti kestävä kulttuurikaupunki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4114800" y="260648"/>
            <a:ext cx="6248400" cy="936104"/>
          </a:xfrm>
        </p:spPr>
        <p:txBody>
          <a:bodyPr>
            <a:normAutofit/>
          </a:bodyPr>
          <a:lstStyle/>
          <a:p>
            <a:r>
              <a:rPr lang="fi-FI" sz="1400" dirty="0"/>
              <a:t>Susanna Tommila, Kulttuurijohtaja</a:t>
            </a:r>
          </a:p>
          <a:p>
            <a:r>
              <a:rPr lang="fi-FI" sz="1400" dirty="0"/>
              <a:t>susanna.tommila@espoo.fi</a:t>
            </a:r>
          </a:p>
          <a:p>
            <a:r>
              <a:rPr lang="fi-FI" sz="1400" dirty="0"/>
              <a:t>@</a:t>
            </a:r>
            <a:r>
              <a:rPr lang="fi-FI" sz="1400" dirty="0" err="1"/>
              <a:t>susanna.tommila</a:t>
            </a:r>
            <a:endParaRPr lang="fi-FI" sz="1400" dirty="0"/>
          </a:p>
          <a:p>
            <a:endParaRPr lang="fi-FI" sz="1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76EF738-BFB1-4F0B-B150-112FD4265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288" y="764705"/>
            <a:ext cx="381000" cy="2952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AB8A836-3D05-4A58-A79D-367C3BF0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255" y="764705"/>
            <a:ext cx="342852" cy="2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2631" y="116632"/>
            <a:ext cx="7010400" cy="1143000"/>
          </a:xfrm>
        </p:spPr>
        <p:txBody>
          <a:bodyPr/>
          <a:lstStyle/>
          <a:p>
            <a:r>
              <a:rPr lang="fi-FI" sz="3200" dirty="0"/>
              <a:t>Kulttuuria kaikille -palvelut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07569" y="1384004"/>
            <a:ext cx="7553477" cy="4853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/>
              <a:t>KULPS! ‒ kulttuuri- ja liikuntapolku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Espoon peruskoulujen kulttuurikasvatuksen väline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Tavoitteena tarjota lapsille yhtäläinen mahdollisuus kokea ja tehdä taidetta, tukee oppimista ja uutta opetussuunnitelmaa </a:t>
            </a:r>
          </a:p>
          <a:p>
            <a:pPr marL="0" indent="0">
              <a:buNone/>
            </a:pPr>
            <a:r>
              <a:rPr lang="fi-FI" sz="1600" b="1" dirty="0"/>
              <a:t>Kulttuurineuvola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Kulttuuritoimijat kiertävät neuvoloissa antamassa kulttuurivinkkejä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Tavoitteena innostaa perheitä kulttuurin ja taiteiden pariin sekä tarjota elämyksiä ja virtaa arkeen</a:t>
            </a:r>
          </a:p>
          <a:p>
            <a:pPr marL="0" indent="0">
              <a:buNone/>
            </a:pPr>
            <a:r>
              <a:rPr lang="fi-FI" sz="1600" b="1" dirty="0"/>
              <a:t>Kaikukortti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Alennuskortti, jolla voi hankkia pääsylippuja kulttuuritilaisuuksiin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Yhteistyö sosiaali- ja terveysalan toimijoiden kanssa</a:t>
            </a:r>
          </a:p>
          <a:p>
            <a:pPr marL="0" indent="0">
              <a:buNone/>
            </a:pPr>
            <a:r>
              <a:rPr lang="fi-FI" sz="1600" b="1" dirty="0"/>
              <a:t>Kulttuurikaveri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Vapaaehtoinen, jonka voi saada seuraksi ja tueksi mukaan kulttuurivierailulle</a:t>
            </a:r>
          </a:p>
          <a:p>
            <a:pPr marL="0" indent="0">
              <a:buNone/>
            </a:pPr>
            <a:r>
              <a:rPr lang="fi-FI" sz="1600" b="1" dirty="0"/>
              <a:t>Kulttuuriketju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Vie kulttuurielämyksiä suoraan asiakkaan luokse: vanhusten hoivalaitoksiin ja palvelukeskuksiin</a:t>
            </a:r>
          </a:p>
        </p:txBody>
      </p:sp>
    </p:spTree>
    <p:extLst>
      <p:ext uri="{BB962C8B-B14F-4D97-AF65-F5344CB8AC3E}">
        <p14:creationId xmlns:p14="http://schemas.microsoft.com/office/powerpoint/2010/main" val="29722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7010400" cy="1143000"/>
          </a:xfrm>
        </p:spPr>
        <p:txBody>
          <a:bodyPr/>
          <a:lstStyle/>
          <a:p>
            <a:r>
              <a:rPr lang="fi-FI" dirty="0"/>
              <a:t>Kirjaston kumppanuusmalli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484784"/>
            <a:ext cx="7643192" cy="1735832"/>
          </a:xfrm>
        </p:spPr>
        <p:txBody>
          <a:bodyPr>
            <a:noAutofit/>
          </a:bodyPr>
          <a:lstStyle/>
          <a:p>
            <a:r>
              <a:rPr lang="fi-FI" sz="1800" dirty="0"/>
              <a:t>Tuottaa kustannustehokkaita palveluja</a:t>
            </a:r>
          </a:p>
          <a:p>
            <a:r>
              <a:rPr lang="fi-FI" sz="1800" dirty="0"/>
              <a:t>Lisää yhteisöllisyyttä ja osallisuutta</a:t>
            </a:r>
          </a:p>
          <a:p>
            <a:r>
              <a:rPr lang="fi-FI" sz="1800" dirty="0"/>
              <a:t>Tuo kansalaisen palveluiden kehittämisen ja tuottamisen keskiöön</a:t>
            </a:r>
          </a:p>
          <a:p>
            <a:r>
              <a:rPr lang="fi-FI" sz="1800" dirty="0"/>
              <a:t>Kumppanuusperiaatteen ydinarvoja ovat yhteisöllisyys, luovuus, innostus ja tehokkuus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B803023-E209-49A1-B5F6-A0D3BD8CBDDD}"/>
              </a:ext>
            </a:extLst>
          </p:cNvPr>
          <p:cNvSpPr txBox="1">
            <a:spLocks/>
          </p:cNvSpPr>
          <p:nvPr/>
        </p:nvSpPr>
        <p:spPr>
          <a:xfrm>
            <a:off x="1969580" y="3789040"/>
            <a:ext cx="3816424" cy="2155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/>
              <a:t>Tulos</a:t>
            </a:r>
          </a:p>
          <a:p>
            <a:r>
              <a:rPr lang="fi-FI" sz="1800" dirty="0"/>
              <a:t>Kuntalaiset ja asiakkaat ovat palveluasiantuntijoita</a:t>
            </a:r>
          </a:p>
          <a:p>
            <a:r>
              <a:rPr lang="fi-FI" sz="1800" dirty="0"/>
              <a:t>Ihmiset löytävät roolinsa yhteisössä</a:t>
            </a:r>
          </a:p>
          <a:p>
            <a:r>
              <a:rPr lang="fi-FI" sz="1800" dirty="0"/>
              <a:t>Asiakkaat tuottavat itse osankirjaston  palveluista </a:t>
            </a:r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744" y="3445768"/>
            <a:ext cx="4082729" cy="27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775520" y="764705"/>
            <a:ext cx="568863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Esimerkkejä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Lukiolaiset opettavat ohjelmointia esikoululaisille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Pokemon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Go -tapahtuma kirjastossa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Pyörän kevätkunnostus – työkalut ja apua tarjoaa paikallinen pyöräliike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Lukuhaaste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Facebookissa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– 5 000 ihmistä keskustelee kirjoista ja jakaa kirjavinkkejä päivittäin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Kielikahvilat (pääosin vapaaehtoisten vetämiä) – opetan sinulle suomea ja sinä minulle omaa kieltäsi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Itse tekeminen – ja avun saaminen muilta asiakkailta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Tuunaa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oma nuorisonurkka paikalliskirjastossa – seinä ja pöytä kaipaavat väriä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Lukukoira toimii vapaaehtoisena kirjastossa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3" y="1904982"/>
            <a:ext cx="2798307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66324" y="1804028"/>
            <a:ext cx="5713853" cy="2453064"/>
          </a:xfrm>
        </p:spPr>
        <p:txBody>
          <a:bodyPr>
            <a:noAutofit/>
          </a:bodyPr>
          <a:lstStyle/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i-FI" sz="1400" b="1" dirty="0" err="1">
                <a:latin typeface="Arial" pitchFamily="34" charset="0"/>
                <a:cs typeface="Times New Roman" pitchFamily="18" charset="0"/>
              </a:rPr>
              <a:t>Keskustelun</a:t>
            </a:r>
            <a:r>
              <a:rPr lang="en-US" altLang="fi-FI" sz="1400" b="1" dirty="0">
                <a:latin typeface="Arial" pitchFamily="34" charset="0"/>
                <a:cs typeface="Times New Roman" pitchFamily="18" charset="0"/>
              </a:rPr>
              <a:t> ja </a:t>
            </a:r>
            <a:r>
              <a:rPr lang="en-US" altLang="fi-FI" sz="1400" b="1" dirty="0" err="1">
                <a:latin typeface="Arial" pitchFamily="34" charset="0"/>
                <a:cs typeface="Times New Roman" pitchFamily="18" charset="0"/>
              </a:rPr>
              <a:t>avoimuuden</a:t>
            </a:r>
            <a:r>
              <a:rPr lang="en-US" altLang="fi-FI" sz="1400" b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fi-FI" sz="1400" b="1" dirty="0" err="1">
                <a:latin typeface="Arial" pitchFamily="34" charset="0"/>
                <a:cs typeface="Times New Roman" pitchFamily="18" charset="0"/>
              </a:rPr>
              <a:t>edistäminen</a:t>
            </a:r>
            <a:endParaRPr lang="en-US" altLang="fi-FI" sz="1400" b="1" dirty="0">
              <a:latin typeface="Arial" pitchFamily="34" charset="0"/>
              <a:cs typeface="Times New Roman" pitchFamily="18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i-FI" sz="1400" b="1" dirty="0">
              <a:latin typeface="Arial" pitchFamily="34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Kaksi</a:t>
            </a:r>
            <a:r>
              <a:rPr lang="en-US" altLang="fi-FI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vuosittaista</a:t>
            </a:r>
            <a:r>
              <a:rPr lang="en-US" altLang="fi-FI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tapaamista</a:t>
            </a:r>
            <a:r>
              <a:rPr lang="en-US" altLang="fi-FI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kulttuuri</a:t>
            </a:r>
            <a:r>
              <a:rPr lang="en-US" altLang="fi-FI" sz="1400" dirty="0">
                <a:latin typeface="Arial" pitchFamily="34" charset="0"/>
                <a:cs typeface="Times New Roman" pitchFamily="18" charset="0"/>
              </a:rPr>
              <a:t>- ja </a:t>
            </a: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taidelaitosten</a:t>
            </a:r>
            <a:r>
              <a:rPr lang="en-US" altLang="fi-FI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kanssa</a:t>
            </a:r>
            <a:endParaRPr lang="en-US" altLang="fi-FI" sz="1400" dirty="0">
              <a:latin typeface="Arial" pitchFamily="34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Yksi</a:t>
            </a:r>
            <a:r>
              <a:rPr lang="en-US" altLang="fi-FI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tapaaminen</a:t>
            </a:r>
            <a:r>
              <a:rPr lang="en-US" altLang="fi-FI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vuodessa</a:t>
            </a:r>
            <a:r>
              <a:rPr lang="en-US" altLang="fi-FI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kulttuuriyhdistysten</a:t>
            </a:r>
            <a:r>
              <a:rPr lang="en-US" altLang="fi-FI" sz="14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fi-FI" sz="1400" dirty="0" err="1">
                <a:latin typeface="Arial" pitchFamily="34" charset="0"/>
                <a:cs typeface="Times New Roman" pitchFamily="18" charset="0"/>
              </a:rPr>
              <a:t>kanssa</a:t>
            </a:r>
            <a:endParaRPr lang="fi-FI" altLang="fi-FI" sz="1400" dirty="0">
              <a:latin typeface="Arial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400" dirty="0">
                <a:latin typeface="Arial" pitchFamily="34" charset="0"/>
                <a:cs typeface="Arial" pitchFamily="34" charset="0"/>
              </a:rPr>
              <a:t>Tulos ja </a:t>
            </a:r>
            <a:r>
              <a:rPr lang="fi-FI" altLang="fi-FI" sz="1400" dirty="0" err="1">
                <a:latin typeface="Arial" pitchFamily="34" charset="0"/>
                <a:cs typeface="Arial" pitchFamily="34" charset="0"/>
              </a:rPr>
              <a:t>tavoitekesustelu</a:t>
            </a:r>
            <a:r>
              <a:rPr lang="fi-FI" altLang="fi-FI" sz="1400" dirty="0">
                <a:latin typeface="Arial" pitchFamily="34" charset="0"/>
                <a:cs typeface="Arial" pitchFamily="34" charset="0"/>
              </a:rPr>
              <a:t> kerran vuodessa ammattitaidelaitosten kanssa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400" dirty="0">
                <a:latin typeface="Arial" pitchFamily="34" charset="0"/>
                <a:cs typeface="Arial" pitchFamily="34" charset="0"/>
              </a:rPr>
              <a:t>Yhteisiä strategia- ja kehittämispäiviä eri teemalla koko kulttuurikentälle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fi-FI" altLang="fi-FI" sz="1400" dirty="0">
              <a:latin typeface="Arial" pitchFamily="34" charset="0"/>
              <a:cs typeface="Arial" pitchFamily="34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fi-FI" altLang="fi-FI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7010400" cy="1368152"/>
          </a:xfrm>
        </p:spPr>
        <p:txBody>
          <a:bodyPr/>
          <a:lstStyle/>
          <a:p>
            <a:r>
              <a:rPr lang="en-US" sz="3200" dirty="0" err="1"/>
              <a:t>Kumppanuus</a:t>
            </a:r>
            <a:r>
              <a:rPr lang="en-US" sz="3200" dirty="0"/>
              <a:t> </a:t>
            </a:r>
            <a:r>
              <a:rPr lang="en-US" sz="3200" dirty="0" err="1"/>
              <a:t>taidelaitosten</a:t>
            </a:r>
            <a:r>
              <a:rPr lang="en-US" sz="3200" dirty="0"/>
              <a:t> ja </a:t>
            </a:r>
            <a:r>
              <a:rPr lang="en-US" sz="3200" dirty="0" err="1"/>
              <a:t>kulttuuri</a:t>
            </a:r>
            <a:r>
              <a:rPr lang="en-US" sz="3200" dirty="0"/>
              <a:t>- </a:t>
            </a:r>
            <a:r>
              <a:rPr lang="en-US" sz="3200" dirty="0" err="1"/>
              <a:t>toimijoiden</a:t>
            </a:r>
            <a:r>
              <a:rPr lang="en-US" sz="3200" dirty="0"/>
              <a:t> </a:t>
            </a:r>
            <a:r>
              <a:rPr lang="en-US" sz="3200" dirty="0" err="1"/>
              <a:t>kanssa</a:t>
            </a:r>
            <a:endParaRPr lang="fi-FI" sz="3200" dirty="0"/>
          </a:p>
        </p:txBody>
      </p:sp>
      <p:sp>
        <p:nvSpPr>
          <p:cNvPr id="6" name="Tekstiruutu 5"/>
          <p:cNvSpPr txBox="1"/>
          <p:nvPr/>
        </p:nvSpPr>
        <p:spPr>
          <a:xfrm>
            <a:off x="1919536" y="4005065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latin typeface="Arial" pitchFamily="34" charset="0"/>
                <a:cs typeface="Arial" pitchFamily="34" charset="0"/>
              </a:rPr>
              <a:t>Omistajuus, opastus ja ohjaus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i-FI" altLang="fi-FI" sz="1400" dirty="0">
              <a:latin typeface="Arial" pitchFamily="34" charset="0"/>
              <a:cs typeface="Arial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400" dirty="0">
                <a:latin typeface="Arial" pitchFamily="34" charset="0"/>
                <a:cs typeface="Arial" pitchFamily="34" charset="0"/>
              </a:rPr>
              <a:t>Kulttuuri- ja taidelaitosten avustukset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400" dirty="0">
                <a:latin typeface="Arial" pitchFamily="34" charset="0"/>
                <a:cs typeface="Arial" pitchFamily="34" charset="0"/>
              </a:rPr>
              <a:t>Kohdeavustukset ja taiteilija-apurahat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400" dirty="0">
                <a:latin typeface="Arial" pitchFamily="34" charset="0"/>
                <a:cs typeface="Arial" pitchFamily="34" charset="0"/>
              </a:rPr>
              <a:t>Kehittämisavustus yhteistyön ja saavutettavuuden edistämiseksi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400" dirty="0">
                <a:latin typeface="Arial" pitchFamily="34" charset="0"/>
                <a:cs typeface="Arial" pitchFamily="34" charset="0"/>
              </a:rPr>
              <a:t>Avustukset EU hakujen käynnistämiseksi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400" dirty="0">
                <a:latin typeface="Arial" pitchFamily="34" charset="0"/>
                <a:cs typeface="Arial" pitchFamily="34" charset="0"/>
              </a:rPr>
              <a:t>Toimintasuunnitelma seuraa Espoo-tarinaa ja KE2030 tavoitteita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400" dirty="0">
                <a:latin typeface="Arial" pitchFamily="34" charset="0"/>
                <a:cs typeface="Arial" pitchFamily="34" charset="0"/>
              </a:rPr>
              <a:t>Kaikki suuremmat investoinnit suunnitellaan ja toteutetaan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400" dirty="0">
                <a:latin typeface="Arial" pitchFamily="34" charset="0"/>
                <a:cs typeface="Arial" pitchFamily="34" charset="0"/>
              </a:rPr>
              <a:t>Yhteistyö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5" y="2276872"/>
            <a:ext cx="264029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2749416"/>
            <a:ext cx="4998620" cy="333342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5206" y="3041375"/>
            <a:ext cx="4190275" cy="3483969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Taide- ja kulttuurikasvatuksen </a:t>
            </a:r>
          </a:p>
          <a:p>
            <a:pPr marL="400050" lvl="1" indent="0">
              <a:buNone/>
            </a:pP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laajentaminen varhaiskasvatukseen </a:t>
            </a:r>
          </a:p>
          <a:p>
            <a:pPr marL="400050" lvl="1" indent="0">
              <a:buNone/>
            </a:pP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uutta Vasua tukien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vrt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KULPS)</a:t>
            </a:r>
          </a:p>
          <a:p>
            <a:pPr marL="400050" lvl="1" indent="0">
              <a:buNone/>
            </a:pPr>
            <a:endParaRPr lang="fi-FI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i-FI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i-FI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Kaupunkikulttuuri ja alueelliset </a:t>
            </a:r>
          </a:p>
          <a:p>
            <a:pPr marL="400050" lvl="1" indent="0">
              <a:buNone/>
            </a:pP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tapahtumat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Rantaraitti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Espoo-päivä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Katutaide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Valolinna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Kuntalaisten itse järjestämät tilaisuudet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919536" y="33555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>
                <a:latin typeface="AW Conqueror Inline Regular"/>
                <a:cs typeface="Arial" panose="020B0604020202020204" pitchFamily="34" charset="0"/>
              </a:rPr>
              <a:t>Saavutettavuus, osallisuus ja matalan kynnyksen toiminnan lisääminen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7896200" y="611971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err="1"/>
              <a:t>Artez</a:t>
            </a:r>
            <a:r>
              <a:rPr lang="fi-FI" sz="1100" dirty="0"/>
              <a:t>, Matinkylä, Kuva: Tomi Kaukolehto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415480" y="1686428"/>
            <a:ext cx="77700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1"/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Harrastusmahdollisuuksia lapsille ja nuorille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OKM avustuksella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Uusi kohdeavustus vuodelle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Lähikoulutoiminnan kehittäminen ja harrastustoiminnan mahdollistaminen yläkouluissa</a:t>
            </a:r>
          </a:p>
        </p:txBody>
      </p:sp>
    </p:spTree>
    <p:extLst>
      <p:ext uri="{BB962C8B-B14F-4D97-AF65-F5344CB8AC3E}">
        <p14:creationId xmlns:p14="http://schemas.microsoft.com/office/powerpoint/2010/main" val="38029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4000" y="1591494"/>
            <a:ext cx="5472608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Kansainvälinen KulttuuriEspoo </a:t>
            </a:r>
          </a:p>
          <a:p>
            <a:pPr marL="457200" lvl="1" indent="0"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Pentalan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saaristomuseo avautuu kesällä 2018</a:t>
            </a:r>
          </a:p>
          <a:p>
            <a:pPr marL="457200" lvl="1" indent="0"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KulttuuriTapiolan kehittäminen ja kulttuurikeskuksen laajennus- ja peruskorjaus</a:t>
            </a:r>
          </a:p>
          <a:p>
            <a:pPr marL="457200" lvl="1" indent="0"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Tukea ilmiöpohjaisen opetuksen toteutukseen; mm. Ilmiö, kaupunginmuseo </a:t>
            </a:r>
          </a:p>
          <a:p>
            <a:pPr marL="457200" lvl="1" indent="0"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Tapiola Sinfonietta ja Emma mukana Taidetestaajat hankkeessa.</a:t>
            </a:r>
          </a:p>
          <a:p>
            <a:pPr marL="0" indent="0">
              <a:buNone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i-FI" sz="1100" dirty="0"/>
          </a:p>
        </p:txBody>
      </p:sp>
      <p:sp>
        <p:nvSpPr>
          <p:cNvPr id="4" name="Suorakulmio 3"/>
          <p:cNvSpPr/>
          <p:nvPr/>
        </p:nvSpPr>
        <p:spPr>
          <a:xfrm>
            <a:off x="2063552" y="587350"/>
            <a:ext cx="4854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>
                <a:latin typeface="AW Conqueror Inline Regular"/>
                <a:cs typeface="Arial" panose="020B0604020202020204" pitchFamily="34" charset="0"/>
              </a:rPr>
              <a:t>Yhteistyö ja uusiutuminen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7608168" y="611971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Valolinna, </a:t>
            </a:r>
            <a:r>
              <a:rPr lang="fi-FI" sz="1100" dirty="0" err="1"/>
              <a:t>Leppäävaara</a:t>
            </a:r>
            <a:r>
              <a:rPr lang="fi-FI" sz="1100" dirty="0"/>
              <a:t>. Kuva: Jussi Hellsten</a:t>
            </a: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3575" r="3575"/>
          <a:stretch>
            <a:fillRect/>
          </a:stretch>
        </p:blipFill>
        <p:spPr>
          <a:xfrm>
            <a:off x="6888088" y="1199350"/>
            <a:ext cx="3280246" cy="4920369"/>
          </a:xfrm>
        </p:spPr>
      </p:pic>
    </p:spTree>
    <p:extLst>
      <p:ext uri="{BB962C8B-B14F-4D97-AF65-F5344CB8AC3E}">
        <p14:creationId xmlns:p14="http://schemas.microsoft.com/office/powerpoint/2010/main" val="20843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6023992" y="1887802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Museot kolmantena tilana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Julkinen taide ja taiteen läsnäolo katukuvassa ja arjessa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Taide- ja kulttuurilaitosten avaaminen uusille yleisöille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Osallistavan ja mukaan ottavan budjetoinnin edelleen kehittäminen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Tiedolla johtamisen kehittäminen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032870" y="1268761"/>
            <a:ext cx="2234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>
                <a:latin typeface="AW Conqueror Inline Regular"/>
                <a:cs typeface="Arial" panose="020B0604020202020204" pitchFamily="34" charset="0"/>
              </a:rPr>
              <a:t>Työn alla…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825" y="784998"/>
            <a:ext cx="3740993" cy="4987991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775520" y="5759678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Emma jättää jäljen, Kim </a:t>
            </a:r>
            <a:r>
              <a:rPr lang="fi-FI" sz="1100" dirty="0" err="1"/>
              <a:t>Simonsson</a:t>
            </a:r>
            <a:r>
              <a:rPr lang="fi-FI" sz="1100" dirty="0"/>
              <a:t>, Tapiolan metroasema</a:t>
            </a:r>
          </a:p>
        </p:txBody>
      </p:sp>
    </p:spTree>
    <p:extLst>
      <p:ext uri="{BB962C8B-B14F-4D97-AF65-F5344CB8AC3E}">
        <p14:creationId xmlns:p14="http://schemas.microsoft.com/office/powerpoint/2010/main" val="21230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1752600" y="1389602"/>
            <a:ext cx="8686800" cy="4305395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F7DCF56-FF09-45C6-9BAB-8C06764B215A}"/>
              </a:ext>
            </a:extLst>
          </p:cNvPr>
          <p:cNvSpPr txBox="1"/>
          <p:nvPr/>
        </p:nvSpPr>
        <p:spPr>
          <a:xfrm>
            <a:off x="2135560" y="422108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>
                <a:solidFill>
                  <a:schemeClr val="bg1"/>
                </a:solidFill>
              </a:rPr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12522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6023992" y="2564905"/>
            <a:ext cx="3816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Verkostomainen viiden kaupunkikeskuksen Espoo on vastuullinen ja inhimillinen edelläkävijäkaupunki, jossa kaikkien on hyvä asua, oppia, tehdä työtä ja yrittää ja jossa espoolainen voi aidosti vaikuttaa.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3F16631-9712-4575-8E0E-7D5DF417F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584" y="464950"/>
            <a:ext cx="4066384" cy="5700355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453DE4BF-12A6-4F12-8D6A-8CA224ADD0E9}"/>
              </a:ext>
            </a:extLst>
          </p:cNvPr>
          <p:cNvSpPr/>
          <p:nvPr/>
        </p:nvSpPr>
        <p:spPr>
          <a:xfrm>
            <a:off x="5988496" y="13645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i-FI" sz="3600" dirty="0">
                <a:solidFill>
                  <a:prstClr val="black"/>
                </a:solidFill>
                <a:latin typeface="AW Conqueror Inline Regular"/>
              </a:rPr>
              <a:t>Espoo tarina:</a:t>
            </a:r>
          </a:p>
          <a:p>
            <a:pPr lvl="0"/>
            <a:r>
              <a:rPr lang="fi-FI" sz="3600" dirty="0">
                <a:solidFill>
                  <a:prstClr val="black"/>
                </a:solidFill>
                <a:latin typeface="AW Conqueror Inline Regular"/>
              </a:rPr>
              <a:t>missio</a:t>
            </a:r>
          </a:p>
        </p:txBody>
      </p:sp>
    </p:spTree>
    <p:extLst>
      <p:ext uri="{BB962C8B-B14F-4D97-AF65-F5344CB8AC3E}">
        <p14:creationId xmlns:p14="http://schemas.microsoft.com/office/powerpoint/2010/main" val="15501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2063552" y="1537622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Espoo on asukas- ja asiakaslähtöinen.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Espoossa on tärkeää, että arki sujuu. Espoon parhaat voimavarat ovat asukkaat, yhteisöt ja yritykset. Asukkaiden aktiivinen osallistuminen palvelujen kehittämiseen ja yhteistyö kumppaneiden kanssa takaavat tulokselliset ja asukkaiden tarpeisiin vastaavat palvelut.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fi-FI" sz="1600" b="1" dirty="0">
              <a:solidFill>
                <a:srgbClr val="000000"/>
              </a:solidFill>
              <a:latin typeface="Arial" panose="020B0604020202020204" pitchFamily="34" charset="0"/>
              <a:ea typeface="Geneva" pitchFamily="124" charset="-128"/>
              <a:cs typeface="Arial" panose="020B0604020202020204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Espoo on vastuullinen edelläkävijä.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Edelläkävijyys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 merkitsee ennakkoluulottomuutta ja luovuutta, avoimuutta, nykyisen kyseenalaistamista ja rohkeutta tehdä asioita uudella tavalla.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Edelläkävijyyteen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 sisältyy tutkimuksen ja kansainvälisen kokemuksen hyödyntäminen, kokeilut ja myös niihin liittyvien epäonnistumisten kestäminen. Kehitämme Espoota taloudellisesti, ekologisesti, sosiaalisesti ja kulttuurisesti kestävästi.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  <a:ea typeface="Geneva" pitchFamily="124" charset="-128"/>
              <a:cs typeface="Arial" panose="020B0604020202020204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Espoo on oikeudenmukainen.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Toimimme avoimesti, oikeudenmukaisesti, tasa-arvoisesti, yhdenvertaisesti, inhimillisesti ja suvaitsevasti.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C43AB4E4-781F-4053-8E09-6461131BFA71}"/>
              </a:ext>
            </a:extLst>
          </p:cNvPr>
          <p:cNvSpPr/>
          <p:nvPr/>
        </p:nvSpPr>
        <p:spPr>
          <a:xfrm>
            <a:off x="2063552" y="55042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>
                <a:solidFill>
                  <a:prstClr val="black"/>
                </a:solidFill>
                <a:latin typeface="AW Conqueror Inline Regular"/>
                <a:ea typeface="+mj-ea"/>
              </a:rPr>
              <a:t>Arvot ja toimintaperiaatteet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23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4992" y="323161"/>
            <a:ext cx="7010400" cy="1251992"/>
          </a:xfrm>
        </p:spPr>
        <p:txBody>
          <a:bodyPr/>
          <a:lstStyle/>
          <a:p>
            <a:r>
              <a:rPr lang="fi-FI" sz="3600" dirty="0" err="1"/>
              <a:t>KulttuuriEspoo</a:t>
            </a:r>
            <a:r>
              <a:rPr lang="fi-FI" sz="3600" dirty="0"/>
              <a:t> 2030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72" y="2169348"/>
            <a:ext cx="4680000" cy="277182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914992" y="1700809"/>
            <a:ext cx="3388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Vuonna 2030 Espoo on luova ja rohkea kulttuurikaupunki, joka tukee kestävää elämäntapaa. 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Eri sektoreiden välinen yhteistyö toimii ja kaupunki menestyy kokeilevalla ja uteliaalla asenteella. 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Kulttuuri ja taide ovat läsnä kaupungin hengessä, asukkaiden arjessa, fyysisessä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kaupunkiympäristössä ja espoolaisessa identiteetissä.</a:t>
            </a:r>
          </a:p>
        </p:txBody>
      </p:sp>
    </p:spTree>
    <p:extLst>
      <p:ext uri="{BB962C8B-B14F-4D97-AF65-F5344CB8AC3E}">
        <p14:creationId xmlns:p14="http://schemas.microsoft.com/office/powerpoint/2010/main" val="29995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4535" y="260649"/>
            <a:ext cx="2952328" cy="1197641"/>
          </a:xfrm>
        </p:spPr>
        <p:txBody>
          <a:bodyPr/>
          <a:lstStyle/>
          <a:p>
            <a:r>
              <a:rPr sz="3200" dirty="0" err="1"/>
              <a:t>Megatren</a:t>
            </a:r>
            <a:r>
              <a:rPr lang="fi-FI" sz="3200" dirty="0" err="1"/>
              <a:t>dit</a:t>
            </a:r>
            <a:endParaRPr lang="en-GB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2053208" y="1556792"/>
            <a:ext cx="3610744" cy="1284882"/>
          </a:xfrm>
        </p:spPr>
        <p:txBody>
          <a:bodyPr>
            <a:noAutofit/>
          </a:bodyPr>
          <a:lstStyle/>
          <a:p>
            <a:r>
              <a:rPr lang="fi-FI" sz="1600" dirty="0"/>
              <a:t>Niukkenevat luonnonvarat </a:t>
            </a:r>
            <a:endParaRPr lang="en-GB" sz="1600" dirty="0"/>
          </a:p>
          <a:p>
            <a:r>
              <a:rPr lang="fi-FI" sz="1600" dirty="0"/>
              <a:t>Väestönmuutos</a:t>
            </a:r>
          </a:p>
          <a:p>
            <a:r>
              <a:rPr lang="fi-FI" sz="1600" dirty="0" err="1"/>
              <a:t>Digitalisaatio</a:t>
            </a:r>
            <a:endParaRPr lang="en-GB" sz="1600" dirty="0"/>
          </a:p>
          <a:p>
            <a:r>
              <a:rPr lang="fi-FI" sz="1600" dirty="0"/>
              <a:t>Minä-me-yhteiskunta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3"/>
          <a:stretch/>
        </p:blipFill>
        <p:spPr>
          <a:xfrm>
            <a:off x="2196376" y="3249960"/>
            <a:ext cx="3899624" cy="26136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C07D64D1-F23F-4498-BD2C-1354ED430097}"/>
              </a:ext>
            </a:extLst>
          </p:cNvPr>
          <p:cNvSpPr txBox="1">
            <a:spLocks/>
          </p:cNvSpPr>
          <p:nvPr/>
        </p:nvSpPr>
        <p:spPr>
          <a:xfrm>
            <a:off x="6456040" y="188640"/>
            <a:ext cx="410445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W Conqueror Inline Regular"/>
                <a:ea typeface="+mj-ea"/>
                <a:cs typeface="AW Conqueror Inline Regular"/>
              </a:defRPr>
            </a:lvl1pPr>
          </a:lstStyle>
          <a:p>
            <a:r>
              <a:rPr lang="fi-FI" sz="3200" dirty="0"/>
              <a:t>Kestävän ja innovatiivisen kaupungin tavoitteet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0900A2E-DDEB-4673-B467-8BCDDF8CF9D9}"/>
              </a:ext>
            </a:extLst>
          </p:cNvPr>
          <p:cNvSpPr/>
          <p:nvPr/>
        </p:nvSpPr>
        <p:spPr>
          <a:xfrm>
            <a:off x="6456040" y="2389526"/>
            <a:ext cx="38884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Kulttuuri edistää saavutettavuutta ja turvallisuutta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Kulttuuri auttaa osaamisen uusiutumisessa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Kulttuuri on osa asukaslähtöistä kaupunkikehitystä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Kulttuuri turvaa yhteiskuntarauhaa ja rakentaa yhteisöllisyyttä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Kulttuuri rohkaisee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yllätyksellisyyteen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ja riskinottoon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Organisaatio sopeutuu muiden mukana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700808"/>
            <a:ext cx="8229600" cy="1872208"/>
          </a:xfrm>
        </p:spPr>
        <p:txBody>
          <a:bodyPr/>
          <a:lstStyle/>
          <a:p>
            <a:r>
              <a:rPr lang="fi-FI" sz="1800" dirty="0"/>
              <a:t>Asukkaiden ääni kuuluviin</a:t>
            </a:r>
            <a:endParaRPr lang="en-GB" sz="1800" dirty="0"/>
          </a:p>
          <a:p>
            <a:r>
              <a:rPr lang="fi-FI" sz="1800" dirty="0"/>
              <a:t>Poikkihallinnollinen yhteistyö hyödyttää kaikkia</a:t>
            </a:r>
            <a:endParaRPr lang="en-GB" sz="1800" dirty="0"/>
          </a:p>
          <a:p>
            <a:r>
              <a:rPr lang="fi-FI" sz="1800" dirty="0"/>
              <a:t>Menestyminen edellyttää identiteetin tunnistamista</a:t>
            </a:r>
            <a:endParaRPr lang="en-GB" sz="1800" dirty="0"/>
          </a:p>
          <a:p>
            <a:r>
              <a:rPr lang="fi-FI" sz="1800" dirty="0"/>
              <a:t>Rohkeutta toiminnan uudistamiseen</a:t>
            </a:r>
            <a:endParaRPr lang="en-GB" sz="1800" dirty="0"/>
          </a:p>
          <a:p>
            <a:r>
              <a:rPr lang="fi-FI" sz="1800" dirty="0"/>
              <a:t>Kaupunki luo mahdollisuuksia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3892956"/>
            <a:ext cx="8469733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7968208" y="2607768"/>
            <a:ext cx="0" cy="411162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793804" y="2564905"/>
            <a:ext cx="6052" cy="377452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3287689" y="2564905"/>
            <a:ext cx="13121" cy="377453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orakulmio 8"/>
          <p:cNvSpPr/>
          <p:nvPr/>
        </p:nvSpPr>
        <p:spPr>
          <a:xfrm>
            <a:off x="7320137" y="4725144"/>
            <a:ext cx="1584847" cy="7192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Tapahtuma- ja kulttuuripalvelut</a:t>
            </a:r>
          </a:p>
          <a:p>
            <a:pPr algn="ctr">
              <a:defRPr/>
            </a:pPr>
            <a:endParaRPr lang="fi-FI" sz="1100" dirty="0">
              <a:solidFill>
                <a:srgbClr val="FFFFFF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5663953" y="4725144"/>
            <a:ext cx="1584847" cy="7192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Tapiola Sinfonietta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2352576" y="4725938"/>
            <a:ext cx="1583184" cy="7192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Kaupungin-kirjasto</a:t>
            </a:r>
          </a:p>
          <a:p>
            <a:pPr algn="ctr">
              <a:defRPr/>
            </a:pPr>
            <a:endParaRPr lang="fi-FI" sz="1100" dirty="0">
              <a:solidFill>
                <a:srgbClr val="FFFFFF"/>
              </a:solidFill>
            </a:endParaRPr>
          </a:p>
        </p:txBody>
      </p:sp>
      <p:cxnSp>
        <p:nvCxnSpPr>
          <p:cNvPr id="12" name="Suora yhdysviiva 11"/>
          <p:cNvCxnSpPr/>
          <p:nvPr/>
        </p:nvCxnSpPr>
        <p:spPr>
          <a:xfrm>
            <a:off x="3291978" y="2560143"/>
            <a:ext cx="4675120" cy="2381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4023171" y="1556792"/>
            <a:ext cx="7938" cy="1008112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 flipH="1">
            <a:off x="4031110" y="1988840"/>
            <a:ext cx="1361479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/>
          <p:cNvSpPr/>
          <p:nvPr/>
        </p:nvSpPr>
        <p:spPr>
          <a:xfrm>
            <a:off x="3019872" y="908721"/>
            <a:ext cx="2154259" cy="6120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Kulttuurijohtaja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4008760" y="4725938"/>
            <a:ext cx="1583184" cy="7192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Kaupunginmuseo</a:t>
            </a:r>
            <a:endParaRPr lang="fi-FI" sz="13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i 17"/>
          <p:cNvSpPr/>
          <p:nvPr/>
        </p:nvSpPr>
        <p:spPr>
          <a:xfrm>
            <a:off x="8832304" y="1954471"/>
            <a:ext cx="1656000" cy="64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Svenska rum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5392588" y="1556793"/>
            <a:ext cx="2431604" cy="7936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Avustukset</a:t>
            </a:r>
          </a:p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Kulttuuria kaikille -palvelut</a:t>
            </a:r>
          </a:p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Viestintä</a:t>
            </a:r>
          </a:p>
          <a:p>
            <a:pPr algn="ctr">
              <a:defRPr/>
            </a:pPr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2658592" y="260649"/>
            <a:ext cx="3869457" cy="464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Kulttuurilautakunta</a:t>
            </a:r>
          </a:p>
        </p:txBody>
      </p:sp>
      <p:sp>
        <p:nvSpPr>
          <p:cNvPr id="22" name="Ellipsi 21"/>
          <p:cNvSpPr/>
          <p:nvPr/>
        </p:nvSpPr>
        <p:spPr>
          <a:xfrm>
            <a:off x="8184416" y="1268832"/>
            <a:ext cx="1656000" cy="64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Taiteen perusopetus</a:t>
            </a:r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8" y="2924943"/>
            <a:ext cx="1375439" cy="1764000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36" y="2924943"/>
            <a:ext cx="1375439" cy="1764000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3" y="2925143"/>
            <a:ext cx="1375439" cy="1764000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34" y="2924943"/>
            <a:ext cx="1375439" cy="1764000"/>
          </a:xfrm>
          <a:prstGeom prst="rect">
            <a:avLst/>
          </a:prstGeom>
        </p:spPr>
      </p:pic>
      <p:cxnSp>
        <p:nvCxnSpPr>
          <p:cNvPr id="27" name="Suora yhdysviiva 26"/>
          <p:cNvCxnSpPr/>
          <p:nvPr/>
        </p:nvCxnSpPr>
        <p:spPr>
          <a:xfrm>
            <a:off x="6312024" y="2564904"/>
            <a:ext cx="6052" cy="216224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yöristetty suorakulmio 29"/>
          <p:cNvSpPr/>
          <p:nvPr/>
        </p:nvSpPr>
        <p:spPr>
          <a:xfrm>
            <a:off x="2063554" y="5661248"/>
            <a:ext cx="7344815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Toiminta-avustusta saavat ammattimaiset kulttuuri- ja taidelaitokset 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Yli 80 kohdeavustusta saavaa yhdistystä ja yhteisöä</a:t>
            </a:r>
          </a:p>
        </p:txBody>
      </p:sp>
    </p:spTree>
    <p:extLst>
      <p:ext uri="{BB962C8B-B14F-4D97-AF65-F5344CB8AC3E}">
        <p14:creationId xmlns:p14="http://schemas.microsoft.com/office/powerpoint/2010/main" val="38316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86" y="1819277"/>
            <a:ext cx="1905000" cy="84772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16" y="743358"/>
            <a:ext cx="2533650" cy="37147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90" y="3213016"/>
            <a:ext cx="1703572" cy="3600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28" y="4459023"/>
            <a:ext cx="828096" cy="81720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19" y="764704"/>
            <a:ext cx="1500000" cy="720000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94" y="4293096"/>
            <a:ext cx="1034416" cy="900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24" y="2276952"/>
            <a:ext cx="1911724" cy="720000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66" y="929094"/>
            <a:ext cx="1274336" cy="720000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67" y="4377249"/>
            <a:ext cx="1148211" cy="727200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87" y="4434236"/>
            <a:ext cx="1447800" cy="866775"/>
          </a:xfrm>
          <a:prstGeom prst="rect">
            <a:avLst/>
          </a:prstGeom>
        </p:spPr>
      </p:pic>
      <p:pic>
        <p:nvPicPr>
          <p:cNvPr id="1026" name="Picture 2" descr="C:\Users\huvinsa\Desktop\EspooCine-logo-4colConverted_muokattu_verkkosivut_julist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48" y="2550757"/>
            <a:ext cx="881562" cy="11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uvinsa\Desktop\1557680_1027193224014168_6204860836107605178_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36" y="181927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uvinsa\Desktop\ua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94" y="2952472"/>
            <a:ext cx="1836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uvinsa\Desktop\emm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77" y="1380265"/>
            <a:ext cx="277043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yöristetty suorakulmio 8"/>
          <p:cNvSpPr/>
          <p:nvPr/>
        </p:nvSpPr>
        <p:spPr>
          <a:xfrm>
            <a:off x="3001680" y="5589240"/>
            <a:ext cx="6046649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Yli 80 kohdeavustusta saavaa yhdistystä ja yhteisöä</a:t>
            </a:r>
          </a:p>
          <a:p>
            <a:pPr algn="ctr"/>
            <a:r>
              <a:rPr lang="fi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Työskentelyapurahaa saava ammattitaitelija</a:t>
            </a:r>
          </a:p>
          <a:p>
            <a:pPr algn="ctr"/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C:\Users\huvinsa\Desktop\pianoespoo-log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85" y="2996952"/>
            <a:ext cx="1259068" cy="9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huvinsa\Desktop\tapiolan kuor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28" y="3825096"/>
            <a:ext cx="247437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847528" y="476672"/>
            <a:ext cx="4176464" cy="2592288"/>
          </a:xfrm>
        </p:spPr>
        <p:txBody>
          <a:bodyPr/>
          <a:lstStyle/>
          <a:p>
            <a:pPr algn="ctr"/>
            <a:r>
              <a:rPr lang="fi-FI" sz="3200" dirty="0"/>
              <a:t/>
            </a:r>
            <a:br>
              <a:rPr lang="fi-FI" sz="3200" dirty="0"/>
            </a:br>
            <a:r>
              <a:rPr lang="fi-FI" dirty="0"/>
              <a:t>Palvelutori</a:t>
            </a:r>
            <a:r>
              <a:rPr lang="fi-FI" sz="3600" dirty="0">
                <a:latin typeface="Arial"/>
                <a:cs typeface="Arial"/>
              </a:rPr>
              <a:t/>
            </a:r>
            <a:br>
              <a:rPr lang="fi-FI" sz="3600" dirty="0">
                <a:latin typeface="Arial"/>
                <a:cs typeface="Arial"/>
              </a:rPr>
            </a:br>
            <a:r>
              <a:rPr lang="fi-FI" sz="3600" dirty="0">
                <a:latin typeface="Arial"/>
                <a:cs typeface="Arial"/>
              </a:rPr>
              <a:t> – 10</a:t>
            </a:r>
            <a:r>
              <a:rPr lang="fi-FI" sz="3600" dirty="0"/>
              <a:t> palvelua samassa paikassa, keskiössä kirjasto</a:t>
            </a:r>
            <a:br>
              <a:rPr lang="fi-FI" sz="3600" dirty="0"/>
            </a:br>
            <a:r>
              <a:rPr lang="fi-FI" sz="3200" dirty="0"/>
              <a:t/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0" r="13679"/>
          <a:stretch/>
        </p:blipFill>
        <p:spPr>
          <a:xfrm>
            <a:off x="6312024" y="1412776"/>
            <a:ext cx="3384376" cy="453486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32FBE95-EFEF-4D73-94FF-EB5E2FDFC89E}"/>
              </a:ext>
            </a:extLst>
          </p:cNvPr>
          <p:cNvSpPr txBox="1"/>
          <p:nvPr/>
        </p:nvSpPr>
        <p:spPr>
          <a:xfrm>
            <a:off x="1859690" y="3147934"/>
            <a:ext cx="4380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Uuden julkisten palvelujen palvelukonseptin tavoitteena on helpottaa kuntalaisten arkiasiointia.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Lukuisten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sosiaali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ja terveyspalveluiden lisäksi Palvelutorilla toimivat kirjasto sekä taiteen ja kulttuurin kohtaamispaikka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Kohtaamo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5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702</Words>
  <Application>Microsoft Office PowerPoint</Application>
  <PresentationFormat>Laajakuva</PresentationFormat>
  <Paragraphs>170</Paragraphs>
  <Slides>17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AW Conqueror Inline Regular</vt:lpstr>
      <vt:lpstr>Calibri</vt:lpstr>
      <vt:lpstr>Geneva</vt:lpstr>
      <vt:lpstr>Times New Roman</vt:lpstr>
      <vt:lpstr>Office-teema</vt:lpstr>
      <vt:lpstr>1_Office-teema</vt:lpstr>
      <vt:lpstr>KulttuuriEspoo 2030  – osallistava ja sosiaalisesti kestävä kulttuurikaupunki</vt:lpstr>
      <vt:lpstr>PowerPoint-esitys</vt:lpstr>
      <vt:lpstr>PowerPoint-esitys</vt:lpstr>
      <vt:lpstr>KulttuuriEspoo 2030</vt:lpstr>
      <vt:lpstr>Megatrendit</vt:lpstr>
      <vt:lpstr>Organisaatio sopeutuu muiden mukana</vt:lpstr>
      <vt:lpstr>PowerPoint-esitys</vt:lpstr>
      <vt:lpstr>PowerPoint-esitys</vt:lpstr>
      <vt:lpstr> Palvelutori  – 10 palvelua samassa paikassa, keskiössä kirjasto  </vt:lpstr>
      <vt:lpstr>Kulttuuria kaikille -palvelut</vt:lpstr>
      <vt:lpstr>Kirjaston kumppanuusmalli</vt:lpstr>
      <vt:lpstr>PowerPoint-esitys</vt:lpstr>
      <vt:lpstr>Kumppanuus taidelaitosten ja kulttuuri- toimijoiden kanssa</vt:lpstr>
      <vt:lpstr>PowerPoint-esitys</vt:lpstr>
      <vt:lpstr>PowerPoint-esitys</vt:lpstr>
      <vt:lpstr>PowerPoint-esitys</vt:lpstr>
      <vt:lpstr>PowerPoint-esitys</vt:lpstr>
    </vt:vector>
  </TitlesOfParts>
  <Company>Designer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Heikki Sandström</dc:creator>
  <cp:lastModifiedBy>Selkee Johanna</cp:lastModifiedBy>
  <cp:revision>428</cp:revision>
  <cp:lastPrinted>2016-01-19T09:53:30Z</cp:lastPrinted>
  <dcterms:created xsi:type="dcterms:W3CDTF">2015-03-16T11:50:04Z</dcterms:created>
  <dcterms:modified xsi:type="dcterms:W3CDTF">2018-01-22T12:32:49Z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1347860074</vt:i4>
  </property>
  <property fmtid="{D5CDD505-2E9C-101B-9397-08002B2CF9AE}" pid="4" name="_EmailSubject">
    <vt:lpwstr>29.1. tilaisuuden ilmoittautuminen, ohjeet ja ohjelma</vt:lpwstr>
  </property>
  <property fmtid="{D5CDD505-2E9C-101B-9397-08002B2CF9AE}" pid="5" name="_AuthorEmail">
    <vt:lpwstr>susanna.tommila@espoo.fi</vt:lpwstr>
  </property>
  <property fmtid="{D5CDD505-2E9C-101B-9397-08002B2CF9AE}" pid="6" name="_AuthorEmailDisplayName">
    <vt:lpwstr>Tommila Susanna</vt:lpwstr>
  </property>
  <property fmtid="{D5CDD505-2E9C-101B-9397-08002B2CF9AE}" pid="7" name="_PreviousAdHocReviewCycleID">
    <vt:i4>-1203144705</vt:i4>
  </property>
</Properties>
</file>