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331" r:id="rId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92D2"/>
    <a:srgbClr val="6B8F00"/>
    <a:srgbClr val="00A6D6"/>
    <a:srgbClr val="012054"/>
    <a:srgbClr val="051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3" autoAdjust="0"/>
    <p:restoredTop sz="98455" autoAdjust="0"/>
  </p:normalViewPr>
  <p:slideViewPr>
    <p:cSldViewPr>
      <p:cViewPr>
        <p:scale>
          <a:sx n="100" d="100"/>
          <a:sy n="100" d="100"/>
        </p:scale>
        <p:origin x="-1848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Relationship Id="rId3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687" y="2679976"/>
            <a:ext cx="4052760" cy="4142028"/>
          </a:xfrm>
          <a:prstGeom prst="rect">
            <a:avLst/>
          </a:prstGeom>
        </p:spPr>
      </p:pic>
      <p:pic>
        <p:nvPicPr>
          <p:cNvPr id="8" name="Picture 7" descr="logo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37" y="579855"/>
            <a:ext cx="2548466" cy="608925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CC30-2BB7-4CF5-A15A-E25F6E5CE828}" type="datetimeFigureOut">
              <a:rPr lang="fi-FI" smtClean="0"/>
              <a:pPr/>
              <a:t>30/05/14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FC6D-B985-4A2B-AA00-7544E52C11C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 rot="18900000">
            <a:off x="1295400" y="152400"/>
            <a:ext cx="6618727" cy="6629400"/>
            <a:chOff x="1447800" y="304800"/>
            <a:chExt cx="6618727" cy="6629400"/>
          </a:xfrm>
          <a:solidFill>
            <a:srgbClr val="FFFFFF">
              <a:alpha val="56000"/>
            </a:srgbClr>
          </a:solidFill>
        </p:grpSpPr>
        <p:sp>
          <p:nvSpPr>
            <p:cNvPr id="15" name="Ellipsi 7"/>
            <p:cNvSpPr/>
            <p:nvPr userDrawn="1"/>
          </p:nvSpPr>
          <p:spPr>
            <a:xfrm>
              <a:off x="4245496" y="304800"/>
              <a:ext cx="936104" cy="3962400"/>
            </a:xfrm>
            <a:prstGeom prst="ellipse">
              <a:avLst/>
            </a:prstGeom>
            <a:grpFill/>
            <a:ln w="25400" cap="flat" cmpd="sng" algn="ctr">
              <a:solidFill>
                <a:schemeClr val="accent1">
                  <a:shade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7"/>
            <p:cNvSpPr/>
            <p:nvPr userDrawn="1"/>
          </p:nvSpPr>
          <p:spPr>
            <a:xfrm>
              <a:off x="4267200" y="2971800"/>
              <a:ext cx="936104" cy="3962400"/>
            </a:xfrm>
            <a:prstGeom prst="ellipse">
              <a:avLst/>
            </a:prstGeom>
            <a:grpFill/>
            <a:ln w="25400" cap="flat" cmpd="sng" algn="ctr">
              <a:solidFill>
                <a:schemeClr val="accent1">
                  <a:shade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7"/>
            <p:cNvSpPr/>
            <p:nvPr userDrawn="1"/>
          </p:nvSpPr>
          <p:spPr>
            <a:xfrm rot="5400000">
              <a:off x="2960948" y="1611052"/>
              <a:ext cx="936104" cy="3962400"/>
            </a:xfrm>
            <a:prstGeom prst="ellipse">
              <a:avLst/>
            </a:prstGeom>
            <a:grpFill/>
            <a:ln w="25400" cap="flat" cmpd="sng" algn="ctr">
              <a:solidFill>
                <a:schemeClr val="accent1">
                  <a:shade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7"/>
            <p:cNvSpPr/>
            <p:nvPr userDrawn="1"/>
          </p:nvSpPr>
          <p:spPr>
            <a:xfrm rot="5400000">
              <a:off x="5617275" y="1611052"/>
              <a:ext cx="936104" cy="3962400"/>
            </a:xfrm>
            <a:prstGeom prst="ellipse">
              <a:avLst/>
            </a:prstGeom>
            <a:grpFill/>
            <a:ln w="25400" cap="flat" cmpd="sng" algn="ctr">
              <a:solidFill>
                <a:schemeClr val="accent1">
                  <a:shade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1295400" y="152400"/>
            <a:ext cx="6618727" cy="6629400"/>
            <a:chOff x="1295400" y="152400"/>
            <a:chExt cx="6618727" cy="6629400"/>
          </a:xfrm>
          <a:solidFill>
            <a:srgbClr val="FFFFFF">
              <a:alpha val="56000"/>
            </a:srgbClr>
          </a:solidFill>
        </p:grpSpPr>
        <p:sp>
          <p:nvSpPr>
            <p:cNvPr id="10" name="Ellipsi 7"/>
            <p:cNvSpPr/>
            <p:nvPr userDrawn="1"/>
          </p:nvSpPr>
          <p:spPr>
            <a:xfrm>
              <a:off x="4093096" y="152400"/>
              <a:ext cx="936104" cy="3962400"/>
            </a:xfrm>
            <a:prstGeom prst="ellipse">
              <a:avLst/>
            </a:prstGeom>
            <a:grpFill/>
            <a:ln w="25400" cap="flat" cmpd="sng" algn="ctr">
              <a:solidFill>
                <a:schemeClr val="accent1">
                  <a:shade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7"/>
            <p:cNvSpPr/>
            <p:nvPr userDrawn="1"/>
          </p:nvSpPr>
          <p:spPr>
            <a:xfrm>
              <a:off x="4114800" y="2819400"/>
              <a:ext cx="936104" cy="3962400"/>
            </a:xfrm>
            <a:prstGeom prst="ellipse">
              <a:avLst/>
            </a:prstGeom>
            <a:grpFill/>
            <a:ln w="25400" cap="flat" cmpd="sng" algn="ctr">
              <a:solidFill>
                <a:schemeClr val="accent1">
                  <a:shade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7"/>
            <p:cNvSpPr/>
            <p:nvPr userDrawn="1"/>
          </p:nvSpPr>
          <p:spPr>
            <a:xfrm rot="5400000">
              <a:off x="2808548" y="1458652"/>
              <a:ext cx="936104" cy="3962400"/>
            </a:xfrm>
            <a:prstGeom prst="ellipse">
              <a:avLst/>
            </a:prstGeom>
            <a:grpFill/>
            <a:ln w="25400" cap="flat" cmpd="sng" algn="ctr">
              <a:solidFill>
                <a:schemeClr val="accent1">
                  <a:shade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7"/>
            <p:cNvSpPr/>
            <p:nvPr userDrawn="1"/>
          </p:nvSpPr>
          <p:spPr>
            <a:xfrm rot="5400000">
              <a:off x="5464875" y="1458652"/>
              <a:ext cx="936104" cy="3962400"/>
            </a:xfrm>
            <a:prstGeom prst="ellipse">
              <a:avLst/>
            </a:prstGeom>
            <a:grpFill/>
            <a:ln w="25400" cap="flat" cmpd="sng" algn="ctr">
              <a:solidFill>
                <a:schemeClr val="accent1">
                  <a:shade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4" name="Rectangle 2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 cap="flat" cmpd="sng" algn="ctr">
            <a:solidFill>
              <a:srgbClr val="002E6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i 7"/>
          <p:cNvSpPr/>
          <p:nvPr userDrawn="1"/>
        </p:nvSpPr>
        <p:spPr>
          <a:xfrm>
            <a:off x="3936504" y="2793504"/>
            <a:ext cx="1321296" cy="1321296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503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52400" y="228600"/>
            <a:ext cx="8839200" cy="647700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uora yhdysviiva 9"/>
          <p:cNvCxnSpPr/>
          <p:nvPr userDrawn="1"/>
        </p:nvCxnSpPr>
        <p:spPr>
          <a:xfrm>
            <a:off x="152400" y="5181600"/>
            <a:ext cx="883920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9"/>
          <p:cNvCxnSpPr/>
          <p:nvPr userDrawn="1"/>
        </p:nvCxnSpPr>
        <p:spPr>
          <a:xfrm rot="5400000" flipH="1" flipV="1">
            <a:off x="3929289" y="5943997"/>
            <a:ext cx="1524794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9"/>
          <p:cNvCxnSpPr/>
          <p:nvPr userDrawn="1"/>
        </p:nvCxnSpPr>
        <p:spPr>
          <a:xfrm rot="5400000">
            <a:off x="-537993" y="2705894"/>
            <a:ext cx="49514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9"/>
          <p:cNvCxnSpPr/>
          <p:nvPr userDrawn="1"/>
        </p:nvCxnSpPr>
        <p:spPr>
          <a:xfrm rot="5400000">
            <a:off x="1258888" y="2705100"/>
            <a:ext cx="495300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9"/>
          <p:cNvCxnSpPr/>
          <p:nvPr userDrawn="1"/>
        </p:nvCxnSpPr>
        <p:spPr>
          <a:xfrm rot="5400000">
            <a:off x="3002007" y="2704703"/>
            <a:ext cx="4953794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9"/>
          <p:cNvCxnSpPr/>
          <p:nvPr userDrawn="1"/>
        </p:nvCxnSpPr>
        <p:spPr>
          <a:xfrm rot="5400000">
            <a:off x="4766472" y="2704306"/>
            <a:ext cx="4954588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9"/>
          <p:cNvCxnSpPr/>
          <p:nvPr userDrawn="1"/>
        </p:nvCxnSpPr>
        <p:spPr>
          <a:xfrm rot="10800000">
            <a:off x="1970530" y="2667000"/>
            <a:ext cx="1763271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kstiruutu 16"/>
          <p:cNvSpPr txBox="1"/>
          <p:nvPr userDrawn="1"/>
        </p:nvSpPr>
        <p:spPr>
          <a:xfrm>
            <a:off x="196581" y="271790"/>
            <a:ext cx="1676400" cy="246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fi-FI" sz="1000" b="1" i="1" cap="small" dirty="0" smtClean="0">
                <a:solidFill>
                  <a:schemeClr val="tx1"/>
                </a:solidFill>
              </a:rPr>
              <a:t>7. Kumppanit</a:t>
            </a:r>
            <a:endParaRPr lang="fi-FI" sz="500" b="1" i="1" cap="small" dirty="0">
              <a:solidFill>
                <a:schemeClr val="tx1"/>
              </a:solidFill>
            </a:endParaRPr>
          </a:p>
        </p:txBody>
      </p:sp>
      <p:sp>
        <p:nvSpPr>
          <p:cNvPr id="34" name="Tekstiruutu 16"/>
          <p:cNvSpPr txBox="1"/>
          <p:nvPr userDrawn="1"/>
        </p:nvSpPr>
        <p:spPr>
          <a:xfrm>
            <a:off x="1991873" y="271790"/>
            <a:ext cx="167640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fi-FI" sz="1000" b="1" i="1" cap="small" dirty="0" smtClean="0">
                <a:solidFill>
                  <a:schemeClr val="tx1"/>
                </a:solidFill>
              </a:rPr>
              <a:t>5. Tärkeät </a:t>
            </a:r>
          </a:p>
          <a:p>
            <a:pPr algn="l"/>
            <a:r>
              <a:rPr lang="fi-FI" sz="1000" b="1" i="1" cap="small" dirty="0" smtClean="0">
                <a:solidFill>
                  <a:schemeClr val="tx1"/>
                </a:solidFill>
              </a:rPr>
              <a:t>tehtävät</a:t>
            </a:r>
            <a:endParaRPr lang="fi-FI" sz="500" b="1" i="1" cap="small" dirty="0">
              <a:solidFill>
                <a:schemeClr val="tx1"/>
              </a:solidFill>
            </a:endParaRPr>
          </a:p>
        </p:txBody>
      </p:sp>
      <p:sp>
        <p:nvSpPr>
          <p:cNvPr id="35" name="Tekstiruutu 16"/>
          <p:cNvSpPr txBox="1"/>
          <p:nvPr userDrawn="1"/>
        </p:nvSpPr>
        <p:spPr>
          <a:xfrm>
            <a:off x="3767308" y="271790"/>
            <a:ext cx="1676400" cy="246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fi-FI" sz="1000" b="1" i="1" cap="small" dirty="0" smtClean="0">
                <a:solidFill>
                  <a:schemeClr val="tx1"/>
                </a:solidFill>
              </a:rPr>
              <a:t>4.Arvolupaus</a:t>
            </a:r>
            <a:endParaRPr lang="fi-FI" sz="500" b="1" i="1" cap="small" dirty="0">
              <a:solidFill>
                <a:schemeClr val="tx1"/>
              </a:solidFill>
            </a:endParaRPr>
          </a:p>
        </p:txBody>
      </p:sp>
      <p:sp>
        <p:nvSpPr>
          <p:cNvPr id="36" name="Tekstiruutu 16"/>
          <p:cNvSpPr txBox="1"/>
          <p:nvPr userDrawn="1"/>
        </p:nvSpPr>
        <p:spPr>
          <a:xfrm>
            <a:off x="5532070" y="271790"/>
            <a:ext cx="1676400" cy="246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fi-FI" sz="1000" b="1" i="1" cap="small" dirty="0" smtClean="0">
                <a:solidFill>
                  <a:schemeClr val="tx1"/>
                </a:solidFill>
              </a:rPr>
              <a:t>2. Asiakassuhteet</a:t>
            </a:r>
            <a:endParaRPr lang="fi-FI" sz="500" b="1" i="1" cap="small" dirty="0">
              <a:solidFill>
                <a:schemeClr val="tx1"/>
              </a:solidFill>
            </a:endParaRPr>
          </a:p>
        </p:txBody>
      </p:sp>
      <p:sp>
        <p:nvSpPr>
          <p:cNvPr id="37" name="Tekstiruutu 16"/>
          <p:cNvSpPr txBox="1"/>
          <p:nvPr userDrawn="1"/>
        </p:nvSpPr>
        <p:spPr>
          <a:xfrm>
            <a:off x="7286159" y="271790"/>
            <a:ext cx="1676400" cy="246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fi-FI" sz="1000" b="1" i="1" cap="small" dirty="0" smtClean="0">
                <a:solidFill>
                  <a:schemeClr val="tx1"/>
                </a:solidFill>
              </a:rPr>
              <a:t>1. Asiakasryhmä</a:t>
            </a:r>
            <a:endParaRPr lang="fi-FI" sz="500" b="1" i="1" cap="small" dirty="0">
              <a:solidFill>
                <a:schemeClr val="tx1"/>
              </a:solidFill>
            </a:endParaRPr>
          </a:p>
        </p:txBody>
      </p:sp>
      <p:sp>
        <p:nvSpPr>
          <p:cNvPr id="38" name="Tekstiruutu 16"/>
          <p:cNvSpPr txBox="1"/>
          <p:nvPr userDrawn="1"/>
        </p:nvSpPr>
        <p:spPr>
          <a:xfrm>
            <a:off x="1991873" y="2700512"/>
            <a:ext cx="1676400" cy="246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fi-FI" sz="1000" b="1" i="1" cap="small" dirty="0" smtClean="0">
                <a:solidFill>
                  <a:schemeClr val="tx1"/>
                </a:solidFill>
              </a:rPr>
              <a:t>5. Ydinresurssit</a:t>
            </a:r>
            <a:endParaRPr lang="fi-FI" sz="500" b="1" i="1" cap="small" dirty="0">
              <a:solidFill>
                <a:schemeClr val="tx1"/>
              </a:solidFill>
            </a:endParaRPr>
          </a:p>
        </p:txBody>
      </p:sp>
      <p:sp>
        <p:nvSpPr>
          <p:cNvPr id="39" name="Tekstiruutu 16"/>
          <p:cNvSpPr txBox="1"/>
          <p:nvPr userDrawn="1"/>
        </p:nvSpPr>
        <p:spPr>
          <a:xfrm>
            <a:off x="5532070" y="2700512"/>
            <a:ext cx="1676400" cy="246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fi-FI" sz="1000" b="1" i="1" cap="small" dirty="0" smtClean="0">
                <a:solidFill>
                  <a:schemeClr val="tx1"/>
                </a:solidFill>
              </a:rPr>
              <a:t>3. Kanavat</a:t>
            </a:r>
            <a:endParaRPr lang="fi-FI" sz="500" b="1" i="1" cap="small" dirty="0">
              <a:solidFill>
                <a:schemeClr val="tx1"/>
              </a:solidFill>
            </a:endParaRPr>
          </a:p>
        </p:txBody>
      </p:sp>
      <p:cxnSp>
        <p:nvCxnSpPr>
          <p:cNvPr id="41" name="Suora yhdysviiva 9"/>
          <p:cNvCxnSpPr/>
          <p:nvPr userDrawn="1"/>
        </p:nvCxnSpPr>
        <p:spPr>
          <a:xfrm rot="10800000">
            <a:off x="5475729" y="2667000"/>
            <a:ext cx="1763271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kstiruutu 16"/>
          <p:cNvSpPr txBox="1"/>
          <p:nvPr userDrawn="1"/>
        </p:nvSpPr>
        <p:spPr>
          <a:xfrm>
            <a:off x="195092" y="5214118"/>
            <a:ext cx="1676400" cy="246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fi-FI" sz="1000" b="1" i="1" cap="small" dirty="0" smtClean="0">
                <a:solidFill>
                  <a:schemeClr val="tx1"/>
                </a:solidFill>
              </a:rPr>
              <a:t>8. Kulurakenne</a:t>
            </a:r>
            <a:endParaRPr lang="fi-FI" sz="500" b="1" i="1" cap="small" dirty="0">
              <a:solidFill>
                <a:schemeClr val="tx1"/>
              </a:solidFill>
            </a:endParaRPr>
          </a:p>
        </p:txBody>
      </p:sp>
      <p:sp>
        <p:nvSpPr>
          <p:cNvPr id="43" name="Tekstiruutu 16"/>
          <p:cNvSpPr txBox="1"/>
          <p:nvPr userDrawn="1"/>
        </p:nvSpPr>
        <p:spPr>
          <a:xfrm>
            <a:off x="4724400" y="5214118"/>
            <a:ext cx="2209800" cy="246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fi-FI" sz="1000" b="1" i="1" cap="small" dirty="0" smtClean="0">
                <a:solidFill>
                  <a:schemeClr val="tx1"/>
                </a:solidFill>
              </a:rPr>
              <a:t>9. Vaikuttavuus ja mittarit</a:t>
            </a:r>
            <a:endParaRPr lang="fi-FI" sz="500" b="1" i="1" cap="small" dirty="0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844" y="281721"/>
            <a:ext cx="310800" cy="30598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82902"/>
            <a:ext cx="304800" cy="38986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5225902"/>
            <a:ext cx="381000" cy="40758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293852"/>
            <a:ext cx="428800" cy="33205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699" y="282902"/>
            <a:ext cx="314251" cy="3048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9444" y="2710353"/>
            <a:ext cx="387350" cy="38735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852" y="293851"/>
            <a:ext cx="319200" cy="3048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9339" y="5257800"/>
            <a:ext cx="332088" cy="381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8948" y="2699847"/>
            <a:ext cx="34795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44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1508125" y="3997325"/>
            <a:ext cx="5519738" cy="1587"/>
          </a:xfrm>
          <a:prstGeom prst="line">
            <a:avLst/>
          </a:prstGeom>
          <a:ln w="25400" cap="flat" cmpd="sng" algn="ctr">
            <a:solidFill>
              <a:srgbClr val="002E63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10800000">
            <a:off x="2" y="4648200"/>
            <a:ext cx="4267199" cy="1588"/>
          </a:xfrm>
          <a:prstGeom prst="line">
            <a:avLst/>
          </a:prstGeom>
          <a:ln w="25400" cap="flat" cmpd="sng" algn="ctr">
            <a:solidFill>
              <a:srgbClr val="002E63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10800000">
            <a:off x="4267201" y="3733801"/>
            <a:ext cx="4876801" cy="1"/>
          </a:xfrm>
          <a:prstGeom prst="line">
            <a:avLst/>
          </a:prstGeom>
          <a:ln w="25400" cap="flat" cmpd="sng" algn="ctr">
            <a:solidFill>
              <a:srgbClr val="002E63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24"/>
          <p:cNvGrpSpPr>
            <a:grpSpLocks/>
          </p:cNvGrpSpPr>
          <p:nvPr userDrawn="1"/>
        </p:nvGrpSpPr>
        <p:grpSpPr bwMode="auto">
          <a:xfrm>
            <a:off x="4352925" y="3954224"/>
            <a:ext cx="528638" cy="523875"/>
            <a:chOff x="4660595" y="3300006"/>
            <a:chExt cx="528485" cy="523009"/>
          </a:xfrm>
        </p:grpSpPr>
        <p:sp>
          <p:nvSpPr>
            <p:cNvPr id="10" name="Plus 9"/>
            <p:cNvSpPr/>
            <p:nvPr/>
          </p:nvSpPr>
          <p:spPr>
            <a:xfrm>
              <a:off x="4708206" y="3357062"/>
              <a:ext cx="431675" cy="432672"/>
            </a:xfrm>
            <a:prstGeom prst="mathPlus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660595" y="3300006"/>
              <a:ext cx="528485" cy="523009"/>
            </a:xfrm>
            <a:prstGeom prst="roundRect">
              <a:avLst/>
            </a:prstGeom>
            <a:noFill/>
            <a:ln w="571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2" name="Group 23"/>
          <p:cNvGrpSpPr>
            <a:grpSpLocks/>
          </p:cNvGrpSpPr>
          <p:nvPr userDrawn="1"/>
        </p:nvGrpSpPr>
        <p:grpSpPr bwMode="auto">
          <a:xfrm>
            <a:off x="4343400" y="5547618"/>
            <a:ext cx="528638" cy="522287"/>
            <a:chOff x="4650843" y="4887634"/>
            <a:chExt cx="528485" cy="523009"/>
          </a:xfrm>
        </p:grpSpPr>
        <p:sp>
          <p:nvSpPr>
            <p:cNvPr id="13" name="Minus 12"/>
            <p:cNvSpPr/>
            <p:nvPr/>
          </p:nvSpPr>
          <p:spPr>
            <a:xfrm>
              <a:off x="4673062" y="4909890"/>
              <a:ext cx="488808" cy="488036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650843" y="4887634"/>
              <a:ext cx="528485" cy="523009"/>
            </a:xfrm>
            <a:prstGeom prst="roundRect">
              <a:avLst/>
            </a:prstGeom>
            <a:noFill/>
            <a:ln w="571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0" y="0"/>
            <a:ext cx="17526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Skenaario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 cap="flat" cmpd="sng" algn="ctr">
            <a:solidFill>
              <a:srgbClr val="002E6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djettipuu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000" y="63500"/>
            <a:ext cx="69723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222943" y="-1063057"/>
            <a:ext cx="6705600" cy="9009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CC30-2BB7-4CF5-A15A-E25F6E5CE828}" type="datetimeFigureOut">
              <a:rPr lang="fi-FI" smtClean="0"/>
              <a:pPr/>
              <a:t>30/05/14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FC6D-B985-4A2B-AA00-7544E52C11C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ribbon_kansisiv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649" y="3796906"/>
            <a:ext cx="3812351" cy="3061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2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13" name="Picture 6" descr="logo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05" y="6272940"/>
            <a:ext cx="1549908" cy="37033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CC30-2BB7-4CF5-A15A-E25F6E5CE828}" type="datetimeFigureOut">
              <a:rPr lang="fi-FI" smtClean="0"/>
              <a:pPr/>
              <a:t>30/05/14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FC6D-B985-4A2B-AA00-7544E52C11C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716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otsikko_kuva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26280"/>
          </a:xfrm>
          <a:prstGeom prst="rect">
            <a:avLst/>
          </a:prstGeom>
        </p:spPr>
      </p:pic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3"/>
          <a:srcRect r="13860"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FC6D-B985-4A2B-AA00-7544E52C11C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CC30-2BB7-4CF5-A15A-E25F6E5CE828}" type="datetimeFigureOut">
              <a:rPr lang="fi-FI" smtClean="0"/>
              <a:pPr/>
              <a:t>30/05/14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7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628800"/>
            <a:ext cx="7779600" cy="13608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996" y="5445224"/>
            <a:ext cx="3672408" cy="34907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7" name="Picture 7" descr="ribbon_sisaltosivu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1558" y="4521200"/>
            <a:ext cx="2572442" cy="2336799"/>
          </a:xfrm>
          <a:prstGeom prst="rect">
            <a:avLst/>
          </a:prstGeom>
        </p:spPr>
      </p:pic>
      <p:sp>
        <p:nvSpPr>
          <p:cNvPr id="8" name="Rectangle 6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16" descr="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ibbon_sisaltosiv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58" y="4521200"/>
            <a:ext cx="2572442" cy="233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CC30-2BB7-4CF5-A15A-E25F6E5CE828}" type="datetimeFigureOut">
              <a:rPr lang="fi-FI" smtClean="0"/>
              <a:pPr/>
              <a:t>30/05/14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FC6D-B985-4A2B-AA00-7544E52C11C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16" descr="logo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0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uora yhdysviiva 6"/>
          <p:cNvCxnSpPr/>
          <p:nvPr userDrawn="1"/>
        </p:nvCxnSpPr>
        <p:spPr>
          <a:xfrm>
            <a:off x="0" y="5517232"/>
            <a:ext cx="9144000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 userDrawn="1"/>
        </p:nvCxnSpPr>
        <p:spPr>
          <a:xfrm>
            <a:off x="0" y="0"/>
            <a:ext cx="9144000" cy="5373216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 userDrawn="1"/>
        </p:nvCxnSpPr>
        <p:spPr>
          <a:xfrm flipV="1">
            <a:off x="0" y="0"/>
            <a:ext cx="9144000" cy="5373216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i 9"/>
          <p:cNvSpPr/>
          <p:nvPr userDrawn="1"/>
        </p:nvSpPr>
        <p:spPr>
          <a:xfrm>
            <a:off x="3851920" y="2132856"/>
            <a:ext cx="1440160" cy="1440160"/>
          </a:xfrm>
          <a:prstGeom prst="ellipse">
            <a:avLst/>
          </a:prstGeom>
          <a:solidFill>
            <a:srgbClr val="012054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/>
          <p:cNvCxnSpPr/>
          <p:nvPr userDrawn="1"/>
        </p:nvCxnSpPr>
        <p:spPr>
          <a:xfrm rot="5400000" flipH="1" flipV="1">
            <a:off x="4018620" y="6187988"/>
            <a:ext cx="1250776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0050" y="2434084"/>
            <a:ext cx="723900" cy="850900"/>
          </a:xfrm>
          <a:prstGeom prst="rect">
            <a:avLst/>
          </a:prstGeom>
        </p:spPr>
      </p:pic>
      <p:sp>
        <p:nvSpPr>
          <p:cNvPr id="11" name="Tekstiruutu 16"/>
          <p:cNvSpPr txBox="1"/>
          <p:nvPr userDrawn="1"/>
        </p:nvSpPr>
        <p:spPr>
          <a:xfrm>
            <a:off x="3563888" y="620688"/>
            <a:ext cx="2074912" cy="307777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1400" i="1" dirty="0"/>
              <a:t>Ajattelee ja tuntee</a:t>
            </a:r>
            <a:r>
              <a:rPr lang="fi-FI" sz="1400" i="1" dirty="0" smtClean="0"/>
              <a:t>?</a:t>
            </a:r>
            <a:endParaRPr lang="fi-FI" sz="900" b="0" i="1" dirty="0"/>
          </a:p>
        </p:txBody>
      </p:sp>
      <p:sp>
        <p:nvSpPr>
          <p:cNvPr id="12" name="Tekstiruutu 16"/>
          <p:cNvSpPr txBox="1"/>
          <p:nvPr userDrawn="1"/>
        </p:nvSpPr>
        <p:spPr>
          <a:xfrm>
            <a:off x="6477000" y="2514600"/>
            <a:ext cx="2074912" cy="307777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1400" i="1" dirty="0" smtClean="0"/>
              <a:t>Näkee?</a:t>
            </a:r>
            <a:endParaRPr lang="fi-FI" sz="900" b="0" i="1" dirty="0"/>
          </a:p>
        </p:txBody>
      </p:sp>
      <p:sp>
        <p:nvSpPr>
          <p:cNvPr id="13" name="Tekstiruutu 16"/>
          <p:cNvSpPr txBox="1"/>
          <p:nvPr userDrawn="1"/>
        </p:nvSpPr>
        <p:spPr>
          <a:xfrm>
            <a:off x="3581400" y="4038600"/>
            <a:ext cx="2074912" cy="307777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1400" i="1" dirty="0" smtClean="0"/>
              <a:t>Sanoo ja tekee?</a:t>
            </a:r>
            <a:endParaRPr lang="fi-FI" sz="900" b="0" i="1" dirty="0"/>
          </a:p>
        </p:txBody>
      </p:sp>
      <p:sp>
        <p:nvSpPr>
          <p:cNvPr id="14" name="Tekstiruutu 16"/>
          <p:cNvSpPr txBox="1"/>
          <p:nvPr userDrawn="1"/>
        </p:nvSpPr>
        <p:spPr>
          <a:xfrm>
            <a:off x="457200" y="2514600"/>
            <a:ext cx="2074912" cy="307777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1400" i="1" dirty="0" smtClean="0"/>
              <a:t>Kuulee?</a:t>
            </a:r>
            <a:endParaRPr lang="fi-FI" sz="900" b="0" i="1" dirty="0"/>
          </a:p>
        </p:txBody>
      </p:sp>
      <p:sp>
        <p:nvSpPr>
          <p:cNvPr id="15" name="Tekstiruutu 16"/>
          <p:cNvSpPr txBox="1"/>
          <p:nvPr userDrawn="1"/>
        </p:nvSpPr>
        <p:spPr>
          <a:xfrm>
            <a:off x="76200" y="5562600"/>
            <a:ext cx="2074912" cy="307777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1400" i="1" dirty="0" smtClean="0"/>
              <a:t>Kipupisteet</a:t>
            </a:r>
            <a:endParaRPr lang="fi-FI" sz="900" b="0" i="1" dirty="0"/>
          </a:p>
        </p:txBody>
      </p:sp>
      <p:sp>
        <p:nvSpPr>
          <p:cNvPr id="16" name="Tekstiruutu 16"/>
          <p:cNvSpPr txBox="1"/>
          <p:nvPr userDrawn="1"/>
        </p:nvSpPr>
        <p:spPr>
          <a:xfrm>
            <a:off x="4706888" y="5562600"/>
            <a:ext cx="2074912" cy="307777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1400" i="1" dirty="0" smtClean="0"/>
              <a:t>Onnistumiset</a:t>
            </a:r>
            <a:endParaRPr lang="fi-FI" sz="900" b="0" i="1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5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CC30-2BB7-4CF5-A15A-E25F6E5CE828}" type="datetimeFigureOut">
              <a:rPr lang="fi-FI" smtClean="0"/>
              <a:pPr/>
              <a:t>30/05/14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FC6D-B985-4A2B-AA00-7544E52C11C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uorakulmio 49"/>
          <p:cNvSpPr/>
          <p:nvPr userDrawn="1"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Box 14"/>
          <p:cNvSpPr txBox="1">
            <a:spLocks noChangeArrowheads="1"/>
          </p:cNvSpPr>
          <p:nvPr userDrawn="1"/>
        </p:nvSpPr>
        <p:spPr bwMode="auto">
          <a:xfrm>
            <a:off x="4847456" y="4572000"/>
            <a:ext cx="43727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425"/>
              </a:spcBef>
            </a:pPr>
            <a:r>
              <a:rPr lang="fi-FI" sz="1400" b="1" dirty="0" smtClean="0">
                <a:solidFill>
                  <a:prstClr val="black"/>
                </a:solidFill>
                <a:latin typeface="Arial"/>
                <a:cs typeface="Arial"/>
              </a:rPr>
              <a:t>Asiakaskokemuksen keskeiset rakennuspalikat</a:t>
            </a:r>
            <a:endParaRPr lang="fi-FI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 userDrawn="1"/>
        </p:nvSpPr>
        <p:spPr bwMode="auto">
          <a:xfrm>
            <a:off x="141287" y="4572000"/>
            <a:ext cx="1916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rgbClr val="000000"/>
                </a:solidFill>
                <a:latin typeface="Arial" pitchFamily="8" charset="0"/>
                <a:ea typeface="Arial" pitchFamily="8" charset="0"/>
                <a:cs typeface="Arial" pitchFamily="8" charset="0"/>
              </a:rPr>
              <a:t>Profiilin painotukset</a:t>
            </a:r>
            <a:endParaRPr lang="fi-FI" sz="1400" dirty="0">
              <a:solidFill>
                <a:srgbClr val="000000"/>
              </a:solidFill>
              <a:latin typeface="Arial" pitchFamily="8" charset="0"/>
              <a:ea typeface="Arial" pitchFamily="8" charset="0"/>
              <a:cs typeface="Arial" pitchFamily="8" charset="0"/>
            </a:endParaRPr>
          </a:p>
        </p:txBody>
      </p:sp>
      <p:cxnSp>
        <p:nvCxnSpPr>
          <p:cNvPr id="51" name="Suora yhdysviiva 50"/>
          <p:cNvCxnSpPr/>
          <p:nvPr userDrawn="1"/>
        </p:nvCxnSpPr>
        <p:spPr>
          <a:xfrm flipV="1">
            <a:off x="4800600" y="4653136"/>
            <a:ext cx="0" cy="2016224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 cap="flat" cmpd="sng" algn="ctr">
            <a:solidFill>
              <a:srgbClr val="002E6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86712" y="499224"/>
            <a:ext cx="8991600" cy="1588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713199"/>
            <a:ext cx="9078381" cy="277401"/>
            <a:chOff x="0" y="1153343"/>
            <a:chExt cx="9078381" cy="277401"/>
          </a:xfrm>
        </p:grpSpPr>
        <p:sp>
          <p:nvSpPr>
            <p:cNvPr id="3" name="Pentagon 2"/>
            <p:cNvSpPr/>
            <p:nvPr userDrawn="1"/>
          </p:nvSpPr>
          <p:spPr>
            <a:xfrm>
              <a:off x="762000" y="1164344"/>
              <a:ext cx="2209800" cy="266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/>
            </a:p>
          </p:txBody>
        </p:sp>
        <p:sp>
          <p:nvSpPr>
            <p:cNvPr id="4" name="Pentagon 3"/>
            <p:cNvSpPr/>
            <p:nvPr userDrawn="1"/>
          </p:nvSpPr>
          <p:spPr>
            <a:xfrm>
              <a:off x="3037327" y="1164344"/>
              <a:ext cx="2209800" cy="266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/>
            </a:p>
          </p:txBody>
        </p:sp>
        <p:sp>
          <p:nvSpPr>
            <p:cNvPr id="5" name="Pentagon 4"/>
            <p:cNvSpPr/>
            <p:nvPr userDrawn="1"/>
          </p:nvSpPr>
          <p:spPr>
            <a:xfrm>
              <a:off x="5312654" y="1164344"/>
              <a:ext cx="2209800" cy="266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/>
            </a:p>
          </p:txBody>
        </p:sp>
        <p:sp>
          <p:nvSpPr>
            <p:cNvPr id="6" name="Pentagon 5"/>
            <p:cNvSpPr/>
            <p:nvPr userDrawn="1"/>
          </p:nvSpPr>
          <p:spPr>
            <a:xfrm>
              <a:off x="7587981" y="1164344"/>
              <a:ext cx="1490400" cy="266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noProof="0"/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0" y="1153343"/>
              <a:ext cx="710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 noProof="0" smtClean="0"/>
                <a:t>Vaiheet</a:t>
              </a:r>
              <a:endParaRPr lang="fi-FI" sz="1100" noProof="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0" y="6062990"/>
            <a:ext cx="82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noProof="0" smtClean="0"/>
              <a:t>Kokemus</a:t>
            </a:r>
            <a:endParaRPr lang="fi-FI" sz="1100" noProof="0"/>
          </a:p>
        </p:txBody>
      </p:sp>
      <p:cxnSp>
        <p:nvCxnSpPr>
          <p:cNvPr id="29" name="Curved Connector 28"/>
          <p:cNvCxnSpPr>
            <a:endCxn id="77" idx="1"/>
          </p:cNvCxnSpPr>
          <p:nvPr userDrawn="1"/>
        </p:nvCxnSpPr>
        <p:spPr>
          <a:xfrm rot="16200000" flipH="1">
            <a:off x="152400" y="2285999"/>
            <a:ext cx="1698719" cy="479518"/>
          </a:xfrm>
          <a:prstGeom prst="curvedConnector3">
            <a:avLst>
              <a:gd name="adj1" fmla="val 50000"/>
            </a:avLst>
          </a:prstGeom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diamond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02" idx="1"/>
            <a:endCxn id="77" idx="5"/>
          </p:cNvCxnSpPr>
          <p:nvPr userDrawn="1"/>
        </p:nvCxnSpPr>
        <p:spPr>
          <a:xfrm rot="16200000" flipV="1">
            <a:off x="1120682" y="3711482"/>
            <a:ext cx="1416236" cy="959036"/>
          </a:xfrm>
          <a:prstGeom prst="curvedConnector3">
            <a:avLst>
              <a:gd name="adj1" fmla="val 50000"/>
            </a:avLst>
          </a:prstGeom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106" idx="2"/>
            <a:endCxn id="102" idx="6"/>
          </p:cNvCxnSpPr>
          <p:nvPr userDrawn="1"/>
        </p:nvCxnSpPr>
        <p:spPr>
          <a:xfrm rot="10800000" flipV="1">
            <a:off x="2438400" y="1524000"/>
            <a:ext cx="533400" cy="3429000"/>
          </a:xfrm>
          <a:prstGeom prst="curvedConnector3">
            <a:avLst>
              <a:gd name="adj1" fmla="val 50000"/>
            </a:avLst>
          </a:prstGeom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106" idx="6"/>
            <a:endCxn id="110" idx="0"/>
          </p:cNvCxnSpPr>
          <p:nvPr userDrawn="1"/>
        </p:nvCxnSpPr>
        <p:spPr>
          <a:xfrm>
            <a:off x="3124200" y="1524000"/>
            <a:ext cx="992089" cy="1696248"/>
          </a:xfrm>
          <a:prstGeom prst="curvedConnector2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0"/>
          <p:cNvCxnSpPr>
            <a:stCxn id="110" idx="4"/>
            <a:endCxn id="85" idx="2"/>
          </p:cNvCxnSpPr>
          <p:nvPr userDrawn="1"/>
        </p:nvCxnSpPr>
        <p:spPr>
          <a:xfrm rot="16200000" flipH="1">
            <a:off x="3477768" y="4011168"/>
            <a:ext cx="1732752" cy="455711"/>
          </a:xfrm>
          <a:prstGeom prst="curvedConnector2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0"/>
          <p:cNvCxnSpPr>
            <a:stCxn id="85" idx="6"/>
            <a:endCxn id="117" idx="2"/>
          </p:cNvCxnSpPr>
          <p:nvPr userDrawn="1"/>
        </p:nvCxnSpPr>
        <p:spPr>
          <a:xfrm flipV="1">
            <a:off x="4724400" y="1524000"/>
            <a:ext cx="609600" cy="3581400"/>
          </a:xfrm>
          <a:prstGeom prst="curvedConnector3">
            <a:avLst>
              <a:gd name="adj1" fmla="val 21987"/>
            </a:avLst>
          </a:prstGeom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40"/>
          <p:cNvCxnSpPr>
            <a:endCxn id="117" idx="4"/>
          </p:cNvCxnSpPr>
          <p:nvPr userDrawn="1"/>
        </p:nvCxnSpPr>
        <p:spPr>
          <a:xfrm rot="16200000" flipV="1">
            <a:off x="5219700" y="1790700"/>
            <a:ext cx="1143000" cy="762000"/>
          </a:xfrm>
          <a:prstGeom prst="curvedConnector3">
            <a:avLst>
              <a:gd name="adj1" fmla="val 50000"/>
            </a:avLst>
          </a:prstGeom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40"/>
          <p:cNvCxnSpPr>
            <a:stCxn id="123" idx="0"/>
            <a:endCxn id="121" idx="4"/>
          </p:cNvCxnSpPr>
          <p:nvPr userDrawn="1"/>
        </p:nvCxnSpPr>
        <p:spPr>
          <a:xfrm rot="16200000" flipV="1">
            <a:off x="5867400" y="3200400"/>
            <a:ext cx="1066800" cy="457200"/>
          </a:xfrm>
          <a:prstGeom prst="curvedConnector3">
            <a:avLst>
              <a:gd name="adj1" fmla="val 50000"/>
            </a:avLst>
          </a:prstGeom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40"/>
          <p:cNvCxnSpPr>
            <a:stCxn id="126" idx="2"/>
            <a:endCxn id="123" idx="4"/>
          </p:cNvCxnSpPr>
          <p:nvPr userDrawn="1"/>
        </p:nvCxnSpPr>
        <p:spPr>
          <a:xfrm rot="10800000">
            <a:off x="6629400" y="4114800"/>
            <a:ext cx="685800" cy="990600"/>
          </a:xfrm>
          <a:prstGeom prst="curvedConnector2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40"/>
          <p:cNvCxnSpPr>
            <a:stCxn id="126" idx="7"/>
            <a:endCxn id="129" idx="2"/>
          </p:cNvCxnSpPr>
          <p:nvPr userDrawn="1"/>
        </p:nvCxnSpPr>
        <p:spPr>
          <a:xfrm rot="5400000" flipH="1" flipV="1">
            <a:off x="5845082" y="3124200"/>
            <a:ext cx="3527518" cy="327118"/>
          </a:xfrm>
          <a:prstGeom prst="curvedConnector2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40"/>
          <p:cNvCxnSpPr>
            <a:endCxn id="129" idx="5"/>
          </p:cNvCxnSpPr>
          <p:nvPr userDrawn="1"/>
        </p:nvCxnSpPr>
        <p:spPr>
          <a:xfrm rot="16200000" flipV="1">
            <a:off x="7330983" y="2149382"/>
            <a:ext cx="2155919" cy="1012920"/>
          </a:xfrm>
          <a:prstGeom prst="curvedConnector3">
            <a:avLst>
              <a:gd name="adj1" fmla="val 50000"/>
            </a:avLst>
          </a:prstGeom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6200" y="5562600"/>
            <a:ext cx="8991600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914400" y="6205047"/>
            <a:ext cx="8077200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 userDrawn="1"/>
        </p:nvSpPr>
        <p:spPr>
          <a:xfrm>
            <a:off x="839689" y="23622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 userDrawn="1"/>
        </p:nvSpPr>
        <p:spPr>
          <a:xfrm>
            <a:off x="1219200" y="33528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 userDrawn="1"/>
        </p:nvSpPr>
        <p:spPr>
          <a:xfrm>
            <a:off x="1447800" y="39624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 userDrawn="1"/>
        </p:nvSpPr>
        <p:spPr>
          <a:xfrm>
            <a:off x="2057400" y="42672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 userDrawn="1"/>
        </p:nvSpPr>
        <p:spPr>
          <a:xfrm>
            <a:off x="2569454" y="40386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 userDrawn="1"/>
        </p:nvSpPr>
        <p:spPr>
          <a:xfrm>
            <a:off x="2643890" y="25908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 userDrawn="1"/>
        </p:nvSpPr>
        <p:spPr>
          <a:xfrm>
            <a:off x="3581400" y="17526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 userDrawn="1"/>
        </p:nvSpPr>
        <p:spPr>
          <a:xfrm>
            <a:off x="3919708" y="24384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 userDrawn="1"/>
        </p:nvSpPr>
        <p:spPr>
          <a:xfrm>
            <a:off x="4114800" y="41910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 userDrawn="1"/>
        </p:nvSpPr>
        <p:spPr>
          <a:xfrm>
            <a:off x="4572000" y="50292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 userDrawn="1"/>
        </p:nvSpPr>
        <p:spPr>
          <a:xfrm>
            <a:off x="4755869" y="4171152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 userDrawn="1"/>
        </p:nvSpPr>
        <p:spPr>
          <a:xfrm>
            <a:off x="4789927" y="31242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 userDrawn="1"/>
        </p:nvSpPr>
        <p:spPr>
          <a:xfrm>
            <a:off x="4910308" y="2146156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 userDrawn="1"/>
        </p:nvSpPr>
        <p:spPr>
          <a:xfrm>
            <a:off x="5791200" y="21336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 userDrawn="1"/>
        </p:nvSpPr>
        <p:spPr>
          <a:xfrm>
            <a:off x="6324600" y="33528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 userDrawn="1"/>
        </p:nvSpPr>
        <p:spPr>
          <a:xfrm>
            <a:off x="6705600" y="46482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 userDrawn="1"/>
        </p:nvSpPr>
        <p:spPr>
          <a:xfrm>
            <a:off x="7391400" y="39624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 userDrawn="1"/>
        </p:nvSpPr>
        <p:spPr>
          <a:xfrm>
            <a:off x="7467600" y="24384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 userDrawn="1"/>
        </p:nvSpPr>
        <p:spPr>
          <a:xfrm>
            <a:off x="7946146" y="2819843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2" y="98541"/>
            <a:ext cx="640080" cy="3048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64" y="6286500"/>
            <a:ext cx="187036" cy="3429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867400"/>
            <a:ext cx="285950" cy="273050"/>
          </a:xfrm>
          <a:prstGeom prst="rect">
            <a:avLst/>
          </a:prstGeom>
        </p:spPr>
      </p:pic>
      <p:sp>
        <p:nvSpPr>
          <p:cNvPr id="102" name="Oval 101"/>
          <p:cNvSpPr/>
          <p:nvPr userDrawn="1"/>
        </p:nvSpPr>
        <p:spPr>
          <a:xfrm>
            <a:off x="2286000" y="48768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 userDrawn="1"/>
        </p:nvSpPr>
        <p:spPr>
          <a:xfrm>
            <a:off x="2971800" y="14478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 userDrawn="1"/>
        </p:nvSpPr>
        <p:spPr>
          <a:xfrm>
            <a:off x="4040089" y="322024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 userDrawn="1"/>
        </p:nvSpPr>
        <p:spPr>
          <a:xfrm>
            <a:off x="5334000" y="14478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 userDrawn="1"/>
        </p:nvSpPr>
        <p:spPr>
          <a:xfrm>
            <a:off x="6096000" y="27432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 userDrawn="1"/>
        </p:nvSpPr>
        <p:spPr>
          <a:xfrm>
            <a:off x="6553200" y="39624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 userDrawn="1"/>
        </p:nvSpPr>
        <p:spPr>
          <a:xfrm>
            <a:off x="7315200" y="50292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 userDrawn="1"/>
        </p:nvSpPr>
        <p:spPr>
          <a:xfrm>
            <a:off x="7772400" y="14478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 cap="flat" cmpd="sng" algn="ctr">
            <a:solidFill>
              <a:srgbClr val="002E6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 userDrawn="1"/>
        </p:nvSpPr>
        <p:spPr>
          <a:xfrm>
            <a:off x="467544" y="457200"/>
            <a:ext cx="1872208" cy="1872208"/>
          </a:xfrm>
          <a:prstGeom prst="rect">
            <a:avLst/>
          </a:prstGeom>
          <a:noFill/>
          <a:ln w="9525">
            <a:solidFill>
              <a:srgbClr val="012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 userDrawn="1"/>
        </p:nvSpPr>
        <p:spPr>
          <a:xfrm>
            <a:off x="2555776" y="457200"/>
            <a:ext cx="1872208" cy="1872208"/>
          </a:xfrm>
          <a:prstGeom prst="rect">
            <a:avLst/>
          </a:prstGeom>
          <a:noFill/>
          <a:ln w="9525">
            <a:solidFill>
              <a:srgbClr val="012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 18"/>
          <p:cNvSpPr/>
          <p:nvPr userDrawn="1"/>
        </p:nvSpPr>
        <p:spPr>
          <a:xfrm>
            <a:off x="4644008" y="457200"/>
            <a:ext cx="1872208" cy="1872208"/>
          </a:xfrm>
          <a:prstGeom prst="rect">
            <a:avLst/>
          </a:prstGeom>
          <a:noFill/>
          <a:ln w="9525">
            <a:solidFill>
              <a:srgbClr val="012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/>
          <p:cNvSpPr/>
          <p:nvPr userDrawn="1"/>
        </p:nvSpPr>
        <p:spPr>
          <a:xfrm>
            <a:off x="6732240" y="457200"/>
            <a:ext cx="1872208" cy="1872208"/>
          </a:xfrm>
          <a:prstGeom prst="rect">
            <a:avLst/>
          </a:prstGeom>
          <a:noFill/>
          <a:ln w="9525">
            <a:solidFill>
              <a:srgbClr val="012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 userDrawn="1"/>
        </p:nvSpPr>
        <p:spPr>
          <a:xfrm>
            <a:off x="467544" y="3429000"/>
            <a:ext cx="1872208" cy="1872208"/>
          </a:xfrm>
          <a:prstGeom prst="rect">
            <a:avLst/>
          </a:prstGeom>
          <a:noFill/>
          <a:ln w="9525">
            <a:solidFill>
              <a:srgbClr val="012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25"/>
          <p:cNvSpPr/>
          <p:nvPr userDrawn="1"/>
        </p:nvSpPr>
        <p:spPr>
          <a:xfrm>
            <a:off x="2555776" y="3429000"/>
            <a:ext cx="1872208" cy="1872208"/>
          </a:xfrm>
          <a:prstGeom prst="rect">
            <a:avLst/>
          </a:prstGeom>
          <a:noFill/>
          <a:ln w="9525">
            <a:solidFill>
              <a:srgbClr val="012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Suorakulmio 26"/>
          <p:cNvSpPr/>
          <p:nvPr userDrawn="1"/>
        </p:nvSpPr>
        <p:spPr>
          <a:xfrm>
            <a:off x="4644008" y="3429000"/>
            <a:ext cx="1872208" cy="1872208"/>
          </a:xfrm>
          <a:prstGeom prst="rect">
            <a:avLst/>
          </a:prstGeom>
          <a:noFill/>
          <a:ln w="9525">
            <a:solidFill>
              <a:srgbClr val="012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Suorakulmio 27"/>
          <p:cNvSpPr/>
          <p:nvPr userDrawn="1"/>
        </p:nvSpPr>
        <p:spPr>
          <a:xfrm>
            <a:off x="6732240" y="3429000"/>
            <a:ext cx="1872208" cy="1872208"/>
          </a:xfrm>
          <a:prstGeom prst="rect">
            <a:avLst/>
          </a:prstGeom>
          <a:noFill/>
          <a:ln w="9525">
            <a:solidFill>
              <a:srgbClr val="012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 cap="flat" cmpd="sng" algn="ctr">
            <a:solidFill>
              <a:srgbClr val="002E6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orakulmio 19"/>
          <p:cNvSpPr/>
          <p:nvPr userDrawn="1"/>
        </p:nvSpPr>
        <p:spPr>
          <a:xfrm>
            <a:off x="6858000" y="228600"/>
            <a:ext cx="2133600" cy="2133600"/>
          </a:xfrm>
          <a:prstGeom prst="rect">
            <a:avLst/>
          </a:prstGeom>
          <a:noFill/>
          <a:ln w="9525">
            <a:solidFill>
              <a:srgbClr val="012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 cap="flat" cmpd="sng" algn="ctr">
            <a:solidFill>
              <a:srgbClr val="002E6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orakulmio 19"/>
          <p:cNvSpPr/>
          <p:nvPr userDrawn="1"/>
        </p:nvSpPr>
        <p:spPr>
          <a:xfrm>
            <a:off x="6324600" y="2286000"/>
            <a:ext cx="2133600" cy="2133600"/>
          </a:xfrm>
          <a:prstGeom prst="rect">
            <a:avLst/>
          </a:prstGeom>
          <a:noFill/>
          <a:ln w="9525">
            <a:solidFill>
              <a:srgbClr val="012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9"/>
          <p:cNvSpPr/>
          <p:nvPr userDrawn="1"/>
        </p:nvSpPr>
        <p:spPr>
          <a:xfrm>
            <a:off x="6858000" y="4343400"/>
            <a:ext cx="2133600" cy="2133600"/>
          </a:xfrm>
          <a:prstGeom prst="rect">
            <a:avLst/>
          </a:prstGeom>
          <a:noFill/>
          <a:ln w="9525">
            <a:solidFill>
              <a:srgbClr val="012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73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4082784"/>
            <a:ext cx="9144000" cy="13274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0673" y="0"/>
            <a:ext cx="367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noProof="0" dirty="0" smtClean="0">
                <a:solidFill>
                  <a:schemeClr val="accent2"/>
                </a:solidFill>
              </a:rPr>
              <a:t>3</a:t>
            </a:r>
            <a:endParaRPr lang="fi-FI" sz="2000" b="1" noProof="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1219200"/>
            <a:ext cx="367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noProof="0" dirty="0" smtClean="0">
                <a:solidFill>
                  <a:schemeClr val="accent2"/>
                </a:solidFill>
              </a:rPr>
              <a:t>1</a:t>
            </a:r>
            <a:endParaRPr lang="fi-FI" sz="2000" b="1" noProof="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2652857"/>
            <a:ext cx="367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noProof="0" smtClean="0">
                <a:solidFill>
                  <a:schemeClr val="accent2"/>
                </a:solidFill>
              </a:rPr>
              <a:t>2</a:t>
            </a:r>
            <a:endParaRPr lang="fi-FI" sz="2000" b="1" noProof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4042071"/>
            <a:ext cx="367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noProof="0" dirty="0" smtClean="0">
                <a:solidFill>
                  <a:schemeClr val="accent2"/>
                </a:solidFill>
              </a:rPr>
              <a:t>4</a:t>
            </a:r>
            <a:endParaRPr lang="fi-FI" sz="2000" b="1" noProof="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5325562"/>
            <a:ext cx="367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noProof="0" smtClean="0">
                <a:solidFill>
                  <a:schemeClr val="accent2"/>
                </a:solidFill>
              </a:rPr>
              <a:t>5</a:t>
            </a:r>
            <a:endParaRPr lang="fi-FI" sz="2000" b="1" noProof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42688"/>
            <a:ext cx="14747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noProof="0" dirty="0" smtClean="0"/>
              <a:t>Fyysiset elementit</a:t>
            </a:r>
            <a:endParaRPr lang="fi-FI" sz="1100" noProof="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8600" y="1259654"/>
            <a:ext cx="2125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noProof="0" dirty="0" smtClean="0"/>
              <a:t>Asiakkaan polku palvelussa</a:t>
            </a:r>
            <a:endParaRPr lang="fi-FI" sz="1100" noProof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28600" y="2671967"/>
            <a:ext cx="47128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noProof="0" smtClean="0"/>
              <a:t>Front-office, asiakaspalvelija, asiakkaalle näkyvä osa palvelusta</a:t>
            </a:r>
            <a:endParaRPr lang="fi-FI" sz="1100" noProof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28600" y="4062677"/>
            <a:ext cx="3747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noProof="0" dirty="0" smtClean="0"/>
              <a:t>Back-office</a:t>
            </a:r>
            <a:r>
              <a:rPr lang="fi-FI" sz="1100" noProof="0" dirty="0" smtClean="0"/>
              <a:t>, asiakkaalle näkymätön osa palvelusta</a:t>
            </a:r>
            <a:endParaRPr lang="fi-FI" sz="1100" noProof="0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28600" y="5366016"/>
            <a:ext cx="24134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noProof="0" dirty="0" smtClean="0"/>
              <a:t>Tukitoiminnot ja</a:t>
            </a:r>
            <a:r>
              <a:rPr lang="fi-FI" sz="1100" baseline="0" noProof="0" dirty="0" smtClean="0"/>
              <a:t> päätöksenteko</a:t>
            </a:r>
            <a:endParaRPr lang="fi-FI" sz="1100" noProof="0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2514600"/>
            <a:ext cx="992579" cy="200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700" cap="all" noProof="0" smtClean="0"/>
              <a:t>Vuorovaikutus</a:t>
            </a:r>
            <a:endParaRPr lang="fi-FI" sz="700" cap="all" noProof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3886200"/>
            <a:ext cx="992579" cy="200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fi-FI" sz="700" cap="all" noProof="0" smtClean="0"/>
              <a:t>NÄKYVyys</a:t>
            </a:r>
            <a:endParaRPr lang="fi-FI" sz="700" cap="all" noProof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5210145"/>
            <a:ext cx="1467068" cy="200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700" cap="all" noProof="0" smtClean="0"/>
              <a:t>Sisäinen</a:t>
            </a:r>
            <a:r>
              <a:rPr lang="fi-FI" sz="700" cap="all" baseline="0" noProof="0" smtClean="0"/>
              <a:t> vuorovaikutus</a:t>
            </a:r>
            <a:endParaRPr lang="fi-FI" sz="700" cap="all" noProof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2716151"/>
            <a:ext cx="9144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0" y="4086255"/>
            <a:ext cx="9144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 cap="flat" cmpd="sng" algn="ctr">
            <a:solidFill>
              <a:srgbClr val="002E6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411788"/>
            <a:ext cx="9144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42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 cap="flat" cmpd="sng" algn="ctr">
            <a:solidFill>
              <a:srgbClr val="002E6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i 5"/>
          <p:cNvSpPr/>
          <p:nvPr userDrawn="1"/>
        </p:nvSpPr>
        <p:spPr>
          <a:xfrm>
            <a:off x="1547664" y="476672"/>
            <a:ext cx="5976664" cy="5976664"/>
          </a:xfrm>
          <a:prstGeom prst="ellipse">
            <a:avLst/>
          </a:prstGeom>
          <a:noFill/>
          <a:ln w="25400" cap="flat" cmpd="sng" algn="ctr">
            <a:solidFill>
              <a:schemeClr val="accent1">
                <a:shade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 userDrawn="1"/>
        </p:nvSpPr>
        <p:spPr>
          <a:xfrm>
            <a:off x="2483768" y="1412776"/>
            <a:ext cx="4104456" cy="4104456"/>
          </a:xfrm>
          <a:prstGeom prst="ellipse">
            <a:avLst/>
          </a:prstGeom>
          <a:noFill/>
          <a:ln w="25400" cap="flat" cmpd="sng" algn="ctr">
            <a:solidFill>
              <a:schemeClr val="accent1">
                <a:shade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 userDrawn="1"/>
        </p:nvSpPr>
        <p:spPr>
          <a:xfrm>
            <a:off x="3635896" y="2564904"/>
            <a:ext cx="1800200" cy="1800200"/>
          </a:xfrm>
          <a:prstGeom prst="ellipse">
            <a:avLst/>
          </a:prstGeom>
          <a:noFill/>
          <a:ln w="25400" cap="flat" cmpd="sng" algn="ctr">
            <a:solidFill>
              <a:schemeClr val="accent1">
                <a:shade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696" y="29718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3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602000"/>
            <a:ext cx="7779600" cy="4525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6451200"/>
            <a:ext cx="9036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296BCC30-2BB7-4CF5-A15A-E25F6E5CE828}" type="datetimeFigureOut">
              <a:rPr lang="fi-FI" smtClean="0"/>
              <a:pPr/>
              <a:t>30/05/14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6451200"/>
            <a:ext cx="30960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6451200"/>
            <a:ext cx="3924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A36FFC6D-B985-4A2B-AA00-7544E52C11C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2" r:id="rId2"/>
    <p:sldLayoutId id="2147483694" r:id="rId3"/>
    <p:sldLayoutId id="2147483696" r:id="rId4"/>
    <p:sldLayoutId id="2147483700" r:id="rId5"/>
    <p:sldLayoutId id="2147483695" r:id="rId6"/>
    <p:sldLayoutId id="2147483703" r:id="rId7"/>
    <p:sldLayoutId id="2147483697" r:id="rId8"/>
    <p:sldLayoutId id="2147483698" r:id="rId9"/>
    <p:sldLayoutId id="2147483701" r:id="rId10"/>
    <p:sldLayoutId id="2147483699" r:id="rId11"/>
    <p:sldLayoutId id="2147483702" r:id="rId12"/>
    <p:sldLayoutId id="2147483704" r:id="rId13"/>
    <p:sldLayoutId id="2147483705" r:id="rId14"/>
    <p:sldLayoutId id="2147483662" r:id="rId15"/>
    <p:sldLayoutId id="2147483663" r:id="rId16"/>
    <p:sldLayoutId id="2147483670" r:id="rId17"/>
    <p:sldLayoutId id="2147483671" r:id="rId18"/>
    <p:sldLayoutId id="2147483672" r:id="rId19"/>
    <p:sldLayoutId id="2147483676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vakasikirjoitu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476" y="-212727"/>
            <a:ext cx="10297144" cy="727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</Template>
  <TotalTime>4823</TotalTime>
  <Words>0</Words>
  <Application>Microsoft Macintosh PowerPoint</Application>
  <PresentationFormat>Näytössä katseltava diaesitys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3" baseType="lpstr">
      <vt:lpstr>Kuntaliitto</vt:lpstr>
      <vt:lpstr>PowerPoint-esitys</vt:lpstr>
      <vt:lpstr>PowerPoint-esitys</vt:lpstr>
    </vt:vector>
  </TitlesOfParts>
  <Company>Suomen Kuntaliitto 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Osallistamisen työkalupakki</dc:title>
  <dc:creator>Nieminen Ville</dc:creator>
  <cp:lastModifiedBy>Hannu Ripatti</cp:lastModifiedBy>
  <cp:revision>84</cp:revision>
  <cp:lastPrinted>2014-05-08T10:27:39Z</cp:lastPrinted>
  <dcterms:created xsi:type="dcterms:W3CDTF">2014-05-08T08:43:51Z</dcterms:created>
  <dcterms:modified xsi:type="dcterms:W3CDTF">2014-05-30T06:43:46Z</dcterms:modified>
</cp:coreProperties>
</file>