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Masters/notesMaster1.xml" ContentType="application/vnd.openxmlformats-officedocument.presentationml.notesMaster+xml"/>
  <Override PartName="/ppt/charts/chart9.xml" ContentType="application/vnd.openxmlformats-officedocument.drawingml.chart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2.xml" ContentType="application/vnd.openxmlformats-officedocument.drawingml.chart+xml"/>
  <Override PartName="/ppt/charts/chart1.xml" ContentType="application/vnd.openxmlformats-officedocument.drawingml.chart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  <p:sldMasterId id="2147483834" r:id="rId3"/>
  </p:sldMasterIdLst>
  <p:notesMasterIdLst>
    <p:notesMasterId r:id="rId15"/>
  </p:notesMasterIdLst>
  <p:handoutMasterIdLst>
    <p:handoutMasterId r:id="rId16"/>
  </p:handoutMasterIdLst>
  <p:sldIdLst>
    <p:sldId id="301" r:id="rId4"/>
    <p:sldId id="302" r:id="rId5"/>
    <p:sldId id="285" r:id="rId6"/>
    <p:sldId id="306" r:id="rId7"/>
    <p:sldId id="294" r:id="rId8"/>
    <p:sldId id="295" r:id="rId9"/>
    <p:sldId id="297" r:id="rId10"/>
    <p:sldId id="304" r:id="rId11"/>
    <p:sldId id="311" r:id="rId12"/>
    <p:sldId id="309" r:id="rId13"/>
    <p:sldId id="310" r:id="rId14"/>
  </p:sldIdLst>
  <p:sldSz cx="9144000" cy="6858000" type="screen4x3"/>
  <p:notesSz cx="6735763" cy="9866313"/>
  <p:defaultTextStyle>
    <a:defPPr>
      <a:defRPr lang="fi-FI"/>
    </a:defPPr>
    <a:lvl1pPr algn="ctr" rtl="0" fontAlgn="base">
      <a:spcBef>
        <a:spcPct val="0"/>
      </a:spcBef>
      <a:spcAft>
        <a:spcPct val="0"/>
      </a:spcAft>
      <a:defRPr sz="1000" kern="1200">
        <a:solidFill>
          <a:srgbClr val="003882"/>
        </a:solidFill>
        <a:latin typeface="Verdan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000" kern="1200">
        <a:solidFill>
          <a:srgbClr val="003882"/>
        </a:solidFill>
        <a:latin typeface="Verdan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000" kern="1200">
        <a:solidFill>
          <a:srgbClr val="003882"/>
        </a:solidFill>
        <a:latin typeface="Verdan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000" kern="1200">
        <a:solidFill>
          <a:srgbClr val="003882"/>
        </a:solidFill>
        <a:latin typeface="Verdan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000" kern="1200">
        <a:solidFill>
          <a:srgbClr val="003882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rgbClr val="003882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rgbClr val="003882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rgbClr val="003882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rgbClr val="003882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16ED"/>
    <a:srgbClr val="8CE08E"/>
    <a:srgbClr val="E89CAC"/>
    <a:srgbClr val="C0EEC1"/>
    <a:srgbClr val="0086EA"/>
    <a:srgbClr val="D74D61"/>
    <a:srgbClr val="ABABFF"/>
    <a:srgbClr val="004FB8"/>
    <a:srgbClr val="0E12C8"/>
    <a:srgbClr val="0045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73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customXml" Target="../customXml/item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customXml" Target="../customXml/item4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3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customXml" Target="../customXml/item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1. nelj.</c:v>
                </c:pt>
              </c:strCache>
            </c:strRef>
          </c:tx>
          <c:spPr>
            <a:solidFill>
              <a:schemeClr val="accent1"/>
            </a:solidFill>
            <a:ln w="12700">
              <a:solidFill>
                <a:schemeClr val="tx2"/>
              </a:solidFill>
              <a:prstDash val="solid"/>
            </a:ln>
          </c:spPr>
          <c:dPt>
            <c:idx val="0"/>
            <c:bubble3D val="0"/>
            <c:spPr>
              <a:solidFill>
                <a:srgbClr val="004FB8"/>
              </a:solidFill>
              <a:ln w="12700">
                <a:solidFill>
                  <a:schemeClr val="tx2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DAD8-4D52-B516-77E91C7E6047}"/>
              </c:ext>
            </c:extLst>
          </c:dPt>
          <c:dPt>
            <c:idx val="1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12700">
                <a:solidFill>
                  <a:schemeClr val="tx2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DAD8-4D52-B516-77E91C7E6047}"/>
              </c:ext>
            </c:extLst>
          </c:dPt>
          <c:dPt>
            <c:idx val="2"/>
            <c:bubble3D val="0"/>
            <c:spPr>
              <a:solidFill>
                <a:srgbClr val="0086EA"/>
              </a:solidFill>
              <a:ln w="12700">
                <a:solidFill>
                  <a:schemeClr val="tx2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DAD8-4D52-B516-77E91C7E6047}"/>
              </c:ext>
            </c:extLst>
          </c:dPt>
          <c:dPt>
            <c:idx val="3"/>
            <c:bubble3D val="0"/>
            <c:spPr>
              <a:solidFill>
                <a:schemeClr val="tx1">
                  <a:lumMod val="10000"/>
                  <a:lumOff val="90000"/>
                </a:schemeClr>
              </a:solidFill>
              <a:ln w="12700">
                <a:solidFill>
                  <a:schemeClr val="tx2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DAD8-4D52-B516-77E91C7E6047}"/>
              </c:ext>
            </c:extLst>
          </c:dPt>
          <c:dPt>
            <c:idx val="4"/>
            <c:bubble3D val="0"/>
            <c:spPr>
              <a:solidFill>
                <a:srgbClr val="ABABFF"/>
              </a:solidFill>
              <a:ln w="12700">
                <a:solidFill>
                  <a:schemeClr val="tx2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DAD8-4D52-B516-77E91C7E6047}"/>
              </c:ext>
            </c:extLst>
          </c:dPt>
          <c:dPt>
            <c:idx val="5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2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DAD8-4D52-B516-77E91C7E6047}"/>
              </c:ext>
            </c:extLst>
          </c:dPt>
          <c:dPt>
            <c:idx val="6"/>
            <c:bubble3D val="0"/>
            <c:spPr>
              <a:solidFill>
                <a:srgbClr val="D74D61"/>
              </a:solidFill>
              <a:ln w="12700">
                <a:solidFill>
                  <a:schemeClr val="tx2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DAD8-4D52-B516-77E91C7E6047}"/>
              </c:ext>
            </c:extLst>
          </c:dPt>
          <c:dPt>
            <c:idx val="7"/>
            <c:bubble3D val="0"/>
            <c:spPr>
              <a:solidFill>
                <a:srgbClr val="E89CAC"/>
              </a:solidFill>
              <a:ln w="12700">
                <a:solidFill>
                  <a:schemeClr val="tx2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DAD8-4D52-B516-77E91C7E6047}"/>
              </c:ext>
            </c:extLst>
          </c:dPt>
          <c:dPt>
            <c:idx val="8"/>
            <c:bubble3D val="0"/>
            <c:spPr>
              <a:solidFill>
                <a:srgbClr val="8CE08E"/>
              </a:solidFill>
              <a:ln w="12700">
                <a:solidFill>
                  <a:schemeClr val="tx2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1-DAD8-4D52-B516-77E91C7E6047}"/>
              </c:ext>
            </c:extLst>
          </c:dPt>
          <c:dPt>
            <c:idx val="9"/>
            <c:bubble3D val="0"/>
            <c:spPr>
              <a:solidFill>
                <a:schemeClr val="bg1">
                  <a:lumMod val="85000"/>
                </a:schemeClr>
              </a:solidFill>
              <a:ln w="12700">
                <a:solidFill>
                  <a:schemeClr val="tx2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3-DAD8-4D52-B516-77E91C7E6047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36,6 %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AD8-4D52-B516-77E91C7E6047}"/>
                </c:ext>
              </c:extLst>
            </c:dLbl>
            <c:numFmt formatCode="0.0\ 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="1" i="0" baseline="0">
                    <a:latin typeface="Verdana" pitchFamily="34" charset="0"/>
                  </a:defRPr>
                </a:pPr>
                <a:endParaRPr lang="fi-FI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Sheet1!$A$2:$A$11</c:f>
              <c:strCache>
                <c:ptCount val="10"/>
                <c:pt idx="0">
                  <c:v>Palkat</c:v>
                </c:pt>
                <c:pt idx="1">
                  <c:v>Henkilösivukulut</c:v>
                </c:pt>
                <c:pt idx="2">
                  <c:v>Palvelujen ostot</c:v>
                </c:pt>
                <c:pt idx="3">
                  <c:v>Aineet, tarvikkeet ja tavarat</c:v>
                </c:pt>
                <c:pt idx="4">
                  <c:v>Avustukset</c:v>
                </c:pt>
                <c:pt idx="5">
                  <c:v>Muut toimintakulut</c:v>
                </c:pt>
                <c:pt idx="6">
                  <c:v>Korkomenot</c:v>
                </c:pt>
                <c:pt idx="7">
                  <c:v>Lainojen vähennys</c:v>
                </c:pt>
                <c:pt idx="8">
                  <c:v>Investoinnit</c:v>
                </c:pt>
                <c:pt idx="9">
                  <c:v>Muut menot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0.36599999999999999</c:v>
                </c:pt>
                <c:pt idx="1">
                  <c:v>0.11</c:v>
                </c:pt>
                <c:pt idx="2">
                  <c:v>0.19700000000000001</c:v>
                </c:pt>
                <c:pt idx="3">
                  <c:v>7.8E-2</c:v>
                </c:pt>
                <c:pt idx="4">
                  <c:v>6.0999999999999999E-2</c:v>
                </c:pt>
                <c:pt idx="5">
                  <c:v>0.02</c:v>
                </c:pt>
                <c:pt idx="6">
                  <c:v>7.0000000000000001E-3</c:v>
                </c:pt>
                <c:pt idx="7">
                  <c:v>4.4999999999999998E-2</c:v>
                </c:pt>
                <c:pt idx="8">
                  <c:v>0.1</c:v>
                </c:pt>
                <c:pt idx="9">
                  <c:v>1.6E-2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DAD8-4D52-B516-77E91C7E60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94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796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9498607242339833E-2"/>
          <c:y val="2.6785714285714284E-2"/>
          <c:w val="0.96378830083565459"/>
          <c:h val="0.71745586311314669"/>
        </c:manualLayout>
      </c:layout>
      <c:barChart>
        <c:barDir val="bar"/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Erikoissairaanhoito</c:v>
                </c:pt>
              </c:strCache>
            </c:strRef>
          </c:tx>
          <c:spPr>
            <a:solidFill>
              <a:srgbClr val="FF6565"/>
            </a:solidFill>
            <a:ln w="12700">
              <a:solidFill>
                <a:schemeClr val="tx2"/>
              </a:solidFill>
              <a:prstDash val="solid"/>
            </a:ln>
          </c:spPr>
          <c:invertIfNegative val="0"/>
          <c:dLbls>
            <c:numFmt formatCode="#,##0" sourceLinked="0"/>
            <c:spPr>
              <a:noFill/>
              <a:ln w="20339">
                <a:noFill/>
              </a:ln>
            </c:spPr>
            <c:txPr>
              <a:bodyPr/>
              <a:lstStyle/>
              <a:p>
                <a:pPr>
                  <a:defRPr sz="1150" b="0" i="0" u="none" strike="noStrike" baseline="0">
                    <a:solidFill>
                      <a:schemeClr val="tx2"/>
                    </a:solidFill>
                    <a:latin typeface="Verdana"/>
                    <a:ea typeface="Verdana"/>
                    <a:cs typeface="Verdana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Kaikki kunnat</c:v>
                </c:pt>
                <c:pt idx="1">
                  <c:v>Yli 100000 as.</c:v>
                </c:pt>
                <c:pt idx="2">
                  <c:v>50001-100000 as.</c:v>
                </c:pt>
                <c:pt idx="3">
                  <c:v>20001-50000 as.</c:v>
                </c:pt>
                <c:pt idx="4">
                  <c:v>10001-20000 as.</c:v>
                </c:pt>
                <c:pt idx="5">
                  <c:v>5001-10000 as.</c:v>
                </c:pt>
                <c:pt idx="6">
                  <c:v>2001-5000 as.</c:v>
                </c:pt>
                <c:pt idx="7">
                  <c:v>Alle 2000 as.</c:v>
                </c:pt>
              </c:strCache>
            </c:strRef>
          </c:cat>
          <c:val>
            <c:numRef>
              <c:f>Sheet1!$B$2:$B$9</c:f>
              <c:numCache>
                <c:formatCode>#,##0</c:formatCode>
                <c:ptCount val="8"/>
                <c:pt idx="0">
                  <c:v>1215</c:v>
                </c:pt>
                <c:pt idx="1">
                  <c:v>1137</c:v>
                </c:pt>
                <c:pt idx="2">
                  <c:v>1316</c:v>
                </c:pt>
                <c:pt idx="3">
                  <c:v>1227</c:v>
                </c:pt>
                <c:pt idx="4">
                  <c:v>1222</c:v>
                </c:pt>
                <c:pt idx="5">
                  <c:v>1266</c:v>
                </c:pt>
                <c:pt idx="6">
                  <c:v>1338</c:v>
                </c:pt>
                <c:pt idx="7">
                  <c:v>1303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D5-4C36-86A4-FEA6586125BB}"/>
            </c:ext>
          </c:extLst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Perusterveydenhuolto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 w="12700">
              <a:solidFill>
                <a:schemeClr val="tx2"/>
              </a:solidFill>
              <a:prstDash val="solid"/>
            </a:ln>
          </c:spPr>
          <c:invertIfNegative val="0"/>
          <c:dLbls>
            <c:numFmt formatCode="0" sourceLinked="0"/>
            <c:spPr>
              <a:noFill/>
              <a:ln w="20339">
                <a:noFill/>
              </a:ln>
            </c:spPr>
            <c:txPr>
              <a:bodyPr/>
              <a:lstStyle/>
              <a:p>
                <a:pPr>
                  <a:defRPr sz="1150" b="0" i="0" u="none" strike="noStrike" baseline="0">
                    <a:solidFill>
                      <a:schemeClr val="tx2"/>
                    </a:solidFill>
                    <a:latin typeface="Verdana"/>
                    <a:ea typeface="Verdana"/>
                    <a:cs typeface="Verdana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Kaikki kunnat</c:v>
                </c:pt>
                <c:pt idx="1">
                  <c:v>Yli 100000 as.</c:v>
                </c:pt>
                <c:pt idx="2">
                  <c:v>50001-100000 as.</c:v>
                </c:pt>
                <c:pt idx="3">
                  <c:v>20001-50000 as.</c:v>
                </c:pt>
                <c:pt idx="4">
                  <c:v>10001-20000 as.</c:v>
                </c:pt>
                <c:pt idx="5">
                  <c:v>5001-10000 as.</c:v>
                </c:pt>
                <c:pt idx="6">
                  <c:v>2001-5000 as.</c:v>
                </c:pt>
                <c:pt idx="7">
                  <c:v>Alle 2000 as.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621</c:v>
                </c:pt>
                <c:pt idx="1">
                  <c:v>538</c:v>
                </c:pt>
                <c:pt idx="2">
                  <c:v>582</c:v>
                </c:pt>
                <c:pt idx="3">
                  <c:v>588</c:v>
                </c:pt>
                <c:pt idx="4">
                  <c:v>695</c:v>
                </c:pt>
                <c:pt idx="5">
                  <c:v>790</c:v>
                </c:pt>
                <c:pt idx="6">
                  <c:v>873</c:v>
                </c:pt>
                <c:pt idx="7">
                  <c:v>945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D5-4C36-86A4-FEA6586125BB}"/>
            </c:ext>
          </c:extLst>
        </c:ser>
        <c:ser>
          <c:idx val="0"/>
          <c:order val="2"/>
          <c:tx>
            <c:strRef>
              <c:f>Sheet1!$D$1</c:f>
              <c:strCache>
                <c:ptCount val="1"/>
                <c:pt idx="0">
                  <c:v>Lastensuojelu ym. 2)</c:v>
                </c:pt>
              </c:strCache>
            </c:strRef>
          </c:tx>
          <c:spPr>
            <a:solidFill>
              <a:schemeClr val="tx1">
                <a:lumMod val="25000"/>
                <a:lumOff val="75000"/>
              </a:schemeClr>
            </a:solidFill>
            <a:ln w="12700">
              <a:solidFill>
                <a:schemeClr val="tx2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50" b="0" i="0" baseline="0">
                    <a:solidFill>
                      <a:schemeClr val="tx2"/>
                    </a:solidFill>
                    <a:latin typeface="Verdana" panose="020B060403050404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Sheet1!$A$2:$A$9</c:f>
              <c:strCache>
                <c:ptCount val="8"/>
                <c:pt idx="0">
                  <c:v>Kaikki kunnat</c:v>
                </c:pt>
                <c:pt idx="1">
                  <c:v>Yli 100000 as.</c:v>
                </c:pt>
                <c:pt idx="2">
                  <c:v>50001-100000 as.</c:v>
                </c:pt>
                <c:pt idx="3">
                  <c:v>20001-50000 as.</c:v>
                </c:pt>
                <c:pt idx="4">
                  <c:v>10001-20000 as.</c:v>
                </c:pt>
                <c:pt idx="5">
                  <c:v>5001-10000 as.</c:v>
                </c:pt>
                <c:pt idx="6">
                  <c:v>2001-5000 as.</c:v>
                </c:pt>
                <c:pt idx="7">
                  <c:v>Alle 2000 as.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0">
                  <c:v>211</c:v>
                </c:pt>
                <c:pt idx="1">
                  <c:v>232</c:v>
                </c:pt>
                <c:pt idx="2">
                  <c:v>219</c:v>
                </c:pt>
                <c:pt idx="3">
                  <c:v>215</c:v>
                </c:pt>
                <c:pt idx="4">
                  <c:v>186</c:v>
                </c:pt>
                <c:pt idx="5">
                  <c:v>171</c:v>
                </c:pt>
                <c:pt idx="6">
                  <c:v>168</c:v>
                </c:pt>
                <c:pt idx="7">
                  <c:v>153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1A-469A-90C0-B85EE7BC15A5}"/>
            </c:ext>
          </c:extLst>
        </c:ser>
        <c:ser>
          <c:idx val="2"/>
          <c:order val="3"/>
          <c:tx>
            <c:strRef>
              <c:f>Sheet1!$E$1</c:f>
              <c:strCache>
                <c:ptCount val="1"/>
                <c:pt idx="0">
                  <c:v>Ikääntyneiden palvelut</c:v>
                </c:pt>
              </c:strCache>
            </c:strRef>
          </c:tx>
          <c:spPr>
            <a:solidFill>
              <a:srgbClr val="ABDB77"/>
            </a:solidFill>
            <a:ln w="12700">
              <a:solidFill>
                <a:schemeClr val="tx2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50" b="0" i="0" baseline="0">
                    <a:solidFill>
                      <a:schemeClr val="tx2"/>
                    </a:solidFill>
                    <a:latin typeface="Verdana" panose="020B060403050404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Sheet1!$A$2:$A$9</c:f>
              <c:strCache>
                <c:ptCount val="8"/>
                <c:pt idx="0">
                  <c:v>Kaikki kunnat</c:v>
                </c:pt>
                <c:pt idx="1">
                  <c:v>Yli 100000 as.</c:v>
                </c:pt>
                <c:pt idx="2">
                  <c:v>50001-100000 as.</c:v>
                </c:pt>
                <c:pt idx="3">
                  <c:v>20001-50000 as.</c:v>
                </c:pt>
                <c:pt idx="4">
                  <c:v>10001-20000 as.</c:v>
                </c:pt>
                <c:pt idx="5">
                  <c:v>5001-10000 as.</c:v>
                </c:pt>
                <c:pt idx="6">
                  <c:v>2001-5000 as.</c:v>
                </c:pt>
                <c:pt idx="7">
                  <c:v>Alle 2000 as.</c:v>
                </c:pt>
              </c:strCache>
            </c:strRef>
          </c:cat>
          <c:val>
            <c:numRef>
              <c:f>Sheet1!$E$2:$E$9</c:f>
              <c:numCache>
                <c:formatCode>General</c:formatCode>
                <c:ptCount val="8"/>
                <c:pt idx="0">
                  <c:v>433</c:v>
                </c:pt>
                <c:pt idx="1">
                  <c:v>348</c:v>
                </c:pt>
                <c:pt idx="2">
                  <c:v>447</c:v>
                </c:pt>
                <c:pt idx="3">
                  <c:v>397</c:v>
                </c:pt>
                <c:pt idx="4">
                  <c:v>500</c:v>
                </c:pt>
                <c:pt idx="5">
                  <c:v>559</c:v>
                </c:pt>
                <c:pt idx="6">
                  <c:v>668</c:v>
                </c:pt>
                <c:pt idx="7">
                  <c:v>855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C1A-469A-90C0-B85EE7BC15A5}"/>
            </c:ext>
          </c:extLst>
        </c:ser>
        <c:ser>
          <c:idx val="3"/>
          <c:order val="4"/>
          <c:tx>
            <c:strRef>
              <c:f>Sheet1!$F$1</c:f>
              <c:strCache>
                <c:ptCount val="1"/>
                <c:pt idx="0">
                  <c:v>Vammaisten palvelut</c:v>
                </c:pt>
              </c:strCache>
            </c:strRef>
          </c:tx>
          <c:spPr>
            <a:solidFill>
              <a:srgbClr val="B5BA05"/>
            </a:solidFill>
            <a:ln w="12700">
              <a:solidFill>
                <a:schemeClr val="tx2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50" b="0" i="0" baseline="0">
                    <a:solidFill>
                      <a:schemeClr val="tx2"/>
                    </a:solidFill>
                    <a:latin typeface="Verdana" panose="020B060403050404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Sheet1!$A$2:$A$9</c:f>
              <c:strCache>
                <c:ptCount val="8"/>
                <c:pt idx="0">
                  <c:v>Kaikki kunnat</c:v>
                </c:pt>
                <c:pt idx="1">
                  <c:v>Yli 100000 as.</c:v>
                </c:pt>
                <c:pt idx="2">
                  <c:v>50001-100000 as.</c:v>
                </c:pt>
                <c:pt idx="3">
                  <c:v>20001-50000 as.</c:v>
                </c:pt>
                <c:pt idx="4">
                  <c:v>10001-20000 as.</c:v>
                </c:pt>
                <c:pt idx="5">
                  <c:v>5001-10000 as.</c:v>
                </c:pt>
                <c:pt idx="6">
                  <c:v>2001-5000 as.</c:v>
                </c:pt>
                <c:pt idx="7">
                  <c:v>Alle 2000 as.</c:v>
                </c:pt>
              </c:strCache>
            </c:strRef>
          </c:cat>
          <c:val>
            <c:numRef>
              <c:f>Sheet1!$F$2:$F$9</c:f>
              <c:numCache>
                <c:formatCode>General</c:formatCode>
                <c:ptCount val="8"/>
                <c:pt idx="0">
                  <c:v>306</c:v>
                </c:pt>
                <c:pt idx="1">
                  <c:v>274</c:v>
                </c:pt>
                <c:pt idx="2">
                  <c:v>331</c:v>
                </c:pt>
                <c:pt idx="3">
                  <c:v>302</c:v>
                </c:pt>
                <c:pt idx="4">
                  <c:v>304</c:v>
                </c:pt>
                <c:pt idx="5">
                  <c:v>361</c:v>
                </c:pt>
                <c:pt idx="6">
                  <c:v>377</c:v>
                </c:pt>
                <c:pt idx="7">
                  <c:v>377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C1A-469A-90C0-B85EE7BC15A5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Kotihoito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tx2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0" i="0" baseline="0">
                    <a:solidFill>
                      <a:schemeClr val="tx2"/>
                    </a:solidFill>
                    <a:latin typeface="Verdana" panose="020B060403050404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Sheet1!$A$2:$A$9</c:f>
              <c:strCache>
                <c:ptCount val="8"/>
                <c:pt idx="0">
                  <c:v>Kaikki kunnat</c:v>
                </c:pt>
                <c:pt idx="1">
                  <c:v>Yli 100000 as.</c:v>
                </c:pt>
                <c:pt idx="2">
                  <c:v>50001-100000 as.</c:v>
                </c:pt>
                <c:pt idx="3">
                  <c:v>20001-50000 as.</c:v>
                </c:pt>
                <c:pt idx="4">
                  <c:v>10001-20000 as.</c:v>
                </c:pt>
                <c:pt idx="5">
                  <c:v>5001-10000 as.</c:v>
                </c:pt>
                <c:pt idx="6">
                  <c:v>2001-5000 as.</c:v>
                </c:pt>
                <c:pt idx="7">
                  <c:v>Alle 2000 as.</c:v>
                </c:pt>
              </c:strCache>
            </c:strRef>
          </c:cat>
          <c:val>
            <c:numRef>
              <c:f>Sheet1!$G$2:$G$9</c:f>
              <c:numCache>
                <c:formatCode>General</c:formatCode>
                <c:ptCount val="8"/>
                <c:pt idx="0">
                  <c:v>170</c:v>
                </c:pt>
                <c:pt idx="1">
                  <c:v>143</c:v>
                </c:pt>
                <c:pt idx="2">
                  <c:v>182</c:v>
                </c:pt>
                <c:pt idx="3">
                  <c:v>149</c:v>
                </c:pt>
                <c:pt idx="4">
                  <c:v>179</c:v>
                </c:pt>
                <c:pt idx="5">
                  <c:v>215</c:v>
                </c:pt>
                <c:pt idx="6">
                  <c:v>274</c:v>
                </c:pt>
                <c:pt idx="7">
                  <c:v>285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C1A-469A-90C0-B85EE7BC15A5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Muu sosiaali- ja terveystoimi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tx2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0" i="0" baseline="0">
                    <a:solidFill>
                      <a:schemeClr val="tx2"/>
                    </a:solidFill>
                    <a:latin typeface="Verdana" panose="020B060403050404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Sheet1!$A$2:$A$9</c:f>
              <c:strCache>
                <c:ptCount val="8"/>
                <c:pt idx="0">
                  <c:v>Kaikki kunnat</c:v>
                </c:pt>
                <c:pt idx="1">
                  <c:v>Yli 100000 as.</c:v>
                </c:pt>
                <c:pt idx="2">
                  <c:v>50001-100000 as.</c:v>
                </c:pt>
                <c:pt idx="3">
                  <c:v>20001-50000 as.</c:v>
                </c:pt>
                <c:pt idx="4">
                  <c:v>10001-20000 as.</c:v>
                </c:pt>
                <c:pt idx="5">
                  <c:v>5001-10000 as.</c:v>
                </c:pt>
                <c:pt idx="6">
                  <c:v>2001-5000 as.</c:v>
                </c:pt>
                <c:pt idx="7">
                  <c:v>Alle 2000 as.</c:v>
                </c:pt>
              </c:strCache>
            </c:strRef>
          </c:cat>
          <c:val>
            <c:numRef>
              <c:f>Sheet1!$H$2:$H$9</c:f>
              <c:numCache>
                <c:formatCode>General</c:formatCode>
                <c:ptCount val="8"/>
                <c:pt idx="0">
                  <c:v>306</c:v>
                </c:pt>
                <c:pt idx="1">
                  <c:v>394</c:v>
                </c:pt>
                <c:pt idx="2">
                  <c:v>304</c:v>
                </c:pt>
                <c:pt idx="3">
                  <c:v>254</c:v>
                </c:pt>
                <c:pt idx="4">
                  <c:v>223</c:v>
                </c:pt>
                <c:pt idx="5">
                  <c:v>224</c:v>
                </c:pt>
                <c:pt idx="6">
                  <c:v>234</c:v>
                </c:pt>
                <c:pt idx="7">
                  <c:v>242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C1A-469A-90C0-B85EE7BC15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"/>
        <c:overlap val="100"/>
        <c:axId val="179066368"/>
        <c:axId val="180600832"/>
      </c:barChart>
      <c:catAx>
        <c:axId val="1790663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54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00" b="0" i="0" u="none" strike="noStrike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180600832"/>
        <c:crosses val="autoZero"/>
        <c:auto val="1"/>
        <c:lblAlgn val="ctr"/>
        <c:lblOffset val="100"/>
        <c:noMultiLvlLbl val="0"/>
      </c:catAx>
      <c:valAx>
        <c:axId val="180600832"/>
        <c:scaling>
          <c:orientation val="minMax"/>
          <c:max val="4500"/>
          <c:min val="0"/>
        </c:scaling>
        <c:delete val="0"/>
        <c:axPos val="b"/>
        <c:majorGridlines>
          <c:spPr>
            <a:ln w="2542">
              <a:solidFill>
                <a:schemeClr val="tx1"/>
              </a:solidFill>
              <a:prstDash val="sysDash"/>
            </a:ln>
          </c:spPr>
        </c:majorGridlines>
        <c:numFmt formatCode="#,##0" sourceLinked="1"/>
        <c:majorTickMark val="out"/>
        <c:minorTickMark val="in"/>
        <c:tickLblPos val="nextTo"/>
        <c:spPr>
          <a:ln w="254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00" b="0" i="0" u="none" strike="noStrike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179066368"/>
        <c:crosses val="autoZero"/>
        <c:crossBetween val="between"/>
        <c:majorUnit val="500"/>
        <c:minorUnit val="100"/>
      </c:valAx>
      <c:spPr>
        <a:noFill/>
        <a:ln w="10169">
          <a:solidFill>
            <a:schemeClr val="tx1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1.4695204789416164E-2"/>
          <c:y val="0.81799989889200186"/>
          <c:w val="0.98367275660121334"/>
          <c:h val="0.13702199177641836"/>
        </c:manualLayout>
      </c:layout>
      <c:overlay val="0"/>
      <c:spPr>
        <a:solidFill>
          <a:schemeClr val="bg1"/>
        </a:solidFill>
        <a:ln w="2542">
          <a:solidFill>
            <a:schemeClr val="tx1"/>
          </a:solidFill>
          <a:prstDash val="solid"/>
        </a:ln>
      </c:spPr>
      <c:txPr>
        <a:bodyPr/>
        <a:lstStyle/>
        <a:p>
          <a:pPr>
            <a:defRPr sz="1440" b="0" i="0" u="none" strike="noStrike" baseline="0">
              <a:solidFill>
                <a:schemeClr val="tx1"/>
              </a:solidFill>
              <a:latin typeface="Verdana"/>
              <a:ea typeface="Verdana"/>
              <a:cs typeface="Verdana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81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968992248062017"/>
          <c:y val="4.7422680412371132E-2"/>
          <c:w val="0.6341085271317829"/>
          <c:h val="0.8432989690721649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1. nelj.</c:v>
                </c:pt>
              </c:strCache>
            </c:strRef>
          </c:tx>
          <c:spPr>
            <a:solidFill>
              <a:schemeClr val="accent1"/>
            </a:solidFill>
            <a:ln w="12572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2572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4512-4CAB-A7E3-81E47B2D5E1E}"/>
              </c:ext>
            </c:extLst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ln w="12572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4512-4CAB-A7E3-81E47B2D5E1E}"/>
              </c:ext>
            </c:extLst>
          </c:dPt>
          <c:dPt>
            <c:idx val="2"/>
            <c:bubble3D val="0"/>
            <c:spPr>
              <a:solidFill>
                <a:srgbClr val="CAF2D1"/>
              </a:solidFill>
              <a:ln w="12572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4512-4CAB-A7E3-81E47B2D5E1E}"/>
              </c:ext>
            </c:extLst>
          </c:dPt>
          <c:dPt>
            <c:idx val="3"/>
            <c:bubble3D val="0"/>
            <c:spPr>
              <a:solidFill>
                <a:srgbClr val="85EB85"/>
              </a:solidFill>
              <a:ln w="12572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4512-4CAB-A7E3-81E47B2D5E1E}"/>
              </c:ext>
            </c:extLst>
          </c:dPt>
          <c:dPt>
            <c:idx val="4"/>
            <c:bubble3D val="0"/>
            <c:spPr>
              <a:solidFill>
                <a:srgbClr val="C7F698"/>
              </a:solidFill>
              <a:ln w="12572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4512-4CAB-A7E3-81E47B2D5E1E}"/>
              </c:ext>
            </c:extLst>
          </c:dPt>
          <c:dPt>
            <c:idx val="5"/>
            <c:bubble3D val="0"/>
            <c:spPr>
              <a:solidFill>
                <a:srgbClr val="61BBFF"/>
              </a:solidFill>
              <a:ln w="12572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4512-4CAB-A7E3-81E47B2D5E1E}"/>
              </c:ext>
            </c:extLst>
          </c:dPt>
          <c:dPt>
            <c:idx val="6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12572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4512-4CAB-A7E3-81E47B2D5E1E}"/>
              </c:ext>
            </c:extLst>
          </c:dPt>
          <c:dPt>
            <c:idx val="7"/>
            <c:bubble3D val="0"/>
            <c:spPr>
              <a:solidFill>
                <a:srgbClr val="FF4F4F"/>
              </a:solidFill>
              <a:ln w="12572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4512-4CAB-A7E3-81E47B2D5E1E}"/>
              </c:ext>
            </c:extLst>
          </c:dPt>
          <c:dPt>
            <c:idx val="8"/>
            <c:bubble3D val="0"/>
            <c:spPr>
              <a:solidFill>
                <a:srgbClr val="FFABAB"/>
              </a:solidFill>
              <a:ln w="12572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1-4512-4CAB-A7E3-81E47B2D5E1E}"/>
              </c:ext>
            </c:extLst>
          </c:dPt>
          <c:dPt>
            <c:idx val="9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12572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3-4512-4CAB-A7E3-81E47B2D5E1E}"/>
              </c:ext>
            </c:extLst>
          </c:dPt>
          <c:dPt>
            <c:idx val="10"/>
            <c:bubble3D val="0"/>
            <c:spPr>
              <a:solidFill>
                <a:schemeClr val="accent5">
                  <a:lumMod val="75000"/>
                </a:schemeClr>
              </a:solidFill>
              <a:ln w="12572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5-4512-4CAB-A7E3-81E47B2D5E1E}"/>
              </c:ext>
            </c:extLst>
          </c:dPt>
          <c:dPt>
            <c:idx val="11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2572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7-4512-4CAB-A7E3-81E47B2D5E1E}"/>
              </c:ext>
            </c:extLst>
          </c:dPt>
          <c:dPt>
            <c:idx val="12"/>
            <c:bubble3D val="0"/>
            <c:spPr>
              <a:solidFill>
                <a:schemeClr val="bg1">
                  <a:lumMod val="85000"/>
                </a:schemeClr>
              </a:solidFill>
              <a:ln w="12572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9-4512-4CAB-A7E3-81E47B2D5E1E}"/>
              </c:ext>
            </c:extLst>
          </c:dPt>
          <c:dPt>
            <c:idx val="13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 w="12572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B-4512-4CAB-A7E3-81E47B2D5E1E}"/>
              </c:ext>
            </c:extLst>
          </c:dPt>
          <c:cat>
            <c:numRef>
              <c:f>Sheet1!$A$2:$A$13</c:f>
              <c:numCache>
                <c:formatCode>General</c:formatCode>
                <c:ptCount val="12"/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3068</c:v>
                </c:pt>
                <c:pt idx="1">
                  <c:v>360</c:v>
                </c:pt>
                <c:pt idx="2">
                  <c:v>4950</c:v>
                </c:pt>
                <c:pt idx="3">
                  <c:v>693</c:v>
                </c:pt>
                <c:pt idx="4">
                  <c:v>1634</c:v>
                </c:pt>
                <c:pt idx="5">
                  <c:v>191</c:v>
                </c:pt>
                <c:pt idx="6">
                  <c:v>118</c:v>
                </c:pt>
                <c:pt idx="7">
                  <c:v>698</c:v>
                </c:pt>
                <c:pt idx="8">
                  <c:v>215</c:v>
                </c:pt>
                <c:pt idx="9">
                  <c:v>338</c:v>
                </c:pt>
                <c:pt idx="10">
                  <c:v>305</c:v>
                </c:pt>
                <c:pt idx="11">
                  <c:v>126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4512-4CAB-A7E3-81E47B2D5E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143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782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1. nelj.</c:v>
                </c:pt>
              </c:strCache>
            </c:strRef>
          </c:tx>
          <c:spPr>
            <a:solidFill>
              <a:schemeClr val="accent1"/>
            </a:solidFill>
            <a:ln w="12700">
              <a:solidFill>
                <a:schemeClr val="tx2"/>
              </a:solidFill>
              <a:prstDash val="solid"/>
            </a:ln>
          </c:spPr>
          <c:dPt>
            <c:idx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12700">
                <a:solidFill>
                  <a:schemeClr val="tx2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5DB9-47DE-914D-9BF177402638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 w="12700">
                <a:solidFill>
                  <a:schemeClr val="tx2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5DB9-47DE-914D-9BF177402638}"/>
              </c:ext>
            </c:extLst>
          </c:dPt>
          <c:dPt>
            <c:idx val="2"/>
            <c:bubble3D val="0"/>
            <c:spPr>
              <a:solidFill>
                <a:schemeClr val="tx1">
                  <a:lumMod val="25000"/>
                  <a:lumOff val="75000"/>
                </a:schemeClr>
              </a:solidFill>
              <a:ln w="12700">
                <a:solidFill>
                  <a:schemeClr val="tx2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5DB9-47DE-914D-9BF177402638}"/>
              </c:ext>
            </c:extLst>
          </c:dPt>
          <c:dPt>
            <c:idx val="3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2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5DB9-47DE-914D-9BF177402638}"/>
              </c:ext>
            </c:extLst>
          </c:dPt>
          <c:dPt>
            <c:idx val="4"/>
            <c:bubble3D val="0"/>
            <c:spPr>
              <a:solidFill>
                <a:srgbClr val="92D050"/>
              </a:solidFill>
              <a:ln w="12700">
                <a:solidFill>
                  <a:schemeClr val="tx2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5DB9-47DE-914D-9BF177402638}"/>
              </c:ext>
            </c:extLst>
          </c:dPt>
          <c:dPt>
            <c:idx val="5"/>
            <c:bubble3D val="0"/>
            <c:spPr>
              <a:solidFill>
                <a:srgbClr val="00B050"/>
              </a:solidFill>
              <a:ln w="12700">
                <a:solidFill>
                  <a:schemeClr val="tx2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5DB9-47DE-914D-9BF177402638}"/>
              </c:ext>
            </c:extLst>
          </c:dPt>
          <c:dPt>
            <c:idx val="6"/>
            <c:bubble3D val="0"/>
            <c:spPr>
              <a:solidFill>
                <a:srgbClr val="C0EEC1"/>
              </a:solidFill>
              <a:ln w="12700">
                <a:solidFill>
                  <a:schemeClr val="tx2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5DB9-47DE-914D-9BF177402638}"/>
              </c:ext>
            </c:extLst>
          </c:dPt>
          <c:dPt>
            <c:idx val="7"/>
            <c:bubble3D val="0"/>
            <c:spPr>
              <a:solidFill>
                <a:srgbClr val="E89CAC"/>
              </a:solidFill>
              <a:ln w="12700">
                <a:solidFill>
                  <a:schemeClr val="tx2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5DB9-47DE-914D-9BF177402638}"/>
              </c:ext>
            </c:extLst>
          </c:dPt>
          <c:dPt>
            <c:idx val="8"/>
            <c:bubble3D val="0"/>
            <c:spPr>
              <a:solidFill>
                <a:schemeClr val="bg1">
                  <a:lumMod val="85000"/>
                </a:schemeClr>
              </a:solidFill>
              <a:ln w="12700">
                <a:solidFill>
                  <a:schemeClr val="tx2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1-5DB9-47DE-914D-9BF177402638}"/>
              </c:ext>
            </c:extLst>
          </c:dPt>
          <c:dPt>
            <c:idx val="9"/>
            <c:bubble3D val="0"/>
            <c:spPr>
              <a:solidFill>
                <a:schemeClr val="bg1">
                  <a:lumMod val="85000"/>
                </a:schemeClr>
              </a:solidFill>
              <a:ln w="12700">
                <a:solidFill>
                  <a:schemeClr val="tx2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3-5DB9-47DE-914D-9BF177402638}"/>
              </c:ext>
            </c:extLst>
          </c:dPt>
          <c:dLbls>
            <c:numFmt formatCode="0.0\ 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="1" i="0" baseline="0">
                    <a:latin typeface="Verdana" pitchFamily="34" charset="0"/>
                  </a:defRPr>
                </a:pPr>
                <a:endParaRPr lang="fi-FI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Sheet1!$A$2:$A$10</c:f>
              <c:strCache>
                <c:ptCount val="9"/>
                <c:pt idx="0">
                  <c:v>Kunnallisvero</c:v>
                </c:pt>
                <c:pt idx="1">
                  <c:v>Yhteisövero</c:v>
                </c:pt>
                <c:pt idx="2">
                  <c:v>Kiinteistövero</c:v>
                </c:pt>
                <c:pt idx="3">
                  <c:v>Käyttötalouden valtionosuudet</c:v>
                </c:pt>
                <c:pt idx="4">
                  <c:v>Myyntituotot</c:v>
                </c:pt>
                <c:pt idx="5">
                  <c:v>Maksutuotot</c:v>
                </c:pt>
                <c:pt idx="6">
                  <c:v>Muut toimintatuotot</c:v>
                </c:pt>
                <c:pt idx="7">
                  <c:v>Lainanotto</c:v>
                </c:pt>
                <c:pt idx="8">
                  <c:v>Muut tulot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0.42199999999999999</c:v>
                </c:pt>
                <c:pt idx="1">
                  <c:v>3.7999999999999999E-2</c:v>
                </c:pt>
                <c:pt idx="2">
                  <c:v>3.5999999999999997E-2</c:v>
                </c:pt>
                <c:pt idx="3">
                  <c:v>0.188</c:v>
                </c:pt>
                <c:pt idx="4">
                  <c:v>9.1999999999999998E-2</c:v>
                </c:pt>
                <c:pt idx="5">
                  <c:v>5.0999999999999997E-2</c:v>
                </c:pt>
                <c:pt idx="6">
                  <c:v>6.6000000000000003E-2</c:v>
                </c:pt>
                <c:pt idx="7">
                  <c:v>6.5000000000000002E-2</c:v>
                </c:pt>
                <c:pt idx="8">
                  <c:v>4.2000000000000003E-2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5DB9-47DE-914D-9BF1774026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94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796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1904761904761907E-2"/>
          <c:y val="2.2348405395722849E-2"/>
          <c:w val="0.92063492063492058"/>
          <c:h val="0.95357465710578537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F99CC"/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10000"/>
                  <a:lumOff val="90000"/>
                </a:schemeClr>
              </a:solidFill>
              <a:ln w="12700">
                <a:solidFill>
                  <a:schemeClr val="tx2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B081-44C1-897C-085568B9BB2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12700">
                <a:solidFill>
                  <a:schemeClr val="tx2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B081-44C1-897C-085568B9BB2E}"/>
              </c:ext>
            </c:extLst>
          </c:dPt>
          <c:dPt>
            <c:idx val="2"/>
            <c:invertIfNegative val="0"/>
            <c:bubble3D val="0"/>
            <c:spPr>
              <a:solidFill>
                <a:srgbClr val="8CE08E"/>
              </a:solidFill>
              <a:ln w="12700">
                <a:solidFill>
                  <a:schemeClr val="tx2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B081-44C1-897C-085568B9BB2E}"/>
              </c:ext>
            </c:extLst>
          </c:dPt>
          <c:cat>
            <c:numRef>
              <c:f>Sheet1!$B$1:$D$1</c:f>
              <c:numCache>
                <c:formatCode>General</c:formatCode>
                <c:ptCount val="3"/>
              </c:numCache>
            </c:numRef>
          </c:cat>
          <c:val>
            <c:numRef>
              <c:f>Sheet1!$B$2:$D$2</c:f>
              <c:numCache>
                <c:formatCode>General</c:formatCode>
                <c:ptCount val="3"/>
                <c:pt idx="0">
                  <c:v>1.25</c:v>
                </c:pt>
                <c:pt idx="1">
                  <c:v>2.7100000000000009</c:v>
                </c:pt>
                <c:pt idx="2">
                  <c:v>1.7000000000000028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081-44C1-897C-085568B9BB2E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99CCFF"/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10000"/>
                  <a:lumOff val="90000"/>
                </a:schemeClr>
              </a:solidFill>
              <a:ln w="12700">
                <a:solidFill>
                  <a:schemeClr val="tx2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B081-44C1-897C-085568B9BB2E}"/>
              </c:ext>
            </c:extLst>
          </c:dPt>
          <c:dPt>
            <c:idx val="2"/>
            <c:invertIfNegative val="0"/>
            <c:bubble3D val="0"/>
            <c:spPr>
              <a:solidFill>
                <a:srgbClr val="8CE08E"/>
              </a:solidFill>
              <a:ln w="12700">
                <a:solidFill>
                  <a:schemeClr val="tx2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A-B081-44C1-897C-085568B9BB2E}"/>
              </c:ext>
            </c:extLst>
          </c:dPt>
          <c:cat>
            <c:numRef>
              <c:f>Sheet1!$B$1:$D$1</c:f>
              <c:numCache>
                <c:formatCode>General</c:formatCode>
                <c:ptCount val="3"/>
              </c:numCache>
            </c:numRef>
          </c:cat>
          <c:val>
            <c:numRef>
              <c:f>Sheet1!$B$3:$D$3</c:f>
              <c:numCache>
                <c:formatCode>General</c:formatCode>
                <c:ptCount val="3"/>
                <c:pt idx="0">
                  <c:v>4.46</c:v>
                </c:pt>
                <c:pt idx="1">
                  <c:v>6.24</c:v>
                </c:pt>
                <c:pt idx="2">
                  <c:v>2.61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B081-44C1-897C-085568B9BB2E}"/>
            </c:ext>
          </c:extLst>
        </c:ser>
        <c:ser>
          <c:idx val="0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FCC99"/>
            </a:solidFill>
            <a:ln w="15248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10000"/>
                  <a:lumOff val="90000"/>
                </a:schemeClr>
              </a:solidFill>
              <a:ln w="15248">
                <a:solidFill>
                  <a:schemeClr val="tx2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B081-44C1-897C-085568B9BB2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12700">
                <a:solidFill>
                  <a:schemeClr val="tx2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B081-44C1-897C-085568B9BB2E}"/>
              </c:ext>
            </c:extLst>
          </c:dPt>
          <c:dPt>
            <c:idx val="2"/>
            <c:invertIfNegative val="0"/>
            <c:bubble3D val="0"/>
            <c:spPr>
              <a:solidFill>
                <a:srgbClr val="8CE08E"/>
              </a:solidFill>
              <a:ln w="12700">
                <a:solidFill>
                  <a:schemeClr val="tx2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1-B081-44C1-897C-085568B9BB2E}"/>
              </c:ext>
            </c:extLst>
          </c:dPt>
          <c:cat>
            <c:numRef>
              <c:f>Sheet1!$B$1:$D$1</c:f>
              <c:numCache>
                <c:formatCode>General</c:formatCode>
                <c:ptCount val="3"/>
              </c:numCache>
            </c:numRef>
          </c:cat>
          <c:val>
            <c:numRef>
              <c:f>Sheet1!$B$4:$D$4</c:f>
              <c:numCache>
                <c:formatCode>General</c:formatCode>
                <c:ptCount val="3"/>
                <c:pt idx="0">
                  <c:v>2.3199999999999998</c:v>
                </c:pt>
                <c:pt idx="1">
                  <c:v>14.02</c:v>
                </c:pt>
                <c:pt idx="2">
                  <c:v>9.2799999999999994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B081-44C1-897C-085568B9BB2E}"/>
            </c:ext>
          </c:extLst>
        </c:ser>
        <c:ser>
          <c:idx val="5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chemeClr val="accent1">
                <a:lumMod val="10000"/>
                <a:lumOff val="90000"/>
              </a:schemeClr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dPt>
            <c:idx val="1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12700">
                <a:solidFill>
                  <a:schemeClr val="tx2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4-B081-44C1-897C-085568B9BB2E}"/>
              </c:ext>
            </c:extLst>
          </c:dPt>
          <c:dPt>
            <c:idx val="2"/>
            <c:invertIfNegative val="0"/>
            <c:bubble3D val="0"/>
            <c:spPr>
              <a:solidFill>
                <a:srgbClr val="8CE08E"/>
              </a:solidFill>
              <a:ln w="12700">
                <a:solidFill>
                  <a:schemeClr val="tx2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6-B081-44C1-897C-085568B9BB2E}"/>
              </c:ext>
            </c:extLst>
          </c:dPt>
          <c:cat>
            <c:numRef>
              <c:f>Sheet1!$B$1:$D$1</c:f>
              <c:numCache>
                <c:formatCode>General</c:formatCode>
                <c:ptCount val="3"/>
              </c:numCache>
            </c:numRef>
          </c:cat>
          <c:val>
            <c:numRef>
              <c:f>Sheet1!$B$5:$D$5</c:f>
              <c:numCache>
                <c:formatCode>General</c:formatCode>
                <c:ptCount val="3"/>
                <c:pt idx="0">
                  <c:v>2.68</c:v>
                </c:pt>
                <c:pt idx="1">
                  <c:v>21.35</c:v>
                </c:pt>
                <c:pt idx="2">
                  <c:v>8.8000000000000007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B081-44C1-897C-085568B9BB2E}"/>
            </c:ext>
          </c:extLst>
        </c:ser>
        <c:ser>
          <c:idx val="6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chemeClr val="accent1">
                <a:lumMod val="10000"/>
                <a:lumOff val="90000"/>
              </a:schemeClr>
            </a:solidFill>
            <a:ln w="12700">
              <a:solidFill>
                <a:schemeClr val="tx2"/>
              </a:solidFill>
              <a:prstDash val="solid"/>
            </a:ln>
          </c:spPr>
          <c:invertIfNegative val="0"/>
          <c:dPt>
            <c:idx val="2"/>
            <c:invertIfNegative val="0"/>
            <c:bubble3D val="0"/>
            <c:spPr>
              <a:solidFill>
                <a:srgbClr val="8CE08E"/>
              </a:solidFill>
              <a:ln w="12700">
                <a:solidFill>
                  <a:schemeClr val="tx2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9-B081-44C1-897C-085568B9BB2E}"/>
              </c:ext>
            </c:extLst>
          </c:dPt>
          <c:cat>
            <c:numRef>
              <c:f>Sheet1!$B$1:$D$1</c:f>
              <c:numCache>
                <c:formatCode>General</c:formatCode>
                <c:ptCount val="3"/>
              </c:numCache>
            </c:numRef>
          </c:cat>
          <c:val>
            <c:numRef>
              <c:f>Sheet1!$B$6:$D$6</c:f>
              <c:numCache>
                <c:formatCode>General</c:formatCode>
                <c:ptCount val="3"/>
                <c:pt idx="0">
                  <c:v>9.08</c:v>
                </c:pt>
                <c:pt idx="2">
                  <c:v>21.96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B081-44C1-897C-085568B9BB2E}"/>
            </c:ext>
          </c:extLst>
        </c:ser>
        <c:ser>
          <c:idx val="3"/>
          <c:order val="5"/>
          <c:tx>
            <c:strRef>
              <c:f>Sheet1!$A$7</c:f>
              <c:strCache>
                <c:ptCount val="1"/>
              </c:strCache>
            </c:strRef>
          </c:tx>
          <c:spPr>
            <a:solidFill>
              <a:schemeClr val="accent1">
                <a:lumMod val="10000"/>
                <a:lumOff val="90000"/>
              </a:schemeClr>
            </a:solidFill>
            <a:ln w="12700">
              <a:solidFill>
                <a:schemeClr val="tx2"/>
              </a:solidFill>
            </a:ln>
          </c:spPr>
          <c:invertIfNegative val="0"/>
          <c:cat>
            <c:numRef>
              <c:f>Sheet1!$B$1:$D$1</c:f>
              <c:numCache>
                <c:formatCode>General</c:formatCode>
                <c:ptCount val="3"/>
              </c:numCache>
            </c:numRef>
          </c:cat>
          <c:val>
            <c:numRef>
              <c:f>Sheet1!$B$7:$D$7</c:f>
              <c:numCache>
                <c:formatCode>General</c:formatCode>
                <c:ptCount val="3"/>
                <c:pt idx="0">
                  <c:v>3.48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B081-44C1-897C-085568B9BB2E}"/>
            </c:ext>
          </c:extLst>
        </c:ser>
        <c:ser>
          <c:idx val="4"/>
          <c:order val="6"/>
          <c:tx>
            <c:strRef>
              <c:f>Sheet1!$A$8</c:f>
              <c:strCache>
                <c:ptCount val="1"/>
              </c:strCache>
            </c:strRef>
          </c:tx>
          <c:spPr>
            <a:ln w="12700">
              <a:solidFill>
                <a:schemeClr val="tx2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10000"/>
                  <a:lumOff val="90000"/>
                </a:schemeClr>
              </a:solidFill>
              <a:ln w="12700">
                <a:solidFill>
                  <a:schemeClr val="tx2"/>
                </a:solidFill>
              </a:ln>
            </c:spPr>
            <c:extLst>
              <c:ext xmlns:c16="http://schemas.microsoft.com/office/drawing/2014/chart" uri="{C3380CC4-5D6E-409C-BE32-E72D297353CC}">
                <c16:uniqueId val="{0000001D-B081-44C1-897C-085568B9BB2E}"/>
              </c:ext>
            </c:extLst>
          </c:dPt>
          <c:cat>
            <c:numRef>
              <c:f>Sheet1!$B$1:$D$1</c:f>
              <c:numCache>
                <c:formatCode>General</c:formatCode>
                <c:ptCount val="3"/>
              </c:numCache>
            </c:numRef>
          </c:cat>
          <c:val>
            <c:numRef>
              <c:f>Sheet1!$B$8:$D$8</c:f>
              <c:numCache>
                <c:formatCode>General</c:formatCode>
                <c:ptCount val="3"/>
                <c:pt idx="0">
                  <c:v>4.9000000000000004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B081-44C1-897C-085568B9BB2E}"/>
            </c:ext>
          </c:extLst>
        </c:ser>
        <c:ser>
          <c:idx val="7"/>
          <c:order val="7"/>
          <c:tx>
            <c:strRef>
              <c:f>Sheet1!$A$9</c:f>
              <c:strCache>
                <c:ptCount val="1"/>
              </c:strCache>
            </c:strRef>
          </c:tx>
          <c:spPr>
            <a:solidFill>
              <a:schemeClr val="accent1">
                <a:lumMod val="10000"/>
                <a:lumOff val="90000"/>
              </a:schemeClr>
            </a:solidFill>
            <a:ln w="12700">
              <a:solidFill>
                <a:schemeClr val="tx2"/>
              </a:solidFill>
            </a:ln>
          </c:spPr>
          <c:invertIfNegative val="0"/>
          <c:cat>
            <c:numRef>
              <c:f>Sheet1!$B$1:$D$1</c:f>
              <c:numCache>
                <c:formatCode>General</c:formatCode>
                <c:ptCount val="3"/>
              </c:numCache>
            </c:numRef>
          </c:cat>
          <c:val>
            <c:numRef>
              <c:f>Sheet1!$B$9:$D$9</c:f>
              <c:numCache>
                <c:formatCode>General</c:formatCode>
                <c:ptCount val="3"/>
                <c:pt idx="0">
                  <c:v>16.149999999999999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B081-44C1-897C-085568B9BB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"/>
        <c:overlap val="100"/>
        <c:axId val="217439232"/>
        <c:axId val="217445120"/>
      </c:barChart>
      <c:catAx>
        <c:axId val="217439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81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00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21744512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217445120"/>
        <c:scaling>
          <c:orientation val="minMax"/>
          <c:max val="47"/>
          <c:min val="0"/>
        </c:scaling>
        <c:delete val="1"/>
        <c:axPos val="l"/>
        <c:numFmt formatCode="0" sourceLinked="0"/>
        <c:majorTickMark val="out"/>
        <c:minorTickMark val="in"/>
        <c:tickLblPos val="nextTo"/>
        <c:crossAx val="217439232"/>
        <c:crosses val="autoZero"/>
        <c:crossBetween val="between"/>
        <c:majorUnit val="5"/>
        <c:minorUnit val="1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60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1904761904761907E-2"/>
          <c:y val="3.3492822966507178E-2"/>
          <c:w val="0.92063492063492058"/>
          <c:h val="0.86363636363636365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Palkat ja muut henk.menot</c:v>
                </c:pt>
              </c:strCache>
            </c:strRef>
          </c:tx>
          <c:spPr>
            <a:solidFill>
              <a:srgbClr val="FF99CC"/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dLbls>
            <c:numFmt formatCode="0.0" sourceLinked="0"/>
            <c:spPr>
              <a:noFill/>
              <a:ln w="30495">
                <a:noFill/>
              </a:ln>
            </c:spPr>
            <c:txPr>
              <a:bodyPr/>
              <a:lstStyle/>
              <a:p>
                <a:pPr>
                  <a:defRPr sz="961" b="0" i="0" u="none" strike="noStrike" baseline="0">
                    <a:solidFill>
                      <a:schemeClr val="tx1"/>
                    </a:solidFill>
                    <a:latin typeface="Verdana"/>
                    <a:ea typeface="Verdana"/>
                    <a:cs typeface="Verdana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Sheet1!$B$1:$U$1</c:f>
              <c:strCache>
                <c:ptCount val="20"/>
                <c:pt idx="0">
                  <c:v>97</c:v>
                </c:pt>
                <c:pt idx="1">
                  <c:v>98</c:v>
                </c:pt>
                <c:pt idx="2">
                  <c:v>99</c:v>
                </c:pt>
                <c:pt idx="3">
                  <c:v>00</c:v>
                </c:pt>
                <c:pt idx="4">
                  <c:v>01</c:v>
                </c:pt>
                <c:pt idx="5">
                  <c:v>02</c:v>
                </c:pt>
                <c:pt idx="6">
                  <c:v>03</c:v>
                </c:pt>
                <c:pt idx="7">
                  <c:v>04</c:v>
                </c:pt>
                <c:pt idx="8">
                  <c:v>05</c:v>
                </c:pt>
                <c:pt idx="9">
                  <c:v>06</c:v>
                </c:pt>
                <c:pt idx="10">
                  <c:v>07</c:v>
                </c:pt>
                <c:pt idx="11">
                  <c:v>08</c:v>
                </c:pt>
                <c:pt idx="12">
                  <c:v>09</c:v>
                </c:pt>
                <c:pt idx="13">
                  <c:v>10</c:v>
                </c:pt>
                <c:pt idx="14">
                  <c:v>11</c:v>
                </c:pt>
                <c:pt idx="15">
                  <c:v>12</c:v>
                </c:pt>
                <c:pt idx="16">
                  <c:v>13</c:v>
                </c:pt>
                <c:pt idx="17">
                  <c:v>14</c:v>
                </c:pt>
                <c:pt idx="18">
                  <c:v>15</c:v>
                </c:pt>
                <c:pt idx="19">
                  <c:v>16**</c:v>
                </c:pt>
              </c:strCache>
            </c:strRef>
          </c:cat>
          <c:val>
            <c:numRef>
              <c:f>Sheet1!$B$2:$U$2</c:f>
              <c:numCache>
                <c:formatCode>General</c:formatCode>
                <c:ptCount val="20"/>
                <c:pt idx="0">
                  <c:v>11.63</c:v>
                </c:pt>
                <c:pt idx="1">
                  <c:v>11.96</c:v>
                </c:pt>
                <c:pt idx="2">
                  <c:v>12.26</c:v>
                </c:pt>
                <c:pt idx="3">
                  <c:v>12.78</c:v>
                </c:pt>
                <c:pt idx="4">
                  <c:v>13.58</c:v>
                </c:pt>
                <c:pt idx="5">
                  <c:v>14.24</c:v>
                </c:pt>
                <c:pt idx="6">
                  <c:v>14.85</c:v>
                </c:pt>
                <c:pt idx="7">
                  <c:v>15.49</c:v>
                </c:pt>
                <c:pt idx="8">
                  <c:v>16.170000000000002</c:v>
                </c:pt>
                <c:pt idx="9">
                  <c:v>16.78</c:v>
                </c:pt>
                <c:pt idx="10">
                  <c:v>17.55</c:v>
                </c:pt>
                <c:pt idx="11">
                  <c:v>18.600000000000001</c:v>
                </c:pt>
                <c:pt idx="12">
                  <c:v>19.05</c:v>
                </c:pt>
                <c:pt idx="13">
                  <c:v>19.48</c:v>
                </c:pt>
                <c:pt idx="14">
                  <c:v>20.32</c:v>
                </c:pt>
                <c:pt idx="15">
                  <c:v>21.14</c:v>
                </c:pt>
                <c:pt idx="16">
                  <c:v>21.35</c:v>
                </c:pt>
                <c:pt idx="17">
                  <c:v>21.21</c:v>
                </c:pt>
                <c:pt idx="18">
                  <c:v>21.009999999999998</c:v>
                </c:pt>
                <c:pt idx="19">
                  <c:v>21.049999999999997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EF-4EBE-B269-6FBD58543F6B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Palvelujen ostot</c:v>
                </c:pt>
              </c:strCache>
            </c:strRef>
          </c:tx>
          <c:spPr>
            <a:solidFill>
              <a:srgbClr val="99CCFF"/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dLbls>
            <c:numFmt formatCode="0.0" sourceLinked="0"/>
            <c:spPr>
              <a:noFill/>
              <a:ln w="30495">
                <a:noFill/>
              </a:ln>
            </c:spPr>
            <c:txPr>
              <a:bodyPr/>
              <a:lstStyle/>
              <a:p>
                <a:pPr>
                  <a:defRPr sz="961" b="0" i="0" u="none" strike="noStrike" baseline="0">
                    <a:solidFill>
                      <a:schemeClr val="tx1"/>
                    </a:solidFill>
                    <a:latin typeface="Verdana"/>
                    <a:ea typeface="Verdana"/>
                    <a:cs typeface="Verdana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Sheet1!$B$1:$U$1</c:f>
              <c:strCache>
                <c:ptCount val="20"/>
                <c:pt idx="0">
                  <c:v>97</c:v>
                </c:pt>
                <c:pt idx="1">
                  <c:v>98</c:v>
                </c:pt>
                <c:pt idx="2">
                  <c:v>99</c:v>
                </c:pt>
                <c:pt idx="3">
                  <c:v>00</c:v>
                </c:pt>
                <c:pt idx="4">
                  <c:v>01</c:v>
                </c:pt>
                <c:pt idx="5">
                  <c:v>02</c:v>
                </c:pt>
                <c:pt idx="6">
                  <c:v>03</c:v>
                </c:pt>
                <c:pt idx="7">
                  <c:v>04</c:v>
                </c:pt>
                <c:pt idx="8">
                  <c:v>05</c:v>
                </c:pt>
                <c:pt idx="9">
                  <c:v>06</c:v>
                </c:pt>
                <c:pt idx="10">
                  <c:v>07</c:v>
                </c:pt>
                <c:pt idx="11">
                  <c:v>08</c:v>
                </c:pt>
                <c:pt idx="12">
                  <c:v>09</c:v>
                </c:pt>
                <c:pt idx="13">
                  <c:v>10</c:v>
                </c:pt>
                <c:pt idx="14">
                  <c:v>11</c:v>
                </c:pt>
                <c:pt idx="15">
                  <c:v>12</c:v>
                </c:pt>
                <c:pt idx="16">
                  <c:v>13</c:v>
                </c:pt>
                <c:pt idx="17">
                  <c:v>14</c:v>
                </c:pt>
                <c:pt idx="18">
                  <c:v>15</c:v>
                </c:pt>
                <c:pt idx="19">
                  <c:v>16**</c:v>
                </c:pt>
              </c:strCache>
            </c:strRef>
          </c:cat>
          <c:val>
            <c:numRef>
              <c:f>Sheet1!$B$3:$U$3</c:f>
              <c:numCache>
                <c:formatCode>General</c:formatCode>
                <c:ptCount val="20"/>
                <c:pt idx="0">
                  <c:v>2.48</c:v>
                </c:pt>
                <c:pt idx="1">
                  <c:v>2.66</c:v>
                </c:pt>
                <c:pt idx="2">
                  <c:v>2.86</c:v>
                </c:pt>
                <c:pt idx="3">
                  <c:v>3.23</c:v>
                </c:pt>
                <c:pt idx="4">
                  <c:v>3.59</c:v>
                </c:pt>
                <c:pt idx="5">
                  <c:v>3.87</c:v>
                </c:pt>
                <c:pt idx="6">
                  <c:v>4.1100000000000003</c:v>
                </c:pt>
                <c:pt idx="7">
                  <c:v>4.55</c:v>
                </c:pt>
                <c:pt idx="8">
                  <c:v>4.88</c:v>
                </c:pt>
                <c:pt idx="9">
                  <c:v>5.28</c:v>
                </c:pt>
                <c:pt idx="10">
                  <c:v>5.78</c:v>
                </c:pt>
                <c:pt idx="11">
                  <c:v>6.55</c:v>
                </c:pt>
                <c:pt idx="12">
                  <c:v>7.29</c:v>
                </c:pt>
                <c:pt idx="13">
                  <c:v>7.99</c:v>
                </c:pt>
                <c:pt idx="14">
                  <c:v>8.77</c:v>
                </c:pt>
                <c:pt idx="15">
                  <c:v>9.33</c:v>
                </c:pt>
                <c:pt idx="16">
                  <c:v>9.7799999999999994</c:v>
                </c:pt>
                <c:pt idx="17">
                  <c:v>9.9</c:v>
                </c:pt>
                <c:pt idx="18">
                  <c:v>8.7100000000000009</c:v>
                </c:pt>
                <c:pt idx="19">
                  <c:v>9.08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EF-4EBE-B269-6FBD58543F6B}"/>
            </c:ext>
          </c:extLst>
        </c:ser>
        <c:ser>
          <c:idx val="0"/>
          <c:order val="2"/>
          <c:tx>
            <c:strRef>
              <c:f>Sheet1!$A$4</c:f>
              <c:strCache>
                <c:ptCount val="1"/>
                <c:pt idx="0">
                  <c:v>Muut toimintamenot 2)</c:v>
                </c:pt>
              </c:strCache>
            </c:strRef>
          </c:tx>
          <c:spPr>
            <a:solidFill>
              <a:srgbClr val="FFCC99"/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dLbls>
            <c:numFmt formatCode="0.0" sourceLinked="0"/>
            <c:spPr>
              <a:noFill/>
              <a:ln w="30495">
                <a:noFill/>
              </a:ln>
            </c:spPr>
            <c:txPr>
              <a:bodyPr/>
              <a:lstStyle/>
              <a:p>
                <a:pPr>
                  <a:defRPr sz="961" b="0" i="0" u="none" strike="noStrike" baseline="0">
                    <a:solidFill>
                      <a:schemeClr val="tx1"/>
                    </a:solidFill>
                    <a:latin typeface="Verdana"/>
                    <a:ea typeface="Verdana"/>
                    <a:cs typeface="Verdana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Sheet1!$B$1:$U$1</c:f>
              <c:strCache>
                <c:ptCount val="20"/>
                <c:pt idx="0">
                  <c:v>97</c:v>
                </c:pt>
                <c:pt idx="1">
                  <c:v>98</c:v>
                </c:pt>
                <c:pt idx="2">
                  <c:v>99</c:v>
                </c:pt>
                <c:pt idx="3">
                  <c:v>00</c:v>
                </c:pt>
                <c:pt idx="4">
                  <c:v>01</c:v>
                </c:pt>
                <c:pt idx="5">
                  <c:v>02</c:v>
                </c:pt>
                <c:pt idx="6">
                  <c:v>03</c:v>
                </c:pt>
                <c:pt idx="7">
                  <c:v>04</c:v>
                </c:pt>
                <c:pt idx="8">
                  <c:v>05</c:v>
                </c:pt>
                <c:pt idx="9">
                  <c:v>06</c:v>
                </c:pt>
                <c:pt idx="10">
                  <c:v>07</c:v>
                </c:pt>
                <c:pt idx="11">
                  <c:v>08</c:v>
                </c:pt>
                <c:pt idx="12">
                  <c:v>09</c:v>
                </c:pt>
                <c:pt idx="13">
                  <c:v>10</c:v>
                </c:pt>
                <c:pt idx="14">
                  <c:v>11</c:v>
                </c:pt>
                <c:pt idx="15">
                  <c:v>12</c:v>
                </c:pt>
                <c:pt idx="16">
                  <c:v>13</c:v>
                </c:pt>
                <c:pt idx="17">
                  <c:v>14</c:v>
                </c:pt>
                <c:pt idx="18">
                  <c:v>15</c:v>
                </c:pt>
                <c:pt idx="19">
                  <c:v>16**</c:v>
                </c:pt>
              </c:strCache>
            </c:strRef>
          </c:cat>
          <c:val>
            <c:numRef>
              <c:f>Sheet1!$B$4:$U$4</c:f>
              <c:numCache>
                <c:formatCode>General</c:formatCode>
                <c:ptCount val="20"/>
                <c:pt idx="0">
                  <c:v>4.0199999999999996</c:v>
                </c:pt>
                <c:pt idx="1">
                  <c:v>4.04</c:v>
                </c:pt>
                <c:pt idx="2">
                  <c:v>4.08</c:v>
                </c:pt>
                <c:pt idx="3">
                  <c:v>4.1900000000000004</c:v>
                </c:pt>
                <c:pt idx="4">
                  <c:v>4.47</c:v>
                </c:pt>
                <c:pt idx="5">
                  <c:v>4.6399999999999997</c:v>
                </c:pt>
                <c:pt idx="6">
                  <c:v>4.82</c:v>
                </c:pt>
                <c:pt idx="7">
                  <c:v>4.97</c:v>
                </c:pt>
                <c:pt idx="8">
                  <c:v>5.25</c:v>
                </c:pt>
                <c:pt idx="9">
                  <c:v>5.46</c:v>
                </c:pt>
                <c:pt idx="10">
                  <c:v>5.57</c:v>
                </c:pt>
                <c:pt idx="11">
                  <c:v>6.02</c:v>
                </c:pt>
                <c:pt idx="12">
                  <c:v>6.14</c:v>
                </c:pt>
                <c:pt idx="13">
                  <c:v>6.38</c:v>
                </c:pt>
                <c:pt idx="14">
                  <c:v>6.5699999999999967</c:v>
                </c:pt>
                <c:pt idx="15">
                  <c:v>7.1600000000000019</c:v>
                </c:pt>
                <c:pt idx="16">
                  <c:v>7.2200000000000006</c:v>
                </c:pt>
                <c:pt idx="17">
                  <c:v>7.35</c:v>
                </c:pt>
                <c:pt idx="18">
                  <c:v>7.0300000000000011</c:v>
                </c:pt>
                <c:pt idx="19">
                  <c:v>7.0200000000000014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AEF-4EBE-B269-6FBD58543F6B}"/>
            </c:ext>
          </c:extLst>
        </c:ser>
        <c:ser>
          <c:idx val="5"/>
          <c:order val="3"/>
          <c:tx>
            <c:strRef>
              <c:f>Sheet1!$A$5</c:f>
              <c:strCache>
                <c:ptCount val="1"/>
                <c:pt idx="0">
                  <c:v>Investoinnit</c:v>
                </c:pt>
              </c:strCache>
            </c:strRef>
          </c:tx>
          <c:spPr>
            <a:solidFill>
              <a:srgbClr val="CCFFCC"/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dLbls>
            <c:numFmt formatCode="0.0" sourceLinked="0"/>
            <c:spPr>
              <a:noFill/>
              <a:ln w="30495">
                <a:noFill/>
              </a:ln>
            </c:spPr>
            <c:txPr>
              <a:bodyPr/>
              <a:lstStyle/>
              <a:p>
                <a:pPr>
                  <a:defRPr sz="960" b="0" i="0" u="none" strike="noStrike" baseline="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Sheet1!$B$1:$U$1</c:f>
              <c:strCache>
                <c:ptCount val="20"/>
                <c:pt idx="0">
                  <c:v>97</c:v>
                </c:pt>
                <c:pt idx="1">
                  <c:v>98</c:v>
                </c:pt>
                <c:pt idx="2">
                  <c:v>99</c:v>
                </c:pt>
                <c:pt idx="3">
                  <c:v>00</c:v>
                </c:pt>
                <c:pt idx="4">
                  <c:v>01</c:v>
                </c:pt>
                <c:pt idx="5">
                  <c:v>02</c:v>
                </c:pt>
                <c:pt idx="6">
                  <c:v>03</c:v>
                </c:pt>
                <c:pt idx="7">
                  <c:v>04</c:v>
                </c:pt>
                <c:pt idx="8">
                  <c:v>05</c:v>
                </c:pt>
                <c:pt idx="9">
                  <c:v>06</c:v>
                </c:pt>
                <c:pt idx="10">
                  <c:v>07</c:v>
                </c:pt>
                <c:pt idx="11">
                  <c:v>08</c:v>
                </c:pt>
                <c:pt idx="12">
                  <c:v>09</c:v>
                </c:pt>
                <c:pt idx="13">
                  <c:v>10</c:v>
                </c:pt>
                <c:pt idx="14">
                  <c:v>11</c:v>
                </c:pt>
                <c:pt idx="15">
                  <c:v>12</c:v>
                </c:pt>
                <c:pt idx="16">
                  <c:v>13</c:v>
                </c:pt>
                <c:pt idx="17">
                  <c:v>14</c:v>
                </c:pt>
                <c:pt idx="18">
                  <c:v>15</c:v>
                </c:pt>
                <c:pt idx="19">
                  <c:v>16**</c:v>
                </c:pt>
              </c:strCache>
            </c:strRef>
          </c:cat>
          <c:val>
            <c:numRef>
              <c:f>Sheet1!$B$5:$U$5</c:f>
              <c:numCache>
                <c:formatCode>General</c:formatCode>
                <c:ptCount val="20"/>
                <c:pt idx="0">
                  <c:v>2.2799999999999998</c:v>
                </c:pt>
                <c:pt idx="1">
                  <c:v>2.5</c:v>
                </c:pt>
                <c:pt idx="2">
                  <c:v>2.33</c:v>
                </c:pt>
                <c:pt idx="3">
                  <c:v>2.84</c:v>
                </c:pt>
                <c:pt idx="4">
                  <c:v>3.04</c:v>
                </c:pt>
                <c:pt idx="5">
                  <c:v>3</c:v>
                </c:pt>
                <c:pt idx="6">
                  <c:v>3.2</c:v>
                </c:pt>
                <c:pt idx="7">
                  <c:v>3.29</c:v>
                </c:pt>
                <c:pt idx="8">
                  <c:v>3.23</c:v>
                </c:pt>
                <c:pt idx="9">
                  <c:v>3.55</c:v>
                </c:pt>
                <c:pt idx="10">
                  <c:v>3.79</c:v>
                </c:pt>
                <c:pt idx="11">
                  <c:v>4.13</c:v>
                </c:pt>
                <c:pt idx="12">
                  <c:v>3.99</c:v>
                </c:pt>
                <c:pt idx="13">
                  <c:v>5.69</c:v>
                </c:pt>
                <c:pt idx="14">
                  <c:v>4.3099999999999996</c:v>
                </c:pt>
                <c:pt idx="15">
                  <c:v>4.59</c:v>
                </c:pt>
                <c:pt idx="16">
                  <c:v>4.7</c:v>
                </c:pt>
                <c:pt idx="17">
                  <c:v>7.62</c:v>
                </c:pt>
                <c:pt idx="18">
                  <c:v>4.42</c:v>
                </c:pt>
                <c:pt idx="19">
                  <c:v>4.46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AEF-4EBE-B269-6FBD58543F6B}"/>
            </c:ext>
          </c:extLst>
        </c:ser>
        <c:ser>
          <c:idx val="6"/>
          <c:order val="4"/>
          <c:tx>
            <c:strRef>
              <c:f>Sheet1!$A$6</c:f>
              <c:strCache>
                <c:ptCount val="1"/>
                <c:pt idx="0">
                  <c:v>Muut menot 3)</c:v>
                </c:pt>
              </c:strCache>
            </c:strRef>
          </c:tx>
          <c:spPr>
            <a:solidFill>
              <a:srgbClr val="C0C0C0"/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dLbls>
            <c:numFmt formatCode="0.0" sourceLinked="0"/>
            <c:spPr>
              <a:noFill/>
              <a:ln w="30495">
                <a:noFill/>
              </a:ln>
            </c:spPr>
            <c:txPr>
              <a:bodyPr/>
              <a:lstStyle/>
              <a:p>
                <a:pPr>
                  <a:defRPr sz="961" b="0" i="0" u="none" strike="noStrike" baseline="0">
                    <a:solidFill>
                      <a:schemeClr val="tx1"/>
                    </a:solidFill>
                    <a:latin typeface="Verdana"/>
                    <a:ea typeface="Verdana"/>
                    <a:cs typeface="Verdana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Sheet1!$B$1:$U$1</c:f>
              <c:strCache>
                <c:ptCount val="20"/>
                <c:pt idx="0">
                  <c:v>97</c:v>
                </c:pt>
                <c:pt idx="1">
                  <c:v>98</c:v>
                </c:pt>
                <c:pt idx="2">
                  <c:v>99</c:v>
                </c:pt>
                <c:pt idx="3">
                  <c:v>00</c:v>
                </c:pt>
                <c:pt idx="4">
                  <c:v>01</c:v>
                </c:pt>
                <c:pt idx="5">
                  <c:v>02</c:v>
                </c:pt>
                <c:pt idx="6">
                  <c:v>03</c:v>
                </c:pt>
                <c:pt idx="7">
                  <c:v>04</c:v>
                </c:pt>
                <c:pt idx="8">
                  <c:v>05</c:v>
                </c:pt>
                <c:pt idx="9">
                  <c:v>06</c:v>
                </c:pt>
                <c:pt idx="10">
                  <c:v>07</c:v>
                </c:pt>
                <c:pt idx="11">
                  <c:v>08</c:v>
                </c:pt>
                <c:pt idx="12">
                  <c:v>09</c:v>
                </c:pt>
                <c:pt idx="13">
                  <c:v>10</c:v>
                </c:pt>
                <c:pt idx="14">
                  <c:v>11</c:v>
                </c:pt>
                <c:pt idx="15">
                  <c:v>12</c:v>
                </c:pt>
                <c:pt idx="16">
                  <c:v>13</c:v>
                </c:pt>
                <c:pt idx="17">
                  <c:v>14</c:v>
                </c:pt>
                <c:pt idx="18">
                  <c:v>15</c:v>
                </c:pt>
                <c:pt idx="19">
                  <c:v>16**</c:v>
                </c:pt>
              </c:strCache>
            </c:strRef>
          </c:cat>
          <c:val>
            <c:numRef>
              <c:f>Sheet1!$B$6:$U$6</c:f>
              <c:numCache>
                <c:formatCode>General</c:formatCode>
                <c:ptCount val="20"/>
                <c:pt idx="0">
                  <c:v>2.74</c:v>
                </c:pt>
                <c:pt idx="1">
                  <c:v>2.33</c:v>
                </c:pt>
                <c:pt idx="2">
                  <c:v>2.3199999999999998</c:v>
                </c:pt>
                <c:pt idx="3">
                  <c:v>2.2599999999999998</c:v>
                </c:pt>
                <c:pt idx="4">
                  <c:v>2.2799999999999998</c:v>
                </c:pt>
                <c:pt idx="5">
                  <c:v>1.72</c:v>
                </c:pt>
                <c:pt idx="6">
                  <c:v>1.32</c:v>
                </c:pt>
                <c:pt idx="7">
                  <c:v>1.34</c:v>
                </c:pt>
                <c:pt idx="8">
                  <c:v>1.57</c:v>
                </c:pt>
                <c:pt idx="9">
                  <c:v>1.85</c:v>
                </c:pt>
                <c:pt idx="10">
                  <c:v>1.68</c:v>
                </c:pt>
                <c:pt idx="11">
                  <c:v>2.12</c:v>
                </c:pt>
                <c:pt idx="12">
                  <c:v>1.96</c:v>
                </c:pt>
                <c:pt idx="13">
                  <c:v>3.0200000000000005</c:v>
                </c:pt>
                <c:pt idx="14">
                  <c:v>2.3500000000000041</c:v>
                </c:pt>
                <c:pt idx="15">
                  <c:v>2.0699999999999967</c:v>
                </c:pt>
                <c:pt idx="16">
                  <c:v>2.7600000000000007</c:v>
                </c:pt>
                <c:pt idx="17">
                  <c:v>3.6300000000000017</c:v>
                </c:pt>
                <c:pt idx="18">
                  <c:v>2.9600000000000026</c:v>
                </c:pt>
                <c:pt idx="19">
                  <c:v>2.7100000000000017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AEF-4EBE-B269-6FBD58543F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220955008"/>
        <c:axId val="220956544"/>
      </c:barChart>
      <c:catAx>
        <c:axId val="220955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81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60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22095654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220956544"/>
        <c:scaling>
          <c:orientation val="minMax"/>
          <c:max val="55"/>
          <c:min val="0"/>
        </c:scaling>
        <c:delete val="0"/>
        <c:axPos val="l"/>
        <c:majorGridlines>
          <c:spPr>
            <a:ln w="3173">
              <a:solidFill>
                <a:schemeClr val="tx1"/>
              </a:solidFill>
              <a:prstDash val="sysDot"/>
            </a:ln>
          </c:spPr>
        </c:majorGridlines>
        <c:numFmt formatCode="0" sourceLinked="0"/>
        <c:majorTickMark val="out"/>
        <c:minorTickMark val="in"/>
        <c:tickLblPos val="nextTo"/>
        <c:spPr>
          <a:ln w="381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60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220955008"/>
        <c:crosses val="autoZero"/>
        <c:crossBetween val="between"/>
        <c:majorUnit val="5"/>
        <c:minorUnit val="1"/>
      </c:valAx>
      <c:spPr>
        <a:noFill/>
        <a:ln w="15248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9.3038448934040729E-2"/>
          <c:y val="5.9206753856156112E-2"/>
          <c:w val="0.35641794213925504"/>
          <c:h val="0.24060362339178262"/>
        </c:manualLayout>
      </c:layout>
      <c:overlay val="0"/>
      <c:spPr>
        <a:solidFill>
          <a:schemeClr val="bg1"/>
        </a:solidFill>
        <a:ln w="3812">
          <a:solidFill>
            <a:schemeClr val="tx1"/>
          </a:solidFill>
          <a:prstDash val="solid"/>
        </a:ln>
      </c:spPr>
      <c:txPr>
        <a:bodyPr/>
        <a:lstStyle/>
        <a:p>
          <a:pPr>
            <a:defRPr sz="1350" b="0" i="0" u="none" strike="noStrike" baseline="0">
              <a:solidFill>
                <a:srgbClr val="000000"/>
              </a:solidFill>
              <a:latin typeface="Verdana"/>
              <a:ea typeface="Verdana"/>
              <a:cs typeface="Verdana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60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8"/>
          <c:y val="3.3492822966507178E-2"/>
          <c:w val="0.90239999999999998"/>
          <c:h val="0.68421052631578949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Palkat ja muut henk.menot</c:v>
                </c:pt>
              </c:strCache>
            </c:strRef>
          </c:tx>
          <c:spPr>
            <a:solidFill>
              <a:srgbClr val="FF99CC"/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dLbls>
            <c:numFmt formatCode="0.0" sourceLinked="0"/>
            <c:spPr>
              <a:noFill/>
              <a:ln w="3368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Verdana"/>
                    <a:cs typeface="Verdana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Sheet1!$B$1:$U$1</c:f>
              <c:strCache>
                <c:ptCount val="20"/>
                <c:pt idx="0">
                  <c:v>97</c:v>
                </c:pt>
                <c:pt idx="1">
                  <c:v>98</c:v>
                </c:pt>
                <c:pt idx="2">
                  <c:v>99</c:v>
                </c:pt>
                <c:pt idx="3">
                  <c:v>00</c:v>
                </c:pt>
                <c:pt idx="4">
                  <c:v>01</c:v>
                </c:pt>
                <c:pt idx="5">
                  <c:v>02</c:v>
                </c:pt>
                <c:pt idx="6">
                  <c:v>03</c:v>
                </c:pt>
                <c:pt idx="7">
                  <c:v>04</c:v>
                </c:pt>
                <c:pt idx="8">
                  <c:v>05</c:v>
                </c:pt>
                <c:pt idx="9">
                  <c:v>06</c:v>
                </c:pt>
                <c:pt idx="10">
                  <c:v>07</c:v>
                </c:pt>
                <c:pt idx="11">
                  <c:v>08</c:v>
                </c:pt>
                <c:pt idx="12">
                  <c:v>09</c:v>
                </c:pt>
                <c:pt idx="13">
                  <c:v>10</c:v>
                </c:pt>
                <c:pt idx="14">
                  <c:v>11</c:v>
                </c:pt>
                <c:pt idx="15">
                  <c:v>12</c:v>
                </c:pt>
                <c:pt idx="16">
                  <c:v>13</c:v>
                </c:pt>
                <c:pt idx="17">
                  <c:v>14</c:v>
                </c:pt>
                <c:pt idx="18">
                  <c:v>15</c:v>
                </c:pt>
                <c:pt idx="19">
                  <c:v>16**</c:v>
                </c:pt>
              </c:strCache>
            </c:strRef>
          </c:cat>
          <c:val>
            <c:numRef>
              <c:f>Sheet1!$B$2:$U$2</c:f>
              <c:numCache>
                <c:formatCode>General</c:formatCode>
                <c:ptCount val="20"/>
                <c:pt idx="0">
                  <c:v>50.2</c:v>
                </c:pt>
                <c:pt idx="1">
                  <c:v>50.9</c:v>
                </c:pt>
                <c:pt idx="2">
                  <c:v>51.4</c:v>
                </c:pt>
                <c:pt idx="3">
                  <c:v>50.5</c:v>
                </c:pt>
                <c:pt idx="4">
                  <c:v>50.4</c:v>
                </c:pt>
                <c:pt idx="5">
                  <c:v>51.8</c:v>
                </c:pt>
                <c:pt idx="6">
                  <c:v>52.5</c:v>
                </c:pt>
                <c:pt idx="7">
                  <c:v>52.3</c:v>
                </c:pt>
                <c:pt idx="8">
                  <c:v>52</c:v>
                </c:pt>
                <c:pt idx="9">
                  <c:v>51</c:v>
                </c:pt>
                <c:pt idx="10">
                  <c:v>51.1</c:v>
                </c:pt>
                <c:pt idx="11">
                  <c:v>49.7</c:v>
                </c:pt>
                <c:pt idx="12">
                  <c:v>49.6</c:v>
                </c:pt>
                <c:pt idx="13">
                  <c:v>45.8</c:v>
                </c:pt>
                <c:pt idx="14">
                  <c:v>48</c:v>
                </c:pt>
                <c:pt idx="15">
                  <c:v>47.8</c:v>
                </c:pt>
                <c:pt idx="16">
                  <c:v>46.599999999999994</c:v>
                </c:pt>
                <c:pt idx="17">
                  <c:v>42.7</c:v>
                </c:pt>
                <c:pt idx="18">
                  <c:v>47.6</c:v>
                </c:pt>
                <c:pt idx="19">
                  <c:v>47.5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CE-4297-8006-E3AE7E7FEB68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Palvelujen ostot</c:v>
                </c:pt>
              </c:strCache>
            </c:strRef>
          </c:tx>
          <c:spPr>
            <a:solidFill>
              <a:srgbClr val="99CCFF"/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dLbls>
            <c:numFmt formatCode="0.0" sourceLinked="0"/>
            <c:spPr>
              <a:noFill/>
              <a:ln w="3368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Verdana"/>
                    <a:cs typeface="Verdana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Sheet1!$B$1:$U$1</c:f>
              <c:strCache>
                <c:ptCount val="20"/>
                <c:pt idx="0">
                  <c:v>97</c:v>
                </c:pt>
                <c:pt idx="1">
                  <c:v>98</c:v>
                </c:pt>
                <c:pt idx="2">
                  <c:v>99</c:v>
                </c:pt>
                <c:pt idx="3">
                  <c:v>00</c:v>
                </c:pt>
                <c:pt idx="4">
                  <c:v>01</c:v>
                </c:pt>
                <c:pt idx="5">
                  <c:v>02</c:v>
                </c:pt>
                <c:pt idx="6">
                  <c:v>03</c:v>
                </c:pt>
                <c:pt idx="7">
                  <c:v>04</c:v>
                </c:pt>
                <c:pt idx="8">
                  <c:v>05</c:v>
                </c:pt>
                <c:pt idx="9">
                  <c:v>06</c:v>
                </c:pt>
                <c:pt idx="10">
                  <c:v>07</c:v>
                </c:pt>
                <c:pt idx="11">
                  <c:v>08</c:v>
                </c:pt>
                <c:pt idx="12">
                  <c:v>09</c:v>
                </c:pt>
                <c:pt idx="13">
                  <c:v>10</c:v>
                </c:pt>
                <c:pt idx="14">
                  <c:v>11</c:v>
                </c:pt>
                <c:pt idx="15">
                  <c:v>12</c:v>
                </c:pt>
                <c:pt idx="16">
                  <c:v>13</c:v>
                </c:pt>
                <c:pt idx="17">
                  <c:v>14</c:v>
                </c:pt>
                <c:pt idx="18">
                  <c:v>15</c:v>
                </c:pt>
                <c:pt idx="19">
                  <c:v>16**</c:v>
                </c:pt>
              </c:strCache>
            </c:strRef>
          </c:cat>
          <c:val>
            <c:numRef>
              <c:f>Sheet1!$B$3:$U$3</c:f>
              <c:numCache>
                <c:formatCode>General</c:formatCode>
                <c:ptCount val="20"/>
                <c:pt idx="0">
                  <c:v>10.7</c:v>
                </c:pt>
                <c:pt idx="1">
                  <c:v>11.3</c:v>
                </c:pt>
                <c:pt idx="2">
                  <c:v>12</c:v>
                </c:pt>
                <c:pt idx="3">
                  <c:v>12.8</c:v>
                </c:pt>
                <c:pt idx="4">
                  <c:v>13.3</c:v>
                </c:pt>
                <c:pt idx="5">
                  <c:v>14.1</c:v>
                </c:pt>
                <c:pt idx="6">
                  <c:v>14.5</c:v>
                </c:pt>
                <c:pt idx="7">
                  <c:v>15.3</c:v>
                </c:pt>
                <c:pt idx="8">
                  <c:v>15.7</c:v>
                </c:pt>
                <c:pt idx="9">
                  <c:v>16.100000000000001</c:v>
                </c:pt>
                <c:pt idx="10">
                  <c:v>16.8</c:v>
                </c:pt>
                <c:pt idx="11">
                  <c:v>17.5</c:v>
                </c:pt>
                <c:pt idx="12">
                  <c:v>19</c:v>
                </c:pt>
                <c:pt idx="13">
                  <c:v>18.8</c:v>
                </c:pt>
                <c:pt idx="14">
                  <c:v>20.7</c:v>
                </c:pt>
                <c:pt idx="15">
                  <c:v>21.1</c:v>
                </c:pt>
                <c:pt idx="16">
                  <c:v>21.4</c:v>
                </c:pt>
                <c:pt idx="17">
                  <c:v>20</c:v>
                </c:pt>
                <c:pt idx="18">
                  <c:v>19.7</c:v>
                </c:pt>
                <c:pt idx="19">
                  <c:v>20.5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CE-4297-8006-E3AE7E7FEB68}"/>
            </c:ext>
          </c:extLst>
        </c:ser>
        <c:ser>
          <c:idx val="0"/>
          <c:order val="2"/>
          <c:tx>
            <c:strRef>
              <c:f>Sheet1!$A$4</c:f>
              <c:strCache>
                <c:ptCount val="1"/>
                <c:pt idx="0">
                  <c:v>Muut toimintamenot 2)</c:v>
                </c:pt>
              </c:strCache>
            </c:strRef>
          </c:tx>
          <c:spPr>
            <a:solidFill>
              <a:srgbClr val="FFCC99"/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dLbls>
            <c:numFmt formatCode="0.0" sourceLinked="0"/>
            <c:spPr>
              <a:noFill/>
              <a:ln w="3368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Verdana"/>
                    <a:cs typeface="Verdana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Sheet1!$B$1:$U$1</c:f>
              <c:strCache>
                <c:ptCount val="20"/>
                <c:pt idx="0">
                  <c:v>97</c:v>
                </c:pt>
                <c:pt idx="1">
                  <c:v>98</c:v>
                </c:pt>
                <c:pt idx="2">
                  <c:v>99</c:v>
                </c:pt>
                <c:pt idx="3">
                  <c:v>00</c:v>
                </c:pt>
                <c:pt idx="4">
                  <c:v>01</c:v>
                </c:pt>
                <c:pt idx="5">
                  <c:v>02</c:v>
                </c:pt>
                <c:pt idx="6">
                  <c:v>03</c:v>
                </c:pt>
                <c:pt idx="7">
                  <c:v>04</c:v>
                </c:pt>
                <c:pt idx="8">
                  <c:v>05</c:v>
                </c:pt>
                <c:pt idx="9">
                  <c:v>06</c:v>
                </c:pt>
                <c:pt idx="10">
                  <c:v>07</c:v>
                </c:pt>
                <c:pt idx="11">
                  <c:v>08</c:v>
                </c:pt>
                <c:pt idx="12">
                  <c:v>09</c:v>
                </c:pt>
                <c:pt idx="13">
                  <c:v>10</c:v>
                </c:pt>
                <c:pt idx="14">
                  <c:v>11</c:v>
                </c:pt>
                <c:pt idx="15">
                  <c:v>12</c:v>
                </c:pt>
                <c:pt idx="16">
                  <c:v>13</c:v>
                </c:pt>
                <c:pt idx="17">
                  <c:v>14</c:v>
                </c:pt>
                <c:pt idx="18">
                  <c:v>15</c:v>
                </c:pt>
                <c:pt idx="19">
                  <c:v>16**</c:v>
                </c:pt>
              </c:strCache>
            </c:strRef>
          </c:cat>
          <c:val>
            <c:numRef>
              <c:f>Sheet1!$B$4:$U$4</c:f>
              <c:numCache>
                <c:formatCode>General</c:formatCode>
                <c:ptCount val="20"/>
                <c:pt idx="0">
                  <c:v>17.399999999999999</c:v>
                </c:pt>
                <c:pt idx="1">
                  <c:v>17.2</c:v>
                </c:pt>
                <c:pt idx="2">
                  <c:v>17.100000000000001</c:v>
                </c:pt>
                <c:pt idx="3">
                  <c:v>16.600000000000001</c:v>
                </c:pt>
                <c:pt idx="4">
                  <c:v>16.600000000000001</c:v>
                </c:pt>
                <c:pt idx="5">
                  <c:v>16.899999999999999</c:v>
                </c:pt>
                <c:pt idx="6">
                  <c:v>17.100000000000001</c:v>
                </c:pt>
                <c:pt idx="7">
                  <c:v>16.8</c:v>
                </c:pt>
                <c:pt idx="8">
                  <c:v>16.899999999999999</c:v>
                </c:pt>
                <c:pt idx="9">
                  <c:v>16.600000000000001</c:v>
                </c:pt>
                <c:pt idx="10">
                  <c:v>16.2</c:v>
                </c:pt>
                <c:pt idx="11">
                  <c:v>16.100000000000001</c:v>
                </c:pt>
                <c:pt idx="12">
                  <c:v>16</c:v>
                </c:pt>
                <c:pt idx="13">
                  <c:v>14.9</c:v>
                </c:pt>
                <c:pt idx="14">
                  <c:v>15.5</c:v>
                </c:pt>
                <c:pt idx="15">
                  <c:v>15.600000000000001</c:v>
                </c:pt>
                <c:pt idx="16">
                  <c:v>15.70000000000001</c:v>
                </c:pt>
                <c:pt idx="17">
                  <c:v>14.700000000000003</c:v>
                </c:pt>
                <c:pt idx="18">
                  <c:v>15.999999999999996</c:v>
                </c:pt>
                <c:pt idx="19">
                  <c:v>15.799999999999997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3CE-4297-8006-E3AE7E7FEB68}"/>
            </c:ext>
          </c:extLst>
        </c:ser>
        <c:ser>
          <c:idx val="5"/>
          <c:order val="3"/>
          <c:tx>
            <c:strRef>
              <c:f>Sheet1!$A$5</c:f>
              <c:strCache>
                <c:ptCount val="1"/>
                <c:pt idx="0">
                  <c:v>Investoinnit</c:v>
                </c:pt>
              </c:strCache>
            </c:strRef>
          </c:tx>
          <c:spPr>
            <a:solidFill>
              <a:srgbClr val="CCFFCC"/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dLbls>
            <c:numFmt formatCode="0.0" sourceLinked="0"/>
            <c:spPr>
              <a:noFill/>
              <a:ln w="3368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 Narrow" panose="020B0606020202030204" pitchFamily="34" charset="0"/>
                    <a:ea typeface="Verdana"/>
                    <a:cs typeface="Verdana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Sheet1!$B$1:$U$1</c:f>
              <c:strCache>
                <c:ptCount val="20"/>
                <c:pt idx="0">
                  <c:v>97</c:v>
                </c:pt>
                <c:pt idx="1">
                  <c:v>98</c:v>
                </c:pt>
                <c:pt idx="2">
                  <c:v>99</c:v>
                </c:pt>
                <c:pt idx="3">
                  <c:v>00</c:v>
                </c:pt>
                <c:pt idx="4">
                  <c:v>01</c:v>
                </c:pt>
                <c:pt idx="5">
                  <c:v>02</c:v>
                </c:pt>
                <c:pt idx="6">
                  <c:v>03</c:v>
                </c:pt>
                <c:pt idx="7">
                  <c:v>04</c:v>
                </c:pt>
                <c:pt idx="8">
                  <c:v>05</c:v>
                </c:pt>
                <c:pt idx="9">
                  <c:v>06</c:v>
                </c:pt>
                <c:pt idx="10">
                  <c:v>07</c:v>
                </c:pt>
                <c:pt idx="11">
                  <c:v>08</c:v>
                </c:pt>
                <c:pt idx="12">
                  <c:v>09</c:v>
                </c:pt>
                <c:pt idx="13">
                  <c:v>10</c:v>
                </c:pt>
                <c:pt idx="14">
                  <c:v>11</c:v>
                </c:pt>
                <c:pt idx="15">
                  <c:v>12</c:v>
                </c:pt>
                <c:pt idx="16">
                  <c:v>13</c:v>
                </c:pt>
                <c:pt idx="17">
                  <c:v>14</c:v>
                </c:pt>
                <c:pt idx="18">
                  <c:v>15</c:v>
                </c:pt>
                <c:pt idx="19">
                  <c:v>16**</c:v>
                </c:pt>
              </c:strCache>
            </c:strRef>
          </c:cat>
          <c:val>
            <c:numRef>
              <c:f>Sheet1!$B$5:$U$5</c:f>
              <c:numCache>
                <c:formatCode>General</c:formatCode>
                <c:ptCount val="20"/>
                <c:pt idx="0">
                  <c:v>9.8000000000000007</c:v>
                </c:pt>
                <c:pt idx="1">
                  <c:v>10.6</c:v>
                </c:pt>
                <c:pt idx="2">
                  <c:v>9.8000000000000007</c:v>
                </c:pt>
                <c:pt idx="3">
                  <c:v>11.2</c:v>
                </c:pt>
                <c:pt idx="4">
                  <c:v>11.3</c:v>
                </c:pt>
                <c:pt idx="5">
                  <c:v>10.9</c:v>
                </c:pt>
                <c:pt idx="6">
                  <c:v>11.3</c:v>
                </c:pt>
                <c:pt idx="7">
                  <c:v>11.1</c:v>
                </c:pt>
                <c:pt idx="8">
                  <c:v>10.4</c:v>
                </c:pt>
                <c:pt idx="9">
                  <c:v>10.8</c:v>
                </c:pt>
                <c:pt idx="10">
                  <c:v>11</c:v>
                </c:pt>
                <c:pt idx="11">
                  <c:v>11</c:v>
                </c:pt>
                <c:pt idx="12">
                  <c:v>10.4</c:v>
                </c:pt>
                <c:pt idx="13">
                  <c:v>13.4</c:v>
                </c:pt>
                <c:pt idx="14">
                  <c:v>10.199999999999999</c:v>
                </c:pt>
                <c:pt idx="15">
                  <c:v>10.4</c:v>
                </c:pt>
                <c:pt idx="16">
                  <c:v>10.3</c:v>
                </c:pt>
                <c:pt idx="17">
                  <c:v>15.3</c:v>
                </c:pt>
                <c:pt idx="18">
                  <c:v>10</c:v>
                </c:pt>
                <c:pt idx="19">
                  <c:v>10.1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3CE-4297-8006-E3AE7E7FEB68}"/>
            </c:ext>
          </c:extLst>
        </c:ser>
        <c:ser>
          <c:idx val="6"/>
          <c:order val="4"/>
          <c:tx>
            <c:strRef>
              <c:f>Sheet1!$A$6</c:f>
              <c:strCache>
                <c:ptCount val="1"/>
                <c:pt idx="0">
                  <c:v>Muut menot 3)</c:v>
                </c:pt>
              </c:strCache>
            </c:strRef>
          </c:tx>
          <c:spPr>
            <a:solidFill>
              <a:srgbClr val="C0C0C0"/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dLbls>
            <c:numFmt formatCode="0.0" sourceLinked="0"/>
            <c:spPr>
              <a:noFill/>
              <a:ln w="3368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Verdana"/>
                    <a:cs typeface="Verdana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Sheet1!$B$1:$U$1</c:f>
              <c:strCache>
                <c:ptCount val="20"/>
                <c:pt idx="0">
                  <c:v>97</c:v>
                </c:pt>
                <c:pt idx="1">
                  <c:v>98</c:v>
                </c:pt>
                <c:pt idx="2">
                  <c:v>99</c:v>
                </c:pt>
                <c:pt idx="3">
                  <c:v>00</c:v>
                </c:pt>
                <c:pt idx="4">
                  <c:v>01</c:v>
                </c:pt>
                <c:pt idx="5">
                  <c:v>02</c:v>
                </c:pt>
                <c:pt idx="6">
                  <c:v>03</c:v>
                </c:pt>
                <c:pt idx="7">
                  <c:v>04</c:v>
                </c:pt>
                <c:pt idx="8">
                  <c:v>05</c:v>
                </c:pt>
                <c:pt idx="9">
                  <c:v>06</c:v>
                </c:pt>
                <c:pt idx="10">
                  <c:v>07</c:v>
                </c:pt>
                <c:pt idx="11">
                  <c:v>08</c:v>
                </c:pt>
                <c:pt idx="12">
                  <c:v>09</c:v>
                </c:pt>
                <c:pt idx="13">
                  <c:v>10</c:v>
                </c:pt>
                <c:pt idx="14">
                  <c:v>11</c:v>
                </c:pt>
                <c:pt idx="15">
                  <c:v>12</c:v>
                </c:pt>
                <c:pt idx="16">
                  <c:v>13</c:v>
                </c:pt>
                <c:pt idx="17">
                  <c:v>14</c:v>
                </c:pt>
                <c:pt idx="18">
                  <c:v>15</c:v>
                </c:pt>
                <c:pt idx="19">
                  <c:v>16**</c:v>
                </c:pt>
              </c:strCache>
            </c:strRef>
          </c:cat>
          <c:val>
            <c:numRef>
              <c:f>Sheet1!$B$6:$U$6</c:f>
              <c:numCache>
                <c:formatCode>General</c:formatCode>
                <c:ptCount val="20"/>
                <c:pt idx="0">
                  <c:v>11.899999999999995</c:v>
                </c:pt>
                <c:pt idx="1">
                  <c:v>9.9999999999999982</c:v>
                </c:pt>
                <c:pt idx="2">
                  <c:v>9.6999999999999993</c:v>
                </c:pt>
                <c:pt idx="3">
                  <c:v>8.9000000000000021</c:v>
                </c:pt>
                <c:pt idx="4">
                  <c:v>8.399999999999995</c:v>
                </c:pt>
                <c:pt idx="5">
                  <c:v>6.3000000000000025</c:v>
                </c:pt>
                <c:pt idx="6">
                  <c:v>4.5999999999999979</c:v>
                </c:pt>
                <c:pt idx="7">
                  <c:v>4.5000000000000053</c:v>
                </c:pt>
                <c:pt idx="8">
                  <c:v>4.9999999999999982</c:v>
                </c:pt>
                <c:pt idx="9">
                  <c:v>5.4999999999999964</c:v>
                </c:pt>
                <c:pt idx="10">
                  <c:v>4.899999999999995</c:v>
                </c:pt>
                <c:pt idx="11">
                  <c:v>5.6999999999999957</c:v>
                </c:pt>
                <c:pt idx="12">
                  <c:v>4.9999999999999982</c:v>
                </c:pt>
                <c:pt idx="13">
                  <c:v>7.1000000000000068</c:v>
                </c:pt>
                <c:pt idx="14">
                  <c:v>5.6000000000000014</c:v>
                </c:pt>
                <c:pt idx="15">
                  <c:v>5.0999999999999996</c:v>
                </c:pt>
                <c:pt idx="16">
                  <c:v>5.9999999999999964</c:v>
                </c:pt>
                <c:pt idx="17">
                  <c:v>7.2999999999999936</c:v>
                </c:pt>
                <c:pt idx="18">
                  <c:v>6.7000000000000064</c:v>
                </c:pt>
                <c:pt idx="19">
                  <c:v>6.1000000000000032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3CE-4297-8006-E3AE7E7FEB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226199040"/>
        <c:axId val="226200576"/>
      </c:barChart>
      <c:catAx>
        <c:axId val="226199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421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60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22620057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226200576"/>
        <c:scaling>
          <c:orientation val="minMax"/>
          <c:max val="100"/>
          <c:min val="0"/>
        </c:scaling>
        <c:delete val="0"/>
        <c:axPos val="l"/>
        <c:majorGridlines>
          <c:spPr>
            <a:ln w="16840">
              <a:solidFill>
                <a:schemeClr val="tx1"/>
              </a:solidFill>
              <a:prstDash val="sysDash"/>
            </a:ln>
          </c:spPr>
        </c:majorGridlines>
        <c:numFmt formatCode="0" sourceLinked="0"/>
        <c:majorTickMark val="out"/>
        <c:minorTickMark val="in"/>
        <c:tickLblPos val="nextTo"/>
        <c:spPr>
          <a:ln w="421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00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226199040"/>
        <c:crosses val="autoZero"/>
        <c:crossBetween val="between"/>
        <c:majorUnit val="10"/>
        <c:minorUnit val="5"/>
      </c:valAx>
      <c:spPr>
        <a:noFill/>
        <a:ln w="16840">
          <a:solidFill>
            <a:schemeClr val="tx1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3.3245170514501092E-2"/>
          <c:y val="0.79187039681081162"/>
          <c:w val="0.93644298992637254"/>
          <c:h val="8.8512607378296748E-2"/>
        </c:manualLayout>
      </c:layout>
      <c:overlay val="0"/>
      <c:spPr>
        <a:solidFill>
          <a:schemeClr val="bg1"/>
        </a:solidFill>
        <a:ln w="4211">
          <a:solidFill>
            <a:schemeClr val="tx1"/>
          </a:solidFill>
          <a:prstDash val="solid"/>
        </a:ln>
      </c:spPr>
      <c:txPr>
        <a:bodyPr/>
        <a:lstStyle/>
        <a:p>
          <a:pPr>
            <a:defRPr sz="1370" b="0" i="0" u="none" strike="noStrike" baseline="0">
              <a:solidFill>
                <a:srgbClr val="000000"/>
              </a:solidFill>
              <a:latin typeface="Verdana"/>
              <a:ea typeface="Verdana"/>
              <a:cs typeface="Verdana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354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1904761904761907E-2"/>
          <c:y val="3.3492822966507178E-2"/>
          <c:w val="0.92063492063492058"/>
          <c:h val="0.84245130882235808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Verotulot</c:v>
                </c:pt>
              </c:strCache>
            </c:strRef>
          </c:tx>
          <c:spPr>
            <a:solidFill>
              <a:srgbClr val="FF99CC"/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dLbls>
            <c:numFmt formatCode="0.0" sourceLinked="0"/>
            <c:spPr>
              <a:noFill/>
              <a:ln w="30495">
                <a:noFill/>
              </a:ln>
            </c:spPr>
            <c:txPr>
              <a:bodyPr/>
              <a:lstStyle/>
              <a:p>
                <a:pPr>
                  <a:defRPr sz="961" b="0" i="0" u="none" strike="noStrike" baseline="0">
                    <a:solidFill>
                      <a:schemeClr val="tx1"/>
                    </a:solidFill>
                    <a:latin typeface="Verdana"/>
                    <a:ea typeface="Verdana"/>
                    <a:cs typeface="Verdana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Sheet1!$B$1:$U$1</c:f>
              <c:strCache>
                <c:ptCount val="20"/>
                <c:pt idx="0">
                  <c:v>97</c:v>
                </c:pt>
                <c:pt idx="1">
                  <c:v>98</c:v>
                </c:pt>
                <c:pt idx="2">
                  <c:v>99</c:v>
                </c:pt>
                <c:pt idx="3">
                  <c:v>00</c:v>
                </c:pt>
                <c:pt idx="4">
                  <c:v>01</c:v>
                </c:pt>
                <c:pt idx="5">
                  <c:v>02</c:v>
                </c:pt>
                <c:pt idx="6">
                  <c:v>03</c:v>
                </c:pt>
                <c:pt idx="7">
                  <c:v>04</c:v>
                </c:pt>
                <c:pt idx="8">
                  <c:v>05</c:v>
                </c:pt>
                <c:pt idx="9">
                  <c:v>06</c:v>
                </c:pt>
                <c:pt idx="10">
                  <c:v>07</c:v>
                </c:pt>
                <c:pt idx="11">
                  <c:v>08</c:v>
                </c:pt>
                <c:pt idx="12">
                  <c:v>09</c:v>
                </c:pt>
                <c:pt idx="13">
                  <c:v>10</c:v>
                </c:pt>
                <c:pt idx="14">
                  <c:v>11</c:v>
                </c:pt>
                <c:pt idx="15">
                  <c:v>12</c:v>
                </c:pt>
                <c:pt idx="16">
                  <c:v>13</c:v>
                </c:pt>
                <c:pt idx="17">
                  <c:v>14</c:v>
                </c:pt>
                <c:pt idx="18">
                  <c:v>15</c:v>
                </c:pt>
                <c:pt idx="19">
                  <c:v>16**</c:v>
                </c:pt>
              </c:strCache>
            </c:strRef>
          </c:cat>
          <c:val>
            <c:numRef>
              <c:f>Sheet1!$B$2:$U$2</c:f>
              <c:numCache>
                <c:formatCode>General</c:formatCode>
                <c:ptCount val="20"/>
                <c:pt idx="0">
                  <c:v>11</c:v>
                </c:pt>
                <c:pt idx="1">
                  <c:v>11.8</c:v>
                </c:pt>
                <c:pt idx="2">
                  <c:v>12.11</c:v>
                </c:pt>
                <c:pt idx="3">
                  <c:v>12.92</c:v>
                </c:pt>
                <c:pt idx="4">
                  <c:v>14.1</c:v>
                </c:pt>
                <c:pt idx="5">
                  <c:v>14.08</c:v>
                </c:pt>
                <c:pt idx="6">
                  <c:v>13.5</c:v>
                </c:pt>
                <c:pt idx="7">
                  <c:v>13.68</c:v>
                </c:pt>
                <c:pt idx="8">
                  <c:v>14.26</c:v>
                </c:pt>
                <c:pt idx="9">
                  <c:v>15.17</c:v>
                </c:pt>
                <c:pt idx="10">
                  <c:v>16.3</c:v>
                </c:pt>
                <c:pt idx="11">
                  <c:v>17.53</c:v>
                </c:pt>
                <c:pt idx="12">
                  <c:v>17.61</c:v>
                </c:pt>
                <c:pt idx="13">
                  <c:v>18.350000000000001</c:v>
                </c:pt>
                <c:pt idx="14">
                  <c:v>19.07</c:v>
                </c:pt>
                <c:pt idx="15">
                  <c:v>19.32</c:v>
                </c:pt>
                <c:pt idx="16">
                  <c:v>20.64</c:v>
                </c:pt>
                <c:pt idx="17">
                  <c:v>21.18</c:v>
                </c:pt>
                <c:pt idx="18">
                  <c:v>21.77</c:v>
                </c:pt>
                <c:pt idx="19">
                  <c:v>21.96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E3-48F2-85CA-334CFCB35164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Valtionosuudet 2)</c:v>
                </c:pt>
              </c:strCache>
            </c:strRef>
          </c:tx>
          <c:spPr>
            <a:solidFill>
              <a:srgbClr val="CCFFCC"/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dLbls>
            <c:numFmt formatCode="0.0" sourceLinked="0"/>
            <c:spPr>
              <a:noFill/>
              <a:ln w="30495">
                <a:noFill/>
              </a:ln>
            </c:spPr>
            <c:txPr>
              <a:bodyPr/>
              <a:lstStyle/>
              <a:p>
                <a:pPr>
                  <a:defRPr sz="961" b="0" i="0" u="none" strike="noStrike" baseline="0">
                    <a:solidFill>
                      <a:schemeClr val="tx1"/>
                    </a:solidFill>
                    <a:latin typeface="Verdana"/>
                    <a:ea typeface="Verdana"/>
                    <a:cs typeface="Verdana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Sheet1!$B$1:$U$1</c:f>
              <c:strCache>
                <c:ptCount val="20"/>
                <c:pt idx="0">
                  <c:v>97</c:v>
                </c:pt>
                <c:pt idx="1">
                  <c:v>98</c:v>
                </c:pt>
                <c:pt idx="2">
                  <c:v>99</c:v>
                </c:pt>
                <c:pt idx="3">
                  <c:v>00</c:v>
                </c:pt>
                <c:pt idx="4">
                  <c:v>01</c:v>
                </c:pt>
                <c:pt idx="5">
                  <c:v>02</c:v>
                </c:pt>
                <c:pt idx="6">
                  <c:v>03</c:v>
                </c:pt>
                <c:pt idx="7">
                  <c:v>04</c:v>
                </c:pt>
                <c:pt idx="8">
                  <c:v>05</c:v>
                </c:pt>
                <c:pt idx="9">
                  <c:v>06</c:v>
                </c:pt>
                <c:pt idx="10">
                  <c:v>07</c:v>
                </c:pt>
                <c:pt idx="11">
                  <c:v>08</c:v>
                </c:pt>
                <c:pt idx="12">
                  <c:v>09</c:v>
                </c:pt>
                <c:pt idx="13">
                  <c:v>10</c:v>
                </c:pt>
                <c:pt idx="14">
                  <c:v>11</c:v>
                </c:pt>
                <c:pt idx="15">
                  <c:v>12</c:v>
                </c:pt>
                <c:pt idx="16">
                  <c:v>13</c:v>
                </c:pt>
                <c:pt idx="17">
                  <c:v>14</c:v>
                </c:pt>
                <c:pt idx="18">
                  <c:v>15</c:v>
                </c:pt>
                <c:pt idx="19">
                  <c:v>16**</c:v>
                </c:pt>
              </c:strCache>
            </c:strRef>
          </c:cat>
          <c:val>
            <c:numRef>
              <c:f>Sheet1!$B$3:$U$3</c:f>
              <c:numCache>
                <c:formatCode>General</c:formatCode>
                <c:ptCount val="20"/>
                <c:pt idx="0">
                  <c:v>3.33</c:v>
                </c:pt>
                <c:pt idx="1">
                  <c:v>3.18</c:v>
                </c:pt>
                <c:pt idx="2">
                  <c:v>3.19</c:v>
                </c:pt>
                <c:pt idx="3">
                  <c:v>3.35</c:v>
                </c:pt>
                <c:pt idx="4">
                  <c:v>3.67</c:v>
                </c:pt>
                <c:pt idx="5">
                  <c:v>3.89</c:v>
                </c:pt>
                <c:pt idx="6">
                  <c:v>4.29</c:v>
                </c:pt>
                <c:pt idx="7">
                  <c:v>4.74</c:v>
                </c:pt>
                <c:pt idx="8">
                  <c:v>5.07</c:v>
                </c:pt>
                <c:pt idx="9">
                  <c:v>5.5</c:v>
                </c:pt>
                <c:pt idx="10">
                  <c:v>5.76</c:v>
                </c:pt>
                <c:pt idx="11">
                  <c:v>6.43</c:v>
                </c:pt>
                <c:pt idx="12">
                  <c:v>6.91</c:v>
                </c:pt>
                <c:pt idx="13">
                  <c:v>7.43</c:v>
                </c:pt>
                <c:pt idx="14">
                  <c:v>7.66</c:v>
                </c:pt>
                <c:pt idx="15">
                  <c:v>8.07</c:v>
                </c:pt>
                <c:pt idx="16">
                  <c:v>8.2899999999999991</c:v>
                </c:pt>
                <c:pt idx="17">
                  <c:v>8.1999999999999993</c:v>
                </c:pt>
                <c:pt idx="18">
                  <c:v>8.23</c:v>
                </c:pt>
                <c:pt idx="19">
                  <c:v>8.8000000000000007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E3-48F2-85CA-334CFCB35164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Toimintatulot</c:v>
                </c:pt>
              </c:strCache>
            </c:strRef>
          </c:tx>
          <c:spPr>
            <a:solidFill>
              <a:srgbClr val="99CCFF"/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dLbls>
            <c:numFmt formatCode="0.0" sourceLinked="0"/>
            <c:spPr>
              <a:noFill/>
              <a:ln w="30495">
                <a:noFill/>
              </a:ln>
            </c:spPr>
            <c:txPr>
              <a:bodyPr/>
              <a:lstStyle/>
              <a:p>
                <a:pPr>
                  <a:defRPr sz="961" b="0" i="0" u="none" strike="noStrike" baseline="0">
                    <a:solidFill>
                      <a:schemeClr val="tx1"/>
                    </a:solidFill>
                    <a:latin typeface="Verdana"/>
                    <a:ea typeface="Verdana"/>
                    <a:cs typeface="Verdana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Sheet1!$B$1:$U$1</c:f>
              <c:strCache>
                <c:ptCount val="20"/>
                <c:pt idx="0">
                  <c:v>97</c:v>
                </c:pt>
                <c:pt idx="1">
                  <c:v>98</c:v>
                </c:pt>
                <c:pt idx="2">
                  <c:v>99</c:v>
                </c:pt>
                <c:pt idx="3">
                  <c:v>00</c:v>
                </c:pt>
                <c:pt idx="4">
                  <c:v>01</c:v>
                </c:pt>
                <c:pt idx="5">
                  <c:v>02</c:v>
                </c:pt>
                <c:pt idx="6">
                  <c:v>03</c:v>
                </c:pt>
                <c:pt idx="7">
                  <c:v>04</c:v>
                </c:pt>
                <c:pt idx="8">
                  <c:v>05</c:v>
                </c:pt>
                <c:pt idx="9">
                  <c:v>06</c:v>
                </c:pt>
                <c:pt idx="10">
                  <c:v>07</c:v>
                </c:pt>
                <c:pt idx="11">
                  <c:v>08</c:v>
                </c:pt>
                <c:pt idx="12">
                  <c:v>09</c:v>
                </c:pt>
                <c:pt idx="13">
                  <c:v>10</c:v>
                </c:pt>
                <c:pt idx="14">
                  <c:v>11</c:v>
                </c:pt>
                <c:pt idx="15">
                  <c:v>12</c:v>
                </c:pt>
                <c:pt idx="16">
                  <c:v>13</c:v>
                </c:pt>
                <c:pt idx="17">
                  <c:v>14</c:v>
                </c:pt>
                <c:pt idx="18">
                  <c:v>15</c:v>
                </c:pt>
                <c:pt idx="19">
                  <c:v>16**</c:v>
                </c:pt>
              </c:strCache>
            </c:strRef>
          </c:cat>
          <c:val>
            <c:numRef>
              <c:f>Sheet1!$B$4:$U$4</c:f>
              <c:numCache>
                <c:formatCode>General</c:formatCode>
                <c:ptCount val="20"/>
                <c:pt idx="0">
                  <c:v>5.8</c:v>
                </c:pt>
                <c:pt idx="1">
                  <c:v>5.97</c:v>
                </c:pt>
                <c:pt idx="2">
                  <c:v>6.16</c:v>
                </c:pt>
                <c:pt idx="3">
                  <c:v>6.39</c:v>
                </c:pt>
                <c:pt idx="4">
                  <c:v>6.64</c:v>
                </c:pt>
                <c:pt idx="5">
                  <c:v>6.99</c:v>
                </c:pt>
                <c:pt idx="6">
                  <c:v>7.45</c:v>
                </c:pt>
                <c:pt idx="7">
                  <c:v>7.89</c:v>
                </c:pt>
                <c:pt idx="8">
                  <c:v>8.3000000000000007</c:v>
                </c:pt>
                <c:pt idx="9">
                  <c:v>8.81</c:v>
                </c:pt>
                <c:pt idx="10">
                  <c:v>9.1199999999999992</c:v>
                </c:pt>
                <c:pt idx="11">
                  <c:v>9.75</c:v>
                </c:pt>
                <c:pt idx="12">
                  <c:v>10.07</c:v>
                </c:pt>
                <c:pt idx="13">
                  <c:v>10.9</c:v>
                </c:pt>
                <c:pt idx="14">
                  <c:v>11.4</c:v>
                </c:pt>
                <c:pt idx="15">
                  <c:v>11.64</c:v>
                </c:pt>
                <c:pt idx="16">
                  <c:v>11.9</c:v>
                </c:pt>
                <c:pt idx="17">
                  <c:v>11.78</c:v>
                </c:pt>
                <c:pt idx="18">
                  <c:v>9.19</c:v>
                </c:pt>
                <c:pt idx="19">
                  <c:v>9.2799999999999994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DE3-48F2-85CA-334CFCB35164}"/>
            </c:ext>
          </c:extLst>
        </c:ser>
        <c:ser>
          <c:idx val="5"/>
          <c:order val="3"/>
          <c:tx>
            <c:strRef>
              <c:f>Sheet1!$A$5</c:f>
              <c:strCache>
                <c:ptCount val="1"/>
                <c:pt idx="0">
                  <c:v>Muut tulot 3)</c:v>
                </c:pt>
              </c:strCache>
            </c:strRef>
          </c:tx>
          <c:spPr>
            <a:solidFill>
              <a:srgbClr val="C0C0C0"/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dLbls>
            <c:numFmt formatCode="0.0" sourceLinked="0"/>
            <c:spPr>
              <a:noFill/>
              <a:ln w="30495">
                <a:noFill/>
              </a:ln>
            </c:spPr>
            <c:txPr>
              <a:bodyPr/>
              <a:lstStyle/>
              <a:p>
                <a:pPr>
                  <a:defRPr sz="960" b="0" i="0" u="none" strike="noStrike" baseline="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Sheet1!$B$1:$U$1</c:f>
              <c:strCache>
                <c:ptCount val="20"/>
                <c:pt idx="0">
                  <c:v>97</c:v>
                </c:pt>
                <c:pt idx="1">
                  <c:v>98</c:v>
                </c:pt>
                <c:pt idx="2">
                  <c:v>99</c:v>
                </c:pt>
                <c:pt idx="3">
                  <c:v>00</c:v>
                </c:pt>
                <c:pt idx="4">
                  <c:v>01</c:v>
                </c:pt>
                <c:pt idx="5">
                  <c:v>02</c:v>
                </c:pt>
                <c:pt idx="6">
                  <c:v>03</c:v>
                </c:pt>
                <c:pt idx="7">
                  <c:v>04</c:v>
                </c:pt>
                <c:pt idx="8">
                  <c:v>05</c:v>
                </c:pt>
                <c:pt idx="9">
                  <c:v>06</c:v>
                </c:pt>
                <c:pt idx="10">
                  <c:v>07</c:v>
                </c:pt>
                <c:pt idx="11">
                  <c:v>08</c:v>
                </c:pt>
                <c:pt idx="12">
                  <c:v>09</c:v>
                </c:pt>
                <c:pt idx="13">
                  <c:v>10</c:v>
                </c:pt>
                <c:pt idx="14">
                  <c:v>11</c:v>
                </c:pt>
                <c:pt idx="15">
                  <c:v>12</c:v>
                </c:pt>
                <c:pt idx="16">
                  <c:v>13</c:v>
                </c:pt>
                <c:pt idx="17">
                  <c:v>14</c:v>
                </c:pt>
                <c:pt idx="18">
                  <c:v>15</c:v>
                </c:pt>
                <c:pt idx="19">
                  <c:v>16**</c:v>
                </c:pt>
              </c:strCache>
            </c:strRef>
          </c:cat>
          <c:val>
            <c:numRef>
              <c:f>Sheet1!$B$5:$U$5</c:f>
              <c:numCache>
                <c:formatCode>General</c:formatCode>
                <c:ptCount val="20"/>
                <c:pt idx="0">
                  <c:v>2.15</c:v>
                </c:pt>
                <c:pt idx="1">
                  <c:v>2.2799999999999998</c:v>
                </c:pt>
                <c:pt idx="2">
                  <c:v>2.33</c:v>
                </c:pt>
                <c:pt idx="3">
                  <c:v>2.74</c:v>
                </c:pt>
                <c:pt idx="4">
                  <c:v>2.25</c:v>
                </c:pt>
                <c:pt idx="5">
                  <c:v>2.83</c:v>
                </c:pt>
                <c:pt idx="6">
                  <c:v>2.82</c:v>
                </c:pt>
                <c:pt idx="7">
                  <c:v>3.08</c:v>
                </c:pt>
                <c:pt idx="8">
                  <c:v>3.24</c:v>
                </c:pt>
                <c:pt idx="9">
                  <c:v>3.9</c:v>
                </c:pt>
                <c:pt idx="10">
                  <c:v>3.18</c:v>
                </c:pt>
                <c:pt idx="11">
                  <c:v>3.19</c:v>
                </c:pt>
                <c:pt idx="12">
                  <c:v>3.9700000000000024</c:v>
                </c:pt>
                <c:pt idx="13">
                  <c:v>6.3800000000000008</c:v>
                </c:pt>
                <c:pt idx="14">
                  <c:v>3.5999999999999961</c:v>
                </c:pt>
                <c:pt idx="15">
                  <c:v>4.68</c:v>
                </c:pt>
                <c:pt idx="16">
                  <c:v>5.7700000000000014</c:v>
                </c:pt>
                <c:pt idx="17">
                  <c:v>8.3600000000000048</c:v>
                </c:pt>
                <c:pt idx="18">
                  <c:v>4.7199999999999971</c:v>
                </c:pt>
                <c:pt idx="19">
                  <c:v>4.3100000000000005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DE3-48F2-85CA-334CFCB351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226822400"/>
        <c:axId val="226840576"/>
      </c:barChart>
      <c:catAx>
        <c:axId val="226822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81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60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22684057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226840576"/>
        <c:scaling>
          <c:orientation val="minMax"/>
          <c:max val="55"/>
          <c:min val="0"/>
        </c:scaling>
        <c:delete val="0"/>
        <c:axPos val="l"/>
        <c:majorGridlines>
          <c:spPr>
            <a:ln w="3173">
              <a:solidFill>
                <a:schemeClr val="tx1"/>
              </a:solidFill>
              <a:prstDash val="sysDash"/>
            </a:ln>
          </c:spPr>
        </c:majorGridlines>
        <c:numFmt formatCode="0" sourceLinked="0"/>
        <c:majorTickMark val="out"/>
        <c:minorTickMark val="in"/>
        <c:tickLblPos val="nextTo"/>
        <c:spPr>
          <a:ln w="381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00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226822400"/>
        <c:crosses val="autoZero"/>
        <c:crossBetween val="between"/>
        <c:majorUnit val="5"/>
        <c:minorUnit val="1"/>
      </c:valAx>
      <c:spPr>
        <a:noFill/>
        <a:ln w="15248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5231849951340354"/>
          <c:y val="7.1770403699537563E-2"/>
          <c:w val="0.26672918694151998"/>
          <c:h val="0.20172436778735992"/>
        </c:manualLayout>
      </c:layout>
      <c:overlay val="0"/>
      <c:spPr>
        <a:solidFill>
          <a:schemeClr val="bg1"/>
        </a:solidFill>
        <a:ln w="3812">
          <a:solidFill>
            <a:schemeClr val="tx1"/>
          </a:solidFill>
          <a:prstDash val="solid"/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Verdana"/>
              <a:ea typeface="Verdana"/>
              <a:cs typeface="Verdana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60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9365079365079361E-2"/>
          <c:y val="3.3492822966507178E-2"/>
          <c:w val="0.90317460317460319"/>
          <c:h val="0.74401913875598091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Verotulot</c:v>
                </c:pt>
              </c:strCache>
            </c:strRef>
          </c:tx>
          <c:spPr>
            <a:solidFill>
              <a:srgbClr val="FF99CC"/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dLbls>
            <c:numFmt formatCode="0.0" sourceLinked="0"/>
            <c:spPr>
              <a:noFill/>
              <a:ln w="31069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Verdana"/>
                    <a:cs typeface="Verdana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Sheet1!$B$1:$U$1</c:f>
              <c:strCache>
                <c:ptCount val="20"/>
                <c:pt idx="0">
                  <c:v>97</c:v>
                </c:pt>
                <c:pt idx="1">
                  <c:v>98</c:v>
                </c:pt>
                <c:pt idx="2">
                  <c:v>99</c:v>
                </c:pt>
                <c:pt idx="3">
                  <c:v>00</c:v>
                </c:pt>
                <c:pt idx="4">
                  <c:v>01</c:v>
                </c:pt>
                <c:pt idx="5">
                  <c:v>02</c:v>
                </c:pt>
                <c:pt idx="6">
                  <c:v>03</c:v>
                </c:pt>
                <c:pt idx="7">
                  <c:v>04</c:v>
                </c:pt>
                <c:pt idx="8">
                  <c:v>05</c:v>
                </c:pt>
                <c:pt idx="9">
                  <c:v>06</c:v>
                </c:pt>
                <c:pt idx="10">
                  <c:v>07</c:v>
                </c:pt>
                <c:pt idx="11">
                  <c:v>08</c:v>
                </c:pt>
                <c:pt idx="12">
                  <c:v>09</c:v>
                </c:pt>
                <c:pt idx="13">
                  <c:v>10</c:v>
                </c:pt>
                <c:pt idx="14">
                  <c:v>11</c:v>
                </c:pt>
                <c:pt idx="15">
                  <c:v>12</c:v>
                </c:pt>
                <c:pt idx="16">
                  <c:v>13</c:v>
                </c:pt>
                <c:pt idx="17">
                  <c:v>14</c:v>
                </c:pt>
                <c:pt idx="18">
                  <c:v>15</c:v>
                </c:pt>
                <c:pt idx="19">
                  <c:v>16**</c:v>
                </c:pt>
              </c:strCache>
            </c:strRef>
          </c:cat>
          <c:val>
            <c:numRef>
              <c:f>Sheet1!$B$2:$U$2</c:f>
              <c:numCache>
                <c:formatCode>General</c:formatCode>
                <c:ptCount val="20"/>
                <c:pt idx="0">
                  <c:v>49.3</c:v>
                </c:pt>
                <c:pt idx="1">
                  <c:v>50.8</c:v>
                </c:pt>
                <c:pt idx="2">
                  <c:v>50.9</c:v>
                </c:pt>
                <c:pt idx="3">
                  <c:v>50.9</c:v>
                </c:pt>
                <c:pt idx="4">
                  <c:v>52.9</c:v>
                </c:pt>
                <c:pt idx="5">
                  <c:v>50.7</c:v>
                </c:pt>
                <c:pt idx="6">
                  <c:v>48.1</c:v>
                </c:pt>
                <c:pt idx="7">
                  <c:v>46.6</c:v>
                </c:pt>
                <c:pt idx="8">
                  <c:v>46.2</c:v>
                </c:pt>
                <c:pt idx="9">
                  <c:v>45.4</c:v>
                </c:pt>
                <c:pt idx="10">
                  <c:v>47.4</c:v>
                </c:pt>
                <c:pt idx="11">
                  <c:v>47.5</c:v>
                </c:pt>
                <c:pt idx="12">
                  <c:v>45.7</c:v>
                </c:pt>
                <c:pt idx="13">
                  <c:v>42.6</c:v>
                </c:pt>
                <c:pt idx="14">
                  <c:v>45.7</c:v>
                </c:pt>
                <c:pt idx="15">
                  <c:v>44.2</c:v>
                </c:pt>
                <c:pt idx="16">
                  <c:v>44.3</c:v>
                </c:pt>
                <c:pt idx="17">
                  <c:v>42.8</c:v>
                </c:pt>
                <c:pt idx="18">
                  <c:v>49.6</c:v>
                </c:pt>
                <c:pt idx="19">
                  <c:v>49.5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B2-423E-832C-15522DEA2CBF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Valtionosuudet 2)</c:v>
                </c:pt>
              </c:strCache>
            </c:strRef>
          </c:tx>
          <c:spPr>
            <a:solidFill>
              <a:srgbClr val="CCFFCC"/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dLbls>
            <c:numFmt formatCode="0.0" sourceLinked="0"/>
            <c:spPr>
              <a:noFill/>
              <a:ln w="31069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Verdana"/>
                    <a:cs typeface="Verdana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Sheet1!$B$1:$U$1</c:f>
              <c:strCache>
                <c:ptCount val="20"/>
                <c:pt idx="0">
                  <c:v>97</c:v>
                </c:pt>
                <c:pt idx="1">
                  <c:v>98</c:v>
                </c:pt>
                <c:pt idx="2">
                  <c:v>99</c:v>
                </c:pt>
                <c:pt idx="3">
                  <c:v>00</c:v>
                </c:pt>
                <c:pt idx="4">
                  <c:v>01</c:v>
                </c:pt>
                <c:pt idx="5">
                  <c:v>02</c:v>
                </c:pt>
                <c:pt idx="6">
                  <c:v>03</c:v>
                </c:pt>
                <c:pt idx="7">
                  <c:v>04</c:v>
                </c:pt>
                <c:pt idx="8">
                  <c:v>05</c:v>
                </c:pt>
                <c:pt idx="9">
                  <c:v>06</c:v>
                </c:pt>
                <c:pt idx="10">
                  <c:v>07</c:v>
                </c:pt>
                <c:pt idx="11">
                  <c:v>08</c:v>
                </c:pt>
                <c:pt idx="12">
                  <c:v>09</c:v>
                </c:pt>
                <c:pt idx="13">
                  <c:v>10</c:v>
                </c:pt>
                <c:pt idx="14">
                  <c:v>11</c:v>
                </c:pt>
                <c:pt idx="15">
                  <c:v>12</c:v>
                </c:pt>
                <c:pt idx="16">
                  <c:v>13</c:v>
                </c:pt>
                <c:pt idx="17">
                  <c:v>14</c:v>
                </c:pt>
                <c:pt idx="18">
                  <c:v>15</c:v>
                </c:pt>
                <c:pt idx="19">
                  <c:v>16**</c:v>
                </c:pt>
              </c:strCache>
            </c:strRef>
          </c:cat>
          <c:val>
            <c:numRef>
              <c:f>Sheet1!$B$3:$U$3</c:f>
              <c:numCache>
                <c:formatCode>General</c:formatCode>
                <c:ptCount val="20"/>
                <c:pt idx="0">
                  <c:v>14.9</c:v>
                </c:pt>
                <c:pt idx="1">
                  <c:v>13.7</c:v>
                </c:pt>
                <c:pt idx="2">
                  <c:v>13.4</c:v>
                </c:pt>
                <c:pt idx="3">
                  <c:v>13.2</c:v>
                </c:pt>
                <c:pt idx="4">
                  <c:v>13.8</c:v>
                </c:pt>
                <c:pt idx="5">
                  <c:v>14</c:v>
                </c:pt>
                <c:pt idx="6">
                  <c:v>15.3</c:v>
                </c:pt>
                <c:pt idx="7">
                  <c:v>16.100000000000001</c:v>
                </c:pt>
                <c:pt idx="8">
                  <c:v>16.399999999999999</c:v>
                </c:pt>
                <c:pt idx="9">
                  <c:v>16.5</c:v>
                </c:pt>
                <c:pt idx="10">
                  <c:v>16.8</c:v>
                </c:pt>
                <c:pt idx="11">
                  <c:v>17.399999999999999</c:v>
                </c:pt>
                <c:pt idx="12">
                  <c:v>17.899999999999999</c:v>
                </c:pt>
                <c:pt idx="13">
                  <c:v>17.3</c:v>
                </c:pt>
                <c:pt idx="14">
                  <c:v>18.399999999999999</c:v>
                </c:pt>
                <c:pt idx="15">
                  <c:v>18.5</c:v>
                </c:pt>
                <c:pt idx="16">
                  <c:v>17.8</c:v>
                </c:pt>
                <c:pt idx="17">
                  <c:v>16.5</c:v>
                </c:pt>
                <c:pt idx="18">
                  <c:v>18.8</c:v>
                </c:pt>
                <c:pt idx="19">
                  <c:v>19.8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B2-423E-832C-15522DEA2CBF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Toimintatulot</c:v>
                </c:pt>
              </c:strCache>
            </c:strRef>
          </c:tx>
          <c:spPr>
            <a:solidFill>
              <a:srgbClr val="99CCFF"/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dLbls>
            <c:numFmt formatCode="0.0" sourceLinked="0"/>
            <c:spPr>
              <a:noFill/>
              <a:ln w="31069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Verdana"/>
                    <a:cs typeface="Verdana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Sheet1!$B$1:$U$1</c:f>
              <c:strCache>
                <c:ptCount val="20"/>
                <c:pt idx="0">
                  <c:v>97</c:v>
                </c:pt>
                <c:pt idx="1">
                  <c:v>98</c:v>
                </c:pt>
                <c:pt idx="2">
                  <c:v>99</c:v>
                </c:pt>
                <c:pt idx="3">
                  <c:v>00</c:v>
                </c:pt>
                <c:pt idx="4">
                  <c:v>01</c:v>
                </c:pt>
                <c:pt idx="5">
                  <c:v>02</c:v>
                </c:pt>
                <c:pt idx="6">
                  <c:v>03</c:v>
                </c:pt>
                <c:pt idx="7">
                  <c:v>04</c:v>
                </c:pt>
                <c:pt idx="8">
                  <c:v>05</c:v>
                </c:pt>
                <c:pt idx="9">
                  <c:v>06</c:v>
                </c:pt>
                <c:pt idx="10">
                  <c:v>07</c:v>
                </c:pt>
                <c:pt idx="11">
                  <c:v>08</c:v>
                </c:pt>
                <c:pt idx="12">
                  <c:v>09</c:v>
                </c:pt>
                <c:pt idx="13">
                  <c:v>10</c:v>
                </c:pt>
                <c:pt idx="14">
                  <c:v>11</c:v>
                </c:pt>
                <c:pt idx="15">
                  <c:v>12</c:v>
                </c:pt>
                <c:pt idx="16">
                  <c:v>13</c:v>
                </c:pt>
                <c:pt idx="17">
                  <c:v>14</c:v>
                </c:pt>
                <c:pt idx="18">
                  <c:v>15</c:v>
                </c:pt>
                <c:pt idx="19">
                  <c:v>16**</c:v>
                </c:pt>
              </c:strCache>
            </c:strRef>
          </c:cat>
          <c:val>
            <c:numRef>
              <c:f>Sheet1!$B$4:$U$4</c:f>
              <c:numCache>
                <c:formatCode>General</c:formatCode>
                <c:ptCount val="20"/>
                <c:pt idx="0">
                  <c:v>26</c:v>
                </c:pt>
                <c:pt idx="1">
                  <c:v>25.7</c:v>
                </c:pt>
                <c:pt idx="2">
                  <c:v>25.9</c:v>
                </c:pt>
                <c:pt idx="3">
                  <c:v>25.2</c:v>
                </c:pt>
                <c:pt idx="4">
                  <c:v>24.9</c:v>
                </c:pt>
                <c:pt idx="5">
                  <c:v>25.1</c:v>
                </c:pt>
                <c:pt idx="6">
                  <c:v>26.6</c:v>
                </c:pt>
                <c:pt idx="7">
                  <c:v>26.8</c:v>
                </c:pt>
                <c:pt idx="8">
                  <c:v>26.9</c:v>
                </c:pt>
                <c:pt idx="9">
                  <c:v>26.4</c:v>
                </c:pt>
                <c:pt idx="10">
                  <c:v>26.6</c:v>
                </c:pt>
                <c:pt idx="11">
                  <c:v>26.4</c:v>
                </c:pt>
                <c:pt idx="12">
                  <c:v>26.1</c:v>
                </c:pt>
                <c:pt idx="13">
                  <c:v>25.3</c:v>
                </c:pt>
                <c:pt idx="14">
                  <c:v>27.3</c:v>
                </c:pt>
                <c:pt idx="15">
                  <c:v>26.6</c:v>
                </c:pt>
                <c:pt idx="16">
                  <c:v>25.5</c:v>
                </c:pt>
                <c:pt idx="17">
                  <c:v>23.8</c:v>
                </c:pt>
                <c:pt idx="18">
                  <c:v>20.9</c:v>
                </c:pt>
                <c:pt idx="19">
                  <c:v>20.9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5B2-423E-832C-15522DEA2CBF}"/>
            </c:ext>
          </c:extLst>
        </c:ser>
        <c:ser>
          <c:idx val="5"/>
          <c:order val="3"/>
          <c:tx>
            <c:strRef>
              <c:f>Sheet1!$A$5</c:f>
              <c:strCache>
                <c:ptCount val="1"/>
                <c:pt idx="0">
                  <c:v>Muut tulot 3)</c:v>
                </c:pt>
              </c:strCache>
            </c:strRef>
          </c:tx>
          <c:spPr>
            <a:solidFill>
              <a:srgbClr val="C0C0C0"/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dLbls>
            <c:numFmt formatCode="0.0" sourceLinked="0"/>
            <c:spPr>
              <a:noFill/>
              <a:ln w="31069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 Narrow" panose="020B0606020202030204" pitchFamily="34" charset="0"/>
                    <a:ea typeface="Verdana"/>
                    <a:cs typeface="Verdana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Sheet1!$B$1:$U$1</c:f>
              <c:strCache>
                <c:ptCount val="20"/>
                <c:pt idx="0">
                  <c:v>97</c:v>
                </c:pt>
                <c:pt idx="1">
                  <c:v>98</c:v>
                </c:pt>
                <c:pt idx="2">
                  <c:v>99</c:v>
                </c:pt>
                <c:pt idx="3">
                  <c:v>00</c:v>
                </c:pt>
                <c:pt idx="4">
                  <c:v>01</c:v>
                </c:pt>
                <c:pt idx="5">
                  <c:v>02</c:v>
                </c:pt>
                <c:pt idx="6">
                  <c:v>03</c:v>
                </c:pt>
                <c:pt idx="7">
                  <c:v>04</c:v>
                </c:pt>
                <c:pt idx="8">
                  <c:v>05</c:v>
                </c:pt>
                <c:pt idx="9">
                  <c:v>06</c:v>
                </c:pt>
                <c:pt idx="10">
                  <c:v>07</c:v>
                </c:pt>
                <c:pt idx="11">
                  <c:v>08</c:v>
                </c:pt>
                <c:pt idx="12">
                  <c:v>09</c:v>
                </c:pt>
                <c:pt idx="13">
                  <c:v>10</c:v>
                </c:pt>
                <c:pt idx="14">
                  <c:v>11</c:v>
                </c:pt>
                <c:pt idx="15">
                  <c:v>12</c:v>
                </c:pt>
                <c:pt idx="16">
                  <c:v>13</c:v>
                </c:pt>
                <c:pt idx="17">
                  <c:v>14</c:v>
                </c:pt>
                <c:pt idx="18">
                  <c:v>15</c:v>
                </c:pt>
                <c:pt idx="19">
                  <c:v>16**</c:v>
                </c:pt>
              </c:strCache>
            </c:strRef>
          </c:cat>
          <c:val>
            <c:numRef>
              <c:f>Sheet1!$B$5:$U$5</c:f>
              <c:numCache>
                <c:formatCode>General</c:formatCode>
                <c:ptCount val="20"/>
                <c:pt idx="0">
                  <c:v>9.8000000000000043</c:v>
                </c:pt>
                <c:pt idx="1">
                  <c:v>9.8000000000000007</c:v>
                </c:pt>
                <c:pt idx="2">
                  <c:v>9.8000000000000043</c:v>
                </c:pt>
                <c:pt idx="3">
                  <c:v>10.700000000000006</c:v>
                </c:pt>
                <c:pt idx="4">
                  <c:v>8.3999999999999986</c:v>
                </c:pt>
                <c:pt idx="5">
                  <c:v>10.199999999999996</c:v>
                </c:pt>
                <c:pt idx="6">
                  <c:v>9.9999999999999929</c:v>
                </c:pt>
                <c:pt idx="7">
                  <c:v>10.499999999999996</c:v>
                </c:pt>
                <c:pt idx="8">
                  <c:v>10.5</c:v>
                </c:pt>
                <c:pt idx="9">
                  <c:v>11.700000000000003</c:v>
                </c:pt>
                <c:pt idx="10">
                  <c:v>9.1999999999999957</c:v>
                </c:pt>
                <c:pt idx="11">
                  <c:v>8.7000000000000028</c:v>
                </c:pt>
                <c:pt idx="12">
                  <c:v>10.299999999999997</c:v>
                </c:pt>
                <c:pt idx="13">
                  <c:v>14.799999999999994</c:v>
                </c:pt>
                <c:pt idx="14">
                  <c:v>8.5999999999999979</c:v>
                </c:pt>
                <c:pt idx="15">
                  <c:v>10.699999999999996</c:v>
                </c:pt>
                <c:pt idx="16">
                  <c:v>12.400000000000006</c:v>
                </c:pt>
                <c:pt idx="17">
                  <c:v>16.900000000000002</c:v>
                </c:pt>
                <c:pt idx="18">
                  <c:v>10.7</c:v>
                </c:pt>
                <c:pt idx="19">
                  <c:v>9.8000000000000007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5B2-423E-832C-15522DEA2C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226699520"/>
        <c:axId val="226709504"/>
      </c:barChart>
      <c:catAx>
        <c:axId val="226699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88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20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22670950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226709504"/>
        <c:scaling>
          <c:orientation val="minMax"/>
          <c:max val="100"/>
          <c:min val="0"/>
        </c:scaling>
        <c:delete val="0"/>
        <c:axPos val="l"/>
        <c:majorGridlines>
          <c:spPr>
            <a:ln w="3173">
              <a:solidFill>
                <a:schemeClr val="tx1"/>
              </a:solidFill>
              <a:prstDash val="sysDash"/>
            </a:ln>
          </c:spPr>
        </c:majorGridlines>
        <c:numFmt formatCode="0" sourceLinked="0"/>
        <c:majorTickMark val="out"/>
        <c:minorTickMark val="in"/>
        <c:tickLblPos val="nextTo"/>
        <c:spPr>
          <a:ln w="388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90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226699520"/>
        <c:crosses val="autoZero"/>
        <c:crossBetween val="between"/>
        <c:majorUnit val="10"/>
        <c:minorUnit val="5"/>
      </c:valAx>
      <c:spPr>
        <a:noFill/>
        <a:ln w="15535">
          <a:solidFill>
            <a:schemeClr val="tx1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4.7619098174525934E-2"/>
          <c:y val="0.84928235137922936"/>
          <c:w val="0.93492064053791035"/>
          <c:h val="7.8947271668862395E-2"/>
        </c:manualLayout>
      </c:layout>
      <c:overlay val="0"/>
      <c:spPr>
        <a:solidFill>
          <a:schemeClr val="bg1"/>
        </a:solidFill>
        <a:ln w="3884">
          <a:solidFill>
            <a:schemeClr val="tx1"/>
          </a:solidFill>
          <a:prstDash val="solid"/>
        </a:ln>
      </c:spPr>
      <c:txPr>
        <a:bodyPr/>
        <a:lstStyle/>
        <a:p>
          <a:pPr>
            <a:defRPr sz="1440" b="0" i="0" u="none" strike="noStrike" baseline="0">
              <a:solidFill>
                <a:srgbClr val="000000"/>
              </a:solidFill>
              <a:latin typeface="Verdana"/>
              <a:ea typeface="Verdana"/>
              <a:cs typeface="Verdana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201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725173210161664E-2"/>
          <c:y val="2.115703472770665E-2"/>
          <c:w val="0.95381062355658197"/>
          <c:h val="0.8801676590050238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Ulkoiset kokonaismenot 1)</c:v>
                </c:pt>
              </c:strCache>
            </c:strRef>
          </c:tx>
          <c:spPr>
            <a:solidFill>
              <a:schemeClr val="accent1">
                <a:lumMod val="50000"/>
                <a:lumOff val="50000"/>
              </a:schemeClr>
            </a:solidFill>
            <a:ln w="12739">
              <a:solidFill>
                <a:schemeClr val="tx1"/>
              </a:solidFill>
              <a:prstDash val="solid"/>
            </a:ln>
          </c:spPr>
          <c:invertIfNegative val="0"/>
          <c:dPt>
            <c:idx val="2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81E0-427D-8C87-43B49678C48C}"/>
              </c:ext>
            </c:extLst>
          </c:dPt>
          <c:dPt>
            <c:idx val="25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12739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81E0-427D-8C87-43B49678C48C}"/>
              </c:ext>
            </c:extLst>
          </c:dPt>
          <c:dPt>
            <c:idx val="26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12739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81E0-427D-8C87-43B49678C48C}"/>
              </c:ext>
            </c:extLst>
          </c:dPt>
          <c:dPt>
            <c:idx val="27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12739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81E0-427D-8C87-43B49678C48C}"/>
              </c:ext>
            </c:extLst>
          </c:dPt>
          <c:dPt>
            <c:idx val="28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12739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81E0-427D-8C87-43B49678C48C}"/>
              </c:ext>
            </c:extLst>
          </c:dPt>
          <c:dLbls>
            <c:dLbl>
              <c:idx val="0"/>
              <c:layout>
                <c:manualLayout>
                  <c:x val="-7.5857481093031436E-5"/>
                  <c:y val="-0.2751005682935350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81E0-427D-8C87-43B49678C48C}"/>
                </c:ext>
              </c:extLst>
            </c:dLbl>
            <c:dLbl>
              <c:idx val="1"/>
              <c:layout>
                <c:manualLayout>
                  <c:x val="-9.7800069030019296E-5"/>
                  <c:y val="-3.404329595862841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81E0-427D-8C87-43B49678C48C}"/>
                </c:ext>
              </c:extLst>
            </c:dLbl>
            <c:dLbl>
              <c:idx val="2"/>
              <c:layout>
                <c:manualLayout>
                  <c:x val="-1.0441011039103638E-3"/>
                  <c:y val="-0.1648866524793967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81E0-427D-8C87-43B49678C48C}"/>
                </c:ext>
              </c:extLst>
            </c:dLbl>
            <c:dLbl>
              <c:idx val="3"/>
              <c:layout>
                <c:manualLayout>
                  <c:x val="1.2434251303235372E-3"/>
                  <c:y val="-5.393165518438440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81E0-427D-8C87-43B49678C48C}"/>
                </c:ext>
              </c:extLst>
            </c:dLbl>
            <c:dLbl>
              <c:idx val="4"/>
              <c:layout>
                <c:manualLayout>
                  <c:x val="-2.4732174916168564E-3"/>
                  <c:y val="-0.1813646011666945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81E0-427D-8C87-43B49678C48C}"/>
                </c:ext>
              </c:extLst>
            </c:dLbl>
            <c:dLbl>
              <c:idx val="5"/>
              <c:layout>
                <c:manualLayout>
                  <c:x val="-1.8581209398791182E-4"/>
                  <c:y val="-0.205301699240366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81E0-427D-8C87-43B49678C48C}"/>
                </c:ext>
              </c:extLst>
            </c:dLbl>
            <c:dLbl>
              <c:idx val="7"/>
              <c:layout>
                <c:manualLayout>
                  <c:x val="5.3011018606662107E-4"/>
                  <c:y val="-0.1248062260673290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81E0-427D-8C87-43B49678C48C}"/>
                </c:ext>
              </c:extLst>
            </c:dLbl>
            <c:dLbl>
              <c:idx val="8"/>
              <c:layout>
                <c:manualLayout>
                  <c:x val="-2.5611318426446397E-3"/>
                  <c:y val="-0.1253415046345231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81E0-427D-8C87-43B49678C48C}"/>
                </c:ext>
              </c:extLst>
            </c:dLbl>
            <c:dLbl>
              <c:idx val="9"/>
              <c:layout>
                <c:manualLayout>
                  <c:x val="2.035765539830048E-3"/>
                  <c:y val="-0.2006816608692431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81E0-427D-8C87-43B49678C48C}"/>
                </c:ext>
              </c:extLst>
            </c:dLbl>
            <c:dLbl>
              <c:idx val="10"/>
              <c:layout>
                <c:manualLayout>
                  <c:x val="-2.6051146924487662E-3"/>
                  <c:y val="-0.2441907293778623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81E0-427D-8C87-43B49678C48C}"/>
                </c:ext>
              </c:extLst>
            </c:dLbl>
            <c:dLbl>
              <c:idx val="11"/>
              <c:layout>
                <c:manualLayout>
                  <c:x val="-3.1758845821480957E-4"/>
                  <c:y val="-0.1876217704737511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81E0-427D-8C87-43B49678C48C}"/>
                </c:ext>
              </c:extLst>
            </c:dLbl>
            <c:dLbl>
              <c:idx val="12"/>
              <c:layout>
                <c:manualLayout>
                  <c:x val="-3.0288903405392472E-3"/>
                  <c:y val="-0.1644577409342097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81E0-427D-8C87-43B49678C48C}"/>
                </c:ext>
              </c:extLst>
            </c:dLbl>
            <c:dLbl>
              <c:idx val="13"/>
              <c:layout>
                <c:manualLayout>
                  <c:x val="-1.5163288817792177E-3"/>
                  <c:y val="-0.1802734976039369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81E0-427D-8C87-43B49678C48C}"/>
                </c:ext>
              </c:extLst>
            </c:dLbl>
            <c:dLbl>
              <c:idx val="14"/>
              <c:layout>
                <c:manualLayout>
                  <c:x val="7.7119735245473895E-4"/>
                  <c:y val="-0.1780059239077918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6-81E0-427D-8C87-43B49678C48C}"/>
                </c:ext>
              </c:extLst>
            </c:dLbl>
            <c:dLbl>
              <c:idx val="15"/>
              <c:layout>
                <c:manualLayout>
                  <c:x val="-1.5602140576531517E-3"/>
                  <c:y val="-0.1608715469225550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7-81E0-427D-8C87-43B49678C48C}"/>
                </c:ext>
              </c:extLst>
            </c:dLbl>
            <c:dLbl>
              <c:idx val="16"/>
              <c:layout>
                <c:manualLayout>
                  <c:x val="-1.5822774821951588E-3"/>
                  <c:y val="-0.1790970274705493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8-81E0-427D-8C87-43B49678C48C}"/>
                </c:ext>
              </c:extLst>
            </c:dLbl>
            <c:dLbl>
              <c:idx val="17"/>
              <c:layout>
                <c:manualLayout>
                  <c:x val="1.8599831631242875E-3"/>
                  <c:y val="-0.2562441693935318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9-81E0-427D-8C87-43B49678C48C}"/>
                </c:ext>
              </c:extLst>
            </c:dLbl>
            <c:dLbl>
              <c:idx val="18"/>
              <c:layout>
                <c:manualLayout>
                  <c:x val="2.2179558844889059E-3"/>
                  <c:y val="-0.1539837827953240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A-81E0-427D-8C87-43B49678C48C}"/>
                </c:ext>
              </c:extLst>
            </c:dLbl>
            <c:dLbl>
              <c:idx val="19"/>
              <c:layout>
                <c:manualLayout>
                  <c:x val="6.6133873907969396E-4"/>
                  <c:y val="-0.1527971812625392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B-81E0-427D-8C87-43B49678C48C}"/>
                </c:ext>
              </c:extLst>
            </c:dLbl>
            <c:dLbl>
              <c:idx val="20"/>
              <c:layout>
                <c:manualLayout>
                  <c:x val="1.399046212509537E-3"/>
                  <c:y val="-0.1915217677176373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C-81E0-427D-8C87-43B49678C48C}"/>
                </c:ext>
              </c:extLst>
            </c:dLbl>
            <c:dLbl>
              <c:idx val="21"/>
              <c:layout>
                <c:manualLayout>
                  <c:x val="2.1368745225443645E-3"/>
                  <c:y val="-0.1694124562723067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D-81E0-427D-8C87-43B49678C48C}"/>
                </c:ext>
              </c:extLst>
            </c:dLbl>
            <c:dLbl>
              <c:idx val="22"/>
              <c:layout>
                <c:manualLayout>
                  <c:x val="2.8896865715972594E-3"/>
                  <c:y val="-0.1022196582540025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E-81E0-427D-8C87-43B49678C48C}"/>
                </c:ext>
              </c:extLst>
            </c:dLbl>
            <c:dLbl>
              <c:idx val="23"/>
              <c:layout>
                <c:manualLayout>
                  <c:x val="-1.4711328370920671E-3"/>
                  <c:y val="-5.084864223844031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F-81E0-427D-8C87-43B49678C48C}"/>
                </c:ext>
              </c:extLst>
            </c:dLbl>
            <c:dLbl>
              <c:idx val="24"/>
              <c:layout>
                <c:manualLayout>
                  <c:x val="-4.3678017257342853E-3"/>
                  <c:y val="-5.017430899624745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1E0-427D-8C87-43B49678C48C}"/>
                </c:ext>
              </c:extLst>
            </c:dLbl>
            <c:dLbl>
              <c:idx val="25"/>
              <c:layout>
                <c:manualLayout>
                  <c:x val="-1.534783172240125E-3"/>
                  <c:y val="-8.11244290535179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4053970855090168E-2"/>
                      <c:h val="6.580600010882216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81E0-427D-8C87-43B49678C48C}"/>
                </c:ext>
              </c:extLst>
            </c:dLbl>
            <c:dLbl>
              <c:idx val="26"/>
              <c:layout>
                <c:manualLayout>
                  <c:x val="1.4697441025071289E-3"/>
                  <c:y val="-3.98892472533214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1E0-427D-8C87-43B49678C48C}"/>
                </c:ext>
              </c:extLst>
            </c:dLbl>
            <c:dLbl>
              <c:idx val="27"/>
              <c:layout>
                <c:manualLayout>
                  <c:x val="1.4697441025072367E-3"/>
                  <c:y val="-0.103581410713338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1E0-427D-8C87-43B49678C48C}"/>
                </c:ext>
              </c:extLst>
            </c:dLbl>
            <c:dLbl>
              <c:idx val="28"/>
              <c:layout>
                <c:manualLayout>
                  <c:x val="2.2436164500240713E-3"/>
                  <c:y val="-0.110785985251635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1E0-427D-8C87-43B49678C48C}"/>
                </c:ext>
              </c:extLst>
            </c:dLbl>
            <c:numFmt formatCode="0.0" sourceLinked="0"/>
            <c:spPr>
              <a:noFill/>
              <a:ln w="25478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000080"/>
                    </a:solidFill>
                    <a:latin typeface="Verdana" pitchFamily="34" charset="0"/>
                    <a:ea typeface="Verdana"/>
                    <a:cs typeface="Verdana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Sheet1!$B$1:$AA$1</c:f>
              <c:strCache>
                <c:ptCount val="26"/>
                <c:pt idx="0">
                  <c:v>91</c:v>
                </c:pt>
                <c:pt idx="1">
                  <c:v>92</c:v>
                </c:pt>
                <c:pt idx="2">
                  <c:v>93</c:v>
                </c:pt>
                <c:pt idx="3">
                  <c:v>94</c:v>
                </c:pt>
                <c:pt idx="4">
                  <c:v>95</c:v>
                </c:pt>
                <c:pt idx="5">
                  <c:v>96</c:v>
                </c:pt>
                <c:pt idx="6">
                  <c:v>97</c:v>
                </c:pt>
                <c:pt idx="7">
                  <c:v>98</c:v>
                </c:pt>
                <c:pt idx="8">
                  <c:v>99</c:v>
                </c:pt>
                <c:pt idx="9">
                  <c:v>00</c:v>
                </c:pt>
                <c:pt idx="10">
                  <c:v>01</c:v>
                </c:pt>
                <c:pt idx="11">
                  <c:v>02</c:v>
                </c:pt>
                <c:pt idx="12">
                  <c:v>03</c:v>
                </c:pt>
                <c:pt idx="13">
                  <c:v>04</c:v>
                </c:pt>
                <c:pt idx="14">
                  <c:v>05</c:v>
                </c:pt>
                <c:pt idx="15">
                  <c:v>06</c:v>
                </c:pt>
                <c:pt idx="16">
                  <c:v>07</c:v>
                </c:pt>
                <c:pt idx="17">
                  <c:v>08</c:v>
                </c:pt>
                <c:pt idx="18">
                  <c:v>09</c:v>
                </c:pt>
                <c:pt idx="19">
                  <c:v>10</c:v>
                </c:pt>
                <c:pt idx="20">
                  <c:v>11</c:v>
                </c:pt>
                <c:pt idx="21">
                  <c:v>12</c:v>
                </c:pt>
                <c:pt idx="22">
                  <c:v>13</c:v>
                </c:pt>
                <c:pt idx="23">
                  <c:v>14</c:v>
                </c:pt>
                <c:pt idx="24">
                  <c:v>15</c:v>
                </c:pt>
                <c:pt idx="25">
                  <c:v>16**</c:v>
                </c:pt>
              </c:strCache>
            </c:strRef>
          </c:cat>
          <c:val>
            <c:numRef>
              <c:f>Sheet1!$B$2:$AA$2</c:f>
              <c:numCache>
                <c:formatCode>General</c:formatCode>
                <c:ptCount val="26"/>
                <c:pt idx="0">
                  <c:v>8.6</c:v>
                </c:pt>
                <c:pt idx="1">
                  <c:v>0</c:v>
                </c:pt>
                <c:pt idx="2">
                  <c:v>-5.0999999999999996</c:v>
                </c:pt>
                <c:pt idx="3">
                  <c:v>-0.5</c:v>
                </c:pt>
                <c:pt idx="4">
                  <c:v>5</c:v>
                </c:pt>
                <c:pt idx="5">
                  <c:v>5.6</c:v>
                </c:pt>
                <c:pt idx="7">
                  <c:v>2.9</c:v>
                </c:pt>
                <c:pt idx="8">
                  <c:v>2.8</c:v>
                </c:pt>
                <c:pt idx="9">
                  <c:v>5.2</c:v>
                </c:pt>
                <c:pt idx="10">
                  <c:v>7.2</c:v>
                </c:pt>
                <c:pt idx="11">
                  <c:v>5.0999999999999996</c:v>
                </c:pt>
                <c:pt idx="12">
                  <c:v>4.5</c:v>
                </c:pt>
                <c:pt idx="13">
                  <c:v>5.2</c:v>
                </c:pt>
                <c:pt idx="14">
                  <c:v>5.2</c:v>
                </c:pt>
                <c:pt idx="15">
                  <c:v>4.5999999999999996</c:v>
                </c:pt>
                <c:pt idx="16">
                  <c:v>5</c:v>
                </c:pt>
                <c:pt idx="17">
                  <c:v>7.9</c:v>
                </c:pt>
                <c:pt idx="18">
                  <c:v>4.2</c:v>
                </c:pt>
                <c:pt idx="19">
                  <c:v>4.2</c:v>
                </c:pt>
                <c:pt idx="20">
                  <c:v>5.4</c:v>
                </c:pt>
                <c:pt idx="21">
                  <c:v>5</c:v>
                </c:pt>
                <c:pt idx="22">
                  <c:v>2.4</c:v>
                </c:pt>
                <c:pt idx="23" formatCode="0.0">
                  <c:v>0.3</c:v>
                </c:pt>
                <c:pt idx="25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81E0-427D-8C87-43B49678C48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0"/>
        <c:overlap val="100"/>
        <c:axId val="226818304"/>
        <c:axId val="227162752"/>
      </c:barChart>
      <c:catAx>
        <c:axId val="226818304"/>
        <c:scaling>
          <c:orientation val="minMax"/>
        </c:scaling>
        <c:delete val="0"/>
        <c:axPos val="b"/>
        <c:majorGridlines>
          <c:spPr>
            <a:ln w="3185">
              <a:solidFill>
                <a:schemeClr val="tx1"/>
              </a:solidFill>
              <a:prstDash val="sysDot"/>
            </a:ln>
          </c:spPr>
        </c:majorGridlines>
        <c:numFmt formatCode="General" sourceLinked="1"/>
        <c:majorTickMark val="out"/>
        <c:minorTickMark val="none"/>
        <c:tickLblPos val="low"/>
        <c:spPr>
          <a:ln w="318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227162752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227162752"/>
        <c:scaling>
          <c:orientation val="minMax"/>
          <c:max val="10"/>
          <c:min val="-6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sysDot"/>
            </a:ln>
          </c:spPr>
        </c:majorGridlines>
        <c:numFmt formatCode="General" sourceLinked="1"/>
        <c:majorTickMark val="out"/>
        <c:minorTickMark val="in"/>
        <c:tickLblPos val="nextTo"/>
        <c:spPr>
          <a:ln w="318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4" b="0" i="0" u="none" strike="noStrike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226818304"/>
        <c:crosses val="autoZero"/>
        <c:crossBetween val="between"/>
        <c:majorUnit val="1"/>
        <c:minorUnit val="0.5"/>
      </c:valAx>
      <c:spPr>
        <a:noFill/>
        <a:ln w="12739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6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683229813664595"/>
          <c:y val="4.7422680412371132E-2"/>
          <c:w val="0.63819875776397517"/>
          <c:h val="0.8474226804123711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1. nelj.</c:v>
                </c:pt>
              </c:strCache>
            </c:strRef>
          </c:tx>
          <c:spPr>
            <a:ln w="12674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rgbClr val="FFA3C8"/>
              </a:solidFill>
              <a:ln w="1267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1EBF-4560-A8ED-9BA9BFE6274A}"/>
              </c:ext>
            </c:extLst>
          </c:dPt>
          <c:dPt>
            <c:idx val="1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267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1EBF-4560-A8ED-9BA9BFE6274A}"/>
              </c:ext>
            </c:extLst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  <a:ln w="1267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1EBF-4560-A8ED-9BA9BFE6274A}"/>
              </c:ext>
            </c:extLst>
          </c:dPt>
          <c:dPt>
            <c:idx val="3"/>
            <c:bubble3D val="0"/>
            <c:spPr>
              <a:solidFill>
                <a:srgbClr val="B5BA05"/>
              </a:solidFill>
              <a:ln w="1267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1EBF-4560-A8ED-9BA9BFE6274A}"/>
              </c:ext>
            </c:extLst>
          </c:dPt>
          <c:dPt>
            <c:idx val="4"/>
            <c:bubble3D val="0"/>
            <c:spPr>
              <a:solidFill>
                <a:srgbClr val="FF6565"/>
              </a:solidFill>
              <a:ln w="1267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1EBF-4560-A8ED-9BA9BFE6274A}"/>
              </c:ext>
            </c:extLst>
          </c:dPt>
          <c:dPt>
            <c:idx val="5"/>
            <c:bubble3D val="0"/>
            <c:spPr>
              <a:solidFill>
                <a:srgbClr val="00AAE6"/>
              </a:solidFill>
              <a:ln w="1267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1EBF-4560-A8ED-9BA9BFE6274A}"/>
              </c:ext>
            </c:extLst>
          </c:dPt>
          <c:dPt>
            <c:idx val="6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1267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1EBF-4560-A8ED-9BA9BFE6274A}"/>
              </c:ext>
            </c:extLst>
          </c:dPt>
          <c:dPt>
            <c:idx val="7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 w="1267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1EBF-4560-A8ED-9BA9BFE6274A}"/>
              </c:ext>
            </c:extLst>
          </c:dPt>
          <c:dPt>
            <c:idx val="8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 w="1267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1-1EBF-4560-A8ED-9BA9BFE6274A}"/>
              </c:ext>
            </c:extLst>
          </c:dPt>
          <c:dPt>
            <c:idx val="9"/>
            <c:bubble3D val="0"/>
            <c:spPr>
              <a:solidFill>
                <a:srgbClr val="CCFFFF"/>
              </a:solidFill>
              <a:ln w="1267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3-1EBF-4560-A8ED-9BA9BFE6274A}"/>
              </c:ext>
            </c:extLst>
          </c:dPt>
          <c:dPt>
            <c:idx val="10"/>
            <c:bubble3D val="0"/>
            <c:spPr>
              <a:pattFill prst="pct20">
                <a:fgClr>
                  <a:srgbClr xmlns:mc="http://schemas.openxmlformats.org/markup-compatibility/2006" xmlns:a14="http://schemas.microsoft.com/office/drawing/2010/main" val="FFFFFF" mc:Ignorable="a14" a14:legacySpreadsheetColorIndex="9"/>
                </a:fgClr>
                <a:bgClr>
                  <a:srgbClr xmlns:mc="http://schemas.openxmlformats.org/markup-compatibility/2006" xmlns:a14="http://schemas.microsoft.com/office/drawing/2010/main" val="FF99CC" mc:Ignorable="a14" a14:legacySpreadsheetColorIndex="45"/>
                </a:bgClr>
              </a:pattFill>
              <a:ln w="1267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5-1EBF-4560-A8ED-9BA9BFE6274A}"/>
              </c:ext>
            </c:extLst>
          </c:dPt>
          <c:cat>
            <c:numRef>
              <c:f>Sheet1!$A$2:$A$9</c:f>
              <c:numCache>
                <c:formatCode>General</c:formatCode>
                <c:ptCount val="8"/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5.8999999999999997E-2</c:v>
                </c:pt>
                <c:pt idx="1">
                  <c:v>0.14899999999999999</c:v>
                </c:pt>
                <c:pt idx="2">
                  <c:v>8.7999999999999995E-2</c:v>
                </c:pt>
                <c:pt idx="3">
                  <c:v>5.7000000000000002E-2</c:v>
                </c:pt>
                <c:pt idx="4">
                  <c:v>2.5999999999999999E-2</c:v>
                </c:pt>
                <c:pt idx="5">
                  <c:v>0.19800000000000001</c:v>
                </c:pt>
                <c:pt idx="6">
                  <c:v>0.33500000000000002</c:v>
                </c:pt>
                <c:pt idx="7">
                  <c:v>8.7999999999999995E-2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1EBF-4560-A8ED-9BA9BFE627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49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4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17992" cy="491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94" tIns="45546" rIns="91094" bIns="45546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6200" y="1"/>
            <a:ext cx="2917992" cy="491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94" tIns="45546" rIns="91094" bIns="4554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72918"/>
            <a:ext cx="2917992" cy="491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94" tIns="45546" rIns="91094" bIns="45546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6200" y="9372918"/>
            <a:ext cx="2917992" cy="491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94" tIns="45546" rIns="91094" bIns="4554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6C90D03-E17B-4654-B849-06F340D0E51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76593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17992" cy="491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94" tIns="45546" rIns="91094" bIns="45546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6200" y="1"/>
            <a:ext cx="2917992" cy="491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94" tIns="45546" rIns="91094" bIns="4554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2363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263" y="4686459"/>
            <a:ext cx="5389240" cy="4440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94" tIns="45546" rIns="91094" bIns="455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noProof="0" smtClean="0"/>
              <a:t>Click to edit Master text styles</a:t>
            </a:r>
          </a:p>
          <a:p>
            <a:pPr lvl="1"/>
            <a:r>
              <a:rPr lang="fi-FI" noProof="0" smtClean="0"/>
              <a:t>Second level</a:t>
            </a:r>
          </a:p>
          <a:p>
            <a:pPr lvl="2"/>
            <a:r>
              <a:rPr lang="fi-FI" noProof="0" smtClean="0"/>
              <a:t>Third level</a:t>
            </a:r>
          </a:p>
          <a:p>
            <a:pPr lvl="3"/>
            <a:r>
              <a:rPr lang="fi-FI" noProof="0" smtClean="0"/>
              <a:t>Fourth level</a:t>
            </a:r>
          </a:p>
          <a:p>
            <a:pPr lvl="4"/>
            <a:r>
              <a:rPr lang="fi-FI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2918"/>
            <a:ext cx="2917992" cy="491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94" tIns="45546" rIns="91094" bIns="45546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6200" y="9372918"/>
            <a:ext cx="2917992" cy="491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94" tIns="45546" rIns="91094" bIns="4554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6629584A-84AA-4000-9F3B-7F0CCD9DA16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262946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algn="ctr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algn="ctr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algn="ctr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algn="ctr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>
              <a:defRPr/>
            </a:pPr>
            <a:fld id="{69A49E48-D0B6-4B5A-8BEC-D2901F340B56}" type="slidenum">
              <a:rPr lang="fi-FI" sz="1200" smtClean="0">
                <a:solidFill>
                  <a:schemeClr val="tx1"/>
                </a:solidFill>
                <a:latin typeface="Arial" charset="0"/>
              </a:rPr>
              <a:pPr algn="r" eaLnBrk="1" hangingPunct="1">
                <a:defRPr/>
              </a:pPr>
              <a:t>9</a:t>
            </a:fld>
            <a:endParaRPr lang="fi-FI" sz="12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5663" y="744538"/>
            <a:ext cx="4960937" cy="3722687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i-FI" smtClean="0"/>
          </a:p>
        </p:txBody>
      </p:sp>
    </p:spTree>
    <p:extLst>
      <p:ext uri="{BB962C8B-B14F-4D97-AF65-F5344CB8AC3E}">
        <p14:creationId xmlns:p14="http://schemas.microsoft.com/office/powerpoint/2010/main" val="640044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algn="ctr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algn="ctr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algn="ctr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algn="ctr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>
              <a:defRPr/>
            </a:pPr>
            <a:fld id="{69A49E48-D0B6-4B5A-8BEC-D2901F340B56}" type="slidenum">
              <a:rPr lang="fi-FI" sz="1200" smtClean="0">
                <a:solidFill>
                  <a:schemeClr val="tx1"/>
                </a:solidFill>
                <a:latin typeface="Arial" charset="0"/>
              </a:rPr>
              <a:pPr algn="r" eaLnBrk="1" hangingPunct="1">
                <a:defRPr/>
              </a:pPr>
              <a:t>10</a:t>
            </a:fld>
            <a:endParaRPr lang="fi-FI" sz="12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5663" y="744538"/>
            <a:ext cx="4960937" cy="3722687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i-FI" smtClean="0"/>
          </a:p>
        </p:txBody>
      </p:sp>
    </p:spTree>
    <p:extLst>
      <p:ext uri="{BB962C8B-B14F-4D97-AF65-F5344CB8AC3E}">
        <p14:creationId xmlns:p14="http://schemas.microsoft.com/office/powerpoint/2010/main" val="3204380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L_aloitussiv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14288"/>
            <a:ext cx="9174163" cy="688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258888" y="2781300"/>
            <a:ext cx="6096000" cy="12588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4076700"/>
            <a:ext cx="6096000" cy="196215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 smtClean="0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793940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 Titteli | Tapahtuma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22.11.2016 /hp</a:t>
            </a: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39BD5-B263-4AE2-A66F-2913D2F5B6C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54247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5695950" y="708025"/>
            <a:ext cx="1619250" cy="5334000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708025"/>
            <a:ext cx="4705350" cy="533400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 Titteli | Tapahtuma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22.11.2016 /hp</a:t>
            </a: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B48C8D-A2A7-4685-A48D-D696E0FAA8A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857820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 Titteli | Tapahtuma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22.11.2016 /hp</a:t>
            </a: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F442A-08F4-46DC-8149-1509D400D4F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6295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 Titteli | Tapahtuma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22.11.2016 /hp</a:t>
            </a: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1BD1C-CBCB-4318-8DC5-D895907BDDA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81200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 Titteli | Tapahtuma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22.11.2016 /hp</a:t>
            </a: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F40B9-7058-46B0-8F4B-49AE97D0EE8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88731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2079625"/>
            <a:ext cx="31623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152900" y="2079625"/>
            <a:ext cx="31623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 Titteli | Tapahtuma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22.11.2016 /hp</a:t>
            </a: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3FEBC-ECC3-44E3-9FD0-74948BE495C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614703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 Titteli | Tapahtuma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22.11.2016 /hp</a:t>
            </a:r>
            <a:endParaRPr lang="fi-FI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7144A-DB7F-4520-9ADB-5268DB52F6C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81260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 Titteli | Tapahtuma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22.11.2016 /hp</a:t>
            </a: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2A85A-C664-4BB9-B464-61C1D6FFF14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31033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 Titteli | Tapahtuma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22.11.2016 /hp</a:t>
            </a: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EF88D-63B5-4043-8103-F456E2978E5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62072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 Titteli | Tapahtuma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22.11.2016 /hp</a:t>
            </a: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A51CF-66BC-4F06-9BF5-C868E1AC9A7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1313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 Titteli | Tapahtuma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22.11.2016 /hp</a:t>
            </a: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E73548-444B-45A4-8A37-0BB37CC8888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21954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 Titteli | Tapahtuma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22.11.2016 /hp</a:t>
            </a: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EE615-B0C0-45C5-BB9C-0D2F7FB8650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59151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 Titteli | Tapahtuma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22.11.2016 /hp</a:t>
            </a: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D65B0-37E9-495B-ABEB-436ACA90FA7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509320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5695950" y="708025"/>
            <a:ext cx="1619250" cy="5334000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708025"/>
            <a:ext cx="4705350" cy="533400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 Titteli | Tapahtuma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22.11.2016 /hp</a:t>
            </a: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9635E-A696-4377-BDB9-9F8186902DA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67498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nsiotsikko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ribbon_kansisiv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75" y="2679700"/>
            <a:ext cx="4052888" cy="414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logo.wm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579438"/>
            <a:ext cx="254793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3503"/>
            <a:ext cx="7298267" cy="1470025"/>
          </a:xfrm>
        </p:spPr>
        <p:txBody>
          <a:bodyPr lIns="0" anchor="b"/>
          <a:lstStyle>
            <a:lvl1pPr algn="l">
              <a:defRPr sz="3200"/>
            </a:lvl1pPr>
          </a:lstStyle>
          <a:p>
            <a:r>
              <a:rPr lang="fi-FI" noProof="0" smtClean="0"/>
              <a:t>Muokkaa perustyyl. napsautt.</a:t>
            </a:r>
            <a:endParaRPr lang="fi-FI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9450" y="3299867"/>
            <a:ext cx="6102350" cy="1636194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 smtClean="0"/>
              <a:t>Muokkaa alaotsikon perustyyliä napsautt.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4720059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Väliotsikkosivu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ribbon_kansisiv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413" y="3797300"/>
            <a:ext cx="3811587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9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pic>
        <p:nvPicPr>
          <p:cNvPr id="6" name="Picture 6" descr="logo.wm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27221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3503"/>
            <a:ext cx="7772399" cy="1470025"/>
          </a:xfrm>
        </p:spPr>
        <p:txBody>
          <a:bodyPr l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9450" y="3299867"/>
            <a:ext cx="6102350" cy="1636194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94962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Väliotsikkosivu kuvalla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tsikko_kuva_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ribbon_kansisivu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60"/>
          <a:stretch>
            <a:fillRect/>
          </a:stretch>
        </p:blipFill>
        <p:spPr bwMode="auto">
          <a:xfrm>
            <a:off x="6854825" y="4724400"/>
            <a:ext cx="22891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sp>
        <p:nvSpPr>
          <p:cNvPr id="7" name="Rectangle 5"/>
          <p:cNvSpPr/>
          <p:nvPr userDrawn="1"/>
        </p:nvSpPr>
        <p:spPr>
          <a:xfrm rot="10800000" flipV="1">
            <a:off x="0" y="4508500"/>
            <a:ext cx="9144000" cy="36513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 baseline="30000" dirty="0">
              <a:solidFill>
                <a:prstClr val="white"/>
              </a:solidFill>
            </a:endParaRPr>
          </a:p>
        </p:txBody>
      </p:sp>
      <p:pic>
        <p:nvPicPr>
          <p:cNvPr id="8" name="Picture 11" descr="logo.wm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27221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44281"/>
            <a:ext cx="7238999" cy="1043719"/>
          </a:xfrm>
        </p:spPr>
        <p:txBody>
          <a:bodyPr l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9449" y="5594339"/>
            <a:ext cx="7245349" cy="1128195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320059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Väliotsikkosivu kuvalla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tsikko_kuva_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ribbon_kansisivu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60"/>
          <a:stretch>
            <a:fillRect/>
          </a:stretch>
        </p:blipFill>
        <p:spPr bwMode="auto">
          <a:xfrm>
            <a:off x="6854825" y="4724400"/>
            <a:ext cx="22891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sp>
        <p:nvSpPr>
          <p:cNvPr id="7" name="Rectangle 5"/>
          <p:cNvSpPr/>
          <p:nvPr userDrawn="1"/>
        </p:nvSpPr>
        <p:spPr>
          <a:xfrm rot="10800000" flipV="1">
            <a:off x="0" y="4508500"/>
            <a:ext cx="9144000" cy="36513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 baseline="30000" dirty="0">
              <a:solidFill>
                <a:prstClr val="white"/>
              </a:solidFill>
            </a:endParaRPr>
          </a:p>
        </p:txBody>
      </p:sp>
      <p:pic>
        <p:nvPicPr>
          <p:cNvPr id="8" name="Picture 11" descr="logo.wm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27221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44281"/>
            <a:ext cx="7238999" cy="1043719"/>
          </a:xfrm>
        </p:spPr>
        <p:txBody>
          <a:bodyPr l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9449" y="5594339"/>
            <a:ext cx="7245349" cy="1128195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826696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Väliotsikkosivu kuvalla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tsikko_kuva_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ribbon_kansisivu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60"/>
          <a:stretch>
            <a:fillRect/>
          </a:stretch>
        </p:blipFill>
        <p:spPr bwMode="auto">
          <a:xfrm>
            <a:off x="6854825" y="4724400"/>
            <a:ext cx="22891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sp>
        <p:nvSpPr>
          <p:cNvPr id="7" name="Rectangle 5"/>
          <p:cNvSpPr/>
          <p:nvPr userDrawn="1"/>
        </p:nvSpPr>
        <p:spPr>
          <a:xfrm rot="10800000" flipV="1">
            <a:off x="0" y="4508500"/>
            <a:ext cx="9144000" cy="36513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 baseline="30000" dirty="0">
              <a:solidFill>
                <a:prstClr val="white"/>
              </a:solidFill>
            </a:endParaRPr>
          </a:p>
        </p:txBody>
      </p:sp>
      <p:pic>
        <p:nvPicPr>
          <p:cNvPr id="8" name="Picture 11" descr="logo.wm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27221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44281"/>
            <a:ext cx="7238999" cy="1043719"/>
          </a:xfrm>
        </p:spPr>
        <p:txBody>
          <a:bodyPr l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9449" y="5594339"/>
            <a:ext cx="7245349" cy="1128195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672394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Väliotsikkosivu kuvalla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tsikko_kuva_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ribbon_kansisivu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60"/>
          <a:stretch>
            <a:fillRect/>
          </a:stretch>
        </p:blipFill>
        <p:spPr bwMode="auto">
          <a:xfrm>
            <a:off x="6854825" y="4724400"/>
            <a:ext cx="22891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sp>
        <p:nvSpPr>
          <p:cNvPr id="7" name="Rectangle 5"/>
          <p:cNvSpPr/>
          <p:nvPr userDrawn="1"/>
        </p:nvSpPr>
        <p:spPr>
          <a:xfrm rot="10800000" flipV="1">
            <a:off x="0" y="4508500"/>
            <a:ext cx="9144000" cy="36513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 baseline="30000" dirty="0">
              <a:solidFill>
                <a:prstClr val="white"/>
              </a:solidFill>
            </a:endParaRPr>
          </a:p>
        </p:txBody>
      </p:sp>
      <p:pic>
        <p:nvPicPr>
          <p:cNvPr id="8" name="Picture 11" descr="logo.wm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27221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44281"/>
            <a:ext cx="7238999" cy="1043719"/>
          </a:xfrm>
        </p:spPr>
        <p:txBody>
          <a:bodyPr l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9449" y="5594339"/>
            <a:ext cx="7245349" cy="1128195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671302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Väliotsikkosivu kuvalla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tsikko_kuva_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ribbon_kansisivu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60"/>
          <a:stretch>
            <a:fillRect/>
          </a:stretch>
        </p:blipFill>
        <p:spPr bwMode="auto">
          <a:xfrm>
            <a:off x="6854825" y="4724400"/>
            <a:ext cx="22891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sp>
        <p:nvSpPr>
          <p:cNvPr id="7" name="Rectangle 5"/>
          <p:cNvSpPr/>
          <p:nvPr userDrawn="1"/>
        </p:nvSpPr>
        <p:spPr>
          <a:xfrm rot="10800000" flipV="1">
            <a:off x="0" y="4508500"/>
            <a:ext cx="9144000" cy="36513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 baseline="30000" dirty="0">
              <a:solidFill>
                <a:prstClr val="white"/>
              </a:solidFill>
            </a:endParaRPr>
          </a:p>
        </p:txBody>
      </p:sp>
      <p:pic>
        <p:nvPicPr>
          <p:cNvPr id="8" name="Picture 11" descr="logo.wm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27221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44281"/>
            <a:ext cx="7238999" cy="1043719"/>
          </a:xfrm>
        </p:spPr>
        <p:txBody>
          <a:bodyPr l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9449" y="5594339"/>
            <a:ext cx="7245349" cy="1128195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49690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 Titteli | Tapahtuma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22.11.2016 /hp</a:t>
            </a: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C32F2-C16A-4EF3-8F27-A919CF937F4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897321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Väliotsikkosivu kuvalla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tsikko_kuva_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ribbon_kansisivu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60"/>
          <a:stretch>
            <a:fillRect/>
          </a:stretch>
        </p:blipFill>
        <p:spPr bwMode="auto">
          <a:xfrm>
            <a:off x="6854825" y="4724400"/>
            <a:ext cx="22891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sp>
        <p:nvSpPr>
          <p:cNvPr id="7" name="Rectangle 5"/>
          <p:cNvSpPr/>
          <p:nvPr userDrawn="1"/>
        </p:nvSpPr>
        <p:spPr>
          <a:xfrm rot="10800000" flipV="1">
            <a:off x="0" y="4508500"/>
            <a:ext cx="9144000" cy="36513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 baseline="30000" dirty="0">
              <a:solidFill>
                <a:prstClr val="white"/>
              </a:solidFill>
            </a:endParaRPr>
          </a:p>
        </p:txBody>
      </p:sp>
      <p:pic>
        <p:nvPicPr>
          <p:cNvPr id="8" name="Picture 11" descr="logo.wm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27221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44281"/>
            <a:ext cx="7238999" cy="1043719"/>
          </a:xfrm>
        </p:spPr>
        <p:txBody>
          <a:bodyPr l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9449" y="5594339"/>
            <a:ext cx="7245349" cy="1128195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470548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Väliotsikkosivu kuvalla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tsikko_kuva_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ribbon_kansisivu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60"/>
          <a:stretch>
            <a:fillRect/>
          </a:stretch>
        </p:blipFill>
        <p:spPr bwMode="auto">
          <a:xfrm>
            <a:off x="6854825" y="4724400"/>
            <a:ext cx="22891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sp>
        <p:nvSpPr>
          <p:cNvPr id="7" name="Rectangle 5"/>
          <p:cNvSpPr/>
          <p:nvPr userDrawn="1"/>
        </p:nvSpPr>
        <p:spPr>
          <a:xfrm rot="10800000" flipV="1">
            <a:off x="0" y="4508500"/>
            <a:ext cx="9144000" cy="36513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 baseline="30000" dirty="0">
              <a:solidFill>
                <a:prstClr val="white"/>
              </a:solidFill>
            </a:endParaRPr>
          </a:p>
        </p:txBody>
      </p:sp>
      <p:pic>
        <p:nvPicPr>
          <p:cNvPr id="8" name="Picture 11" descr="logo.wm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27221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44281"/>
            <a:ext cx="7238999" cy="1043719"/>
          </a:xfrm>
        </p:spPr>
        <p:txBody>
          <a:bodyPr l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9449" y="5594339"/>
            <a:ext cx="7245349" cy="1128195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92885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Väliotsikkosivu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pic>
        <p:nvPicPr>
          <p:cNvPr id="5" name="Picture 6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27221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3503"/>
            <a:ext cx="7772399" cy="1470025"/>
          </a:xfrm>
        </p:spPr>
        <p:txBody>
          <a:bodyPr l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9450" y="3299867"/>
            <a:ext cx="6102350" cy="1636194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623834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tsikko- ja sisältösivu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pic>
        <p:nvPicPr>
          <p:cNvPr id="6" name="Picture 16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27221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450" y="274638"/>
            <a:ext cx="7778750" cy="1143000"/>
          </a:xfrm>
        </p:spPr>
        <p:txBody>
          <a:bodyPr lIns="0" r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9450" y="1600200"/>
            <a:ext cx="777875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2755900" y="6451600"/>
            <a:ext cx="904875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rgbClr val="002E63"/>
                </a:solidFill>
                <a:latin typeface="Verdana"/>
              </a:defRPr>
            </a:lvl1pPr>
          </a:lstStyle>
          <a:p>
            <a:pPr>
              <a:defRPr/>
            </a:pPr>
            <a:r>
              <a:rPr lang="fi-FI" smtClean="0"/>
              <a:t>22.11.2016 /hp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240463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otsikko- ja sisältösivu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pic>
        <p:nvPicPr>
          <p:cNvPr id="5" name="Picture 12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27221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450" y="274638"/>
            <a:ext cx="7778750" cy="1143000"/>
          </a:xfrm>
        </p:spPr>
        <p:txBody>
          <a:bodyPr lIns="0" r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9450" y="1600200"/>
            <a:ext cx="777875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2755900" y="6451600"/>
            <a:ext cx="904875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rgbClr val="002E63"/>
                </a:solidFill>
                <a:latin typeface="Verdana"/>
              </a:defRPr>
            </a:lvl1pPr>
          </a:lstStyle>
          <a:p>
            <a:pPr>
              <a:defRPr/>
            </a:pPr>
            <a:r>
              <a:rPr lang="fi-FI" smtClean="0"/>
              <a:t>22.11.2016 /hp</a:t>
            </a:r>
            <a:endParaRPr lang="fi-FI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0313" y="6451600"/>
            <a:ext cx="3095625" cy="265113"/>
          </a:xfrm>
          <a:prstGeom prst="rect">
            <a:avLst/>
          </a:prstGeom>
        </p:spPr>
        <p:txBody>
          <a:bodyPr lIns="0" tIns="0" rIns="0" bIns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</a:defRPr>
            </a:lvl1pPr>
          </a:lstStyle>
          <a:p>
            <a:pPr>
              <a:defRPr/>
            </a:pPr>
            <a:r>
              <a:rPr lang="en-US"/>
              <a:t>etunimi sukunimi Titteli | Tapahtuma</a:t>
            </a:r>
            <a:endParaRPr lang="fi-FI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68538" y="6451600"/>
            <a:ext cx="392112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01003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pic>
        <p:nvPicPr>
          <p:cNvPr id="5" name="Picture 12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27221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5"/>
          <p:cNvSpPr txBox="1">
            <a:spLocks noChangeArrowheads="1"/>
          </p:cNvSpPr>
          <p:nvPr userDrawn="1"/>
        </p:nvSpPr>
        <p:spPr bwMode="auto">
          <a:xfrm>
            <a:off x="3681413" y="64992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>
              <a:defRPr/>
            </a:pPr>
            <a:r>
              <a:rPr lang="fi-FI" sz="1100" smtClean="0">
                <a:solidFill>
                  <a:srgbClr val="002E63"/>
                </a:solidFill>
              </a:rPr>
              <a:t>|</a:t>
            </a:r>
          </a:p>
        </p:txBody>
      </p:sp>
      <p:sp>
        <p:nvSpPr>
          <p:cNvPr id="7" name="TextBox 16"/>
          <p:cNvSpPr txBox="1">
            <a:spLocks noChangeArrowheads="1"/>
          </p:cNvSpPr>
          <p:nvPr userDrawn="1"/>
        </p:nvSpPr>
        <p:spPr bwMode="auto">
          <a:xfrm>
            <a:off x="2660650" y="64992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>
              <a:defRPr/>
            </a:pPr>
            <a:r>
              <a:rPr lang="fi-FI" sz="1100" smtClean="0">
                <a:solidFill>
                  <a:srgbClr val="002E63"/>
                </a:solidFill>
              </a:rPr>
              <a:t>|</a:t>
            </a:r>
          </a:p>
        </p:txBody>
      </p:sp>
      <p:sp>
        <p:nvSpPr>
          <p:cNvPr id="8" name="TextBox 17"/>
          <p:cNvSpPr txBox="1">
            <a:spLocks noChangeArrowheads="1"/>
          </p:cNvSpPr>
          <p:nvPr userDrawn="1"/>
        </p:nvSpPr>
        <p:spPr bwMode="auto">
          <a:xfrm>
            <a:off x="2209800" y="64992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>
              <a:defRPr/>
            </a:pPr>
            <a:r>
              <a:rPr lang="fi-FI" sz="1100" smtClean="0">
                <a:solidFill>
                  <a:srgbClr val="002E63"/>
                </a:solidFill>
              </a:rPr>
              <a:t>|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913" y="4406900"/>
            <a:ext cx="7772400" cy="1362075"/>
          </a:xfrm>
        </p:spPr>
        <p:txBody>
          <a:bodyPr lIns="0" rIns="0" anchor="t"/>
          <a:lstStyle>
            <a:lvl1pPr algn="l">
              <a:defRPr sz="3200" b="1" cap="none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69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A6D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2755900" y="6451600"/>
            <a:ext cx="904875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rgbClr val="002E63"/>
                </a:solidFill>
                <a:latin typeface="Verdana"/>
              </a:defRPr>
            </a:lvl1pPr>
          </a:lstStyle>
          <a:p>
            <a:pPr>
              <a:defRPr/>
            </a:pPr>
            <a:r>
              <a:rPr lang="fi-FI" smtClean="0"/>
              <a:t>22.11.2016 /hp</a:t>
            </a:r>
            <a:endParaRPr lang="fi-FI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0313" y="6451600"/>
            <a:ext cx="3095625" cy="265113"/>
          </a:xfrm>
          <a:prstGeom prst="rect">
            <a:avLst/>
          </a:prstGeom>
        </p:spPr>
        <p:txBody>
          <a:bodyPr lIns="0" tIns="0" rIns="0" bIns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</a:defRPr>
            </a:lvl1pPr>
          </a:lstStyle>
          <a:p>
            <a:pPr>
              <a:defRPr/>
            </a:pPr>
            <a:r>
              <a:rPr lang="en-US"/>
              <a:t>etunimi sukunimi Titteli | Tapahtuma</a:t>
            </a:r>
            <a:endParaRPr lang="fi-FI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68538" y="6451600"/>
            <a:ext cx="392112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34595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pic>
        <p:nvPicPr>
          <p:cNvPr id="6" name="Picture 13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27221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6"/>
          <p:cNvSpPr txBox="1">
            <a:spLocks noChangeArrowheads="1"/>
          </p:cNvSpPr>
          <p:nvPr userDrawn="1"/>
        </p:nvSpPr>
        <p:spPr bwMode="auto">
          <a:xfrm>
            <a:off x="3681413" y="64992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>
              <a:defRPr/>
            </a:pPr>
            <a:r>
              <a:rPr lang="fi-FI" sz="1100" smtClean="0">
                <a:solidFill>
                  <a:srgbClr val="002E63"/>
                </a:solidFill>
              </a:rPr>
              <a:t>|</a:t>
            </a:r>
          </a:p>
        </p:txBody>
      </p:sp>
      <p:sp>
        <p:nvSpPr>
          <p:cNvPr id="8" name="TextBox 17"/>
          <p:cNvSpPr txBox="1">
            <a:spLocks noChangeArrowheads="1"/>
          </p:cNvSpPr>
          <p:nvPr userDrawn="1"/>
        </p:nvSpPr>
        <p:spPr bwMode="auto">
          <a:xfrm>
            <a:off x="2660650" y="64992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>
              <a:defRPr/>
            </a:pPr>
            <a:r>
              <a:rPr lang="fi-FI" sz="1100" smtClean="0">
                <a:solidFill>
                  <a:srgbClr val="002E63"/>
                </a:solidFill>
              </a:rPr>
              <a:t>|</a:t>
            </a:r>
          </a:p>
        </p:txBody>
      </p:sp>
      <p:sp>
        <p:nvSpPr>
          <p:cNvPr id="9" name="TextBox 18"/>
          <p:cNvSpPr txBox="1">
            <a:spLocks noChangeArrowheads="1"/>
          </p:cNvSpPr>
          <p:nvPr userDrawn="1"/>
        </p:nvSpPr>
        <p:spPr bwMode="auto">
          <a:xfrm>
            <a:off x="2209800" y="64992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>
              <a:defRPr/>
            </a:pPr>
            <a:r>
              <a:rPr lang="fi-FI" sz="1100" smtClean="0">
                <a:solidFill>
                  <a:srgbClr val="002E63"/>
                </a:solidFill>
              </a:rPr>
              <a:t>|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2755900" y="6451600"/>
            <a:ext cx="904875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rgbClr val="002E63"/>
                </a:solidFill>
                <a:latin typeface="Verdana"/>
              </a:defRPr>
            </a:lvl1pPr>
          </a:lstStyle>
          <a:p>
            <a:pPr>
              <a:defRPr/>
            </a:pPr>
            <a:r>
              <a:rPr lang="fi-FI" smtClean="0"/>
              <a:t>22.11.2016 /hp</a:t>
            </a:r>
            <a:endParaRPr lang="fi-FI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0313" y="6451600"/>
            <a:ext cx="3095625" cy="265113"/>
          </a:xfrm>
          <a:prstGeom prst="rect">
            <a:avLst/>
          </a:prstGeom>
        </p:spPr>
        <p:txBody>
          <a:bodyPr lIns="0" tIns="0" rIns="0" bIns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</a:defRPr>
            </a:lvl1pPr>
          </a:lstStyle>
          <a:p>
            <a:pPr>
              <a:defRPr/>
            </a:pPr>
            <a:r>
              <a:rPr lang="en-US"/>
              <a:t>etunimi sukunimi Titteli | Tapahtuma</a:t>
            </a:r>
            <a:endParaRPr lang="fi-FI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68538" y="6451600"/>
            <a:ext cx="392112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473997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pic>
        <p:nvPicPr>
          <p:cNvPr id="8" name="Picture 15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27221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8"/>
          <p:cNvSpPr txBox="1">
            <a:spLocks noChangeArrowheads="1"/>
          </p:cNvSpPr>
          <p:nvPr userDrawn="1"/>
        </p:nvSpPr>
        <p:spPr bwMode="auto">
          <a:xfrm>
            <a:off x="3681413" y="64992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>
              <a:defRPr/>
            </a:pPr>
            <a:r>
              <a:rPr lang="fi-FI" sz="1100" smtClean="0">
                <a:solidFill>
                  <a:srgbClr val="002E63"/>
                </a:solidFill>
              </a:rPr>
              <a:t>|</a:t>
            </a:r>
          </a:p>
        </p:txBody>
      </p:sp>
      <p:sp>
        <p:nvSpPr>
          <p:cNvPr id="10" name="TextBox 19"/>
          <p:cNvSpPr txBox="1">
            <a:spLocks noChangeArrowheads="1"/>
          </p:cNvSpPr>
          <p:nvPr userDrawn="1"/>
        </p:nvSpPr>
        <p:spPr bwMode="auto">
          <a:xfrm>
            <a:off x="2660650" y="64992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>
              <a:defRPr/>
            </a:pPr>
            <a:r>
              <a:rPr lang="fi-FI" sz="1100" smtClean="0">
                <a:solidFill>
                  <a:srgbClr val="002E63"/>
                </a:solidFill>
              </a:rPr>
              <a:t>|</a:t>
            </a:r>
          </a:p>
        </p:txBody>
      </p:sp>
      <p:sp>
        <p:nvSpPr>
          <p:cNvPr id="11" name="TextBox 20"/>
          <p:cNvSpPr txBox="1">
            <a:spLocks noChangeArrowheads="1"/>
          </p:cNvSpPr>
          <p:nvPr userDrawn="1"/>
        </p:nvSpPr>
        <p:spPr bwMode="auto">
          <a:xfrm>
            <a:off x="2209800" y="64992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>
              <a:defRPr/>
            </a:pPr>
            <a:r>
              <a:rPr lang="fi-FI" sz="1100" smtClean="0">
                <a:solidFill>
                  <a:srgbClr val="002E63"/>
                </a:solidFill>
              </a:rPr>
              <a:t>|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2755900" y="6451600"/>
            <a:ext cx="904875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rgbClr val="002E63"/>
                </a:solidFill>
                <a:latin typeface="Verdana"/>
              </a:defRPr>
            </a:lvl1pPr>
          </a:lstStyle>
          <a:p>
            <a:pPr>
              <a:defRPr/>
            </a:pPr>
            <a:r>
              <a:rPr lang="fi-FI" smtClean="0"/>
              <a:t>22.11.2016 /hp</a:t>
            </a:r>
            <a:endParaRPr lang="fi-FI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0313" y="6451600"/>
            <a:ext cx="3095625" cy="265113"/>
          </a:xfrm>
          <a:prstGeom prst="rect">
            <a:avLst/>
          </a:prstGeom>
        </p:spPr>
        <p:txBody>
          <a:bodyPr lIns="0" tIns="0" rIns="0" bIns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</a:defRPr>
            </a:lvl1pPr>
          </a:lstStyle>
          <a:p>
            <a:pPr>
              <a:defRPr/>
            </a:pPr>
            <a:r>
              <a:rPr lang="en-US"/>
              <a:t>etunimi sukunimi Titteli | Tapahtuma</a:t>
            </a:r>
            <a:endParaRPr lang="fi-FI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68538" y="6451600"/>
            <a:ext cx="392112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50735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pic>
        <p:nvPicPr>
          <p:cNvPr id="4" name="Picture 5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27221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06980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pic>
        <p:nvPicPr>
          <p:cNvPr id="3" name="Picture 4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27221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6721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2079625"/>
            <a:ext cx="31623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152900" y="2079625"/>
            <a:ext cx="31623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 Titteli | Tapahtuma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22.11.2016 /hp</a:t>
            </a: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040E7-0F3F-4BF8-B387-F240229FAB9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56891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pic>
        <p:nvPicPr>
          <p:cNvPr id="6" name="Picture 13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27221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6"/>
          <p:cNvSpPr txBox="1">
            <a:spLocks noChangeArrowheads="1"/>
          </p:cNvSpPr>
          <p:nvPr userDrawn="1"/>
        </p:nvSpPr>
        <p:spPr bwMode="auto">
          <a:xfrm>
            <a:off x="3681413" y="64992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>
              <a:defRPr/>
            </a:pPr>
            <a:r>
              <a:rPr lang="fi-FI" sz="1100" smtClean="0">
                <a:solidFill>
                  <a:srgbClr val="002E63"/>
                </a:solidFill>
              </a:rPr>
              <a:t>|</a:t>
            </a:r>
          </a:p>
        </p:txBody>
      </p:sp>
      <p:sp>
        <p:nvSpPr>
          <p:cNvPr id="8" name="TextBox 17"/>
          <p:cNvSpPr txBox="1">
            <a:spLocks noChangeArrowheads="1"/>
          </p:cNvSpPr>
          <p:nvPr userDrawn="1"/>
        </p:nvSpPr>
        <p:spPr bwMode="auto">
          <a:xfrm>
            <a:off x="2660650" y="64992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>
              <a:defRPr/>
            </a:pPr>
            <a:r>
              <a:rPr lang="fi-FI" sz="1100" smtClean="0">
                <a:solidFill>
                  <a:srgbClr val="002E63"/>
                </a:solidFill>
              </a:rPr>
              <a:t>|</a:t>
            </a:r>
          </a:p>
        </p:txBody>
      </p:sp>
      <p:sp>
        <p:nvSpPr>
          <p:cNvPr id="9" name="TextBox 18"/>
          <p:cNvSpPr txBox="1">
            <a:spLocks noChangeArrowheads="1"/>
          </p:cNvSpPr>
          <p:nvPr userDrawn="1"/>
        </p:nvSpPr>
        <p:spPr bwMode="auto">
          <a:xfrm>
            <a:off x="2209800" y="64992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>
              <a:defRPr/>
            </a:pPr>
            <a:r>
              <a:rPr lang="fi-FI" sz="1100" smtClean="0">
                <a:solidFill>
                  <a:srgbClr val="002E63"/>
                </a:solidFill>
              </a:rPr>
              <a:t>|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273050"/>
            <a:ext cx="2970212" cy="1162050"/>
          </a:xfrm>
        </p:spPr>
        <p:txBody>
          <a:bodyPr lIns="0" tIns="0"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500" y="273050"/>
            <a:ext cx="4711700" cy="58531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388" y="1435100"/>
            <a:ext cx="297021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2755900" y="6451600"/>
            <a:ext cx="904875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rgbClr val="002E63"/>
                </a:solidFill>
                <a:latin typeface="Verdana"/>
              </a:defRPr>
            </a:lvl1pPr>
          </a:lstStyle>
          <a:p>
            <a:pPr>
              <a:defRPr/>
            </a:pPr>
            <a:r>
              <a:rPr lang="fi-FI" smtClean="0"/>
              <a:t>22.11.2016 /hp</a:t>
            </a:r>
            <a:endParaRPr lang="fi-FI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0313" y="6451600"/>
            <a:ext cx="3095625" cy="265113"/>
          </a:xfrm>
          <a:prstGeom prst="rect">
            <a:avLst/>
          </a:prstGeom>
        </p:spPr>
        <p:txBody>
          <a:bodyPr lIns="0" tIns="0" rIns="0" bIns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</a:defRPr>
            </a:lvl1pPr>
          </a:lstStyle>
          <a:p>
            <a:pPr>
              <a:defRPr/>
            </a:pPr>
            <a:r>
              <a:rPr lang="en-US"/>
              <a:t>etunimi sukunimi Titteli | Tapahtuma</a:t>
            </a:r>
            <a:endParaRPr lang="fi-FI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68538" y="6451600"/>
            <a:ext cx="392112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23956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pic>
        <p:nvPicPr>
          <p:cNvPr id="6" name="Picture 13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27221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6"/>
          <p:cNvSpPr txBox="1">
            <a:spLocks noChangeArrowheads="1"/>
          </p:cNvSpPr>
          <p:nvPr userDrawn="1"/>
        </p:nvSpPr>
        <p:spPr bwMode="auto">
          <a:xfrm>
            <a:off x="3681413" y="64992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>
              <a:defRPr/>
            </a:pPr>
            <a:r>
              <a:rPr lang="fi-FI" sz="1100" smtClean="0">
                <a:solidFill>
                  <a:srgbClr val="002E63"/>
                </a:solidFill>
              </a:rPr>
              <a:t>|</a:t>
            </a:r>
          </a:p>
        </p:txBody>
      </p:sp>
      <p:sp>
        <p:nvSpPr>
          <p:cNvPr id="8" name="TextBox 17"/>
          <p:cNvSpPr txBox="1">
            <a:spLocks noChangeArrowheads="1"/>
          </p:cNvSpPr>
          <p:nvPr userDrawn="1"/>
        </p:nvSpPr>
        <p:spPr bwMode="auto">
          <a:xfrm>
            <a:off x="2660650" y="64992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>
              <a:defRPr/>
            </a:pPr>
            <a:r>
              <a:rPr lang="fi-FI" sz="1100" smtClean="0">
                <a:solidFill>
                  <a:srgbClr val="002E63"/>
                </a:solidFill>
              </a:rPr>
              <a:t>|</a:t>
            </a:r>
          </a:p>
        </p:txBody>
      </p:sp>
      <p:sp>
        <p:nvSpPr>
          <p:cNvPr id="9" name="TextBox 18"/>
          <p:cNvSpPr txBox="1">
            <a:spLocks noChangeArrowheads="1"/>
          </p:cNvSpPr>
          <p:nvPr userDrawn="1"/>
        </p:nvSpPr>
        <p:spPr bwMode="auto">
          <a:xfrm>
            <a:off x="2209800" y="64992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>
              <a:defRPr/>
            </a:pPr>
            <a:r>
              <a:rPr lang="fi-FI" sz="1100" smtClean="0">
                <a:solidFill>
                  <a:srgbClr val="002E63"/>
                </a:solidFill>
              </a:rPr>
              <a:t>|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4749800"/>
            <a:ext cx="5486400" cy="566738"/>
          </a:xfrm>
        </p:spPr>
        <p:txBody>
          <a:bodyPr lIns="0" tIns="0"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7388" y="5619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 smtClean="0"/>
              <a:t>Lisää kuva napsauttamalla kuvaketta</a:t>
            </a:r>
            <a:endParaRPr lang="fi-F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388" y="53165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00A6D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2755900" y="6451600"/>
            <a:ext cx="904875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rgbClr val="002E63"/>
                </a:solidFill>
                <a:latin typeface="Verdana"/>
              </a:defRPr>
            </a:lvl1pPr>
          </a:lstStyle>
          <a:p>
            <a:pPr>
              <a:defRPr/>
            </a:pPr>
            <a:r>
              <a:rPr lang="fi-FI" smtClean="0"/>
              <a:t>22.11.2016 /hp</a:t>
            </a:r>
            <a:endParaRPr lang="fi-FI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0313" y="6451600"/>
            <a:ext cx="3095625" cy="265113"/>
          </a:xfrm>
          <a:prstGeom prst="rect">
            <a:avLst/>
          </a:prstGeom>
        </p:spPr>
        <p:txBody>
          <a:bodyPr lIns="0" tIns="0" rIns="0" bIns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</a:defRPr>
            </a:lvl1pPr>
          </a:lstStyle>
          <a:p>
            <a:pPr>
              <a:defRPr/>
            </a:pPr>
            <a:r>
              <a:rPr lang="en-US"/>
              <a:t>etunimi sukunimi Titteli | Tapahtuma</a:t>
            </a:r>
            <a:endParaRPr lang="fi-FI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68538" y="6451600"/>
            <a:ext cx="392112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41940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pic>
        <p:nvPicPr>
          <p:cNvPr id="5" name="Picture 12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27221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5"/>
          <p:cNvSpPr txBox="1">
            <a:spLocks noChangeArrowheads="1"/>
          </p:cNvSpPr>
          <p:nvPr userDrawn="1"/>
        </p:nvSpPr>
        <p:spPr bwMode="auto">
          <a:xfrm>
            <a:off x="3681413" y="64992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>
              <a:defRPr/>
            </a:pPr>
            <a:r>
              <a:rPr lang="fi-FI" sz="1100" smtClean="0">
                <a:solidFill>
                  <a:srgbClr val="002E63"/>
                </a:solidFill>
              </a:rPr>
              <a:t>|</a:t>
            </a:r>
          </a:p>
        </p:txBody>
      </p:sp>
      <p:sp>
        <p:nvSpPr>
          <p:cNvPr id="7" name="TextBox 16"/>
          <p:cNvSpPr txBox="1">
            <a:spLocks noChangeArrowheads="1"/>
          </p:cNvSpPr>
          <p:nvPr userDrawn="1"/>
        </p:nvSpPr>
        <p:spPr bwMode="auto">
          <a:xfrm>
            <a:off x="2660650" y="64992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>
              <a:defRPr/>
            </a:pPr>
            <a:r>
              <a:rPr lang="fi-FI" sz="1100" smtClean="0">
                <a:solidFill>
                  <a:srgbClr val="002E63"/>
                </a:solidFill>
              </a:rPr>
              <a:t>|</a:t>
            </a:r>
          </a:p>
        </p:txBody>
      </p:sp>
      <p:sp>
        <p:nvSpPr>
          <p:cNvPr id="8" name="TextBox 17"/>
          <p:cNvSpPr txBox="1">
            <a:spLocks noChangeArrowheads="1"/>
          </p:cNvSpPr>
          <p:nvPr userDrawn="1"/>
        </p:nvSpPr>
        <p:spPr bwMode="auto">
          <a:xfrm>
            <a:off x="2209800" y="64992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>
              <a:defRPr/>
            </a:pPr>
            <a:r>
              <a:rPr lang="fi-FI" sz="1100" smtClean="0">
                <a:solidFill>
                  <a:srgbClr val="002E63"/>
                </a:solidFill>
              </a:rPr>
              <a:t>|</a:t>
            </a:r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2908300" y="6604000"/>
            <a:ext cx="904875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mtClean="0">
                <a:solidFill>
                  <a:srgbClr val="002E63"/>
                </a:solidFill>
                <a:latin typeface="Verdana"/>
              </a:rPr>
              <a:t>5.4.2011</a:t>
            </a:r>
            <a:endParaRPr lang="fi-FI">
              <a:solidFill>
                <a:srgbClr val="002E63"/>
              </a:solidFill>
              <a:latin typeface="Verdana"/>
            </a:endParaRP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3922713" y="6604000"/>
            <a:ext cx="3095625" cy="26511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100">
                <a:solidFill>
                  <a:schemeClr val="accent1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mtClean="0">
                <a:solidFill>
                  <a:srgbClr val="002E63"/>
                </a:solidFill>
                <a:latin typeface="Verdana"/>
              </a:rPr>
              <a:t>etunimi sukunimi Titteli | Tapahtuma</a:t>
            </a:r>
            <a:endParaRPr lang="fi-FI" dirty="0" smtClean="0">
              <a:solidFill>
                <a:srgbClr val="002E63"/>
              </a:solidFill>
              <a:latin typeface="Verdana"/>
            </a:endParaRPr>
          </a:p>
        </p:txBody>
      </p:sp>
      <p:sp>
        <p:nvSpPr>
          <p:cNvPr id="11" name="TextBox 20"/>
          <p:cNvSpPr txBox="1">
            <a:spLocks noChangeArrowheads="1"/>
          </p:cNvSpPr>
          <p:nvPr userDrawn="1"/>
        </p:nvSpPr>
        <p:spPr bwMode="auto">
          <a:xfrm>
            <a:off x="3833813" y="66516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>
              <a:defRPr/>
            </a:pPr>
            <a:r>
              <a:rPr lang="fi-FI" sz="1100" smtClean="0">
                <a:solidFill>
                  <a:srgbClr val="002E63"/>
                </a:solidFill>
              </a:rPr>
              <a:t>|</a:t>
            </a:r>
          </a:p>
        </p:txBody>
      </p:sp>
      <p:sp>
        <p:nvSpPr>
          <p:cNvPr id="12" name="TextBox 27"/>
          <p:cNvSpPr txBox="1">
            <a:spLocks noChangeArrowheads="1"/>
          </p:cNvSpPr>
          <p:nvPr userDrawn="1"/>
        </p:nvSpPr>
        <p:spPr bwMode="auto">
          <a:xfrm>
            <a:off x="2813050" y="66516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>
              <a:defRPr/>
            </a:pPr>
            <a:r>
              <a:rPr lang="fi-FI" sz="1100" smtClean="0">
                <a:solidFill>
                  <a:srgbClr val="002E63"/>
                </a:solidFill>
              </a:rPr>
              <a:t>|</a:t>
            </a:r>
          </a:p>
        </p:txBody>
      </p:sp>
      <p:sp>
        <p:nvSpPr>
          <p:cNvPr id="13" name="TextBox 28"/>
          <p:cNvSpPr txBox="1">
            <a:spLocks noChangeArrowheads="1"/>
          </p:cNvSpPr>
          <p:nvPr userDrawn="1"/>
        </p:nvSpPr>
        <p:spPr bwMode="auto">
          <a:xfrm>
            <a:off x="2362200" y="66516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>
              <a:defRPr/>
            </a:pPr>
            <a:r>
              <a:rPr lang="fi-FI" sz="1100" smtClean="0">
                <a:solidFill>
                  <a:srgbClr val="002E63"/>
                </a:solidFill>
              </a:rPr>
              <a:t>|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2755900" y="6451600"/>
            <a:ext cx="904875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rgbClr val="002E63"/>
                </a:solidFill>
                <a:latin typeface="Verdana"/>
              </a:defRPr>
            </a:lvl1pPr>
          </a:lstStyle>
          <a:p>
            <a:pPr>
              <a:defRPr/>
            </a:pPr>
            <a:r>
              <a:rPr lang="fi-FI" smtClean="0"/>
              <a:t>22.11.2016 /hp</a:t>
            </a:r>
            <a:endParaRPr lang="fi-FI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0313" y="6451600"/>
            <a:ext cx="3095625" cy="265113"/>
          </a:xfrm>
          <a:prstGeom prst="rect">
            <a:avLst/>
          </a:prstGeom>
        </p:spPr>
        <p:txBody>
          <a:bodyPr lIns="0" tIns="0" rIns="0" bIns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</a:defRPr>
            </a:lvl1pPr>
          </a:lstStyle>
          <a:p>
            <a:pPr>
              <a:defRPr/>
            </a:pPr>
            <a:r>
              <a:rPr lang="en-US"/>
              <a:t>etunimi sukunimi Titteli | Tapahtuma</a:t>
            </a:r>
            <a:endParaRPr lang="fi-FI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68538" y="6451600"/>
            <a:ext cx="392112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25693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pic>
        <p:nvPicPr>
          <p:cNvPr id="5" name="Picture 12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" y="274638"/>
            <a:ext cx="369888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828800" cy="5851525"/>
          </a:xfrm>
        </p:spPr>
        <p:txBody>
          <a:bodyPr vert="eaVert" lIns="0" tIns="0" r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74638"/>
            <a:ext cx="57912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54143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 Titteli | Tapahtuma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22.11.2016 /hp</a:t>
            </a:r>
            <a:endParaRPr lang="fi-FI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8E61D-C1B2-40D5-9821-D1F18EE0330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8888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 Titteli | Tapahtuma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22.11.2016 /hp</a:t>
            </a: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B3EF5-1D19-471D-984A-3BD5742CF08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120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 Titteli | Tapahtuma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22.11.2016 /hp</a:t>
            </a: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7DD6E5-B4D0-4809-8C65-EA7A740CA01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8641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 Titteli | Tapahtuma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22.11.2016 /hp</a:t>
            </a: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B6C19-0264-4E29-BA90-A71C8E501BA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33088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 Titteli | Tapahtuma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22.11.2016 /hp</a:t>
            </a: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3E334-59A4-4D42-A27E-3AB41895B15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2573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w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3" descr="KL_jatkosivu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0"/>
            <a:ext cx="84963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22" descr="Kuntaliitto_pc_RGB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5876925"/>
            <a:ext cx="242252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708025"/>
            <a:ext cx="6477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perustyyl. napsautt.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079625"/>
            <a:ext cx="64770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4549775" y="6553200"/>
            <a:ext cx="1800225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A6D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mtClean="0"/>
            </a:lvl1pPr>
          </a:lstStyle>
          <a:p>
            <a:pPr>
              <a:defRPr/>
            </a:pPr>
            <a:r>
              <a:rPr lang="fi-FI"/>
              <a:t>etunimi sukunimi Titteli | Tapahtuma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7181850" y="6553200"/>
            <a:ext cx="1079500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mtClean="0"/>
            </a:lvl1pPr>
          </a:lstStyle>
          <a:p>
            <a:pPr>
              <a:defRPr/>
            </a:pPr>
            <a:r>
              <a:rPr lang="fi-FI" smtClean="0"/>
              <a:t>22.11.2016 /hp</a:t>
            </a:r>
            <a:endParaRPr lang="fi-FI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382000" y="6553200"/>
            <a:ext cx="719138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0000" bIns="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1E91BA06-3490-4E15-95B5-4FC3B749A87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4" r:id="rId1"/>
    <p:sldLayoutId id="2147484203" r:id="rId2"/>
    <p:sldLayoutId id="2147484204" r:id="rId3"/>
    <p:sldLayoutId id="2147484205" r:id="rId4"/>
    <p:sldLayoutId id="2147484206" r:id="rId5"/>
    <p:sldLayoutId id="2147484207" r:id="rId6"/>
    <p:sldLayoutId id="2147484208" r:id="rId7"/>
    <p:sldLayoutId id="2147484209" r:id="rId8"/>
    <p:sldLayoutId id="2147484210" r:id="rId9"/>
    <p:sldLayoutId id="2147484211" r:id="rId10"/>
    <p:sldLayoutId id="2147484212" r:id="rId11"/>
  </p:sldLayoutIdLst>
  <p:hf sldNum="0" hdr="0" ftr="0"/>
  <p:txStyles>
    <p:titleStyle>
      <a:lvl1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2pPr>
      <a:lvl3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3pPr>
      <a:lvl4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4pPr>
      <a:lvl5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5pPr>
      <a:lvl6pPr marL="457200" algn="l" rtl="0" fontAlgn="base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6pPr>
      <a:lvl7pPr marL="914400" algn="l" rtl="0" fontAlgn="base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7pPr>
      <a:lvl8pPr marL="1371600" algn="l" rtl="0" fontAlgn="base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8pPr>
      <a:lvl9pPr marL="1828800" algn="l" rtl="0" fontAlgn="base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9pPr>
    </p:titleStyle>
    <p:bodyStyle>
      <a:lvl1pPr marL="190500" indent="-1905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673100" indent="-1905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</a:defRPr>
      </a:lvl2pPr>
      <a:lvl3pPr marL="1143000" indent="-1841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3pPr>
      <a:lvl4pPr marL="1625600" indent="-1905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4pPr>
      <a:lvl5pPr marL="2093913" indent="-188913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5pPr>
      <a:lvl6pPr marL="2551113" indent="-18891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6pPr>
      <a:lvl7pPr marL="3008313" indent="-18891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7pPr>
      <a:lvl8pPr marL="3465513" indent="-18891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8pPr>
      <a:lvl9pPr marL="3922713" indent="-18891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Kuntaliitto_pc_RGB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5876925"/>
            <a:ext cx="2417763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708025"/>
            <a:ext cx="6477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079625"/>
            <a:ext cx="64770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4549775" y="6553200"/>
            <a:ext cx="1800225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A6D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800" smtClean="0"/>
            </a:lvl1pPr>
          </a:lstStyle>
          <a:p>
            <a:pPr>
              <a:defRPr/>
            </a:pPr>
            <a:r>
              <a:rPr lang="fi-FI"/>
              <a:t>etunimi sukunimi Titteli | Tapahtuma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1850" y="6553200"/>
            <a:ext cx="1350963" cy="11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800" smtClean="0"/>
            </a:lvl1pPr>
          </a:lstStyle>
          <a:p>
            <a:pPr>
              <a:defRPr/>
            </a:pPr>
            <a:r>
              <a:rPr lang="fi-FI" smtClean="0"/>
              <a:t>22.11.2016 /hp</a:t>
            </a:r>
            <a:endParaRPr lang="fi-FI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553200"/>
            <a:ext cx="719138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0000" bIns="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>
              <a:defRPr/>
            </a:pPr>
            <a:fld id="{9833EDA4-D5AC-446B-8A1B-CC9247BE769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3" r:id="rId1"/>
    <p:sldLayoutId id="2147484214" r:id="rId2"/>
    <p:sldLayoutId id="2147484215" r:id="rId3"/>
    <p:sldLayoutId id="2147484216" r:id="rId4"/>
    <p:sldLayoutId id="2147484217" r:id="rId5"/>
    <p:sldLayoutId id="2147484218" r:id="rId6"/>
    <p:sldLayoutId id="2147484219" r:id="rId7"/>
    <p:sldLayoutId id="2147484220" r:id="rId8"/>
    <p:sldLayoutId id="2147484221" r:id="rId9"/>
    <p:sldLayoutId id="2147484222" r:id="rId10"/>
    <p:sldLayoutId id="2147484223" r:id="rId11"/>
  </p:sldLayoutIdLst>
  <p:hf sldNum="0" hdr="0" ftr="0"/>
  <p:txStyles>
    <p:titleStyle>
      <a:lvl1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2pPr>
      <a:lvl3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3pPr>
      <a:lvl4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4pPr>
      <a:lvl5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5pPr>
      <a:lvl6pPr marL="457200" algn="l" rtl="0" fontAlgn="base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6pPr>
      <a:lvl7pPr marL="914400" algn="l" rtl="0" fontAlgn="base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7pPr>
      <a:lvl8pPr marL="1371600" algn="l" rtl="0" fontAlgn="base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8pPr>
      <a:lvl9pPr marL="1828800" algn="l" rtl="0" fontAlgn="base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9pPr>
    </p:titleStyle>
    <p:bodyStyle>
      <a:lvl1pPr marL="190500" indent="-1905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673100" indent="-1905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</a:defRPr>
      </a:lvl2pPr>
      <a:lvl3pPr marL="1143000" indent="-1841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3pPr>
      <a:lvl4pPr marL="1625600" indent="-1905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4pPr>
      <a:lvl5pPr marL="2093913" indent="-188913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5pPr>
      <a:lvl6pPr marL="2551113" indent="-18891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6pPr>
      <a:lvl7pPr marL="3008313" indent="-18891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7pPr>
      <a:lvl8pPr marL="3465513" indent="-18891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8pPr>
      <a:lvl9pPr marL="3922713" indent="-18891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noProof="0" smtClean="0"/>
              <a:t>Muokkaa perustyyl. napsautt.</a:t>
            </a:r>
            <a:endParaRPr lang="fi-FI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 noProof="0" smtClean="0"/>
              <a:t>Muokkaa tekstin perustyylejä napsauttamalla</a:t>
            </a:r>
          </a:p>
          <a:p>
            <a:pPr lvl="1"/>
            <a:r>
              <a:rPr lang="fi-FI" noProof="0" smtClean="0"/>
              <a:t>toinen taso</a:t>
            </a:r>
          </a:p>
          <a:p>
            <a:pPr lvl="2"/>
            <a:r>
              <a:rPr lang="fi-FI" noProof="0" smtClean="0"/>
              <a:t>kolmas taso</a:t>
            </a:r>
          </a:p>
          <a:p>
            <a:pPr lvl="3"/>
            <a:r>
              <a:rPr lang="fi-FI" noProof="0" smtClean="0"/>
              <a:t>neljäs taso</a:t>
            </a:r>
          </a:p>
          <a:p>
            <a:pPr lvl="4"/>
            <a:r>
              <a:rPr lang="fi-FI" noProof="0" smtClean="0"/>
              <a:t>viides taso</a:t>
            </a:r>
            <a:endParaRPr lang="fi-FI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  <p:sldLayoutId id="2147484236" r:id="rId12"/>
    <p:sldLayoutId id="2147484237" r:id="rId13"/>
    <p:sldLayoutId id="2147484238" r:id="rId14"/>
    <p:sldLayoutId id="2147484239" r:id="rId15"/>
    <p:sldLayoutId id="2147484240" r:id="rId16"/>
    <p:sldLayoutId id="2147484241" r:id="rId17"/>
    <p:sldLayoutId id="2147484242" r:id="rId18"/>
    <p:sldLayoutId id="2147484243" r:id="rId19"/>
    <p:sldLayoutId id="2147484244" r:id="rId20"/>
    <p:sldLayoutId id="2147484245" r:id="rId21"/>
  </p:sldLayoutIdLst>
  <p:hf sldNum="0" hdr="0" ft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000" b="1" kern="1600" spc="-30">
          <a:solidFill>
            <a:srgbClr val="002E63"/>
          </a:solidFill>
          <a:latin typeface="Verdana"/>
          <a:ea typeface="Verdana" pitchFamily="34" charset="0"/>
          <a:cs typeface="Verdana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2E63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2E63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2E63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2E63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000" b="1">
          <a:solidFill>
            <a:srgbClr val="002E63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000" b="1">
          <a:solidFill>
            <a:srgbClr val="002E63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000" b="1">
          <a:solidFill>
            <a:srgbClr val="002E63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000" b="1">
          <a:solidFill>
            <a:srgbClr val="002E63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600" spc="-30">
          <a:solidFill>
            <a:srgbClr val="002E63"/>
          </a:solidFill>
          <a:latin typeface="Verdana"/>
          <a:ea typeface="Verdana" pitchFamily="34" charset="0"/>
          <a:cs typeface="Verdan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»"/>
        <a:defRPr sz="2200" kern="1600" spc="-30">
          <a:solidFill>
            <a:srgbClr val="002E63"/>
          </a:solidFill>
          <a:latin typeface="Verdana"/>
          <a:ea typeface="Verdana" pitchFamily="34" charset="0"/>
          <a:cs typeface="Verdan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600" spc="-30">
          <a:solidFill>
            <a:srgbClr val="002E63"/>
          </a:solidFill>
          <a:latin typeface="Verdana"/>
          <a:ea typeface="Verdana" pitchFamily="34" charset="0"/>
          <a:cs typeface="Verdan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600" spc="-30">
          <a:solidFill>
            <a:srgbClr val="002E63"/>
          </a:solidFill>
          <a:latin typeface="Verdana"/>
          <a:ea typeface="Verdana" pitchFamily="34" charset="0"/>
          <a:cs typeface="Verdan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600" spc="-30">
          <a:solidFill>
            <a:srgbClr val="002E63"/>
          </a:solidFill>
          <a:latin typeface="Verdana"/>
          <a:ea typeface="Verdana" pitchFamily="34" charset="0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chart" Target="../charts/chart10.xml"/><Relationship Id="rId2" Type="http://schemas.openxmlformats.org/officeDocument/2006/relationships/slideLayout" Target="../slideLayouts/slideLayout39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5.emf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chart" Target="../charts/chart9.xml"/><Relationship Id="rId2" Type="http://schemas.openxmlformats.org/officeDocument/2006/relationships/slideLayout" Target="../slideLayouts/slideLayout39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Päivämäärän paikkamerkki 4"/>
          <p:cNvSpPr>
            <a:spLocks noGrp="1"/>
          </p:cNvSpPr>
          <p:nvPr>
            <p:ph type="dt" sz="quarter" idx="10"/>
          </p:nvPr>
        </p:nvSpPr>
        <p:spPr bwMode="auto">
          <a:xfrm>
            <a:off x="7181850" y="6453336"/>
            <a:ext cx="1350963" cy="21575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900" smtClean="0"/>
              <a:t>22.11.2016 /hp</a:t>
            </a:r>
            <a:endParaRPr lang="fi-FI" sz="900" dirty="0"/>
          </a:p>
        </p:txBody>
      </p:sp>
      <p:sp>
        <p:nvSpPr>
          <p:cNvPr id="97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15888"/>
            <a:ext cx="8513762" cy="64293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fi-FI" sz="2400" dirty="0" smtClean="0"/>
              <a:t>Laskelma kuntien ja kuntayhtymien menoista v. 2015</a:t>
            </a: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9893526"/>
              </p:ext>
            </p:extLst>
          </p:nvPr>
        </p:nvGraphicFramePr>
        <p:xfrm>
          <a:off x="-108520" y="1134541"/>
          <a:ext cx="6674727" cy="4693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637" name="Text Box 12"/>
          <p:cNvSpPr txBox="1">
            <a:spLocks noChangeArrowheads="1"/>
          </p:cNvSpPr>
          <p:nvPr/>
        </p:nvSpPr>
        <p:spPr bwMode="auto">
          <a:xfrm>
            <a:off x="755576" y="5814024"/>
            <a:ext cx="1606530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/>
            <a:r>
              <a:rPr lang="fi-FI" sz="1050" dirty="0">
                <a:solidFill>
                  <a:schemeClr val="tx1"/>
                </a:solidFill>
              </a:rPr>
              <a:t>Lähde: Tilastokeskus</a:t>
            </a:r>
          </a:p>
        </p:txBody>
      </p:sp>
      <p:sp>
        <p:nvSpPr>
          <p:cNvPr id="3" name="Suorakulmio 2"/>
          <p:cNvSpPr/>
          <p:nvPr/>
        </p:nvSpPr>
        <p:spPr>
          <a:xfrm>
            <a:off x="5375533" y="5065439"/>
            <a:ext cx="360040" cy="21602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Tekstiruutu 3"/>
          <p:cNvSpPr txBox="1"/>
          <p:nvPr/>
        </p:nvSpPr>
        <p:spPr>
          <a:xfrm>
            <a:off x="5794474" y="4993431"/>
            <a:ext cx="24096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sz="1400" dirty="0" smtClean="0"/>
              <a:t>Muut menot 0,68 mrd. €</a:t>
            </a:r>
            <a:endParaRPr lang="fi-FI" sz="1400" dirty="0"/>
          </a:p>
        </p:txBody>
      </p:sp>
      <p:sp>
        <p:nvSpPr>
          <p:cNvPr id="22" name="Suorakulmio 21"/>
          <p:cNvSpPr/>
          <p:nvPr/>
        </p:nvSpPr>
        <p:spPr>
          <a:xfrm>
            <a:off x="5375533" y="4653136"/>
            <a:ext cx="360040" cy="216024"/>
          </a:xfrm>
          <a:prstGeom prst="rect">
            <a:avLst/>
          </a:prstGeom>
          <a:solidFill>
            <a:srgbClr val="8CE08E"/>
          </a:solidFill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" name="Tekstiruutu 22"/>
          <p:cNvSpPr txBox="1"/>
          <p:nvPr/>
        </p:nvSpPr>
        <p:spPr>
          <a:xfrm>
            <a:off x="5794474" y="4581128"/>
            <a:ext cx="23918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sz="1400" dirty="0" smtClean="0"/>
              <a:t>Investoinnit 4,42 mrd. €</a:t>
            </a:r>
            <a:endParaRPr lang="fi-FI" sz="1400" dirty="0"/>
          </a:p>
        </p:txBody>
      </p:sp>
      <p:sp>
        <p:nvSpPr>
          <p:cNvPr id="24" name="Suorakulmio 23"/>
          <p:cNvSpPr/>
          <p:nvPr/>
        </p:nvSpPr>
        <p:spPr>
          <a:xfrm>
            <a:off x="5626158" y="3265239"/>
            <a:ext cx="360040" cy="2160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" name="Tekstiruutu 24"/>
          <p:cNvSpPr txBox="1"/>
          <p:nvPr/>
        </p:nvSpPr>
        <p:spPr>
          <a:xfrm>
            <a:off x="6045099" y="3193231"/>
            <a:ext cx="31470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sz="1400" dirty="0" smtClean="0"/>
              <a:t>Muut toimintakulut 0,89 mrd. €</a:t>
            </a:r>
            <a:endParaRPr lang="fi-FI" sz="1400" dirty="0"/>
          </a:p>
        </p:txBody>
      </p:sp>
      <p:sp>
        <p:nvSpPr>
          <p:cNvPr id="26" name="Suorakulmio 25"/>
          <p:cNvSpPr/>
          <p:nvPr/>
        </p:nvSpPr>
        <p:spPr>
          <a:xfrm>
            <a:off x="5626158" y="2924944"/>
            <a:ext cx="360040" cy="216024"/>
          </a:xfrm>
          <a:prstGeom prst="rect">
            <a:avLst/>
          </a:prstGeom>
          <a:solidFill>
            <a:srgbClr val="ABABFF"/>
          </a:solidFill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Tekstiruutu 26"/>
          <p:cNvSpPr txBox="1"/>
          <p:nvPr/>
        </p:nvSpPr>
        <p:spPr>
          <a:xfrm>
            <a:off x="6045099" y="2852936"/>
            <a:ext cx="23155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sz="1400" dirty="0" smtClean="0"/>
              <a:t>Avustukset 2,68 mrd. €</a:t>
            </a:r>
            <a:endParaRPr lang="fi-FI" sz="1400" dirty="0"/>
          </a:p>
        </p:txBody>
      </p:sp>
      <p:sp>
        <p:nvSpPr>
          <p:cNvPr id="28" name="Suorakulmio 27"/>
          <p:cNvSpPr/>
          <p:nvPr/>
        </p:nvSpPr>
        <p:spPr>
          <a:xfrm>
            <a:off x="5626158" y="2617167"/>
            <a:ext cx="360040" cy="216024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" name="Tekstiruutu 28"/>
          <p:cNvSpPr txBox="1"/>
          <p:nvPr/>
        </p:nvSpPr>
        <p:spPr>
          <a:xfrm>
            <a:off x="6045099" y="2545159"/>
            <a:ext cx="28280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sz="1400" dirty="0" smtClean="0"/>
              <a:t>Materiaalin ostot 3,44 mrd. €</a:t>
            </a:r>
            <a:endParaRPr lang="fi-FI" sz="1400" dirty="0"/>
          </a:p>
        </p:txBody>
      </p:sp>
      <p:sp>
        <p:nvSpPr>
          <p:cNvPr id="30" name="Suorakulmio 29"/>
          <p:cNvSpPr/>
          <p:nvPr/>
        </p:nvSpPr>
        <p:spPr>
          <a:xfrm>
            <a:off x="5626158" y="2276872"/>
            <a:ext cx="360040" cy="216024"/>
          </a:xfrm>
          <a:prstGeom prst="rect">
            <a:avLst/>
          </a:prstGeom>
          <a:solidFill>
            <a:srgbClr val="0086EA"/>
          </a:solidFill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" name="Tekstiruutu 30"/>
          <p:cNvSpPr txBox="1"/>
          <p:nvPr/>
        </p:nvSpPr>
        <p:spPr>
          <a:xfrm>
            <a:off x="6045099" y="2204864"/>
            <a:ext cx="27579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sz="1400" dirty="0" smtClean="0"/>
              <a:t>Palvelujen ostot 8,71 mrd. €</a:t>
            </a:r>
            <a:endParaRPr lang="fi-FI" sz="1400" dirty="0"/>
          </a:p>
        </p:txBody>
      </p:sp>
      <p:sp>
        <p:nvSpPr>
          <p:cNvPr id="32" name="Suorakulmio 31"/>
          <p:cNvSpPr/>
          <p:nvPr/>
        </p:nvSpPr>
        <p:spPr>
          <a:xfrm>
            <a:off x="5626158" y="1897087"/>
            <a:ext cx="360040" cy="216024"/>
          </a:xfrm>
          <a:prstGeom prst="rect">
            <a:avLst/>
          </a:prstGeom>
          <a:solidFill>
            <a:schemeClr val="accent1">
              <a:lumMod val="25000"/>
              <a:lumOff val="75000"/>
            </a:schemeClr>
          </a:solidFill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3" name="Tekstiruutu 32"/>
          <p:cNvSpPr txBox="1"/>
          <p:nvPr/>
        </p:nvSpPr>
        <p:spPr>
          <a:xfrm>
            <a:off x="6058206" y="1825079"/>
            <a:ext cx="28087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sz="1400" dirty="0" smtClean="0"/>
              <a:t>Henkilösivukulut 4,88 mrd. €</a:t>
            </a:r>
            <a:endParaRPr lang="fi-FI" sz="1400" dirty="0"/>
          </a:p>
        </p:txBody>
      </p:sp>
      <p:sp>
        <p:nvSpPr>
          <p:cNvPr id="34" name="Suorakulmio 33"/>
          <p:cNvSpPr/>
          <p:nvPr/>
        </p:nvSpPr>
        <p:spPr>
          <a:xfrm>
            <a:off x="5626158" y="1556792"/>
            <a:ext cx="360040" cy="216024"/>
          </a:xfrm>
          <a:prstGeom prst="rect">
            <a:avLst/>
          </a:prstGeom>
          <a:solidFill>
            <a:srgbClr val="004FB8"/>
          </a:solidFill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5" name="Tekstiruutu 34"/>
          <p:cNvSpPr txBox="1"/>
          <p:nvPr/>
        </p:nvSpPr>
        <p:spPr>
          <a:xfrm>
            <a:off x="6045099" y="1484784"/>
            <a:ext cx="31009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sz="1400" dirty="0" smtClean="0"/>
              <a:t>Palkat ja palkkiot 16,13 mrd. €</a:t>
            </a:r>
            <a:endParaRPr lang="fi-FI" sz="1400" dirty="0"/>
          </a:p>
        </p:txBody>
      </p:sp>
      <p:sp>
        <p:nvSpPr>
          <p:cNvPr id="36" name="Suorakulmio 35"/>
          <p:cNvSpPr/>
          <p:nvPr/>
        </p:nvSpPr>
        <p:spPr>
          <a:xfrm>
            <a:off x="5626158" y="4221088"/>
            <a:ext cx="360040" cy="216024"/>
          </a:xfrm>
          <a:prstGeom prst="rect">
            <a:avLst/>
          </a:prstGeom>
          <a:solidFill>
            <a:srgbClr val="E89CAC"/>
          </a:solidFill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7" name="Tekstiruutu 36"/>
          <p:cNvSpPr txBox="1"/>
          <p:nvPr/>
        </p:nvSpPr>
        <p:spPr>
          <a:xfrm>
            <a:off x="6045099" y="4149080"/>
            <a:ext cx="31212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sz="1400" dirty="0" smtClean="0"/>
              <a:t>Lainojen vähennys 1,99 mrd. €</a:t>
            </a:r>
            <a:endParaRPr lang="fi-FI" sz="1400" dirty="0"/>
          </a:p>
        </p:txBody>
      </p:sp>
      <p:sp>
        <p:nvSpPr>
          <p:cNvPr id="38" name="Suorakulmio 37"/>
          <p:cNvSpPr/>
          <p:nvPr/>
        </p:nvSpPr>
        <p:spPr>
          <a:xfrm>
            <a:off x="5626158" y="3933056"/>
            <a:ext cx="360040" cy="216024"/>
          </a:xfrm>
          <a:prstGeom prst="rect">
            <a:avLst/>
          </a:prstGeom>
          <a:solidFill>
            <a:srgbClr val="D74D61"/>
          </a:solidFill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9" name="Tekstiruutu 38"/>
          <p:cNvSpPr txBox="1"/>
          <p:nvPr/>
        </p:nvSpPr>
        <p:spPr>
          <a:xfrm>
            <a:off x="6045099" y="3861048"/>
            <a:ext cx="24161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sz="1400" dirty="0" smtClean="0"/>
              <a:t>Korkomenot 0,31 mrd. €</a:t>
            </a:r>
            <a:endParaRPr lang="fi-FI" sz="1400" dirty="0"/>
          </a:p>
        </p:txBody>
      </p:sp>
      <p:sp>
        <p:nvSpPr>
          <p:cNvPr id="6" name="Tekstiruutu 5"/>
          <p:cNvSpPr txBox="1"/>
          <p:nvPr/>
        </p:nvSpPr>
        <p:spPr>
          <a:xfrm>
            <a:off x="4581303" y="5436513"/>
            <a:ext cx="45272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sz="1600" b="1" dirty="0" smtClean="0">
                <a:solidFill>
                  <a:schemeClr val="tx2"/>
                </a:solidFill>
              </a:rPr>
              <a:t>Tulos- ja rahoituslaskelman mukaiset</a:t>
            </a:r>
          </a:p>
          <a:p>
            <a:pPr algn="l"/>
            <a:r>
              <a:rPr lang="fi-FI" sz="1600" b="1" dirty="0" smtClean="0">
                <a:solidFill>
                  <a:schemeClr val="tx2"/>
                </a:solidFill>
              </a:rPr>
              <a:t>ulkoiset menot yht. 44,1 mrd. €</a:t>
            </a:r>
            <a:endParaRPr lang="fi-FI" sz="1600" b="1" dirty="0">
              <a:solidFill>
                <a:schemeClr val="tx2"/>
              </a:solidFill>
            </a:endParaRPr>
          </a:p>
        </p:txBody>
      </p:sp>
      <p:sp>
        <p:nvSpPr>
          <p:cNvPr id="40" name="Tekstiruutu 39"/>
          <p:cNvSpPr txBox="1"/>
          <p:nvPr/>
        </p:nvSpPr>
        <p:spPr>
          <a:xfrm>
            <a:off x="5220072" y="1124744"/>
            <a:ext cx="31041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sz="1600" dirty="0" smtClean="0"/>
              <a:t>Toimintakulut 36,75 mrd. €:</a:t>
            </a:r>
            <a:endParaRPr lang="fi-FI" sz="1600" dirty="0"/>
          </a:p>
        </p:txBody>
      </p:sp>
      <p:sp>
        <p:nvSpPr>
          <p:cNvPr id="41" name="Tekstiruutu 40"/>
          <p:cNvSpPr txBox="1"/>
          <p:nvPr/>
        </p:nvSpPr>
        <p:spPr>
          <a:xfrm>
            <a:off x="5220072" y="3522494"/>
            <a:ext cx="27735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sz="1600" dirty="0" smtClean="0">
                <a:solidFill>
                  <a:srgbClr val="FF0000"/>
                </a:solidFill>
              </a:rPr>
              <a:t>Lainanhoito 2,28 mrd. €:</a:t>
            </a:r>
            <a:endParaRPr lang="fi-FI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72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Päivämäärän paikkamerkki 2"/>
          <p:cNvSpPr>
            <a:spLocks noGrp="1"/>
          </p:cNvSpPr>
          <p:nvPr>
            <p:ph type="dt" sz="quarter" idx="4294967295"/>
          </p:nvPr>
        </p:nvSpPr>
        <p:spPr bwMode="auto">
          <a:xfrm>
            <a:off x="3924300" y="6543675"/>
            <a:ext cx="1277938" cy="18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fi-FI" sz="900" smtClean="0"/>
              <a:t>21.11.2016/hp</a:t>
            </a:r>
            <a:endParaRPr lang="fi-FI" sz="900" dirty="0"/>
          </a:p>
        </p:txBody>
      </p:sp>
      <p:graphicFrame>
        <p:nvGraphicFramePr>
          <p:cNvPr id="30723" name="Object 2"/>
          <p:cNvGraphicFramePr>
            <a:graphicFrameLocks noChangeAspect="1"/>
          </p:cNvGraphicFramePr>
          <p:nvPr/>
        </p:nvGraphicFramePr>
        <p:xfrm>
          <a:off x="654050" y="1246188"/>
          <a:ext cx="8077200" cy="407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Kaavio" r:id="rId4" imgW="10096677" imgH="5095777" progId="MSGraph.Chart.8">
                  <p:embed followColorScheme="full"/>
                </p:oleObj>
              </mc:Choice>
              <mc:Fallback>
                <p:oleObj name="Kaavio" r:id="rId4" imgW="10096677" imgH="5095777" progId="MSGraph.Chart.8">
                  <p:embed followColorScheme="full"/>
                  <p:pic>
                    <p:nvPicPr>
                      <p:cNvPr id="3072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050" y="1246188"/>
                        <a:ext cx="8077200" cy="4078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4" name="Rectangle 4"/>
          <p:cNvSpPr>
            <a:spLocks noChangeArrowheads="1"/>
          </p:cNvSpPr>
          <p:nvPr/>
        </p:nvSpPr>
        <p:spPr bwMode="white">
          <a:xfrm>
            <a:off x="8382000" y="6553200"/>
            <a:ext cx="719138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endParaRPr lang="fi-FI">
              <a:solidFill>
                <a:schemeClr val="accent1"/>
              </a:solidFill>
            </a:endParaRPr>
          </a:p>
        </p:txBody>
      </p:sp>
      <p:graphicFrame>
        <p:nvGraphicFramePr>
          <p:cNvPr id="30725" name="Object 5"/>
          <p:cNvGraphicFramePr>
            <a:graphicFrameLocks noChangeAspect="1"/>
          </p:cNvGraphicFramePr>
          <p:nvPr/>
        </p:nvGraphicFramePr>
        <p:xfrm>
          <a:off x="684213" y="1125538"/>
          <a:ext cx="8077200" cy="407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Kaavio" r:id="rId6" imgW="10096677" imgH="5095777" progId="MSGraph.Chart.8">
                  <p:embed followColorScheme="full"/>
                </p:oleObj>
              </mc:Choice>
              <mc:Fallback>
                <p:oleObj name="Kaavio" r:id="rId6" imgW="10096677" imgH="5095777" progId="MSGraph.Chart.8">
                  <p:embed followColorScheme="full"/>
                  <p:pic>
                    <p:nvPicPr>
                      <p:cNvPr id="3072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1125538"/>
                        <a:ext cx="8077200" cy="4078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6"/>
          <p:cNvGraphicFramePr>
            <a:graphicFrameLocks noChangeAspect="1"/>
          </p:cNvGraphicFramePr>
          <p:nvPr>
            <p:extLst/>
          </p:nvPr>
        </p:nvGraphicFramePr>
        <p:xfrm>
          <a:off x="103695" y="848412"/>
          <a:ext cx="8749793" cy="5083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6596990" y="6427144"/>
            <a:ext cx="247856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/>
            <a:r>
              <a:rPr lang="fi-FI" dirty="0">
                <a:solidFill>
                  <a:schemeClr val="tx1"/>
                </a:solidFill>
              </a:rPr>
              <a:t>Lähde: </a:t>
            </a:r>
            <a:r>
              <a:rPr lang="fi-FI" dirty="0" smtClean="0">
                <a:solidFill>
                  <a:schemeClr val="tx1"/>
                </a:solidFill>
              </a:rPr>
              <a:t>Tilastokeskus ja Kuntaliitto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23" name="Rectangle 23"/>
          <p:cNvSpPr>
            <a:spLocks noChangeArrowheads="1"/>
          </p:cNvSpPr>
          <p:nvPr/>
        </p:nvSpPr>
        <p:spPr bwMode="auto">
          <a:xfrm>
            <a:off x="142875" y="20191"/>
            <a:ext cx="8893175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algn="ctr">
              <a:lnSpc>
                <a:spcPct val="90000"/>
              </a:lnSpc>
            </a:pPr>
            <a:r>
              <a:rPr lang="sv-FI" sz="2200" dirty="0" err="1">
                <a:solidFill>
                  <a:schemeClr val="tx1"/>
                </a:solidFill>
              </a:rPr>
              <a:t>Kuntien</a:t>
            </a:r>
            <a:r>
              <a:rPr lang="sv-FI" sz="2200" dirty="0">
                <a:solidFill>
                  <a:schemeClr val="tx1"/>
                </a:solidFill>
              </a:rPr>
              <a:t> </a:t>
            </a:r>
            <a:r>
              <a:rPr lang="sv-FI" sz="2200" dirty="0" err="1" smtClean="0">
                <a:solidFill>
                  <a:schemeClr val="tx1"/>
                </a:solidFill>
              </a:rPr>
              <a:t>sosiaali</a:t>
            </a:r>
            <a:r>
              <a:rPr lang="sv-FI" sz="2200" dirty="0" smtClean="0">
                <a:solidFill>
                  <a:schemeClr val="tx1"/>
                </a:solidFill>
              </a:rPr>
              <a:t>- ja </a:t>
            </a:r>
            <a:r>
              <a:rPr lang="sv-FI" sz="2200" dirty="0" err="1" smtClean="0">
                <a:solidFill>
                  <a:schemeClr val="tx1"/>
                </a:solidFill>
              </a:rPr>
              <a:t>terveystoimen</a:t>
            </a:r>
            <a:r>
              <a:rPr lang="sv-FI" sz="2200" dirty="0" smtClean="0">
                <a:solidFill>
                  <a:schemeClr val="tx1"/>
                </a:solidFill>
              </a:rPr>
              <a:t> nettokustannukset</a:t>
            </a:r>
            <a:r>
              <a:rPr lang="sv-FI" sz="2200" baseline="30000" dirty="0" smtClean="0">
                <a:solidFill>
                  <a:schemeClr val="tx1"/>
                </a:solidFill>
              </a:rPr>
              <a:t>1</a:t>
            </a:r>
            <a:r>
              <a:rPr lang="sv-FI" sz="2200" baseline="30000" dirty="0">
                <a:solidFill>
                  <a:schemeClr val="tx1"/>
                </a:solidFill>
              </a:rPr>
              <a:t>)</a:t>
            </a:r>
            <a:r>
              <a:rPr lang="sv-FI" sz="2200" dirty="0">
                <a:solidFill>
                  <a:schemeClr val="tx1"/>
                </a:solidFill>
              </a:rPr>
              <a:t/>
            </a:r>
            <a:br>
              <a:rPr lang="sv-FI" sz="2200" dirty="0">
                <a:solidFill>
                  <a:schemeClr val="tx1"/>
                </a:solidFill>
              </a:rPr>
            </a:br>
            <a:r>
              <a:rPr lang="sv-FI" sz="2200" dirty="0" err="1">
                <a:solidFill>
                  <a:schemeClr val="tx1"/>
                </a:solidFill>
              </a:rPr>
              <a:t>kuntakoon</a:t>
            </a:r>
            <a:r>
              <a:rPr lang="sv-FI" sz="2200" dirty="0">
                <a:solidFill>
                  <a:schemeClr val="tx1"/>
                </a:solidFill>
              </a:rPr>
              <a:t> </a:t>
            </a:r>
            <a:r>
              <a:rPr lang="sv-FI" sz="2200" dirty="0" err="1">
                <a:solidFill>
                  <a:schemeClr val="tx1"/>
                </a:solidFill>
              </a:rPr>
              <a:t>mukaan</a:t>
            </a:r>
            <a:r>
              <a:rPr lang="sv-FI" sz="2200" dirty="0">
                <a:solidFill>
                  <a:schemeClr val="tx1"/>
                </a:solidFill>
              </a:rPr>
              <a:t> </a:t>
            </a:r>
            <a:r>
              <a:rPr lang="sv-FI" sz="2200" dirty="0" err="1" smtClean="0">
                <a:solidFill>
                  <a:schemeClr val="tx1"/>
                </a:solidFill>
              </a:rPr>
              <a:t>vuonna</a:t>
            </a:r>
            <a:r>
              <a:rPr lang="sv-FI" sz="2200" dirty="0" smtClean="0">
                <a:solidFill>
                  <a:schemeClr val="tx1"/>
                </a:solidFill>
              </a:rPr>
              <a:t> 2015, </a:t>
            </a:r>
            <a:r>
              <a:rPr lang="sv-FI" sz="2200" dirty="0">
                <a:solidFill>
                  <a:schemeClr val="tx1"/>
                </a:solidFill>
              </a:rPr>
              <a:t>€/as. </a:t>
            </a:r>
            <a:br>
              <a:rPr lang="sv-FI" sz="2200" dirty="0">
                <a:solidFill>
                  <a:schemeClr val="tx1"/>
                </a:solidFill>
              </a:rPr>
            </a:br>
            <a:r>
              <a:rPr lang="sv-FI" sz="2000" dirty="0" smtClean="0">
                <a:solidFill>
                  <a:schemeClr val="tx1"/>
                </a:solidFill>
              </a:rPr>
              <a:t>Manner-Suomi</a:t>
            </a:r>
            <a:endParaRPr lang="fi-FI" sz="2000" dirty="0">
              <a:solidFill>
                <a:schemeClr val="tx1"/>
              </a:solidFill>
            </a:endParaRPr>
          </a:p>
        </p:txBody>
      </p:sp>
      <p:sp>
        <p:nvSpPr>
          <p:cNvPr id="3" name="Tekstiruutu 2"/>
          <p:cNvSpPr txBox="1"/>
          <p:nvPr/>
        </p:nvSpPr>
        <p:spPr>
          <a:xfrm>
            <a:off x="8448365" y="1548574"/>
            <a:ext cx="68800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300" dirty="0" smtClean="0"/>
              <a:t>3 931</a:t>
            </a:r>
            <a:endParaRPr lang="fi-FI" sz="1300" dirty="0"/>
          </a:p>
        </p:txBody>
      </p:sp>
      <p:sp>
        <p:nvSpPr>
          <p:cNvPr id="25" name="Tekstiruutu 24"/>
          <p:cNvSpPr txBox="1"/>
          <p:nvPr/>
        </p:nvSpPr>
        <p:spPr>
          <a:xfrm>
            <a:off x="8448365" y="2019921"/>
            <a:ext cx="68800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300" dirty="0" smtClean="0"/>
              <a:t>3 586</a:t>
            </a:r>
            <a:endParaRPr lang="fi-FI" sz="1300" dirty="0"/>
          </a:p>
        </p:txBody>
      </p:sp>
      <p:sp>
        <p:nvSpPr>
          <p:cNvPr id="26" name="Tekstiruutu 25"/>
          <p:cNvSpPr txBox="1"/>
          <p:nvPr/>
        </p:nvSpPr>
        <p:spPr>
          <a:xfrm>
            <a:off x="8448365" y="2462971"/>
            <a:ext cx="68800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300" dirty="0" smtClean="0"/>
              <a:t>3 310</a:t>
            </a:r>
            <a:endParaRPr lang="fi-FI" sz="1300" dirty="0"/>
          </a:p>
        </p:txBody>
      </p:sp>
      <p:sp>
        <p:nvSpPr>
          <p:cNvPr id="27" name="Tekstiruutu 26"/>
          <p:cNvSpPr txBox="1"/>
          <p:nvPr/>
        </p:nvSpPr>
        <p:spPr>
          <a:xfrm>
            <a:off x="8448365" y="2924883"/>
            <a:ext cx="68800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300" dirty="0" smtClean="0"/>
              <a:t>3 131</a:t>
            </a:r>
            <a:endParaRPr lang="fi-FI" sz="1300" dirty="0"/>
          </a:p>
        </p:txBody>
      </p:sp>
      <p:sp>
        <p:nvSpPr>
          <p:cNvPr id="28" name="Tekstiruutu 27"/>
          <p:cNvSpPr txBox="1"/>
          <p:nvPr/>
        </p:nvSpPr>
        <p:spPr>
          <a:xfrm>
            <a:off x="8448365" y="3377381"/>
            <a:ext cx="68800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300" dirty="0" smtClean="0"/>
              <a:t>3 380</a:t>
            </a:r>
            <a:endParaRPr lang="fi-FI" sz="1300" dirty="0"/>
          </a:p>
        </p:txBody>
      </p:sp>
      <p:sp>
        <p:nvSpPr>
          <p:cNvPr id="29" name="Tekstiruutu 28"/>
          <p:cNvSpPr txBox="1"/>
          <p:nvPr/>
        </p:nvSpPr>
        <p:spPr>
          <a:xfrm>
            <a:off x="8448365" y="3829867"/>
            <a:ext cx="68800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300" dirty="0" smtClean="0"/>
              <a:t>3 065</a:t>
            </a:r>
            <a:endParaRPr lang="fi-FI" sz="1300" dirty="0"/>
          </a:p>
        </p:txBody>
      </p:sp>
      <p:sp>
        <p:nvSpPr>
          <p:cNvPr id="30" name="Tekstiruutu 29"/>
          <p:cNvSpPr txBox="1"/>
          <p:nvPr/>
        </p:nvSpPr>
        <p:spPr>
          <a:xfrm>
            <a:off x="8448365" y="4282347"/>
            <a:ext cx="68800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300" dirty="0" smtClean="0"/>
              <a:t>3 262</a:t>
            </a:r>
            <a:endParaRPr lang="fi-FI" sz="1300" dirty="0"/>
          </a:p>
        </p:txBody>
      </p:sp>
      <p:sp>
        <p:nvSpPr>
          <p:cNvPr id="31" name="Tekstiruutu 30"/>
          <p:cNvSpPr txBox="1"/>
          <p:nvPr/>
        </p:nvSpPr>
        <p:spPr>
          <a:xfrm>
            <a:off x="8448365" y="1124371"/>
            <a:ext cx="66717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300" dirty="0" smtClean="0"/>
              <a:t>4 159</a:t>
            </a:r>
            <a:endParaRPr lang="fi-FI" sz="1300" dirty="0"/>
          </a:p>
        </p:txBody>
      </p:sp>
      <p:sp>
        <p:nvSpPr>
          <p:cNvPr id="6" name="Suorakulmio 5"/>
          <p:cNvSpPr/>
          <p:nvPr/>
        </p:nvSpPr>
        <p:spPr>
          <a:xfrm>
            <a:off x="490194" y="6109040"/>
            <a:ext cx="836329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dirty="0">
                <a:latin typeface="Arial" panose="020B0604020202020204" pitchFamily="34" charset="0"/>
              </a:rPr>
              <a:t>2</a:t>
            </a:r>
            <a:r>
              <a:rPr lang="fi-FI" sz="1200" dirty="0" smtClean="0">
                <a:latin typeface="Arial" panose="020B0604020202020204" pitchFamily="34" charset="0"/>
              </a:rPr>
              <a:t>) Lastensuojelun laitos- ja perhehoito, Lastensuojelun avohuoltopalvelut sekä muut lasten ja perheiden avopalvelut</a:t>
            </a:r>
            <a:endParaRPr lang="fi-FI" sz="1200" dirty="0"/>
          </a:p>
        </p:txBody>
      </p:sp>
      <p:sp>
        <p:nvSpPr>
          <p:cNvPr id="35" name="Suorakulmio 34"/>
          <p:cNvSpPr/>
          <p:nvPr/>
        </p:nvSpPr>
        <p:spPr>
          <a:xfrm>
            <a:off x="490194" y="5741388"/>
            <a:ext cx="83632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i-FI" sz="1200" dirty="0" smtClean="0">
                <a:latin typeface="Arial" panose="020B0604020202020204" pitchFamily="34" charset="0"/>
              </a:rPr>
              <a:t>1) Nettokustannukset </a:t>
            </a:r>
            <a:r>
              <a:rPr lang="fi-FI" sz="1200" dirty="0">
                <a:latin typeface="Arial" panose="020B0604020202020204" pitchFamily="34" charset="0"/>
              </a:rPr>
              <a:t>=(</a:t>
            </a:r>
            <a:r>
              <a:rPr lang="fi-FI" sz="1200" dirty="0" smtClean="0">
                <a:latin typeface="Arial" panose="020B0604020202020204" pitchFamily="34" charset="0"/>
              </a:rPr>
              <a:t>Toimintakulut </a:t>
            </a:r>
            <a:r>
              <a:rPr lang="fi-FI" sz="1200" dirty="0">
                <a:latin typeface="Arial" panose="020B0604020202020204" pitchFamily="34" charset="0"/>
              </a:rPr>
              <a:t>+ Poistot ja arvonalentumiset + Vyörytyskulut) - (</a:t>
            </a:r>
            <a:r>
              <a:rPr lang="fi-FI" sz="1200" dirty="0" smtClean="0">
                <a:latin typeface="Arial" panose="020B0604020202020204" pitchFamily="34" charset="0"/>
              </a:rPr>
              <a:t>Toimintatuotot </a:t>
            </a:r>
            <a:r>
              <a:rPr lang="fi-FI" sz="1200" dirty="0">
                <a:latin typeface="Arial" panose="020B0604020202020204" pitchFamily="34" charset="0"/>
              </a:rPr>
              <a:t>+ Vyörytystuotot + </a:t>
            </a:r>
            <a:r>
              <a:rPr lang="fi-FI" sz="1200" dirty="0" smtClean="0">
                <a:latin typeface="Arial" panose="020B0604020202020204" pitchFamily="34" charset="0"/>
              </a:rPr>
              <a:t>  </a:t>
            </a:r>
          </a:p>
          <a:p>
            <a:pPr algn="l"/>
            <a:r>
              <a:rPr lang="fi-FI" sz="1200" dirty="0">
                <a:latin typeface="Arial" panose="020B0604020202020204" pitchFamily="34" charset="0"/>
              </a:rPr>
              <a:t> </a:t>
            </a:r>
            <a:r>
              <a:rPr lang="fi-FI" sz="1200" dirty="0" smtClean="0">
                <a:latin typeface="Arial" panose="020B0604020202020204" pitchFamily="34" charset="0"/>
              </a:rPr>
              <a:t>   Valmistus </a:t>
            </a:r>
            <a:r>
              <a:rPr lang="fi-FI" sz="1200" dirty="0">
                <a:latin typeface="Arial" panose="020B0604020202020204" pitchFamily="34" charset="0"/>
              </a:rPr>
              <a:t>omaan käyttöön sekä valmistevaraston muutos)</a:t>
            </a:r>
            <a:r>
              <a:rPr lang="fi-FI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7126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Päivämäärän paikkamerkki 4"/>
          <p:cNvSpPr>
            <a:spLocks noGrp="1"/>
          </p:cNvSpPr>
          <p:nvPr>
            <p:ph type="dt" sz="quarter" idx="4294967295"/>
          </p:nvPr>
        </p:nvSpPr>
        <p:spPr>
          <a:xfrm>
            <a:off x="3496575" y="6485833"/>
            <a:ext cx="1763440" cy="332628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i-FI" sz="800" dirty="0" smtClean="0"/>
              <a:t>14.11.2016/</a:t>
            </a:r>
            <a:r>
              <a:rPr lang="fi-FI" sz="800" dirty="0" err="1" smtClean="0"/>
              <a:t>hp</a:t>
            </a:r>
            <a:endParaRPr lang="fi-FI" sz="800" dirty="0" smtClean="0"/>
          </a:p>
        </p:txBody>
      </p:sp>
      <p:sp>
        <p:nvSpPr>
          <p:cNvPr id="6147" name="Rectangle 7"/>
          <p:cNvSpPr>
            <a:spLocks noChangeArrowheads="1"/>
          </p:cNvSpPr>
          <p:nvPr/>
        </p:nvSpPr>
        <p:spPr bwMode="auto">
          <a:xfrm>
            <a:off x="622811" y="62723"/>
            <a:ext cx="80094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2C5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2C54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fi-FI" sz="2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Opetus- ja kulttuuritoimen käyttökustannukset v. </a:t>
            </a:r>
            <a:r>
              <a:rPr lang="fi-FI" sz="2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2015</a:t>
            </a:r>
            <a:endParaRPr lang="fi-FI" sz="2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fi-FI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Kunnat ja kuntayhtymät</a:t>
            </a:r>
          </a:p>
        </p:txBody>
      </p:sp>
      <p:graphicFrame>
        <p:nvGraphicFramePr>
          <p:cNvPr id="2" name="Object 8"/>
          <p:cNvGraphicFramePr>
            <a:graphicFrameLocks noChangeAspect="1"/>
          </p:cNvGraphicFramePr>
          <p:nvPr>
            <p:extLst/>
          </p:nvPr>
        </p:nvGraphicFramePr>
        <p:xfrm>
          <a:off x="2030413" y="1570790"/>
          <a:ext cx="6076950" cy="4565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149" name="Text Box 9"/>
          <p:cNvSpPr txBox="1">
            <a:spLocks noChangeArrowheads="1"/>
          </p:cNvSpPr>
          <p:nvPr/>
        </p:nvSpPr>
        <p:spPr bwMode="auto">
          <a:xfrm>
            <a:off x="826325" y="3276430"/>
            <a:ext cx="2061783" cy="432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>
              <a:lnSpc>
                <a:spcPct val="85000"/>
              </a:lnSpc>
            </a:pPr>
            <a:r>
              <a:rPr lang="fi-FI" sz="1300" dirty="0">
                <a:solidFill>
                  <a:schemeClr val="tx1"/>
                </a:solidFill>
              </a:rPr>
              <a:t>Ammatillinen koulutus</a:t>
            </a:r>
          </a:p>
          <a:p>
            <a:pPr algn="l" eaLnBrk="1" hangingPunct="1">
              <a:lnSpc>
                <a:spcPct val="85000"/>
              </a:lnSpc>
            </a:pPr>
            <a:r>
              <a:rPr lang="fi-FI" sz="1300" dirty="0" smtClean="0">
                <a:solidFill>
                  <a:schemeClr val="tx1"/>
                </a:solidFill>
              </a:rPr>
              <a:t>12,9 </a:t>
            </a:r>
            <a:r>
              <a:rPr lang="fi-FI" sz="1300" dirty="0">
                <a:solidFill>
                  <a:schemeClr val="tx1"/>
                </a:solidFill>
              </a:rPr>
              <a:t>%,  </a:t>
            </a:r>
            <a:r>
              <a:rPr lang="fi-FI" sz="1300" dirty="0">
                <a:solidFill>
                  <a:srgbClr val="0000FF"/>
                </a:solidFill>
              </a:rPr>
              <a:t>1 </a:t>
            </a:r>
            <a:r>
              <a:rPr lang="fi-FI" sz="1300" dirty="0" smtClean="0">
                <a:solidFill>
                  <a:srgbClr val="0000FF"/>
                </a:solidFill>
              </a:rPr>
              <a:t>634 </a:t>
            </a:r>
            <a:r>
              <a:rPr lang="fi-FI" sz="1300" dirty="0">
                <a:solidFill>
                  <a:srgbClr val="0000FF"/>
                </a:solidFill>
              </a:rPr>
              <a:t>milj. €</a:t>
            </a:r>
          </a:p>
        </p:txBody>
      </p:sp>
      <p:sp>
        <p:nvSpPr>
          <p:cNvPr id="6150" name="Text Box 10"/>
          <p:cNvSpPr txBox="1">
            <a:spLocks noChangeArrowheads="1"/>
          </p:cNvSpPr>
          <p:nvPr/>
        </p:nvSpPr>
        <p:spPr bwMode="auto">
          <a:xfrm>
            <a:off x="1265652" y="809004"/>
            <a:ext cx="3512500" cy="255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>
              <a:lnSpc>
                <a:spcPct val="85000"/>
              </a:lnSpc>
            </a:pPr>
            <a:r>
              <a:rPr lang="fi-FI" sz="1250" dirty="0">
                <a:solidFill>
                  <a:schemeClr val="accent5">
                    <a:lumMod val="50000"/>
                  </a:schemeClr>
                </a:solidFill>
              </a:rPr>
              <a:t>Muu kulttuuritoiminta </a:t>
            </a:r>
            <a:r>
              <a:rPr lang="fi-FI" sz="1250" dirty="0" smtClean="0">
                <a:solidFill>
                  <a:schemeClr val="accent5">
                    <a:lumMod val="50000"/>
                  </a:schemeClr>
                </a:solidFill>
              </a:rPr>
              <a:t>1,0 </a:t>
            </a:r>
            <a:r>
              <a:rPr lang="fi-FI" sz="1250" dirty="0">
                <a:solidFill>
                  <a:schemeClr val="accent5">
                    <a:lumMod val="50000"/>
                  </a:schemeClr>
                </a:solidFill>
              </a:rPr>
              <a:t>%,  </a:t>
            </a:r>
            <a:r>
              <a:rPr lang="fi-FI" sz="1250" dirty="0" smtClean="0">
                <a:solidFill>
                  <a:schemeClr val="accent5">
                    <a:lumMod val="50000"/>
                  </a:schemeClr>
                </a:solidFill>
              </a:rPr>
              <a:t>126 </a:t>
            </a:r>
            <a:r>
              <a:rPr lang="fi-FI" sz="1250" dirty="0">
                <a:solidFill>
                  <a:schemeClr val="accent5">
                    <a:lumMod val="50000"/>
                  </a:schemeClr>
                </a:solidFill>
              </a:rPr>
              <a:t>milj. €</a:t>
            </a:r>
          </a:p>
        </p:txBody>
      </p:sp>
      <p:sp>
        <p:nvSpPr>
          <p:cNvPr id="6152" name="Text Box 12"/>
          <p:cNvSpPr txBox="1">
            <a:spLocks noChangeArrowheads="1"/>
          </p:cNvSpPr>
          <p:nvPr/>
        </p:nvSpPr>
        <p:spPr bwMode="auto">
          <a:xfrm>
            <a:off x="6181827" y="5066887"/>
            <a:ext cx="2012539" cy="45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>
              <a:lnSpc>
                <a:spcPct val="85000"/>
              </a:lnSpc>
            </a:pPr>
            <a:r>
              <a:rPr lang="fi-FI" sz="1400" dirty="0">
                <a:solidFill>
                  <a:schemeClr val="tx1"/>
                </a:solidFill>
              </a:rPr>
              <a:t>Perusopetus </a:t>
            </a:r>
            <a:r>
              <a:rPr lang="fi-FI" sz="1400" dirty="0" smtClean="0">
                <a:solidFill>
                  <a:schemeClr val="tx1"/>
                </a:solidFill>
              </a:rPr>
              <a:t>39,0 </a:t>
            </a:r>
            <a:r>
              <a:rPr lang="fi-FI" sz="1400" dirty="0">
                <a:solidFill>
                  <a:schemeClr val="tx1"/>
                </a:solidFill>
              </a:rPr>
              <a:t>%</a:t>
            </a:r>
          </a:p>
          <a:p>
            <a:pPr algn="l" eaLnBrk="1" hangingPunct="1">
              <a:lnSpc>
                <a:spcPct val="85000"/>
              </a:lnSpc>
            </a:pPr>
            <a:r>
              <a:rPr lang="fi-FI" sz="1400" dirty="0">
                <a:solidFill>
                  <a:srgbClr val="0000FF"/>
                </a:solidFill>
              </a:rPr>
              <a:t>4 </a:t>
            </a:r>
            <a:r>
              <a:rPr lang="fi-FI" sz="1400" dirty="0" smtClean="0">
                <a:solidFill>
                  <a:srgbClr val="0000FF"/>
                </a:solidFill>
              </a:rPr>
              <a:t>950 </a:t>
            </a:r>
            <a:r>
              <a:rPr lang="fi-FI" sz="1400" dirty="0">
                <a:solidFill>
                  <a:srgbClr val="0000FF"/>
                </a:solidFill>
              </a:rPr>
              <a:t>milj. €</a:t>
            </a:r>
          </a:p>
        </p:txBody>
      </p:sp>
      <p:sp>
        <p:nvSpPr>
          <p:cNvPr id="6153" name="Text Box 13"/>
          <p:cNvSpPr txBox="1">
            <a:spLocks noChangeArrowheads="1"/>
          </p:cNvSpPr>
          <p:nvPr/>
        </p:nvSpPr>
        <p:spPr bwMode="auto">
          <a:xfrm>
            <a:off x="1423457" y="5903955"/>
            <a:ext cx="7260321" cy="549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>
              <a:lnSpc>
                <a:spcPct val="110000"/>
              </a:lnSpc>
            </a:pPr>
            <a:r>
              <a:rPr lang="fi-FI" sz="1500" dirty="0">
                <a:solidFill>
                  <a:schemeClr val="tx1"/>
                </a:solidFill>
              </a:rPr>
              <a:t>Opetus- ja kulttuuritoimen käyttökustannukset </a:t>
            </a:r>
            <a:r>
              <a:rPr lang="fi-FI" sz="1500" dirty="0" smtClean="0">
                <a:solidFill>
                  <a:schemeClr val="tx1"/>
                </a:solidFill>
              </a:rPr>
              <a:t>yhteensä 12,70 </a:t>
            </a:r>
            <a:r>
              <a:rPr lang="fi-FI" sz="1500" dirty="0">
                <a:solidFill>
                  <a:schemeClr val="tx1"/>
                </a:solidFill>
              </a:rPr>
              <a:t>mrd. €</a:t>
            </a:r>
          </a:p>
          <a:p>
            <a:pPr algn="l" eaLnBrk="1" hangingPunct="1">
              <a:lnSpc>
                <a:spcPct val="110000"/>
              </a:lnSpc>
            </a:pPr>
            <a:r>
              <a:rPr lang="fi-FI" dirty="0">
                <a:solidFill>
                  <a:schemeClr val="tx1"/>
                </a:solidFill>
              </a:rPr>
              <a:t>                              </a:t>
            </a:r>
            <a:r>
              <a:rPr lang="fi-FI" sz="1200" dirty="0">
                <a:solidFill>
                  <a:schemeClr val="tx1"/>
                </a:solidFill>
              </a:rPr>
              <a:t>(=</a:t>
            </a:r>
            <a:r>
              <a:rPr lang="fi-FI" sz="1200" dirty="0" smtClean="0">
                <a:solidFill>
                  <a:schemeClr val="tx1"/>
                </a:solidFill>
              </a:rPr>
              <a:t>toimintamenot + poistot ja arvonalentumiset+ vyörytyserät</a:t>
            </a:r>
            <a:r>
              <a:rPr lang="fi-FI" sz="12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6155" name="Text Box 15"/>
          <p:cNvSpPr txBox="1">
            <a:spLocks noChangeArrowheads="1"/>
          </p:cNvSpPr>
          <p:nvPr/>
        </p:nvSpPr>
        <p:spPr bwMode="auto">
          <a:xfrm>
            <a:off x="19074" y="1136084"/>
            <a:ext cx="4976042" cy="255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>
              <a:lnSpc>
                <a:spcPct val="85000"/>
              </a:lnSpc>
            </a:pPr>
            <a:r>
              <a:rPr lang="fi-FI" sz="1250" dirty="0">
                <a:solidFill>
                  <a:schemeClr val="accent5">
                    <a:lumMod val="50000"/>
                  </a:schemeClr>
                </a:solidFill>
              </a:rPr>
              <a:t>Museot, teatterit, </a:t>
            </a:r>
            <a:r>
              <a:rPr lang="fi-FI" sz="1250" dirty="0" smtClean="0">
                <a:solidFill>
                  <a:schemeClr val="accent5">
                    <a:lumMod val="50000"/>
                  </a:schemeClr>
                </a:solidFill>
              </a:rPr>
              <a:t>musiikkitoiminta </a:t>
            </a:r>
            <a:r>
              <a:rPr lang="fi-FI" sz="1250" dirty="0">
                <a:solidFill>
                  <a:schemeClr val="accent5">
                    <a:lumMod val="50000"/>
                  </a:schemeClr>
                </a:solidFill>
              </a:rPr>
              <a:t>ym. </a:t>
            </a:r>
            <a:r>
              <a:rPr lang="fi-FI" sz="1250" dirty="0" smtClean="0">
                <a:solidFill>
                  <a:schemeClr val="accent5">
                    <a:lumMod val="50000"/>
                  </a:schemeClr>
                </a:solidFill>
              </a:rPr>
              <a:t>2,4 </a:t>
            </a:r>
            <a:r>
              <a:rPr lang="fi-FI" sz="1250" dirty="0">
                <a:solidFill>
                  <a:schemeClr val="accent5">
                    <a:lumMod val="50000"/>
                  </a:schemeClr>
                </a:solidFill>
              </a:rPr>
              <a:t>% , </a:t>
            </a:r>
            <a:r>
              <a:rPr lang="fi-FI" sz="1250" dirty="0" smtClean="0">
                <a:solidFill>
                  <a:schemeClr val="accent5">
                    <a:lumMod val="50000"/>
                  </a:schemeClr>
                </a:solidFill>
              </a:rPr>
              <a:t>305 </a:t>
            </a:r>
            <a:r>
              <a:rPr lang="fi-FI" sz="1250" dirty="0">
                <a:solidFill>
                  <a:schemeClr val="accent5">
                    <a:lumMod val="50000"/>
                  </a:schemeClr>
                </a:solidFill>
              </a:rPr>
              <a:t>milj. €</a:t>
            </a:r>
          </a:p>
        </p:txBody>
      </p:sp>
      <p:sp>
        <p:nvSpPr>
          <p:cNvPr id="6157" name="Text Box 17"/>
          <p:cNvSpPr txBox="1">
            <a:spLocks noChangeArrowheads="1"/>
          </p:cNvSpPr>
          <p:nvPr/>
        </p:nvSpPr>
        <p:spPr bwMode="auto">
          <a:xfrm>
            <a:off x="94243" y="2520604"/>
            <a:ext cx="2805768" cy="419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>
              <a:lnSpc>
                <a:spcPct val="85000"/>
              </a:lnSpc>
            </a:pPr>
            <a:r>
              <a:rPr lang="fi-FI" sz="1250" dirty="0">
                <a:solidFill>
                  <a:schemeClr val="tx1"/>
                </a:solidFill>
              </a:rPr>
              <a:t>Kansalaisopistojen + muu vapaa</a:t>
            </a:r>
          </a:p>
          <a:p>
            <a:pPr algn="l" eaLnBrk="1" hangingPunct="1">
              <a:lnSpc>
                <a:spcPct val="85000"/>
              </a:lnSpc>
            </a:pPr>
            <a:r>
              <a:rPr lang="fi-FI" sz="1250" dirty="0">
                <a:solidFill>
                  <a:schemeClr val="tx1"/>
                </a:solidFill>
              </a:rPr>
              <a:t>sivistystyö </a:t>
            </a:r>
            <a:r>
              <a:rPr lang="fi-FI" sz="1250" dirty="0" smtClean="0">
                <a:solidFill>
                  <a:schemeClr val="tx1"/>
                </a:solidFill>
              </a:rPr>
              <a:t>1,5 </a:t>
            </a:r>
            <a:r>
              <a:rPr lang="fi-FI" sz="1250" dirty="0">
                <a:solidFill>
                  <a:schemeClr val="tx1"/>
                </a:solidFill>
              </a:rPr>
              <a:t>% , </a:t>
            </a:r>
            <a:r>
              <a:rPr lang="fi-FI" sz="1250" dirty="0" smtClean="0">
                <a:solidFill>
                  <a:srgbClr val="0000FF"/>
                </a:solidFill>
              </a:rPr>
              <a:t>191 </a:t>
            </a:r>
            <a:r>
              <a:rPr lang="fi-FI" sz="1250" dirty="0">
                <a:solidFill>
                  <a:srgbClr val="0000FF"/>
                </a:solidFill>
              </a:rPr>
              <a:t>milj. €</a:t>
            </a:r>
          </a:p>
        </p:txBody>
      </p:sp>
      <p:sp>
        <p:nvSpPr>
          <p:cNvPr id="6158" name="Text Box 18"/>
          <p:cNvSpPr txBox="1">
            <a:spLocks noChangeArrowheads="1"/>
          </p:cNvSpPr>
          <p:nvPr/>
        </p:nvSpPr>
        <p:spPr bwMode="auto">
          <a:xfrm>
            <a:off x="213798" y="2098174"/>
            <a:ext cx="2646878" cy="419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>
              <a:lnSpc>
                <a:spcPct val="85000"/>
              </a:lnSpc>
            </a:pPr>
            <a:r>
              <a:rPr lang="fi-FI" sz="1250" dirty="0" smtClean="0">
                <a:solidFill>
                  <a:schemeClr val="tx1"/>
                </a:solidFill>
              </a:rPr>
              <a:t>Taiteen perusopetus +muu </a:t>
            </a:r>
          </a:p>
          <a:p>
            <a:pPr algn="l" eaLnBrk="1" hangingPunct="1">
              <a:lnSpc>
                <a:spcPct val="85000"/>
              </a:lnSpc>
            </a:pPr>
            <a:r>
              <a:rPr lang="fi-FI" sz="1250" dirty="0" smtClean="0">
                <a:solidFill>
                  <a:schemeClr val="tx1"/>
                </a:solidFill>
              </a:rPr>
              <a:t>opetustoimi</a:t>
            </a:r>
            <a:r>
              <a:rPr lang="fi-FI" sz="1250" baseline="30000" dirty="0" smtClean="0">
                <a:solidFill>
                  <a:schemeClr val="tx1"/>
                </a:solidFill>
              </a:rPr>
              <a:t> </a:t>
            </a:r>
            <a:r>
              <a:rPr lang="fi-FI" sz="1250" dirty="0" smtClean="0">
                <a:solidFill>
                  <a:schemeClr val="tx1"/>
                </a:solidFill>
              </a:rPr>
              <a:t>0,9 %, </a:t>
            </a:r>
            <a:r>
              <a:rPr lang="fi-FI" sz="1250" dirty="0" smtClean="0">
                <a:solidFill>
                  <a:srgbClr val="0000FF"/>
                </a:solidFill>
              </a:rPr>
              <a:t>118 milj</a:t>
            </a:r>
            <a:r>
              <a:rPr lang="fi-FI" sz="1250" dirty="0">
                <a:solidFill>
                  <a:srgbClr val="0000FF"/>
                </a:solidFill>
              </a:rPr>
              <a:t>. €</a:t>
            </a:r>
          </a:p>
        </p:txBody>
      </p:sp>
      <p:sp>
        <p:nvSpPr>
          <p:cNvPr id="6159" name="Text Box 19"/>
          <p:cNvSpPr txBox="1">
            <a:spLocks noChangeArrowheads="1"/>
          </p:cNvSpPr>
          <p:nvPr/>
        </p:nvSpPr>
        <p:spPr bwMode="auto">
          <a:xfrm>
            <a:off x="1475656" y="1386420"/>
            <a:ext cx="2396810" cy="255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>
              <a:lnSpc>
                <a:spcPct val="85000"/>
              </a:lnSpc>
            </a:pPr>
            <a:r>
              <a:rPr lang="fi-FI" sz="1250" dirty="0">
                <a:solidFill>
                  <a:schemeClr val="accent5">
                    <a:lumMod val="50000"/>
                  </a:schemeClr>
                </a:solidFill>
              </a:rPr>
              <a:t>Kirjasto </a:t>
            </a:r>
            <a:r>
              <a:rPr lang="fi-FI" sz="1250" dirty="0" smtClean="0">
                <a:solidFill>
                  <a:schemeClr val="accent5">
                    <a:lumMod val="50000"/>
                  </a:schemeClr>
                </a:solidFill>
              </a:rPr>
              <a:t>2,7 </a:t>
            </a:r>
            <a:r>
              <a:rPr lang="fi-FI" sz="1250" dirty="0">
                <a:solidFill>
                  <a:schemeClr val="accent5">
                    <a:lumMod val="50000"/>
                  </a:schemeClr>
                </a:solidFill>
              </a:rPr>
              <a:t>% , </a:t>
            </a:r>
            <a:r>
              <a:rPr lang="fi-FI" sz="1250" dirty="0" smtClean="0">
                <a:solidFill>
                  <a:schemeClr val="accent5">
                    <a:lumMod val="50000"/>
                  </a:schemeClr>
                </a:solidFill>
              </a:rPr>
              <a:t>338 </a:t>
            </a:r>
            <a:r>
              <a:rPr lang="fi-FI" sz="1250" dirty="0">
                <a:solidFill>
                  <a:schemeClr val="accent5">
                    <a:lumMod val="50000"/>
                  </a:schemeClr>
                </a:solidFill>
              </a:rPr>
              <a:t>milj. €</a:t>
            </a:r>
          </a:p>
        </p:txBody>
      </p:sp>
      <p:sp>
        <p:nvSpPr>
          <p:cNvPr id="6160" name="Text Box 20"/>
          <p:cNvSpPr txBox="1">
            <a:spLocks noChangeArrowheads="1"/>
          </p:cNvSpPr>
          <p:nvPr/>
        </p:nvSpPr>
        <p:spPr bwMode="auto">
          <a:xfrm>
            <a:off x="178356" y="1880285"/>
            <a:ext cx="3196773" cy="255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>
              <a:lnSpc>
                <a:spcPct val="85000"/>
              </a:lnSpc>
            </a:pPr>
            <a:r>
              <a:rPr lang="fi-FI" sz="1250" dirty="0">
                <a:solidFill>
                  <a:srgbClr val="FF0000"/>
                </a:solidFill>
              </a:rPr>
              <a:t>Liikunta ja ulkoilu </a:t>
            </a:r>
            <a:r>
              <a:rPr lang="fi-FI" sz="1250" dirty="0" smtClean="0">
                <a:solidFill>
                  <a:srgbClr val="FF0000"/>
                </a:solidFill>
              </a:rPr>
              <a:t>5,5 </a:t>
            </a:r>
            <a:r>
              <a:rPr lang="fi-FI" sz="1250" dirty="0">
                <a:solidFill>
                  <a:srgbClr val="FF0000"/>
                </a:solidFill>
              </a:rPr>
              <a:t>% </a:t>
            </a:r>
            <a:r>
              <a:rPr lang="fi-FI" sz="1250" dirty="0">
                <a:solidFill>
                  <a:schemeClr val="tx1"/>
                </a:solidFill>
              </a:rPr>
              <a:t>, </a:t>
            </a:r>
            <a:r>
              <a:rPr lang="fi-FI" sz="1250" dirty="0" smtClean="0">
                <a:solidFill>
                  <a:srgbClr val="0000FF"/>
                </a:solidFill>
              </a:rPr>
              <a:t>698 </a:t>
            </a:r>
            <a:r>
              <a:rPr lang="fi-FI" sz="1250" dirty="0">
                <a:solidFill>
                  <a:srgbClr val="0000FF"/>
                </a:solidFill>
              </a:rPr>
              <a:t>milj. €</a:t>
            </a:r>
          </a:p>
        </p:txBody>
      </p:sp>
      <p:sp>
        <p:nvSpPr>
          <p:cNvPr id="6161" name="Text Box 21"/>
          <p:cNvSpPr txBox="1">
            <a:spLocks noChangeArrowheads="1"/>
          </p:cNvSpPr>
          <p:nvPr/>
        </p:nvSpPr>
        <p:spPr bwMode="auto">
          <a:xfrm>
            <a:off x="1296576" y="1648609"/>
            <a:ext cx="2896947" cy="255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>
              <a:lnSpc>
                <a:spcPct val="85000"/>
              </a:lnSpc>
            </a:pPr>
            <a:r>
              <a:rPr lang="fi-FI" sz="1250" dirty="0">
                <a:solidFill>
                  <a:srgbClr val="FF0000"/>
                </a:solidFill>
              </a:rPr>
              <a:t>Nuorisotoimi </a:t>
            </a:r>
            <a:r>
              <a:rPr lang="fi-FI" sz="1250" dirty="0" smtClean="0">
                <a:solidFill>
                  <a:srgbClr val="FF0000"/>
                </a:solidFill>
              </a:rPr>
              <a:t>1,7 </a:t>
            </a:r>
            <a:r>
              <a:rPr lang="fi-FI" sz="1250" dirty="0">
                <a:solidFill>
                  <a:srgbClr val="FF0000"/>
                </a:solidFill>
              </a:rPr>
              <a:t>% </a:t>
            </a:r>
            <a:r>
              <a:rPr lang="fi-FI" sz="1250" dirty="0">
                <a:solidFill>
                  <a:schemeClr val="tx1"/>
                </a:solidFill>
              </a:rPr>
              <a:t>, </a:t>
            </a:r>
            <a:r>
              <a:rPr lang="fi-FI" sz="1250" dirty="0" smtClean="0">
                <a:solidFill>
                  <a:srgbClr val="0000FF"/>
                </a:solidFill>
              </a:rPr>
              <a:t>215 </a:t>
            </a:r>
            <a:r>
              <a:rPr lang="fi-FI" sz="1250" dirty="0">
                <a:solidFill>
                  <a:srgbClr val="0000FF"/>
                </a:solidFill>
              </a:rPr>
              <a:t>milj. €</a:t>
            </a:r>
          </a:p>
        </p:txBody>
      </p:sp>
      <p:sp>
        <p:nvSpPr>
          <p:cNvPr id="6162" name="Text Box 22"/>
          <p:cNvSpPr txBox="1">
            <a:spLocks noChangeArrowheads="1"/>
          </p:cNvSpPr>
          <p:nvPr/>
        </p:nvSpPr>
        <p:spPr bwMode="auto">
          <a:xfrm>
            <a:off x="6438228" y="2146485"/>
            <a:ext cx="2627642" cy="45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>
              <a:lnSpc>
                <a:spcPct val="85000"/>
              </a:lnSpc>
            </a:pPr>
            <a:r>
              <a:rPr lang="fi-FI" sz="1400" dirty="0" smtClean="0">
                <a:solidFill>
                  <a:schemeClr val="tx1"/>
                </a:solidFill>
              </a:rPr>
              <a:t>Lasten päivähoito 24,2 </a:t>
            </a:r>
            <a:r>
              <a:rPr lang="fi-FI" sz="1400" dirty="0">
                <a:solidFill>
                  <a:schemeClr val="tx1"/>
                </a:solidFill>
              </a:rPr>
              <a:t>%, </a:t>
            </a:r>
            <a:endParaRPr lang="fi-FI" sz="1400" dirty="0" smtClean="0">
              <a:solidFill>
                <a:schemeClr val="tx1"/>
              </a:solidFill>
            </a:endParaRPr>
          </a:p>
          <a:p>
            <a:pPr algn="l" eaLnBrk="1" hangingPunct="1">
              <a:lnSpc>
                <a:spcPct val="85000"/>
              </a:lnSpc>
            </a:pPr>
            <a:r>
              <a:rPr lang="fi-FI" sz="1400" dirty="0" smtClean="0">
                <a:solidFill>
                  <a:srgbClr val="0000FF"/>
                </a:solidFill>
              </a:rPr>
              <a:t>3 068 milj</a:t>
            </a:r>
            <a:r>
              <a:rPr lang="fi-FI" sz="1400" dirty="0">
                <a:solidFill>
                  <a:srgbClr val="0000FF"/>
                </a:solidFill>
              </a:rPr>
              <a:t>. </a:t>
            </a:r>
            <a:r>
              <a:rPr lang="fi-FI" sz="1400" dirty="0" smtClean="0">
                <a:solidFill>
                  <a:srgbClr val="0000FF"/>
                </a:solidFill>
              </a:rPr>
              <a:t>€</a:t>
            </a:r>
          </a:p>
        </p:txBody>
      </p:sp>
      <p:sp>
        <p:nvSpPr>
          <p:cNvPr id="6163" name="Line 23"/>
          <p:cNvSpPr>
            <a:spLocks noChangeShapeType="1"/>
          </p:cNvSpPr>
          <p:nvPr/>
        </p:nvSpPr>
        <p:spPr bwMode="auto">
          <a:xfrm>
            <a:off x="1331640" y="1091017"/>
            <a:ext cx="355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6165" name="Line 25"/>
          <p:cNvSpPr>
            <a:spLocks noChangeShapeType="1"/>
          </p:cNvSpPr>
          <p:nvPr/>
        </p:nvSpPr>
        <p:spPr bwMode="auto">
          <a:xfrm>
            <a:off x="322833" y="1379431"/>
            <a:ext cx="4321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6166" name="Line 26"/>
          <p:cNvSpPr>
            <a:spLocks noChangeShapeType="1"/>
          </p:cNvSpPr>
          <p:nvPr/>
        </p:nvSpPr>
        <p:spPr bwMode="auto">
          <a:xfrm flipH="1">
            <a:off x="4644008" y="1389431"/>
            <a:ext cx="0" cy="3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1062357" y="4351212"/>
            <a:ext cx="2108141" cy="45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>
              <a:lnSpc>
                <a:spcPct val="85000"/>
              </a:lnSpc>
            </a:pPr>
            <a:r>
              <a:rPr lang="fi-FI" sz="1400" dirty="0">
                <a:solidFill>
                  <a:schemeClr val="tx1"/>
                </a:solidFill>
              </a:rPr>
              <a:t>Lukiokoulutus </a:t>
            </a:r>
            <a:r>
              <a:rPr lang="fi-FI" sz="1400" dirty="0" smtClean="0">
                <a:solidFill>
                  <a:schemeClr val="tx1"/>
                </a:solidFill>
              </a:rPr>
              <a:t>5,4 %,</a:t>
            </a:r>
          </a:p>
          <a:p>
            <a:pPr algn="l" eaLnBrk="1" hangingPunct="1">
              <a:lnSpc>
                <a:spcPct val="85000"/>
              </a:lnSpc>
            </a:pPr>
            <a:r>
              <a:rPr lang="fi-FI" sz="1400" dirty="0" smtClean="0">
                <a:solidFill>
                  <a:srgbClr val="0000FF"/>
                </a:solidFill>
              </a:rPr>
              <a:t>693 </a:t>
            </a:r>
            <a:r>
              <a:rPr lang="fi-FI" sz="1400" dirty="0">
                <a:solidFill>
                  <a:srgbClr val="0000FF"/>
                </a:solidFill>
              </a:rPr>
              <a:t>milj. €</a:t>
            </a:r>
          </a:p>
        </p:txBody>
      </p:sp>
      <p:cxnSp>
        <p:nvCxnSpPr>
          <p:cNvPr id="29" name="Suora yhdysviiva 28"/>
          <p:cNvCxnSpPr/>
          <p:nvPr/>
        </p:nvCxnSpPr>
        <p:spPr>
          <a:xfrm>
            <a:off x="368766" y="2097809"/>
            <a:ext cx="3420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uora yhdysviiva 30"/>
          <p:cNvCxnSpPr/>
          <p:nvPr/>
        </p:nvCxnSpPr>
        <p:spPr>
          <a:xfrm>
            <a:off x="1381054" y="1611092"/>
            <a:ext cx="2974922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Kulmayhdysviiva 58"/>
          <p:cNvCxnSpPr/>
          <p:nvPr/>
        </p:nvCxnSpPr>
        <p:spPr>
          <a:xfrm rot="10800000" flipV="1">
            <a:off x="119241" y="2592944"/>
            <a:ext cx="3204000" cy="324000"/>
          </a:xfrm>
          <a:prstGeom prst="bentConnector3">
            <a:avLst>
              <a:gd name="adj1" fmla="val 10607"/>
            </a:avLst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 Box 22"/>
          <p:cNvSpPr txBox="1">
            <a:spLocks noChangeArrowheads="1"/>
          </p:cNvSpPr>
          <p:nvPr/>
        </p:nvSpPr>
        <p:spPr bwMode="auto">
          <a:xfrm>
            <a:off x="6943049" y="3600895"/>
            <a:ext cx="1787669" cy="45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>
              <a:lnSpc>
                <a:spcPct val="85000"/>
              </a:lnSpc>
            </a:pPr>
            <a:r>
              <a:rPr lang="fi-FI" sz="1400" dirty="0" smtClean="0">
                <a:solidFill>
                  <a:schemeClr val="tx1"/>
                </a:solidFill>
              </a:rPr>
              <a:t>Esiopetus 2,8 </a:t>
            </a:r>
            <a:r>
              <a:rPr lang="fi-FI" sz="1400" dirty="0">
                <a:solidFill>
                  <a:schemeClr val="tx1"/>
                </a:solidFill>
              </a:rPr>
              <a:t>%, </a:t>
            </a:r>
            <a:endParaRPr lang="fi-FI" sz="1400" dirty="0" smtClean="0">
              <a:solidFill>
                <a:schemeClr val="tx1"/>
              </a:solidFill>
            </a:endParaRPr>
          </a:p>
          <a:p>
            <a:pPr algn="l" eaLnBrk="1" hangingPunct="1">
              <a:lnSpc>
                <a:spcPct val="85000"/>
              </a:lnSpc>
            </a:pPr>
            <a:r>
              <a:rPr lang="fi-FI" sz="1400" dirty="0" smtClean="0">
                <a:solidFill>
                  <a:srgbClr val="0000FF"/>
                </a:solidFill>
              </a:rPr>
              <a:t>360 </a:t>
            </a:r>
            <a:r>
              <a:rPr lang="fi-FI" sz="1400" dirty="0">
                <a:solidFill>
                  <a:srgbClr val="0000FF"/>
                </a:solidFill>
              </a:rPr>
              <a:t>milj. €</a:t>
            </a:r>
          </a:p>
        </p:txBody>
      </p:sp>
      <p:cxnSp>
        <p:nvCxnSpPr>
          <p:cNvPr id="4" name="Suora yhdysviiva 3"/>
          <p:cNvCxnSpPr>
            <a:stCxn id="6163" idx="1"/>
          </p:cNvCxnSpPr>
          <p:nvPr/>
        </p:nvCxnSpPr>
        <p:spPr>
          <a:xfrm>
            <a:off x="4887640" y="1091018"/>
            <a:ext cx="0" cy="50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uora yhdysviiva 5"/>
          <p:cNvCxnSpPr/>
          <p:nvPr/>
        </p:nvCxnSpPr>
        <p:spPr>
          <a:xfrm>
            <a:off x="4355976" y="1601665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uora yhdysviiva 18"/>
          <p:cNvCxnSpPr/>
          <p:nvPr/>
        </p:nvCxnSpPr>
        <p:spPr>
          <a:xfrm>
            <a:off x="1460400" y="1877409"/>
            <a:ext cx="262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uora yhdysviiva 20"/>
          <p:cNvCxnSpPr/>
          <p:nvPr/>
        </p:nvCxnSpPr>
        <p:spPr>
          <a:xfrm>
            <a:off x="4088400" y="1877409"/>
            <a:ext cx="0" cy="7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uora yhdysviiva 23"/>
          <p:cNvCxnSpPr/>
          <p:nvPr/>
        </p:nvCxnSpPr>
        <p:spPr>
          <a:xfrm>
            <a:off x="312405" y="2466663"/>
            <a:ext cx="309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 Box 4"/>
          <p:cNvSpPr txBox="1">
            <a:spLocks noChangeArrowheads="1"/>
          </p:cNvSpPr>
          <p:nvPr/>
        </p:nvSpPr>
        <p:spPr bwMode="auto">
          <a:xfrm>
            <a:off x="6588224" y="6513313"/>
            <a:ext cx="262394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/>
            <a:r>
              <a:rPr lang="fi-FI" dirty="0">
                <a:solidFill>
                  <a:schemeClr val="tx1"/>
                </a:solidFill>
              </a:rPr>
              <a:t>Lähde: </a:t>
            </a:r>
            <a:r>
              <a:rPr lang="fi-FI" dirty="0" smtClean="0">
                <a:solidFill>
                  <a:schemeClr val="tx1"/>
                </a:solidFill>
              </a:rPr>
              <a:t>Tilastokeskus ja Kuntaliitto </a:t>
            </a:r>
            <a:endParaRPr lang="fi-F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29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Päivämäärän paikkamerkki 4"/>
          <p:cNvSpPr>
            <a:spLocks noGrp="1"/>
          </p:cNvSpPr>
          <p:nvPr>
            <p:ph type="dt" sz="quarter" idx="10"/>
          </p:nvPr>
        </p:nvSpPr>
        <p:spPr bwMode="auto">
          <a:xfrm>
            <a:off x="7181850" y="6453336"/>
            <a:ext cx="1350963" cy="21575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900" smtClean="0"/>
              <a:t>22.11.2016 /hp</a:t>
            </a:r>
            <a:endParaRPr lang="fi-FI" sz="900" dirty="0"/>
          </a:p>
        </p:txBody>
      </p:sp>
      <p:sp>
        <p:nvSpPr>
          <p:cNvPr id="97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15888"/>
            <a:ext cx="8513762" cy="64293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fi-FI" sz="2400" dirty="0" smtClean="0"/>
              <a:t>Laskelma kuntien ja kuntayhtymien tuloista v. 2015</a:t>
            </a: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1388605"/>
              </p:ext>
            </p:extLst>
          </p:nvPr>
        </p:nvGraphicFramePr>
        <p:xfrm>
          <a:off x="-108520" y="1134541"/>
          <a:ext cx="6674727" cy="4693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637" name="Text Box 12"/>
          <p:cNvSpPr txBox="1">
            <a:spLocks noChangeArrowheads="1"/>
          </p:cNvSpPr>
          <p:nvPr/>
        </p:nvSpPr>
        <p:spPr bwMode="auto">
          <a:xfrm>
            <a:off x="755576" y="5814024"/>
            <a:ext cx="1606530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/>
            <a:r>
              <a:rPr lang="fi-FI" sz="1050" dirty="0">
                <a:solidFill>
                  <a:schemeClr val="tx1"/>
                </a:solidFill>
              </a:rPr>
              <a:t>Lähde: Tilastokeskus</a:t>
            </a:r>
          </a:p>
        </p:txBody>
      </p:sp>
      <p:sp>
        <p:nvSpPr>
          <p:cNvPr id="3" name="Suorakulmio 2"/>
          <p:cNvSpPr/>
          <p:nvPr/>
        </p:nvSpPr>
        <p:spPr>
          <a:xfrm>
            <a:off x="5303525" y="4921423"/>
            <a:ext cx="360040" cy="21602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Tekstiruutu 3"/>
          <p:cNvSpPr txBox="1"/>
          <p:nvPr/>
        </p:nvSpPr>
        <p:spPr>
          <a:xfrm>
            <a:off x="5735573" y="4849415"/>
            <a:ext cx="2247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sz="1400" dirty="0" smtClean="0"/>
              <a:t>Muut tulot 1,87 mrd. €</a:t>
            </a:r>
            <a:endParaRPr lang="fi-FI" sz="1400" dirty="0"/>
          </a:p>
        </p:txBody>
      </p:sp>
      <p:sp>
        <p:nvSpPr>
          <p:cNvPr id="22" name="Suorakulmio 21"/>
          <p:cNvSpPr/>
          <p:nvPr/>
        </p:nvSpPr>
        <p:spPr>
          <a:xfrm>
            <a:off x="5303525" y="4509120"/>
            <a:ext cx="360040" cy="216024"/>
          </a:xfrm>
          <a:prstGeom prst="rect">
            <a:avLst/>
          </a:prstGeom>
          <a:solidFill>
            <a:srgbClr val="E89CAC"/>
          </a:solidFill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" name="Tekstiruutu 22"/>
          <p:cNvSpPr txBox="1"/>
          <p:nvPr/>
        </p:nvSpPr>
        <p:spPr>
          <a:xfrm>
            <a:off x="5735573" y="4437112"/>
            <a:ext cx="22733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sz="1400" dirty="0" smtClean="0"/>
              <a:t>Lainanotto 2,85 mrd. €</a:t>
            </a:r>
            <a:endParaRPr lang="fi-FI" sz="1400" dirty="0"/>
          </a:p>
        </p:txBody>
      </p:sp>
      <p:sp>
        <p:nvSpPr>
          <p:cNvPr id="24" name="Suorakulmio 23"/>
          <p:cNvSpPr/>
          <p:nvPr/>
        </p:nvSpPr>
        <p:spPr>
          <a:xfrm>
            <a:off x="5626158" y="3749550"/>
            <a:ext cx="360040" cy="216024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" name="Tekstiruutu 24"/>
          <p:cNvSpPr txBox="1"/>
          <p:nvPr/>
        </p:nvSpPr>
        <p:spPr>
          <a:xfrm>
            <a:off x="6045099" y="3677542"/>
            <a:ext cx="24368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sz="1400" dirty="0" smtClean="0"/>
              <a:t>Maksutuotot 2,26 mrd. €</a:t>
            </a:r>
            <a:endParaRPr lang="fi-FI" sz="1400" dirty="0"/>
          </a:p>
        </p:txBody>
      </p:sp>
      <p:sp>
        <p:nvSpPr>
          <p:cNvPr id="26" name="Suorakulmio 25"/>
          <p:cNvSpPr/>
          <p:nvPr/>
        </p:nvSpPr>
        <p:spPr>
          <a:xfrm>
            <a:off x="5626158" y="3409255"/>
            <a:ext cx="360040" cy="216024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Tekstiruutu 26"/>
          <p:cNvSpPr txBox="1"/>
          <p:nvPr/>
        </p:nvSpPr>
        <p:spPr>
          <a:xfrm>
            <a:off x="6045099" y="3337247"/>
            <a:ext cx="24625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sz="1400" dirty="0" smtClean="0"/>
              <a:t>Myyntituotot 4,03 mrd. €</a:t>
            </a:r>
            <a:endParaRPr lang="fi-FI" sz="1400" dirty="0"/>
          </a:p>
        </p:txBody>
      </p:sp>
      <p:sp>
        <p:nvSpPr>
          <p:cNvPr id="28" name="Suorakulmio 27"/>
          <p:cNvSpPr/>
          <p:nvPr/>
        </p:nvSpPr>
        <p:spPr>
          <a:xfrm>
            <a:off x="5220072" y="2689175"/>
            <a:ext cx="360040" cy="2160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" name="Tekstiruutu 28"/>
          <p:cNvSpPr txBox="1"/>
          <p:nvPr/>
        </p:nvSpPr>
        <p:spPr>
          <a:xfrm>
            <a:off x="5652120" y="2617167"/>
            <a:ext cx="37153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sz="1400" dirty="0" err="1" smtClean="0"/>
              <a:t>Käyttötal</a:t>
            </a:r>
            <a:r>
              <a:rPr lang="fi-FI" sz="1400" dirty="0" smtClean="0"/>
              <a:t>. valtionosuudet 8,23 mrd. €</a:t>
            </a:r>
            <a:endParaRPr lang="fi-FI" sz="1400" dirty="0"/>
          </a:p>
        </p:txBody>
      </p:sp>
      <p:sp>
        <p:nvSpPr>
          <p:cNvPr id="30" name="Suorakulmio 29"/>
          <p:cNvSpPr/>
          <p:nvPr/>
        </p:nvSpPr>
        <p:spPr>
          <a:xfrm>
            <a:off x="5626158" y="2276872"/>
            <a:ext cx="360040" cy="216024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" name="Tekstiruutu 30"/>
          <p:cNvSpPr txBox="1"/>
          <p:nvPr/>
        </p:nvSpPr>
        <p:spPr>
          <a:xfrm>
            <a:off x="6045099" y="2204864"/>
            <a:ext cx="25587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sz="1400" dirty="0" smtClean="0"/>
              <a:t>Kiinteistövero 1,59 mrd. €</a:t>
            </a:r>
            <a:endParaRPr lang="fi-FI" sz="1400" dirty="0"/>
          </a:p>
        </p:txBody>
      </p:sp>
      <p:sp>
        <p:nvSpPr>
          <p:cNvPr id="32" name="Suorakulmio 31"/>
          <p:cNvSpPr/>
          <p:nvPr/>
        </p:nvSpPr>
        <p:spPr>
          <a:xfrm>
            <a:off x="5626158" y="1897087"/>
            <a:ext cx="360040" cy="216024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3" name="Tekstiruutu 32"/>
          <p:cNvSpPr txBox="1"/>
          <p:nvPr/>
        </p:nvSpPr>
        <p:spPr>
          <a:xfrm>
            <a:off x="6058206" y="1825079"/>
            <a:ext cx="23743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sz="1400" dirty="0" smtClean="0"/>
              <a:t>Yhteisövero 1,65 mrd. €</a:t>
            </a:r>
            <a:endParaRPr lang="fi-FI" sz="1400" dirty="0"/>
          </a:p>
        </p:txBody>
      </p:sp>
      <p:sp>
        <p:nvSpPr>
          <p:cNvPr id="34" name="Suorakulmio 33"/>
          <p:cNvSpPr/>
          <p:nvPr/>
        </p:nvSpPr>
        <p:spPr>
          <a:xfrm>
            <a:off x="5626158" y="1556792"/>
            <a:ext cx="360040" cy="21602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5" name="Tekstiruutu 34"/>
          <p:cNvSpPr txBox="1"/>
          <p:nvPr/>
        </p:nvSpPr>
        <p:spPr>
          <a:xfrm>
            <a:off x="6045099" y="1484784"/>
            <a:ext cx="29216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sz="1400" dirty="0" smtClean="0"/>
              <a:t>Kunnan tulovero 18,54 mrd. €</a:t>
            </a:r>
            <a:endParaRPr lang="fi-FI" sz="1400" dirty="0"/>
          </a:p>
        </p:txBody>
      </p:sp>
      <p:sp>
        <p:nvSpPr>
          <p:cNvPr id="38" name="Suorakulmio 37"/>
          <p:cNvSpPr/>
          <p:nvPr/>
        </p:nvSpPr>
        <p:spPr>
          <a:xfrm>
            <a:off x="5626158" y="4057327"/>
            <a:ext cx="360040" cy="216024"/>
          </a:xfrm>
          <a:prstGeom prst="rect">
            <a:avLst/>
          </a:prstGeom>
          <a:solidFill>
            <a:srgbClr val="C0EEC1"/>
          </a:solidFill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9" name="Tekstiruutu 38"/>
          <p:cNvSpPr txBox="1"/>
          <p:nvPr/>
        </p:nvSpPr>
        <p:spPr>
          <a:xfrm>
            <a:off x="6045099" y="3985319"/>
            <a:ext cx="32367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sz="1400" dirty="0" smtClean="0"/>
              <a:t>Muut toimintatuotot 2,90 mrd. €</a:t>
            </a:r>
            <a:endParaRPr lang="fi-FI" sz="1400" dirty="0"/>
          </a:p>
        </p:txBody>
      </p:sp>
      <p:sp>
        <p:nvSpPr>
          <p:cNvPr id="6" name="Tekstiruutu 5"/>
          <p:cNvSpPr txBox="1"/>
          <p:nvPr/>
        </p:nvSpPr>
        <p:spPr>
          <a:xfrm>
            <a:off x="4644008" y="5580529"/>
            <a:ext cx="45272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sz="1600" b="1" dirty="0" smtClean="0">
                <a:solidFill>
                  <a:schemeClr val="tx2"/>
                </a:solidFill>
              </a:rPr>
              <a:t>Tulos- ja rahoituslaskelman mukaiset</a:t>
            </a:r>
          </a:p>
          <a:p>
            <a:pPr algn="l"/>
            <a:r>
              <a:rPr lang="fi-FI" sz="1600" b="1" dirty="0" smtClean="0">
                <a:solidFill>
                  <a:schemeClr val="tx2"/>
                </a:solidFill>
              </a:rPr>
              <a:t>ulkoiset tulot yht. 43,9 mrd. €</a:t>
            </a:r>
            <a:endParaRPr lang="fi-FI" sz="1600" b="1" dirty="0">
              <a:solidFill>
                <a:schemeClr val="tx2"/>
              </a:solidFill>
            </a:endParaRPr>
          </a:p>
        </p:txBody>
      </p:sp>
      <p:sp>
        <p:nvSpPr>
          <p:cNvPr id="40" name="Tekstiruutu 39"/>
          <p:cNvSpPr txBox="1"/>
          <p:nvPr/>
        </p:nvSpPr>
        <p:spPr>
          <a:xfrm>
            <a:off x="5220072" y="1124744"/>
            <a:ext cx="36563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sz="1600" dirty="0" smtClean="0"/>
              <a:t>Verotulot yhteensä 21,77 mrd. €:</a:t>
            </a:r>
            <a:endParaRPr lang="fi-FI" sz="1600" dirty="0"/>
          </a:p>
        </p:txBody>
      </p:sp>
      <p:sp>
        <p:nvSpPr>
          <p:cNvPr id="41" name="Tekstiruutu 40"/>
          <p:cNvSpPr txBox="1"/>
          <p:nvPr/>
        </p:nvSpPr>
        <p:spPr>
          <a:xfrm>
            <a:off x="5220072" y="2996952"/>
            <a:ext cx="36860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sz="1600" dirty="0" smtClean="0">
                <a:solidFill>
                  <a:srgbClr val="00B050"/>
                </a:solidFill>
              </a:rPr>
              <a:t>Toimintatuotot yht. 9,19 mrd. €:</a:t>
            </a:r>
            <a:endParaRPr lang="fi-FI" sz="1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67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Päivämäärän paikkamerkki 4"/>
          <p:cNvSpPr>
            <a:spLocks noGrp="1"/>
          </p:cNvSpPr>
          <p:nvPr>
            <p:ph type="dt" sz="quarter" idx="10"/>
          </p:nvPr>
        </p:nvSpPr>
        <p:spPr bwMode="auto">
          <a:xfrm>
            <a:off x="3347864" y="6525468"/>
            <a:ext cx="1630363" cy="215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800" smtClean="0"/>
              <a:t>22.11.2016 /hp</a:t>
            </a:r>
            <a:endParaRPr lang="fi-FI" sz="800" dirty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4624"/>
            <a:ext cx="8137525" cy="515069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fi-FI" sz="2400" b="0" dirty="0" smtClean="0">
                <a:solidFill>
                  <a:srgbClr val="003161"/>
                </a:solidFill>
              </a:rPr>
              <a:t>Kuntien ja kuntayhtymien talous vuonna 2016</a:t>
            </a: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7087699"/>
              </p:ext>
            </p:extLst>
          </p:nvPr>
        </p:nvGraphicFramePr>
        <p:xfrm>
          <a:off x="230188" y="404664"/>
          <a:ext cx="8590284" cy="5531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6084168" y="6495147"/>
            <a:ext cx="313579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/>
            <a:r>
              <a:rPr lang="fi-FI" dirty="0">
                <a:solidFill>
                  <a:schemeClr val="tx1"/>
                </a:solidFill>
              </a:rPr>
              <a:t>Lähde: </a:t>
            </a:r>
            <a:r>
              <a:rPr lang="fi-FI" dirty="0" smtClean="0">
                <a:solidFill>
                  <a:schemeClr val="tx1"/>
                </a:solidFill>
              </a:rPr>
              <a:t>VM (</a:t>
            </a:r>
            <a:r>
              <a:rPr lang="fi-FI" dirty="0" err="1" smtClean="0">
                <a:solidFill>
                  <a:schemeClr val="tx1"/>
                </a:solidFill>
              </a:rPr>
              <a:t>Kuntatalousohjelma)/Kuntaliitto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40" name="Text Box 26"/>
          <p:cNvSpPr txBox="1">
            <a:spLocks noChangeArrowheads="1"/>
          </p:cNvSpPr>
          <p:nvPr/>
        </p:nvSpPr>
        <p:spPr bwMode="auto">
          <a:xfrm>
            <a:off x="686965" y="5935910"/>
            <a:ext cx="8280920" cy="563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fi-FI" sz="1700" dirty="0">
                <a:solidFill>
                  <a:schemeClr val="tx1"/>
                </a:solidFill>
              </a:rPr>
              <a:t>Arvioidut </a:t>
            </a:r>
            <a:r>
              <a:rPr lang="fi-FI" sz="1700" dirty="0" smtClean="0">
                <a:solidFill>
                  <a:schemeClr val="tx1"/>
                </a:solidFill>
              </a:rPr>
              <a:t>tulos- ja rahoituslaskelman mukaiset ulkoiset tulot</a:t>
            </a:r>
          </a:p>
          <a:p>
            <a:pPr eaLnBrk="1" hangingPunct="1">
              <a:lnSpc>
                <a:spcPct val="90000"/>
              </a:lnSpc>
            </a:pPr>
            <a:r>
              <a:rPr lang="fi-FI" sz="1700" dirty="0" smtClean="0">
                <a:solidFill>
                  <a:schemeClr val="tx1"/>
                </a:solidFill>
              </a:rPr>
              <a:t> ja ulkoiset menot </a:t>
            </a:r>
            <a:r>
              <a:rPr lang="fi-FI" sz="1700" dirty="0">
                <a:solidFill>
                  <a:schemeClr val="tx1"/>
                </a:solidFill>
              </a:rPr>
              <a:t>noin </a:t>
            </a:r>
            <a:r>
              <a:rPr lang="fi-FI" sz="1700" dirty="0" smtClean="0">
                <a:solidFill>
                  <a:schemeClr val="tx1"/>
                </a:solidFill>
              </a:rPr>
              <a:t>44 </a:t>
            </a:r>
            <a:r>
              <a:rPr lang="fi-FI" sz="1700" dirty="0">
                <a:solidFill>
                  <a:schemeClr val="tx1"/>
                </a:solidFill>
              </a:rPr>
              <a:t>mrd. € </a:t>
            </a:r>
          </a:p>
        </p:txBody>
      </p:sp>
      <p:sp>
        <p:nvSpPr>
          <p:cNvPr id="4" name="Tekstiruutu 3"/>
          <p:cNvSpPr txBox="1"/>
          <p:nvPr/>
        </p:nvSpPr>
        <p:spPr>
          <a:xfrm>
            <a:off x="892449" y="4869160"/>
            <a:ext cx="2526654" cy="3103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l">
              <a:lnSpc>
                <a:spcPts val="1680"/>
              </a:lnSpc>
            </a:pPr>
            <a:r>
              <a:rPr lang="fi-FI" sz="1300" dirty="0" smtClean="0">
                <a:solidFill>
                  <a:schemeClr val="tx2"/>
                </a:solidFill>
              </a:rPr>
              <a:t>Lainanhoito 5 %, </a:t>
            </a:r>
            <a:r>
              <a:rPr lang="fi-FI" sz="1100" i="1" dirty="0" smtClean="0">
                <a:solidFill>
                  <a:srgbClr val="1116ED"/>
                </a:solidFill>
              </a:rPr>
              <a:t>2,3 mrd. €</a:t>
            </a:r>
            <a:endParaRPr lang="fi-FI" sz="1100" i="1" dirty="0">
              <a:solidFill>
                <a:srgbClr val="1116ED"/>
              </a:solidFill>
            </a:endParaRPr>
          </a:p>
        </p:txBody>
      </p:sp>
      <p:sp>
        <p:nvSpPr>
          <p:cNvPr id="42" name="Tekstiruutu 41"/>
          <p:cNvSpPr txBox="1"/>
          <p:nvPr/>
        </p:nvSpPr>
        <p:spPr>
          <a:xfrm>
            <a:off x="951181" y="2647945"/>
            <a:ext cx="23246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sz="1400" dirty="0" smtClean="0">
                <a:solidFill>
                  <a:schemeClr val="tx2"/>
                </a:solidFill>
              </a:rPr>
              <a:t>Muut henk.menot 11 %</a:t>
            </a:r>
            <a:endParaRPr lang="fi-FI" sz="1400" i="1" dirty="0">
              <a:solidFill>
                <a:srgbClr val="1116ED"/>
              </a:solidFill>
            </a:endParaRPr>
          </a:p>
        </p:txBody>
      </p:sp>
      <p:sp>
        <p:nvSpPr>
          <p:cNvPr id="5" name="Tekstiruutu 4"/>
          <p:cNvSpPr txBox="1"/>
          <p:nvPr/>
        </p:nvSpPr>
        <p:spPr>
          <a:xfrm>
            <a:off x="1458200" y="4023017"/>
            <a:ext cx="10102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i="1" dirty="0" smtClean="0">
                <a:solidFill>
                  <a:srgbClr val="1116ED"/>
                </a:solidFill>
              </a:rPr>
              <a:t>9,1 mrd. €</a:t>
            </a:r>
            <a:endParaRPr lang="fi-FI" sz="1200" i="1" dirty="0">
              <a:solidFill>
                <a:srgbClr val="1116ED"/>
              </a:solidFill>
            </a:endParaRPr>
          </a:p>
        </p:txBody>
      </p:sp>
      <p:sp>
        <p:nvSpPr>
          <p:cNvPr id="44" name="Tekstiruutu 43"/>
          <p:cNvSpPr txBox="1"/>
          <p:nvPr/>
        </p:nvSpPr>
        <p:spPr>
          <a:xfrm>
            <a:off x="1458199" y="5384249"/>
            <a:ext cx="10102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i="1" dirty="0" smtClean="0">
                <a:solidFill>
                  <a:srgbClr val="1116ED"/>
                </a:solidFill>
              </a:rPr>
              <a:t>4,5 mrd. €</a:t>
            </a:r>
            <a:endParaRPr lang="fi-FI" sz="1200" i="1" dirty="0">
              <a:solidFill>
                <a:srgbClr val="1116ED"/>
              </a:solidFill>
            </a:endParaRPr>
          </a:p>
        </p:txBody>
      </p:sp>
      <p:sp>
        <p:nvSpPr>
          <p:cNvPr id="46" name="Tekstiruutu 45"/>
          <p:cNvSpPr txBox="1"/>
          <p:nvPr/>
        </p:nvSpPr>
        <p:spPr>
          <a:xfrm>
            <a:off x="1458199" y="3296017"/>
            <a:ext cx="10102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i="1" dirty="0" smtClean="0">
                <a:solidFill>
                  <a:srgbClr val="1116ED"/>
                </a:solidFill>
              </a:rPr>
              <a:t>3,5 mrd. €</a:t>
            </a:r>
            <a:endParaRPr lang="fi-FI" sz="1200" i="1" dirty="0">
              <a:solidFill>
                <a:srgbClr val="1116ED"/>
              </a:solidFill>
            </a:endParaRPr>
          </a:p>
        </p:txBody>
      </p:sp>
      <p:sp>
        <p:nvSpPr>
          <p:cNvPr id="47" name="Tekstiruutu 46"/>
          <p:cNvSpPr txBox="1"/>
          <p:nvPr/>
        </p:nvSpPr>
        <p:spPr>
          <a:xfrm>
            <a:off x="1229264" y="5157192"/>
            <a:ext cx="1800365" cy="3103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ts val="1680"/>
              </a:lnSpc>
            </a:pPr>
            <a:r>
              <a:rPr lang="fi-FI" sz="1400" dirty="0" smtClean="0">
                <a:solidFill>
                  <a:schemeClr val="tx2"/>
                </a:solidFill>
              </a:rPr>
              <a:t>Investoinnit 10 %</a:t>
            </a:r>
            <a:endParaRPr lang="fi-FI" sz="1300" i="1" dirty="0">
              <a:solidFill>
                <a:srgbClr val="1116ED"/>
              </a:solidFill>
            </a:endParaRPr>
          </a:p>
        </p:txBody>
      </p:sp>
      <p:sp>
        <p:nvSpPr>
          <p:cNvPr id="48" name="Tekstiruutu 47"/>
          <p:cNvSpPr txBox="1"/>
          <p:nvPr/>
        </p:nvSpPr>
        <p:spPr>
          <a:xfrm>
            <a:off x="1458199" y="2863969"/>
            <a:ext cx="10102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i="1" dirty="0" smtClean="0">
                <a:solidFill>
                  <a:srgbClr val="1116ED"/>
                </a:solidFill>
              </a:rPr>
              <a:t>4,9 mrd. €</a:t>
            </a:r>
            <a:endParaRPr lang="fi-FI" sz="1200" i="1" dirty="0">
              <a:solidFill>
                <a:srgbClr val="1116ED"/>
              </a:solidFill>
            </a:endParaRPr>
          </a:p>
        </p:txBody>
      </p:sp>
      <p:sp>
        <p:nvSpPr>
          <p:cNvPr id="49" name="Tekstiruutu 48"/>
          <p:cNvSpPr txBox="1"/>
          <p:nvPr/>
        </p:nvSpPr>
        <p:spPr>
          <a:xfrm>
            <a:off x="1015428" y="3789040"/>
            <a:ext cx="2166427" cy="3103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ts val="1680"/>
              </a:lnSpc>
            </a:pPr>
            <a:r>
              <a:rPr lang="fi-FI" sz="1400" dirty="0" smtClean="0">
                <a:solidFill>
                  <a:schemeClr val="tx2"/>
                </a:solidFill>
              </a:rPr>
              <a:t>Palvelujen ostot 21 %</a:t>
            </a:r>
            <a:endParaRPr lang="fi-FI" sz="1300" i="1" dirty="0">
              <a:solidFill>
                <a:srgbClr val="1116ED"/>
              </a:solidFill>
            </a:endParaRPr>
          </a:p>
        </p:txBody>
      </p:sp>
      <p:sp>
        <p:nvSpPr>
          <p:cNvPr id="50" name="Tekstiruutu 49"/>
          <p:cNvSpPr txBox="1"/>
          <p:nvPr/>
        </p:nvSpPr>
        <p:spPr>
          <a:xfrm>
            <a:off x="892449" y="5566931"/>
            <a:ext cx="2358338" cy="3103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ts val="1680"/>
              </a:lnSpc>
            </a:pPr>
            <a:r>
              <a:rPr lang="fi-FI" sz="1200" dirty="0" smtClean="0">
                <a:solidFill>
                  <a:schemeClr val="tx2"/>
                </a:solidFill>
              </a:rPr>
              <a:t>Muut menot 3 %, </a:t>
            </a:r>
            <a:r>
              <a:rPr lang="fi-FI" sz="1100" i="1" dirty="0" smtClean="0">
                <a:solidFill>
                  <a:srgbClr val="1116ED"/>
                </a:solidFill>
              </a:rPr>
              <a:t>1,1 mrd. €</a:t>
            </a:r>
            <a:endParaRPr lang="fi-FI" sz="1100" i="1" dirty="0">
              <a:solidFill>
                <a:srgbClr val="1116ED"/>
              </a:solidFill>
            </a:endParaRPr>
          </a:p>
        </p:txBody>
      </p:sp>
      <p:sp>
        <p:nvSpPr>
          <p:cNvPr id="51" name="Tekstiruutu 50"/>
          <p:cNvSpPr txBox="1"/>
          <p:nvPr/>
        </p:nvSpPr>
        <p:spPr>
          <a:xfrm>
            <a:off x="1015428" y="3140968"/>
            <a:ext cx="2122697" cy="3103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ts val="1680"/>
              </a:lnSpc>
            </a:pPr>
            <a:r>
              <a:rPr lang="fi-FI" sz="1400" dirty="0" smtClean="0">
                <a:solidFill>
                  <a:schemeClr val="tx2"/>
                </a:solidFill>
              </a:rPr>
              <a:t>Materiaalin ostot 8 %</a:t>
            </a:r>
            <a:endParaRPr lang="fi-FI" sz="1300" i="1" dirty="0">
              <a:solidFill>
                <a:srgbClr val="1116ED"/>
              </a:solidFill>
            </a:endParaRPr>
          </a:p>
        </p:txBody>
      </p:sp>
      <p:sp>
        <p:nvSpPr>
          <p:cNvPr id="53" name="Tekstiruutu 52"/>
          <p:cNvSpPr txBox="1"/>
          <p:nvPr/>
        </p:nvSpPr>
        <p:spPr>
          <a:xfrm>
            <a:off x="892449" y="4581128"/>
            <a:ext cx="2480936" cy="3103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ts val="1680"/>
              </a:lnSpc>
            </a:pPr>
            <a:r>
              <a:rPr lang="fi-FI" sz="1300" dirty="0" smtClean="0">
                <a:solidFill>
                  <a:schemeClr val="tx2"/>
                </a:solidFill>
              </a:rPr>
              <a:t>Avustukset 6 %, </a:t>
            </a:r>
            <a:r>
              <a:rPr lang="fi-FI" sz="1100" i="1" dirty="0" smtClean="0">
                <a:solidFill>
                  <a:srgbClr val="1116ED"/>
                </a:solidFill>
              </a:rPr>
              <a:t>2,7 mrd. €</a:t>
            </a:r>
            <a:endParaRPr lang="fi-FI" sz="1100" i="1" dirty="0">
              <a:solidFill>
                <a:srgbClr val="1116ED"/>
              </a:solidFill>
            </a:endParaRPr>
          </a:p>
        </p:txBody>
      </p:sp>
      <p:sp>
        <p:nvSpPr>
          <p:cNvPr id="54" name="Tekstiruutu 53"/>
          <p:cNvSpPr txBox="1"/>
          <p:nvPr/>
        </p:nvSpPr>
        <p:spPr>
          <a:xfrm>
            <a:off x="1331640" y="1340768"/>
            <a:ext cx="1276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sz="1400" dirty="0" smtClean="0">
                <a:solidFill>
                  <a:schemeClr val="tx2"/>
                </a:solidFill>
              </a:rPr>
              <a:t>Palkat 36 %</a:t>
            </a:r>
            <a:endParaRPr lang="fi-FI" sz="1400" i="1" dirty="0">
              <a:solidFill>
                <a:srgbClr val="1116ED"/>
              </a:solidFill>
            </a:endParaRPr>
          </a:p>
        </p:txBody>
      </p:sp>
      <p:sp>
        <p:nvSpPr>
          <p:cNvPr id="55" name="Tekstiruutu 54"/>
          <p:cNvSpPr txBox="1"/>
          <p:nvPr/>
        </p:nvSpPr>
        <p:spPr>
          <a:xfrm>
            <a:off x="1409307" y="1628800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i="1" dirty="0" smtClean="0">
                <a:solidFill>
                  <a:srgbClr val="1116ED"/>
                </a:solidFill>
              </a:rPr>
              <a:t>16,2 mrd. €</a:t>
            </a:r>
            <a:endParaRPr lang="fi-FI" sz="1200" i="1" dirty="0">
              <a:solidFill>
                <a:srgbClr val="1116ED"/>
              </a:solidFill>
            </a:endParaRPr>
          </a:p>
        </p:txBody>
      </p:sp>
      <p:sp>
        <p:nvSpPr>
          <p:cNvPr id="56" name="Tekstiruutu 55"/>
          <p:cNvSpPr txBox="1"/>
          <p:nvPr/>
        </p:nvSpPr>
        <p:spPr>
          <a:xfrm>
            <a:off x="3779491" y="4797152"/>
            <a:ext cx="187262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sz="1300" dirty="0" smtClean="0">
                <a:solidFill>
                  <a:schemeClr val="tx2"/>
                </a:solidFill>
              </a:rPr>
              <a:t>Muut tehtävät 14 %</a:t>
            </a:r>
            <a:endParaRPr lang="fi-FI" sz="1300" i="1" dirty="0">
              <a:solidFill>
                <a:srgbClr val="1116ED"/>
              </a:solidFill>
            </a:endParaRPr>
          </a:p>
        </p:txBody>
      </p:sp>
      <p:sp>
        <p:nvSpPr>
          <p:cNvPr id="57" name="Tekstiruutu 56"/>
          <p:cNvSpPr txBox="1"/>
          <p:nvPr/>
        </p:nvSpPr>
        <p:spPr>
          <a:xfrm>
            <a:off x="3491880" y="5183614"/>
            <a:ext cx="24881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sz="1100" dirty="0" smtClean="0">
                <a:solidFill>
                  <a:schemeClr val="tx2"/>
                </a:solidFill>
              </a:rPr>
              <a:t>(Toimintamenot ja investoinnit)</a:t>
            </a:r>
            <a:endParaRPr lang="fi-FI" sz="1100" i="1" dirty="0">
              <a:solidFill>
                <a:srgbClr val="1116ED"/>
              </a:solidFill>
            </a:endParaRPr>
          </a:p>
        </p:txBody>
      </p:sp>
      <p:sp>
        <p:nvSpPr>
          <p:cNvPr id="58" name="Tekstiruutu 57"/>
          <p:cNvSpPr txBox="1"/>
          <p:nvPr/>
        </p:nvSpPr>
        <p:spPr>
          <a:xfrm>
            <a:off x="6785139" y="3856692"/>
            <a:ext cx="107914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300" i="1" dirty="0" smtClean="0">
                <a:solidFill>
                  <a:srgbClr val="1116ED"/>
                </a:solidFill>
              </a:rPr>
              <a:t>8,8 mrd. €</a:t>
            </a:r>
            <a:endParaRPr lang="fi-FI" sz="1300" i="1" dirty="0">
              <a:solidFill>
                <a:srgbClr val="1116ED"/>
              </a:solidFill>
            </a:endParaRPr>
          </a:p>
        </p:txBody>
      </p:sp>
      <p:sp>
        <p:nvSpPr>
          <p:cNvPr id="59" name="Tekstiruutu 58"/>
          <p:cNvSpPr txBox="1"/>
          <p:nvPr/>
        </p:nvSpPr>
        <p:spPr>
          <a:xfrm>
            <a:off x="6394610" y="3405480"/>
            <a:ext cx="20534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sz="1400" dirty="0" smtClean="0">
                <a:solidFill>
                  <a:schemeClr val="tx2"/>
                </a:solidFill>
              </a:rPr>
              <a:t>Käyttötalouden</a:t>
            </a:r>
          </a:p>
          <a:p>
            <a:pPr algn="l"/>
            <a:r>
              <a:rPr lang="fi-FI" sz="1400" dirty="0" smtClean="0">
                <a:solidFill>
                  <a:schemeClr val="tx2"/>
                </a:solidFill>
              </a:rPr>
              <a:t>valtionosuudet 20 %</a:t>
            </a:r>
            <a:endParaRPr lang="fi-FI" sz="1400" i="1" dirty="0">
              <a:solidFill>
                <a:srgbClr val="1116ED"/>
              </a:solidFill>
            </a:endParaRPr>
          </a:p>
        </p:txBody>
      </p:sp>
      <p:sp>
        <p:nvSpPr>
          <p:cNvPr id="60" name="Tekstiruutu 59"/>
          <p:cNvSpPr txBox="1"/>
          <p:nvPr/>
        </p:nvSpPr>
        <p:spPr>
          <a:xfrm>
            <a:off x="4107415" y="5008820"/>
            <a:ext cx="107914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300" i="1" dirty="0" smtClean="0">
                <a:solidFill>
                  <a:srgbClr val="1116ED"/>
                </a:solidFill>
              </a:rPr>
              <a:t>6,2 mrd. €</a:t>
            </a:r>
            <a:endParaRPr lang="fi-FI" sz="1300" i="1" dirty="0">
              <a:solidFill>
                <a:srgbClr val="1116ED"/>
              </a:solidFill>
            </a:endParaRPr>
          </a:p>
        </p:txBody>
      </p:sp>
      <p:sp>
        <p:nvSpPr>
          <p:cNvPr id="61" name="Tekstiruutu 60"/>
          <p:cNvSpPr txBox="1"/>
          <p:nvPr/>
        </p:nvSpPr>
        <p:spPr>
          <a:xfrm>
            <a:off x="3707904" y="3333472"/>
            <a:ext cx="2045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sz="1400" dirty="0" smtClean="0">
                <a:solidFill>
                  <a:schemeClr val="tx2"/>
                </a:solidFill>
              </a:rPr>
              <a:t>Opetus- ja kulttuuri-</a:t>
            </a:r>
          </a:p>
          <a:p>
            <a:pPr algn="l"/>
            <a:r>
              <a:rPr lang="fi-FI" sz="1400" dirty="0" smtClean="0">
                <a:solidFill>
                  <a:schemeClr val="tx2"/>
                </a:solidFill>
              </a:rPr>
              <a:t>toimi  32 %</a:t>
            </a:r>
            <a:endParaRPr lang="fi-FI" sz="1400" i="1" dirty="0">
              <a:solidFill>
                <a:srgbClr val="1116ED"/>
              </a:solidFill>
            </a:endParaRPr>
          </a:p>
        </p:txBody>
      </p:sp>
      <p:sp>
        <p:nvSpPr>
          <p:cNvPr id="62" name="Tekstiruutu 61"/>
          <p:cNvSpPr txBox="1"/>
          <p:nvPr/>
        </p:nvSpPr>
        <p:spPr>
          <a:xfrm>
            <a:off x="3833285" y="2031231"/>
            <a:ext cx="16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sz="1200" dirty="0" smtClean="0">
                <a:solidFill>
                  <a:schemeClr val="tx2"/>
                </a:solidFill>
              </a:rPr>
              <a:t>(Toimintamenot ja</a:t>
            </a:r>
          </a:p>
          <a:p>
            <a:pPr algn="l"/>
            <a:r>
              <a:rPr lang="fi-FI" sz="1200" dirty="0" smtClean="0">
                <a:solidFill>
                  <a:schemeClr val="tx2"/>
                </a:solidFill>
              </a:rPr>
              <a:t> investoinnit)</a:t>
            </a:r>
            <a:endParaRPr lang="fi-FI" sz="1200" i="1" dirty="0">
              <a:solidFill>
                <a:srgbClr val="1116ED"/>
              </a:solidFill>
            </a:endParaRPr>
          </a:p>
        </p:txBody>
      </p:sp>
      <p:sp>
        <p:nvSpPr>
          <p:cNvPr id="63" name="Tekstiruutu 62"/>
          <p:cNvSpPr txBox="1"/>
          <p:nvPr/>
        </p:nvSpPr>
        <p:spPr>
          <a:xfrm>
            <a:off x="3833285" y="4047455"/>
            <a:ext cx="16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sz="1200" dirty="0" smtClean="0">
                <a:solidFill>
                  <a:schemeClr val="tx2"/>
                </a:solidFill>
              </a:rPr>
              <a:t>(Toimintamenot ja</a:t>
            </a:r>
          </a:p>
          <a:p>
            <a:pPr algn="l"/>
            <a:r>
              <a:rPr lang="fi-FI" sz="1200" dirty="0" smtClean="0">
                <a:solidFill>
                  <a:schemeClr val="tx2"/>
                </a:solidFill>
              </a:rPr>
              <a:t> investoinnit)</a:t>
            </a:r>
            <a:endParaRPr lang="fi-FI" sz="1200" i="1" dirty="0">
              <a:solidFill>
                <a:srgbClr val="1116ED"/>
              </a:solidFill>
            </a:endParaRPr>
          </a:p>
        </p:txBody>
      </p:sp>
      <p:sp>
        <p:nvSpPr>
          <p:cNvPr id="65" name="Tekstiruutu 64"/>
          <p:cNvSpPr txBox="1"/>
          <p:nvPr/>
        </p:nvSpPr>
        <p:spPr>
          <a:xfrm>
            <a:off x="3660743" y="5425479"/>
            <a:ext cx="2063385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sz="1150" dirty="0" smtClean="0">
                <a:solidFill>
                  <a:schemeClr val="tx2"/>
                </a:solidFill>
              </a:rPr>
              <a:t>Rahoitustoiminta ja muut</a:t>
            </a:r>
          </a:p>
          <a:p>
            <a:pPr algn="l"/>
            <a:r>
              <a:rPr lang="fi-FI" sz="1150" dirty="0" smtClean="0">
                <a:solidFill>
                  <a:schemeClr val="tx2"/>
                </a:solidFill>
              </a:rPr>
              <a:t>menot 6 %, </a:t>
            </a:r>
            <a:r>
              <a:rPr lang="fi-FI" sz="1150" i="1" dirty="0" smtClean="0">
                <a:solidFill>
                  <a:srgbClr val="1116ED"/>
                </a:solidFill>
              </a:rPr>
              <a:t>2,7 mrd. €</a:t>
            </a:r>
            <a:endParaRPr lang="fi-FI" sz="1150" i="1" dirty="0">
              <a:solidFill>
                <a:srgbClr val="1116ED"/>
              </a:solidFill>
            </a:endParaRPr>
          </a:p>
        </p:txBody>
      </p:sp>
      <p:sp>
        <p:nvSpPr>
          <p:cNvPr id="66" name="Tekstiruutu 65"/>
          <p:cNvSpPr txBox="1"/>
          <p:nvPr/>
        </p:nvSpPr>
        <p:spPr>
          <a:xfrm>
            <a:off x="4054515" y="3784684"/>
            <a:ext cx="118494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300" i="1" dirty="0" smtClean="0">
                <a:solidFill>
                  <a:srgbClr val="1116ED"/>
                </a:solidFill>
              </a:rPr>
              <a:t>14,0 mrd. €</a:t>
            </a:r>
            <a:endParaRPr lang="fi-FI" sz="1300" i="1" dirty="0">
              <a:solidFill>
                <a:srgbClr val="1116ED"/>
              </a:solidFill>
            </a:endParaRPr>
          </a:p>
        </p:txBody>
      </p:sp>
      <p:sp>
        <p:nvSpPr>
          <p:cNvPr id="67" name="Tekstiruutu 66"/>
          <p:cNvSpPr txBox="1"/>
          <p:nvPr/>
        </p:nvSpPr>
        <p:spPr>
          <a:xfrm>
            <a:off x="3707904" y="1177588"/>
            <a:ext cx="19976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sz="1400" dirty="0" smtClean="0">
                <a:solidFill>
                  <a:schemeClr val="tx2"/>
                </a:solidFill>
              </a:rPr>
              <a:t>Sosiaali- ja terveys-</a:t>
            </a:r>
          </a:p>
          <a:p>
            <a:pPr algn="l"/>
            <a:r>
              <a:rPr lang="fi-FI" sz="1400" dirty="0" smtClean="0">
                <a:solidFill>
                  <a:schemeClr val="tx2"/>
                </a:solidFill>
              </a:rPr>
              <a:t>toimi  48 %</a:t>
            </a:r>
            <a:endParaRPr lang="fi-FI" sz="1400" i="1" dirty="0">
              <a:solidFill>
                <a:srgbClr val="1116ED"/>
              </a:solidFill>
            </a:endParaRPr>
          </a:p>
        </p:txBody>
      </p:sp>
      <p:sp>
        <p:nvSpPr>
          <p:cNvPr id="68" name="Text Box 14"/>
          <p:cNvSpPr txBox="1">
            <a:spLocks noChangeArrowheads="1"/>
          </p:cNvSpPr>
          <p:nvPr/>
        </p:nvSpPr>
        <p:spPr bwMode="auto">
          <a:xfrm>
            <a:off x="6228184" y="4581128"/>
            <a:ext cx="2327881" cy="752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fi-FI" sz="1100" dirty="0">
                <a:solidFill>
                  <a:schemeClr val="tx1"/>
                </a:solidFill>
              </a:rPr>
              <a:t>siitä:</a:t>
            </a:r>
          </a:p>
          <a:p>
            <a:pPr algn="l" eaLnBrk="1" hangingPunct="1"/>
            <a:r>
              <a:rPr lang="fi-FI" sz="1100" dirty="0" smtClean="0">
                <a:solidFill>
                  <a:schemeClr val="tx1"/>
                </a:solidFill>
              </a:rPr>
              <a:t>myyntitulot </a:t>
            </a:r>
            <a:r>
              <a:rPr lang="fi-FI" sz="1100" i="1" dirty="0" smtClean="0">
                <a:solidFill>
                  <a:srgbClr val="1116ED"/>
                </a:solidFill>
              </a:rPr>
              <a:t>4,1 mrd. €</a:t>
            </a:r>
          </a:p>
          <a:p>
            <a:pPr algn="l" eaLnBrk="1" hangingPunct="1"/>
            <a:r>
              <a:rPr lang="fi-FI" sz="1100" dirty="0" smtClean="0">
                <a:solidFill>
                  <a:schemeClr val="tx1"/>
                </a:solidFill>
              </a:rPr>
              <a:t>maksutulot </a:t>
            </a:r>
            <a:r>
              <a:rPr lang="fi-FI" sz="1100" dirty="0" smtClean="0">
                <a:solidFill>
                  <a:srgbClr val="1116ED"/>
                </a:solidFill>
              </a:rPr>
              <a:t>2</a:t>
            </a:r>
            <a:r>
              <a:rPr lang="fi-FI" sz="1100" i="1" dirty="0" smtClean="0">
                <a:solidFill>
                  <a:srgbClr val="1116ED"/>
                </a:solidFill>
              </a:rPr>
              <a:t>,3 mrd. €</a:t>
            </a:r>
            <a:endParaRPr lang="fi-FI" sz="1100" i="1" dirty="0">
              <a:solidFill>
                <a:srgbClr val="1116ED"/>
              </a:solidFill>
            </a:endParaRPr>
          </a:p>
          <a:p>
            <a:pPr algn="l" eaLnBrk="1" hangingPunct="1"/>
            <a:r>
              <a:rPr lang="fi-FI" sz="1100" dirty="0" smtClean="0">
                <a:solidFill>
                  <a:schemeClr val="tx1"/>
                </a:solidFill>
              </a:rPr>
              <a:t>muut toimintatulot </a:t>
            </a:r>
            <a:r>
              <a:rPr lang="fi-FI" sz="1100" dirty="0" smtClean="0">
                <a:solidFill>
                  <a:srgbClr val="1116ED"/>
                </a:solidFill>
              </a:rPr>
              <a:t>2,9</a:t>
            </a:r>
            <a:r>
              <a:rPr lang="fi-FI" sz="1100" i="1" dirty="0" smtClean="0">
                <a:solidFill>
                  <a:srgbClr val="1116ED"/>
                </a:solidFill>
              </a:rPr>
              <a:t> mrd. €</a:t>
            </a:r>
            <a:endParaRPr lang="fi-FI" sz="1100" i="1" dirty="0">
              <a:solidFill>
                <a:srgbClr val="1116ED"/>
              </a:solidFill>
            </a:endParaRPr>
          </a:p>
        </p:txBody>
      </p:sp>
      <p:sp>
        <p:nvSpPr>
          <p:cNvPr id="69" name="Tekstiruutu 68"/>
          <p:cNvSpPr txBox="1"/>
          <p:nvPr/>
        </p:nvSpPr>
        <p:spPr>
          <a:xfrm>
            <a:off x="6785139" y="4452501"/>
            <a:ext cx="107914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300" i="1" dirty="0" smtClean="0">
                <a:solidFill>
                  <a:srgbClr val="1116ED"/>
                </a:solidFill>
              </a:rPr>
              <a:t>9,3 mrd. €</a:t>
            </a:r>
            <a:endParaRPr lang="fi-FI" sz="1300" i="1" dirty="0">
              <a:solidFill>
                <a:srgbClr val="1116ED"/>
              </a:solidFill>
            </a:endParaRPr>
          </a:p>
        </p:txBody>
      </p:sp>
      <p:sp>
        <p:nvSpPr>
          <p:cNvPr id="70" name="Tekstiruutu 69"/>
          <p:cNvSpPr txBox="1"/>
          <p:nvPr/>
        </p:nvSpPr>
        <p:spPr>
          <a:xfrm>
            <a:off x="6405380" y="4221088"/>
            <a:ext cx="19110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sz="1400" dirty="0" smtClean="0">
                <a:solidFill>
                  <a:schemeClr val="tx2"/>
                </a:solidFill>
              </a:rPr>
              <a:t>Toimintatulot 21 %</a:t>
            </a:r>
            <a:endParaRPr lang="fi-FI" sz="1400" i="1" dirty="0">
              <a:solidFill>
                <a:srgbClr val="1116ED"/>
              </a:solidFill>
            </a:endParaRPr>
          </a:p>
        </p:txBody>
      </p:sp>
      <p:sp>
        <p:nvSpPr>
          <p:cNvPr id="71" name="Text Box 14"/>
          <p:cNvSpPr txBox="1">
            <a:spLocks noChangeArrowheads="1"/>
          </p:cNvSpPr>
          <p:nvPr/>
        </p:nvSpPr>
        <p:spPr bwMode="auto">
          <a:xfrm>
            <a:off x="6372200" y="2028414"/>
            <a:ext cx="2021707" cy="752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fi-FI" sz="1100" dirty="0">
                <a:solidFill>
                  <a:schemeClr val="tx1"/>
                </a:solidFill>
              </a:rPr>
              <a:t>siitä:</a:t>
            </a:r>
          </a:p>
          <a:p>
            <a:pPr algn="l" eaLnBrk="1" hangingPunct="1"/>
            <a:r>
              <a:rPr lang="fi-FI" sz="1100" dirty="0">
                <a:solidFill>
                  <a:schemeClr val="tx1"/>
                </a:solidFill>
              </a:rPr>
              <a:t>kunnallisvero </a:t>
            </a:r>
            <a:r>
              <a:rPr lang="fi-FI" sz="1100" i="1" dirty="0" smtClean="0">
                <a:solidFill>
                  <a:srgbClr val="1116ED"/>
                </a:solidFill>
              </a:rPr>
              <a:t>18,8 mrd. €</a:t>
            </a:r>
          </a:p>
          <a:p>
            <a:pPr algn="l" eaLnBrk="1" hangingPunct="1"/>
            <a:r>
              <a:rPr lang="fi-FI" sz="1100" dirty="0" smtClean="0">
                <a:solidFill>
                  <a:schemeClr val="tx1"/>
                </a:solidFill>
              </a:rPr>
              <a:t>yhteisövero </a:t>
            </a:r>
            <a:r>
              <a:rPr lang="fi-FI" sz="1100" i="1" dirty="0" smtClean="0">
                <a:solidFill>
                  <a:srgbClr val="1116ED"/>
                </a:solidFill>
              </a:rPr>
              <a:t>1,5 mrd. €</a:t>
            </a:r>
            <a:endParaRPr lang="fi-FI" sz="1100" i="1" dirty="0">
              <a:solidFill>
                <a:srgbClr val="1116ED"/>
              </a:solidFill>
            </a:endParaRPr>
          </a:p>
          <a:p>
            <a:pPr algn="l" eaLnBrk="1" hangingPunct="1"/>
            <a:r>
              <a:rPr lang="fi-FI" sz="1100" dirty="0">
                <a:solidFill>
                  <a:schemeClr val="tx1"/>
                </a:solidFill>
              </a:rPr>
              <a:t>kiinteistövero </a:t>
            </a:r>
            <a:r>
              <a:rPr lang="fi-FI" sz="1100" i="1" dirty="0" smtClean="0">
                <a:solidFill>
                  <a:srgbClr val="1116ED"/>
                </a:solidFill>
              </a:rPr>
              <a:t>1,7 mrd. €</a:t>
            </a:r>
            <a:endParaRPr lang="fi-FI" sz="1100" i="1" dirty="0">
              <a:solidFill>
                <a:srgbClr val="1116ED"/>
              </a:solidFill>
            </a:endParaRPr>
          </a:p>
        </p:txBody>
      </p:sp>
      <p:sp>
        <p:nvSpPr>
          <p:cNvPr id="73" name="Tekstiruutu 72"/>
          <p:cNvSpPr txBox="1"/>
          <p:nvPr/>
        </p:nvSpPr>
        <p:spPr>
          <a:xfrm>
            <a:off x="6156176" y="5551200"/>
            <a:ext cx="22878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sz="1200" dirty="0" smtClean="0">
                <a:solidFill>
                  <a:schemeClr val="tx2"/>
                </a:solidFill>
              </a:rPr>
              <a:t>Muut tulot 3 %, </a:t>
            </a:r>
            <a:r>
              <a:rPr lang="fi-FI" sz="1200" i="1" dirty="0" smtClean="0">
                <a:solidFill>
                  <a:srgbClr val="1116ED"/>
                </a:solidFill>
              </a:rPr>
              <a:t>1,7 mrd. €</a:t>
            </a:r>
            <a:endParaRPr lang="fi-FI" sz="1200" i="1" dirty="0">
              <a:solidFill>
                <a:srgbClr val="1116ED"/>
              </a:solidFill>
            </a:endParaRPr>
          </a:p>
        </p:txBody>
      </p:sp>
      <p:sp>
        <p:nvSpPr>
          <p:cNvPr id="74" name="Tekstiruutu 73"/>
          <p:cNvSpPr txBox="1"/>
          <p:nvPr/>
        </p:nvSpPr>
        <p:spPr>
          <a:xfrm>
            <a:off x="6732240" y="1700808"/>
            <a:ext cx="118494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300" i="1" dirty="0" smtClean="0">
                <a:solidFill>
                  <a:srgbClr val="1116ED"/>
                </a:solidFill>
              </a:rPr>
              <a:t>22,0 mrd. €</a:t>
            </a:r>
            <a:endParaRPr lang="fi-FI" sz="1300" i="1" dirty="0">
              <a:solidFill>
                <a:srgbClr val="1116ED"/>
              </a:solidFill>
            </a:endParaRPr>
          </a:p>
        </p:txBody>
      </p:sp>
      <p:sp>
        <p:nvSpPr>
          <p:cNvPr id="75" name="Tekstiruutu 74"/>
          <p:cNvSpPr txBox="1"/>
          <p:nvPr/>
        </p:nvSpPr>
        <p:spPr>
          <a:xfrm>
            <a:off x="6507329" y="1412776"/>
            <a:ext cx="16153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sz="1400" dirty="0" smtClean="0">
                <a:solidFill>
                  <a:schemeClr val="tx2"/>
                </a:solidFill>
              </a:rPr>
              <a:t>Verotulot  50 %</a:t>
            </a:r>
            <a:endParaRPr lang="fi-FI" sz="1400" i="1" dirty="0">
              <a:solidFill>
                <a:srgbClr val="1116ED"/>
              </a:solidFill>
            </a:endParaRPr>
          </a:p>
        </p:txBody>
      </p:sp>
      <p:sp>
        <p:nvSpPr>
          <p:cNvPr id="76" name="Tekstiruutu 75"/>
          <p:cNvSpPr txBox="1"/>
          <p:nvPr/>
        </p:nvSpPr>
        <p:spPr>
          <a:xfrm>
            <a:off x="6156176" y="5296852"/>
            <a:ext cx="241765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sz="1300" dirty="0" smtClean="0">
                <a:solidFill>
                  <a:schemeClr val="tx2"/>
                </a:solidFill>
              </a:rPr>
              <a:t>Lainanotto 6 %, </a:t>
            </a:r>
            <a:r>
              <a:rPr lang="fi-FI" sz="1200" i="1" dirty="0" smtClean="0">
                <a:solidFill>
                  <a:srgbClr val="1116ED"/>
                </a:solidFill>
              </a:rPr>
              <a:t>2,6 mrd. €</a:t>
            </a:r>
            <a:endParaRPr lang="fi-FI" sz="1200" i="1" dirty="0">
              <a:solidFill>
                <a:srgbClr val="1116ED"/>
              </a:solidFill>
            </a:endParaRPr>
          </a:p>
        </p:txBody>
      </p:sp>
      <p:sp>
        <p:nvSpPr>
          <p:cNvPr id="41" name="Tekstiruutu 40"/>
          <p:cNvSpPr txBox="1"/>
          <p:nvPr/>
        </p:nvSpPr>
        <p:spPr>
          <a:xfrm>
            <a:off x="4054515" y="1628800"/>
            <a:ext cx="118494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300" i="1" dirty="0" smtClean="0">
                <a:solidFill>
                  <a:srgbClr val="1116ED"/>
                </a:solidFill>
              </a:rPr>
              <a:t>21,4 mrd. €</a:t>
            </a:r>
            <a:endParaRPr lang="fi-FI" sz="1300" i="1" dirty="0">
              <a:solidFill>
                <a:srgbClr val="1116E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Päivämäärän paikkamerkki 4"/>
          <p:cNvSpPr>
            <a:spLocks noGrp="1"/>
          </p:cNvSpPr>
          <p:nvPr>
            <p:ph type="dt" sz="quarter" idx="10"/>
          </p:nvPr>
        </p:nvSpPr>
        <p:spPr bwMode="auto">
          <a:xfrm>
            <a:off x="7181850" y="6526213"/>
            <a:ext cx="1630363" cy="215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800" smtClean="0"/>
              <a:t>22.11.2016 /hp</a:t>
            </a:r>
            <a:endParaRPr lang="fi-FI" sz="800" dirty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4450"/>
            <a:ext cx="8137525" cy="80327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fi-FI" sz="2400" b="0" dirty="0" smtClean="0">
                <a:solidFill>
                  <a:srgbClr val="003161"/>
                </a:solidFill>
              </a:rPr>
              <a:t>Kuntien ja kuntayhtymien ulkoiset menot</a:t>
            </a:r>
            <a:r>
              <a:rPr lang="fi-FI" sz="2400" b="0" baseline="30000" dirty="0" smtClean="0">
                <a:solidFill>
                  <a:srgbClr val="003161"/>
                </a:solidFill>
              </a:rPr>
              <a:t>1)</a:t>
            </a:r>
            <a:r>
              <a:rPr lang="fi-FI" sz="2400" b="0" dirty="0" smtClean="0">
                <a:solidFill>
                  <a:srgbClr val="003161"/>
                </a:solidFill>
              </a:rPr>
              <a:t/>
            </a:r>
            <a:br>
              <a:rPr lang="fi-FI" sz="2400" b="0" dirty="0" smtClean="0">
                <a:solidFill>
                  <a:srgbClr val="003161"/>
                </a:solidFill>
              </a:rPr>
            </a:br>
            <a:r>
              <a:rPr lang="fi-FI" sz="2400" b="0" dirty="0" smtClean="0">
                <a:solidFill>
                  <a:srgbClr val="003161"/>
                </a:solidFill>
              </a:rPr>
              <a:t> 1997-2016, mrd. €</a:t>
            </a: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6729756"/>
              </p:ext>
            </p:extLst>
          </p:nvPr>
        </p:nvGraphicFramePr>
        <p:xfrm>
          <a:off x="230188" y="649386"/>
          <a:ext cx="8467725" cy="4795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720054" y="5261138"/>
            <a:ext cx="781238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/>
            <a:r>
              <a:rPr lang="fi-FI" dirty="0">
                <a:solidFill>
                  <a:schemeClr val="tx1"/>
                </a:solidFill>
              </a:rPr>
              <a:t>Lähde: Kuntaliiton laskelma, pohjana </a:t>
            </a:r>
            <a:r>
              <a:rPr lang="fi-FI" dirty="0" smtClean="0">
                <a:solidFill>
                  <a:schemeClr val="tx1"/>
                </a:solidFill>
              </a:rPr>
              <a:t> vuosina 1997-2015 Tilastokeskuksen tiedot ja vuonna 2016 VM:n arvio.</a:t>
            </a:r>
          </a:p>
          <a:p>
            <a:pPr algn="l" eaLnBrk="1" hangingPunct="1"/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smtClean="0">
                <a:solidFill>
                  <a:schemeClr val="tx1"/>
                </a:solidFill>
              </a:rPr>
              <a:t>          Tilastouudistuksen takia vuodet 2015 ja 2016 eivät ole täysin vertailukelpoisia aikaisempien vuosien kanssa. 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29702" name="Tekstiruutu 1"/>
          <p:cNvSpPr txBox="1">
            <a:spLocks noChangeArrowheads="1"/>
          </p:cNvSpPr>
          <p:nvPr/>
        </p:nvSpPr>
        <p:spPr bwMode="auto">
          <a:xfrm>
            <a:off x="1547664" y="5589240"/>
            <a:ext cx="77893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/>
            <a:r>
              <a:rPr lang="fi-FI" dirty="0"/>
              <a:t> 1) Tulos- ja rahoituslaskelman mukaiset ulkoiset kokonaismenot.</a:t>
            </a:r>
          </a:p>
          <a:p>
            <a:pPr algn="l" eaLnBrk="1" hangingPunct="1"/>
            <a:r>
              <a:rPr lang="fi-FI" dirty="0"/>
              <a:t>      </a:t>
            </a:r>
            <a:r>
              <a:rPr lang="fi-FI" dirty="0" smtClean="0"/>
              <a:t>Vuonna 2010 investointimenoissa  </a:t>
            </a:r>
            <a:r>
              <a:rPr lang="fi-FI" dirty="0"/>
              <a:t>ja  muissa menoissa on  </a:t>
            </a:r>
            <a:r>
              <a:rPr lang="fi-FI" dirty="0" smtClean="0"/>
              <a:t>Helsingin </a:t>
            </a:r>
            <a:r>
              <a:rPr lang="fi-FI" dirty="0"/>
              <a:t>seudun </a:t>
            </a:r>
            <a:r>
              <a:rPr lang="fi-FI" dirty="0" err="1"/>
              <a:t>ympäristöpalvelut-</a:t>
            </a:r>
            <a:endParaRPr lang="fi-FI" dirty="0"/>
          </a:p>
          <a:p>
            <a:pPr algn="l" eaLnBrk="1" hangingPunct="1"/>
            <a:r>
              <a:rPr lang="fi-FI" dirty="0"/>
              <a:t>      kuntayhtymän perustamiseen liittyviä </a:t>
            </a:r>
            <a:r>
              <a:rPr lang="fi-FI" dirty="0" smtClean="0"/>
              <a:t>eriä. </a:t>
            </a:r>
          </a:p>
          <a:p>
            <a:pPr algn="l" eaLnBrk="1" hangingPunct="1"/>
            <a:r>
              <a:rPr lang="fi-FI" dirty="0"/>
              <a:t> </a:t>
            </a:r>
            <a:r>
              <a:rPr lang="fi-FI" dirty="0" smtClean="0"/>
              <a:t>     Vuosien 2014 ja 2015 lukuihin vaikuttavat kunnallisten liikelaitosten sekä ammattikorkeakoulujen yhtiöittämiset.</a:t>
            </a:r>
          </a:p>
          <a:p>
            <a:pPr algn="l" eaLnBrk="1" hangingPunct="1"/>
            <a:r>
              <a:rPr lang="fi-FI" dirty="0" smtClean="0"/>
              <a:t> 2</a:t>
            </a:r>
            <a:r>
              <a:rPr lang="fi-FI" dirty="0"/>
              <a:t>)  Mm. materiaalin ostot, avustukset  ja vuokrat.</a:t>
            </a:r>
          </a:p>
          <a:p>
            <a:pPr algn="l" eaLnBrk="1" hangingPunct="1"/>
            <a:r>
              <a:rPr lang="fi-FI" dirty="0"/>
              <a:t> 3)  Mm. korkomenot ja lainojen lyhennykset, muut rahoitusmenot sekä antolainat</a:t>
            </a:r>
          </a:p>
        </p:txBody>
      </p:sp>
      <p:sp>
        <p:nvSpPr>
          <p:cNvPr id="29703" name="Tekstiruutu 2"/>
          <p:cNvSpPr txBox="1">
            <a:spLocks noChangeArrowheads="1"/>
          </p:cNvSpPr>
          <p:nvPr/>
        </p:nvSpPr>
        <p:spPr bwMode="auto">
          <a:xfrm>
            <a:off x="8535988" y="1772816"/>
            <a:ext cx="4286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/>
            <a:r>
              <a:rPr lang="fi-FI" sz="1500" dirty="0">
                <a:solidFill>
                  <a:srgbClr val="00040C"/>
                </a:solidFill>
              </a:rPr>
              <a:t>40</a:t>
            </a:r>
          </a:p>
        </p:txBody>
      </p:sp>
      <p:sp>
        <p:nvSpPr>
          <p:cNvPr id="29704" name="Tekstiruutu 8"/>
          <p:cNvSpPr txBox="1">
            <a:spLocks noChangeArrowheads="1"/>
          </p:cNvSpPr>
          <p:nvPr/>
        </p:nvSpPr>
        <p:spPr bwMode="auto">
          <a:xfrm>
            <a:off x="8535988" y="2132856"/>
            <a:ext cx="42862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/>
            <a:r>
              <a:rPr lang="fi-FI" sz="1500" dirty="0">
                <a:solidFill>
                  <a:srgbClr val="00040C"/>
                </a:solidFill>
              </a:rPr>
              <a:t>35</a:t>
            </a:r>
          </a:p>
        </p:txBody>
      </p:sp>
      <p:sp>
        <p:nvSpPr>
          <p:cNvPr id="29705" name="Tekstiruutu 9"/>
          <p:cNvSpPr txBox="1">
            <a:spLocks noChangeArrowheads="1"/>
          </p:cNvSpPr>
          <p:nvPr/>
        </p:nvSpPr>
        <p:spPr bwMode="auto">
          <a:xfrm>
            <a:off x="8535988" y="2530674"/>
            <a:ext cx="42862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/>
            <a:r>
              <a:rPr lang="fi-FI" sz="1500" dirty="0">
                <a:solidFill>
                  <a:srgbClr val="00040C"/>
                </a:solidFill>
              </a:rPr>
              <a:t>30</a:t>
            </a:r>
          </a:p>
        </p:txBody>
      </p:sp>
      <p:sp>
        <p:nvSpPr>
          <p:cNvPr id="29706" name="Tekstiruutu 10"/>
          <p:cNvSpPr txBox="1">
            <a:spLocks noChangeArrowheads="1"/>
          </p:cNvSpPr>
          <p:nvPr/>
        </p:nvSpPr>
        <p:spPr bwMode="auto">
          <a:xfrm>
            <a:off x="8535988" y="2889126"/>
            <a:ext cx="4286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/>
            <a:r>
              <a:rPr lang="fi-FI" sz="1500" dirty="0">
                <a:solidFill>
                  <a:srgbClr val="00040C"/>
                </a:solidFill>
              </a:rPr>
              <a:t>25</a:t>
            </a:r>
          </a:p>
        </p:txBody>
      </p:sp>
      <p:sp>
        <p:nvSpPr>
          <p:cNvPr id="29707" name="Tekstiruutu 11"/>
          <p:cNvSpPr txBox="1">
            <a:spLocks noChangeArrowheads="1"/>
          </p:cNvSpPr>
          <p:nvPr/>
        </p:nvSpPr>
        <p:spPr bwMode="auto">
          <a:xfrm>
            <a:off x="8535988" y="3249166"/>
            <a:ext cx="4286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/>
            <a:r>
              <a:rPr lang="fi-FI" sz="1500" dirty="0">
                <a:solidFill>
                  <a:srgbClr val="00040C"/>
                </a:solidFill>
              </a:rPr>
              <a:t>20</a:t>
            </a:r>
          </a:p>
        </p:txBody>
      </p:sp>
      <p:sp>
        <p:nvSpPr>
          <p:cNvPr id="29708" name="Tekstiruutu 12"/>
          <p:cNvSpPr txBox="1">
            <a:spLocks noChangeArrowheads="1"/>
          </p:cNvSpPr>
          <p:nvPr/>
        </p:nvSpPr>
        <p:spPr bwMode="auto">
          <a:xfrm>
            <a:off x="8532440" y="3645024"/>
            <a:ext cx="42862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/>
            <a:r>
              <a:rPr lang="fi-FI" sz="1500" dirty="0">
                <a:solidFill>
                  <a:srgbClr val="00040C"/>
                </a:solidFill>
              </a:rPr>
              <a:t>15</a:t>
            </a:r>
          </a:p>
        </p:txBody>
      </p:sp>
      <p:sp>
        <p:nvSpPr>
          <p:cNvPr id="29709" name="Tekstiruutu 13"/>
          <p:cNvSpPr txBox="1">
            <a:spLocks noChangeArrowheads="1"/>
          </p:cNvSpPr>
          <p:nvPr/>
        </p:nvSpPr>
        <p:spPr bwMode="auto">
          <a:xfrm>
            <a:off x="8535988" y="4005064"/>
            <a:ext cx="4286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/>
            <a:r>
              <a:rPr lang="fi-FI" sz="1500" dirty="0">
                <a:solidFill>
                  <a:srgbClr val="00040C"/>
                </a:solidFill>
              </a:rPr>
              <a:t>10</a:t>
            </a:r>
          </a:p>
        </p:txBody>
      </p:sp>
      <p:sp>
        <p:nvSpPr>
          <p:cNvPr id="29710" name="Tekstiruutu 14"/>
          <p:cNvSpPr txBox="1">
            <a:spLocks noChangeArrowheads="1"/>
          </p:cNvSpPr>
          <p:nvPr/>
        </p:nvSpPr>
        <p:spPr bwMode="auto">
          <a:xfrm>
            <a:off x="8658225" y="4379738"/>
            <a:ext cx="3063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/>
            <a:r>
              <a:rPr lang="fi-FI" sz="1500" dirty="0">
                <a:solidFill>
                  <a:srgbClr val="00040C"/>
                </a:solidFill>
              </a:rPr>
              <a:t>5</a:t>
            </a:r>
          </a:p>
        </p:txBody>
      </p:sp>
      <p:sp>
        <p:nvSpPr>
          <p:cNvPr id="29711" name="Tekstiruutu 15"/>
          <p:cNvSpPr txBox="1">
            <a:spLocks noChangeArrowheads="1"/>
          </p:cNvSpPr>
          <p:nvPr/>
        </p:nvSpPr>
        <p:spPr bwMode="auto">
          <a:xfrm>
            <a:off x="8658225" y="4738786"/>
            <a:ext cx="3063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/>
            <a:r>
              <a:rPr lang="fi-FI" sz="1500">
                <a:solidFill>
                  <a:srgbClr val="00040C"/>
                </a:solidFill>
              </a:rPr>
              <a:t>0</a:t>
            </a:r>
          </a:p>
        </p:txBody>
      </p:sp>
      <p:sp>
        <p:nvSpPr>
          <p:cNvPr id="29712" name="Tekstiruutu 16"/>
          <p:cNvSpPr txBox="1">
            <a:spLocks noChangeArrowheads="1"/>
          </p:cNvSpPr>
          <p:nvPr/>
        </p:nvSpPr>
        <p:spPr bwMode="auto">
          <a:xfrm>
            <a:off x="8536291" y="657563"/>
            <a:ext cx="42832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/>
            <a:r>
              <a:rPr lang="fi-FI" sz="1500" dirty="0" smtClean="0">
                <a:solidFill>
                  <a:srgbClr val="00040C"/>
                </a:solidFill>
              </a:rPr>
              <a:t>55</a:t>
            </a:r>
            <a:endParaRPr lang="fi-FI" sz="1500" dirty="0">
              <a:solidFill>
                <a:srgbClr val="00040C"/>
              </a:solidFill>
            </a:endParaRPr>
          </a:p>
        </p:txBody>
      </p:sp>
      <p:sp>
        <p:nvSpPr>
          <p:cNvPr id="29713" name="Tekstiruutu 3"/>
          <p:cNvSpPr txBox="1">
            <a:spLocks noChangeArrowheads="1"/>
          </p:cNvSpPr>
          <p:nvPr/>
        </p:nvSpPr>
        <p:spPr bwMode="auto">
          <a:xfrm>
            <a:off x="1116000" y="2924944"/>
            <a:ext cx="50526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i-FI" sz="1100" dirty="0">
                <a:solidFill>
                  <a:srgbClr val="000308"/>
                </a:solidFill>
              </a:rPr>
              <a:t>23,5</a:t>
            </a:r>
          </a:p>
        </p:txBody>
      </p:sp>
      <p:sp>
        <p:nvSpPr>
          <p:cNvPr id="29714" name="Tekstiruutu 18"/>
          <p:cNvSpPr txBox="1">
            <a:spLocks noChangeArrowheads="1"/>
          </p:cNvSpPr>
          <p:nvPr/>
        </p:nvSpPr>
        <p:spPr bwMode="auto">
          <a:xfrm>
            <a:off x="1475656" y="2914724"/>
            <a:ext cx="50526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i-FI" sz="1100" dirty="0">
                <a:solidFill>
                  <a:srgbClr val="000308"/>
                </a:solidFill>
              </a:rPr>
              <a:t>23,8</a:t>
            </a:r>
          </a:p>
        </p:txBody>
      </p:sp>
      <p:sp>
        <p:nvSpPr>
          <p:cNvPr id="29715" name="Tekstiruutu 19"/>
          <p:cNvSpPr txBox="1">
            <a:spLocks noChangeArrowheads="1"/>
          </p:cNvSpPr>
          <p:nvPr/>
        </p:nvSpPr>
        <p:spPr bwMode="auto">
          <a:xfrm>
            <a:off x="1872000" y="2780928"/>
            <a:ext cx="50526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i-FI" sz="1100" dirty="0">
                <a:solidFill>
                  <a:srgbClr val="000308"/>
                </a:solidFill>
              </a:rPr>
              <a:t>25,3</a:t>
            </a:r>
          </a:p>
        </p:txBody>
      </p:sp>
      <p:sp>
        <p:nvSpPr>
          <p:cNvPr id="29716" name="Tekstiruutu 20"/>
          <p:cNvSpPr txBox="1">
            <a:spLocks noChangeArrowheads="1"/>
          </p:cNvSpPr>
          <p:nvPr/>
        </p:nvSpPr>
        <p:spPr bwMode="auto">
          <a:xfrm>
            <a:off x="2267744" y="2675508"/>
            <a:ext cx="50526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i-FI" sz="1100" dirty="0">
                <a:solidFill>
                  <a:srgbClr val="000308"/>
                </a:solidFill>
              </a:rPr>
              <a:t>27,0</a:t>
            </a:r>
          </a:p>
        </p:txBody>
      </p:sp>
      <p:sp>
        <p:nvSpPr>
          <p:cNvPr id="29717" name="Tekstiruutu 21"/>
          <p:cNvSpPr txBox="1">
            <a:spLocks noChangeArrowheads="1"/>
          </p:cNvSpPr>
          <p:nvPr/>
        </p:nvSpPr>
        <p:spPr bwMode="auto">
          <a:xfrm>
            <a:off x="2628577" y="2602686"/>
            <a:ext cx="50526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i-FI" sz="1100" dirty="0">
                <a:solidFill>
                  <a:srgbClr val="000308"/>
                </a:solidFill>
              </a:rPr>
              <a:t>27,5</a:t>
            </a:r>
          </a:p>
        </p:txBody>
      </p:sp>
      <p:sp>
        <p:nvSpPr>
          <p:cNvPr id="29718" name="Tekstiruutu 22"/>
          <p:cNvSpPr txBox="1">
            <a:spLocks noChangeArrowheads="1"/>
          </p:cNvSpPr>
          <p:nvPr/>
        </p:nvSpPr>
        <p:spPr bwMode="auto">
          <a:xfrm>
            <a:off x="3059831" y="2531249"/>
            <a:ext cx="50526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i-FI" sz="1100" dirty="0">
                <a:solidFill>
                  <a:srgbClr val="000308"/>
                </a:solidFill>
              </a:rPr>
              <a:t>28,3</a:t>
            </a:r>
          </a:p>
        </p:txBody>
      </p:sp>
      <p:sp>
        <p:nvSpPr>
          <p:cNvPr id="29719" name="Tekstiruutu 23"/>
          <p:cNvSpPr txBox="1">
            <a:spLocks noChangeArrowheads="1"/>
          </p:cNvSpPr>
          <p:nvPr/>
        </p:nvSpPr>
        <p:spPr bwMode="auto">
          <a:xfrm>
            <a:off x="3441600" y="2458343"/>
            <a:ext cx="50526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i-FI" sz="1100" dirty="0">
                <a:solidFill>
                  <a:srgbClr val="000308"/>
                </a:solidFill>
              </a:rPr>
              <a:t>29,6</a:t>
            </a:r>
          </a:p>
        </p:txBody>
      </p:sp>
      <p:sp>
        <p:nvSpPr>
          <p:cNvPr id="29720" name="Tekstiruutu 24"/>
          <p:cNvSpPr txBox="1">
            <a:spLocks noChangeArrowheads="1"/>
          </p:cNvSpPr>
          <p:nvPr/>
        </p:nvSpPr>
        <p:spPr bwMode="auto">
          <a:xfrm>
            <a:off x="3816000" y="2315914"/>
            <a:ext cx="50526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i-FI" sz="1100" dirty="0">
                <a:solidFill>
                  <a:srgbClr val="000308"/>
                </a:solidFill>
              </a:rPr>
              <a:t>31,1</a:t>
            </a:r>
          </a:p>
        </p:txBody>
      </p:sp>
      <p:sp>
        <p:nvSpPr>
          <p:cNvPr id="29721" name="Tekstiruutu 25"/>
          <p:cNvSpPr txBox="1">
            <a:spLocks noChangeArrowheads="1"/>
          </p:cNvSpPr>
          <p:nvPr/>
        </p:nvSpPr>
        <p:spPr bwMode="auto">
          <a:xfrm>
            <a:off x="4168085" y="2194645"/>
            <a:ext cx="50526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i-FI" sz="1100" dirty="0">
                <a:solidFill>
                  <a:srgbClr val="000308"/>
                </a:solidFill>
              </a:rPr>
              <a:t>32,9</a:t>
            </a:r>
          </a:p>
        </p:txBody>
      </p:sp>
      <p:sp>
        <p:nvSpPr>
          <p:cNvPr id="29722" name="Tekstiruutu 26"/>
          <p:cNvSpPr txBox="1">
            <a:spLocks noChangeArrowheads="1"/>
          </p:cNvSpPr>
          <p:nvPr/>
        </p:nvSpPr>
        <p:spPr bwMode="auto">
          <a:xfrm>
            <a:off x="4600133" y="2060848"/>
            <a:ext cx="50526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i-FI" sz="1100" dirty="0">
                <a:solidFill>
                  <a:srgbClr val="000308"/>
                </a:solidFill>
              </a:rPr>
              <a:t>34,4</a:t>
            </a:r>
          </a:p>
        </p:txBody>
      </p:sp>
      <p:sp>
        <p:nvSpPr>
          <p:cNvPr id="29723" name="Tekstiruutu 27"/>
          <p:cNvSpPr txBox="1">
            <a:spLocks noChangeArrowheads="1"/>
          </p:cNvSpPr>
          <p:nvPr/>
        </p:nvSpPr>
        <p:spPr bwMode="auto">
          <a:xfrm>
            <a:off x="4972699" y="1872059"/>
            <a:ext cx="50526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i-FI" sz="1100" dirty="0">
                <a:solidFill>
                  <a:srgbClr val="000308"/>
                </a:solidFill>
              </a:rPr>
              <a:t>37,4</a:t>
            </a:r>
          </a:p>
        </p:txBody>
      </p:sp>
      <p:sp>
        <p:nvSpPr>
          <p:cNvPr id="29724" name="Tekstiruutu 28"/>
          <p:cNvSpPr txBox="1">
            <a:spLocks noChangeArrowheads="1"/>
          </p:cNvSpPr>
          <p:nvPr/>
        </p:nvSpPr>
        <p:spPr bwMode="auto">
          <a:xfrm>
            <a:off x="5362877" y="1739850"/>
            <a:ext cx="50526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i-FI" sz="1100" dirty="0">
                <a:solidFill>
                  <a:srgbClr val="000308"/>
                </a:solidFill>
              </a:rPr>
              <a:t>38,4</a:t>
            </a:r>
          </a:p>
        </p:txBody>
      </p:sp>
      <p:sp>
        <p:nvSpPr>
          <p:cNvPr id="29725" name="Tekstiruutu 29"/>
          <p:cNvSpPr txBox="1">
            <a:spLocks noChangeArrowheads="1"/>
          </p:cNvSpPr>
          <p:nvPr/>
        </p:nvSpPr>
        <p:spPr bwMode="auto">
          <a:xfrm>
            <a:off x="5764426" y="1484784"/>
            <a:ext cx="50526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i-FI" sz="1100" dirty="0">
                <a:solidFill>
                  <a:srgbClr val="000308"/>
                </a:solidFill>
              </a:rPr>
              <a:t>42,6</a:t>
            </a:r>
          </a:p>
        </p:txBody>
      </p:sp>
      <p:sp>
        <p:nvSpPr>
          <p:cNvPr id="29726" name="Tekstiruutu 30"/>
          <p:cNvSpPr txBox="1">
            <a:spLocks noChangeArrowheads="1"/>
          </p:cNvSpPr>
          <p:nvPr/>
        </p:nvSpPr>
        <p:spPr bwMode="auto">
          <a:xfrm>
            <a:off x="8099181" y="1331190"/>
            <a:ext cx="50526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i-FI" sz="1100" dirty="0" smtClean="0">
                <a:solidFill>
                  <a:srgbClr val="000308"/>
                </a:solidFill>
              </a:rPr>
              <a:t>44,3</a:t>
            </a:r>
            <a:endParaRPr lang="fi-FI" sz="1100" dirty="0">
              <a:solidFill>
                <a:srgbClr val="000308"/>
              </a:solidFill>
            </a:endParaRPr>
          </a:p>
        </p:txBody>
      </p:sp>
      <p:sp>
        <p:nvSpPr>
          <p:cNvPr id="29727" name="Tekstiruutu 31"/>
          <p:cNvSpPr txBox="1">
            <a:spLocks noChangeArrowheads="1"/>
          </p:cNvSpPr>
          <p:nvPr/>
        </p:nvSpPr>
        <p:spPr bwMode="auto">
          <a:xfrm>
            <a:off x="727200" y="2933067"/>
            <a:ext cx="50526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i-FI" sz="1100" dirty="0">
                <a:solidFill>
                  <a:srgbClr val="000308"/>
                </a:solidFill>
              </a:rPr>
              <a:t>23,2</a:t>
            </a:r>
          </a:p>
        </p:txBody>
      </p:sp>
      <p:sp>
        <p:nvSpPr>
          <p:cNvPr id="29728" name="Tekstiruutu 30"/>
          <p:cNvSpPr txBox="1">
            <a:spLocks noChangeArrowheads="1"/>
          </p:cNvSpPr>
          <p:nvPr/>
        </p:nvSpPr>
        <p:spPr bwMode="auto">
          <a:xfrm>
            <a:off x="6154965" y="1481142"/>
            <a:ext cx="50526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i-FI" sz="1100" dirty="0" smtClean="0">
                <a:solidFill>
                  <a:srgbClr val="000308"/>
                </a:solidFill>
              </a:rPr>
              <a:t>42,3</a:t>
            </a:r>
            <a:endParaRPr lang="fi-FI" sz="1100" dirty="0">
              <a:solidFill>
                <a:srgbClr val="000308"/>
              </a:solidFill>
            </a:endParaRPr>
          </a:p>
        </p:txBody>
      </p:sp>
      <p:sp>
        <p:nvSpPr>
          <p:cNvPr id="34" name="Tekstiruutu 30"/>
          <p:cNvSpPr txBox="1">
            <a:spLocks noChangeArrowheads="1"/>
          </p:cNvSpPr>
          <p:nvPr/>
        </p:nvSpPr>
        <p:spPr bwMode="auto">
          <a:xfrm>
            <a:off x="6516650" y="1314975"/>
            <a:ext cx="50526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i-FI" sz="1100" dirty="0" smtClean="0">
                <a:solidFill>
                  <a:srgbClr val="000308"/>
                </a:solidFill>
              </a:rPr>
              <a:t>44,3</a:t>
            </a:r>
            <a:endParaRPr lang="fi-FI" sz="1100" dirty="0">
              <a:solidFill>
                <a:srgbClr val="000308"/>
              </a:solidFill>
            </a:endParaRPr>
          </a:p>
        </p:txBody>
      </p:sp>
      <p:sp>
        <p:nvSpPr>
          <p:cNvPr id="35" name="Tekstiruutu 30"/>
          <p:cNvSpPr txBox="1">
            <a:spLocks noChangeArrowheads="1"/>
          </p:cNvSpPr>
          <p:nvPr/>
        </p:nvSpPr>
        <p:spPr bwMode="auto">
          <a:xfrm>
            <a:off x="6948698" y="1242967"/>
            <a:ext cx="50526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i-FI" sz="1100" dirty="0" smtClean="0">
                <a:solidFill>
                  <a:srgbClr val="000308"/>
                </a:solidFill>
              </a:rPr>
              <a:t>45,8</a:t>
            </a:r>
            <a:endParaRPr lang="fi-FI" sz="1100" dirty="0">
              <a:solidFill>
                <a:srgbClr val="000308"/>
              </a:solidFill>
            </a:endParaRPr>
          </a:p>
        </p:txBody>
      </p:sp>
      <p:sp>
        <p:nvSpPr>
          <p:cNvPr id="36" name="Tekstiruutu 16"/>
          <p:cNvSpPr txBox="1">
            <a:spLocks noChangeArrowheads="1"/>
          </p:cNvSpPr>
          <p:nvPr/>
        </p:nvSpPr>
        <p:spPr bwMode="auto">
          <a:xfrm>
            <a:off x="8535988" y="1378546"/>
            <a:ext cx="42862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/>
            <a:r>
              <a:rPr lang="fi-FI" sz="1500" dirty="0">
                <a:solidFill>
                  <a:srgbClr val="00040C"/>
                </a:solidFill>
              </a:rPr>
              <a:t>45</a:t>
            </a:r>
          </a:p>
        </p:txBody>
      </p:sp>
      <p:sp>
        <p:nvSpPr>
          <p:cNvPr id="37" name="Tekstiruutu 30"/>
          <p:cNvSpPr txBox="1">
            <a:spLocks noChangeArrowheads="1"/>
          </p:cNvSpPr>
          <p:nvPr/>
        </p:nvSpPr>
        <p:spPr bwMode="auto">
          <a:xfrm>
            <a:off x="7292666" y="935142"/>
            <a:ext cx="50526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i-FI" sz="1100" dirty="0" smtClean="0">
                <a:solidFill>
                  <a:srgbClr val="000308"/>
                </a:solidFill>
              </a:rPr>
              <a:t>49,7</a:t>
            </a:r>
            <a:endParaRPr lang="fi-FI" sz="1100" dirty="0">
              <a:solidFill>
                <a:srgbClr val="000308"/>
              </a:solidFill>
            </a:endParaRPr>
          </a:p>
        </p:txBody>
      </p:sp>
      <p:sp>
        <p:nvSpPr>
          <p:cNvPr id="38" name="Tekstiruutu 16"/>
          <p:cNvSpPr txBox="1">
            <a:spLocks noChangeArrowheads="1"/>
          </p:cNvSpPr>
          <p:nvPr/>
        </p:nvSpPr>
        <p:spPr bwMode="auto">
          <a:xfrm>
            <a:off x="8536291" y="1017603"/>
            <a:ext cx="42832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/>
            <a:r>
              <a:rPr lang="fi-FI" sz="1500" dirty="0" smtClean="0">
                <a:solidFill>
                  <a:srgbClr val="00040C"/>
                </a:solidFill>
              </a:rPr>
              <a:t>50</a:t>
            </a:r>
            <a:endParaRPr lang="fi-FI" sz="1500" dirty="0">
              <a:solidFill>
                <a:srgbClr val="00040C"/>
              </a:solidFill>
            </a:endParaRPr>
          </a:p>
        </p:txBody>
      </p:sp>
      <p:sp>
        <p:nvSpPr>
          <p:cNvPr id="39" name="Tekstiruutu 30"/>
          <p:cNvSpPr txBox="1">
            <a:spLocks noChangeArrowheads="1"/>
          </p:cNvSpPr>
          <p:nvPr/>
        </p:nvSpPr>
        <p:spPr bwMode="auto">
          <a:xfrm>
            <a:off x="7739141" y="1367190"/>
            <a:ext cx="50526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i-FI" sz="1100" dirty="0" smtClean="0">
                <a:solidFill>
                  <a:srgbClr val="000308"/>
                </a:solidFill>
              </a:rPr>
              <a:t>44,1</a:t>
            </a:r>
            <a:endParaRPr lang="fi-FI" sz="1100" dirty="0">
              <a:solidFill>
                <a:srgbClr val="000308"/>
              </a:solidFill>
            </a:endParaRPr>
          </a:p>
        </p:txBody>
      </p:sp>
      <p:cxnSp>
        <p:nvCxnSpPr>
          <p:cNvPr id="5" name="Suora yhdysviiva 4"/>
          <p:cNvCxnSpPr/>
          <p:nvPr/>
        </p:nvCxnSpPr>
        <p:spPr>
          <a:xfrm flipV="1">
            <a:off x="7765200" y="764704"/>
            <a:ext cx="0" cy="4464000"/>
          </a:xfrm>
          <a:prstGeom prst="line">
            <a:avLst/>
          </a:prstGeom>
          <a:ln w="15875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780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Päivämäärän paikkamerkki 4"/>
          <p:cNvSpPr>
            <a:spLocks noGrp="1"/>
          </p:cNvSpPr>
          <p:nvPr>
            <p:ph type="dt" sz="quarter" idx="10"/>
          </p:nvPr>
        </p:nvSpPr>
        <p:spPr bwMode="auto">
          <a:xfrm>
            <a:off x="7181850" y="6553200"/>
            <a:ext cx="1350963" cy="1158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800" smtClean="0"/>
              <a:t>22.11.2016 /hp</a:t>
            </a:r>
            <a:endParaRPr lang="fi-FI" sz="800" dirty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4450"/>
            <a:ext cx="8137525" cy="80327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fi-FI" sz="2400" b="0" dirty="0" smtClean="0">
                <a:solidFill>
                  <a:srgbClr val="003161"/>
                </a:solidFill>
              </a:rPr>
              <a:t>Kuntien ja kuntayhtymien ulkoiset menot</a:t>
            </a:r>
            <a:r>
              <a:rPr lang="fi-FI" sz="2400" b="0" baseline="30000" dirty="0" smtClean="0">
                <a:solidFill>
                  <a:srgbClr val="003161"/>
                </a:solidFill>
              </a:rPr>
              <a:t>1)</a:t>
            </a:r>
            <a:r>
              <a:rPr lang="fi-FI" sz="2400" b="0" dirty="0" smtClean="0">
                <a:solidFill>
                  <a:srgbClr val="003161"/>
                </a:solidFill>
              </a:rPr>
              <a:t/>
            </a:r>
            <a:br>
              <a:rPr lang="fi-FI" sz="2400" b="0" dirty="0" smtClean="0">
                <a:solidFill>
                  <a:srgbClr val="003161"/>
                </a:solidFill>
              </a:rPr>
            </a:br>
            <a:r>
              <a:rPr lang="fi-FI" sz="2400" b="0" dirty="0" smtClean="0">
                <a:solidFill>
                  <a:srgbClr val="003161"/>
                </a:solidFill>
              </a:rPr>
              <a:t> 1997-2016, %:a kokonaismenoista</a:t>
            </a: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5829330"/>
              </p:ext>
            </p:extLst>
          </p:nvPr>
        </p:nvGraphicFramePr>
        <p:xfrm>
          <a:off x="231775" y="671513"/>
          <a:ext cx="8404225" cy="5305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725" name="Tekstiruutu 6"/>
          <p:cNvSpPr txBox="1">
            <a:spLocks noChangeArrowheads="1"/>
          </p:cNvSpPr>
          <p:nvPr/>
        </p:nvSpPr>
        <p:spPr bwMode="auto">
          <a:xfrm>
            <a:off x="8577907" y="1017588"/>
            <a:ext cx="4286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/>
            <a:r>
              <a:rPr lang="fi-FI" sz="1500">
                <a:solidFill>
                  <a:srgbClr val="00040C"/>
                </a:solidFill>
              </a:rPr>
              <a:t>90</a:t>
            </a:r>
          </a:p>
        </p:txBody>
      </p:sp>
      <p:sp>
        <p:nvSpPr>
          <p:cNvPr id="30726" name="Tekstiruutu 7"/>
          <p:cNvSpPr txBox="1">
            <a:spLocks noChangeArrowheads="1"/>
          </p:cNvSpPr>
          <p:nvPr/>
        </p:nvSpPr>
        <p:spPr bwMode="auto">
          <a:xfrm>
            <a:off x="8577907" y="1377950"/>
            <a:ext cx="42862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/>
            <a:r>
              <a:rPr lang="fi-FI" sz="1500">
                <a:solidFill>
                  <a:srgbClr val="00040C"/>
                </a:solidFill>
              </a:rPr>
              <a:t>80</a:t>
            </a:r>
          </a:p>
        </p:txBody>
      </p:sp>
      <p:sp>
        <p:nvSpPr>
          <p:cNvPr id="30727" name="Tekstiruutu 8"/>
          <p:cNvSpPr txBox="1">
            <a:spLocks noChangeArrowheads="1"/>
          </p:cNvSpPr>
          <p:nvPr/>
        </p:nvSpPr>
        <p:spPr bwMode="auto">
          <a:xfrm>
            <a:off x="8577907" y="1773238"/>
            <a:ext cx="42862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/>
            <a:r>
              <a:rPr lang="fi-FI" sz="1500">
                <a:solidFill>
                  <a:srgbClr val="00040C"/>
                </a:solidFill>
              </a:rPr>
              <a:t>70</a:t>
            </a:r>
          </a:p>
        </p:txBody>
      </p:sp>
      <p:sp>
        <p:nvSpPr>
          <p:cNvPr id="30728" name="Tekstiruutu 9"/>
          <p:cNvSpPr txBox="1">
            <a:spLocks noChangeArrowheads="1"/>
          </p:cNvSpPr>
          <p:nvPr/>
        </p:nvSpPr>
        <p:spPr bwMode="auto">
          <a:xfrm>
            <a:off x="8577907" y="2133600"/>
            <a:ext cx="42862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/>
            <a:r>
              <a:rPr lang="fi-FI" sz="1500">
                <a:solidFill>
                  <a:srgbClr val="00040C"/>
                </a:solidFill>
              </a:rPr>
              <a:t>60</a:t>
            </a:r>
          </a:p>
        </p:txBody>
      </p:sp>
      <p:sp>
        <p:nvSpPr>
          <p:cNvPr id="30729" name="Tekstiruutu 10"/>
          <p:cNvSpPr txBox="1">
            <a:spLocks noChangeArrowheads="1"/>
          </p:cNvSpPr>
          <p:nvPr/>
        </p:nvSpPr>
        <p:spPr bwMode="auto">
          <a:xfrm>
            <a:off x="8577907" y="2492375"/>
            <a:ext cx="4286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/>
            <a:r>
              <a:rPr lang="fi-FI" sz="1500">
                <a:solidFill>
                  <a:srgbClr val="00040C"/>
                </a:solidFill>
              </a:rPr>
              <a:t>50</a:t>
            </a:r>
          </a:p>
        </p:txBody>
      </p:sp>
      <p:sp>
        <p:nvSpPr>
          <p:cNvPr id="30730" name="Tekstiruutu 11"/>
          <p:cNvSpPr txBox="1">
            <a:spLocks noChangeArrowheads="1"/>
          </p:cNvSpPr>
          <p:nvPr/>
        </p:nvSpPr>
        <p:spPr bwMode="auto">
          <a:xfrm>
            <a:off x="8577907" y="2852738"/>
            <a:ext cx="4286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/>
            <a:r>
              <a:rPr lang="fi-FI" sz="1500">
                <a:solidFill>
                  <a:srgbClr val="00040C"/>
                </a:solidFill>
              </a:rPr>
              <a:t>40</a:t>
            </a:r>
          </a:p>
        </p:txBody>
      </p:sp>
      <p:sp>
        <p:nvSpPr>
          <p:cNvPr id="30731" name="Tekstiruutu 12"/>
          <p:cNvSpPr txBox="1">
            <a:spLocks noChangeArrowheads="1"/>
          </p:cNvSpPr>
          <p:nvPr/>
        </p:nvSpPr>
        <p:spPr bwMode="auto">
          <a:xfrm>
            <a:off x="8577907" y="3213100"/>
            <a:ext cx="42862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/>
            <a:r>
              <a:rPr lang="fi-FI" sz="1500">
                <a:solidFill>
                  <a:srgbClr val="00040C"/>
                </a:solidFill>
              </a:rPr>
              <a:t>30</a:t>
            </a:r>
          </a:p>
        </p:txBody>
      </p:sp>
      <p:sp>
        <p:nvSpPr>
          <p:cNvPr id="30732" name="Tekstiruutu 13"/>
          <p:cNvSpPr txBox="1">
            <a:spLocks noChangeArrowheads="1"/>
          </p:cNvSpPr>
          <p:nvPr/>
        </p:nvSpPr>
        <p:spPr bwMode="auto">
          <a:xfrm>
            <a:off x="8577907" y="3933825"/>
            <a:ext cx="42862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/>
            <a:r>
              <a:rPr lang="fi-FI" sz="1500">
                <a:solidFill>
                  <a:srgbClr val="00040C"/>
                </a:solidFill>
              </a:rPr>
              <a:t>10</a:t>
            </a:r>
          </a:p>
        </p:txBody>
      </p:sp>
      <p:sp>
        <p:nvSpPr>
          <p:cNvPr id="30733" name="Tekstiruutu 14"/>
          <p:cNvSpPr txBox="1">
            <a:spLocks noChangeArrowheads="1"/>
          </p:cNvSpPr>
          <p:nvPr/>
        </p:nvSpPr>
        <p:spPr bwMode="auto">
          <a:xfrm>
            <a:off x="8700145" y="4292600"/>
            <a:ext cx="30638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/>
            <a:r>
              <a:rPr lang="fi-FI" sz="1500">
                <a:solidFill>
                  <a:srgbClr val="00040C"/>
                </a:solidFill>
              </a:rPr>
              <a:t>0</a:t>
            </a:r>
          </a:p>
        </p:txBody>
      </p:sp>
      <p:sp>
        <p:nvSpPr>
          <p:cNvPr id="30734" name="Tekstiruutu 15"/>
          <p:cNvSpPr txBox="1">
            <a:spLocks noChangeArrowheads="1"/>
          </p:cNvSpPr>
          <p:nvPr/>
        </p:nvSpPr>
        <p:spPr bwMode="auto">
          <a:xfrm>
            <a:off x="8577907" y="3573463"/>
            <a:ext cx="42862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/>
            <a:r>
              <a:rPr lang="fi-FI" sz="1500" dirty="0">
                <a:solidFill>
                  <a:srgbClr val="00040C"/>
                </a:solidFill>
              </a:rPr>
              <a:t>20</a:t>
            </a:r>
          </a:p>
        </p:txBody>
      </p:sp>
      <p:sp>
        <p:nvSpPr>
          <p:cNvPr id="30735" name="Tekstiruutu 16"/>
          <p:cNvSpPr txBox="1">
            <a:spLocks noChangeArrowheads="1"/>
          </p:cNvSpPr>
          <p:nvPr/>
        </p:nvSpPr>
        <p:spPr bwMode="auto">
          <a:xfrm>
            <a:off x="8460432" y="657225"/>
            <a:ext cx="5508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/>
            <a:r>
              <a:rPr lang="fi-FI" sz="1500">
                <a:solidFill>
                  <a:srgbClr val="00040C"/>
                </a:solidFill>
              </a:rPr>
              <a:t>100</a:t>
            </a:r>
          </a:p>
        </p:txBody>
      </p:sp>
      <p:sp>
        <p:nvSpPr>
          <p:cNvPr id="30736" name="Tekstiruutu 17"/>
          <p:cNvSpPr txBox="1">
            <a:spLocks noChangeArrowheads="1"/>
          </p:cNvSpPr>
          <p:nvPr/>
        </p:nvSpPr>
        <p:spPr bwMode="auto">
          <a:xfrm>
            <a:off x="323850" y="404813"/>
            <a:ext cx="39052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/>
            <a:r>
              <a:rPr lang="fi-FI" sz="1500">
                <a:solidFill>
                  <a:srgbClr val="00040C"/>
                </a:solidFill>
              </a:rPr>
              <a:t>%</a:t>
            </a:r>
          </a:p>
        </p:txBody>
      </p:sp>
      <p:sp>
        <p:nvSpPr>
          <p:cNvPr id="30737" name="Tekstiruutu 18"/>
          <p:cNvSpPr txBox="1">
            <a:spLocks noChangeArrowheads="1"/>
          </p:cNvSpPr>
          <p:nvPr/>
        </p:nvSpPr>
        <p:spPr bwMode="auto">
          <a:xfrm>
            <a:off x="8531870" y="404813"/>
            <a:ext cx="392112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/>
            <a:r>
              <a:rPr lang="fi-FI" sz="1500">
                <a:solidFill>
                  <a:srgbClr val="00040C"/>
                </a:solidFill>
              </a:rPr>
              <a:t>%</a:t>
            </a:r>
          </a:p>
        </p:txBody>
      </p:sp>
      <p:sp>
        <p:nvSpPr>
          <p:cNvPr id="22" name="Tekstiruutu 1"/>
          <p:cNvSpPr txBox="1">
            <a:spLocks noChangeArrowheads="1"/>
          </p:cNvSpPr>
          <p:nvPr/>
        </p:nvSpPr>
        <p:spPr bwMode="auto">
          <a:xfrm>
            <a:off x="1535216" y="5589240"/>
            <a:ext cx="77893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/>
            <a:r>
              <a:rPr lang="fi-FI" dirty="0"/>
              <a:t> 1) Tulos- ja rahoituslaskelman mukaiset ulkoiset kokonaismenot.</a:t>
            </a:r>
          </a:p>
          <a:p>
            <a:pPr algn="l" eaLnBrk="1" hangingPunct="1"/>
            <a:r>
              <a:rPr lang="fi-FI" dirty="0"/>
              <a:t>      </a:t>
            </a:r>
            <a:r>
              <a:rPr lang="fi-FI" dirty="0" smtClean="0"/>
              <a:t>Vuonna 2010 investointimenoissa  </a:t>
            </a:r>
            <a:r>
              <a:rPr lang="fi-FI" dirty="0"/>
              <a:t>ja  muissa menoissa on  </a:t>
            </a:r>
            <a:r>
              <a:rPr lang="fi-FI" dirty="0" smtClean="0"/>
              <a:t>Helsingin </a:t>
            </a:r>
            <a:r>
              <a:rPr lang="fi-FI" dirty="0"/>
              <a:t>seudun </a:t>
            </a:r>
            <a:r>
              <a:rPr lang="fi-FI" dirty="0" err="1"/>
              <a:t>ympäristöpalvelut-</a:t>
            </a:r>
            <a:endParaRPr lang="fi-FI" dirty="0"/>
          </a:p>
          <a:p>
            <a:pPr algn="l" eaLnBrk="1" hangingPunct="1"/>
            <a:r>
              <a:rPr lang="fi-FI" dirty="0"/>
              <a:t>      kuntayhtymän perustamiseen liittyviä </a:t>
            </a:r>
            <a:r>
              <a:rPr lang="fi-FI" dirty="0" smtClean="0"/>
              <a:t>eriä. </a:t>
            </a:r>
          </a:p>
          <a:p>
            <a:pPr algn="l" eaLnBrk="1" hangingPunct="1"/>
            <a:r>
              <a:rPr lang="fi-FI" dirty="0"/>
              <a:t> </a:t>
            </a:r>
            <a:r>
              <a:rPr lang="fi-FI" dirty="0" smtClean="0"/>
              <a:t>     Vuosien 2014 ja 2015 lukuihin vaikuttavat kunnallisten liikelaitosten sekä ammattikorkeakoulujen yhtiöittämiset.</a:t>
            </a:r>
          </a:p>
          <a:p>
            <a:pPr algn="l" eaLnBrk="1" hangingPunct="1"/>
            <a:r>
              <a:rPr lang="fi-FI" dirty="0" smtClean="0"/>
              <a:t> 2</a:t>
            </a:r>
            <a:r>
              <a:rPr lang="fi-FI" dirty="0"/>
              <a:t>)  Mm. materiaalin ostot, avustukset  ja vuokrat.</a:t>
            </a:r>
          </a:p>
          <a:p>
            <a:pPr algn="l" eaLnBrk="1" hangingPunct="1"/>
            <a:r>
              <a:rPr lang="fi-FI" dirty="0"/>
              <a:t> 3)  Mm. korkomenot ja lainojen lyhennykset, muut rahoitusmenot sekä antolainat</a:t>
            </a: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720054" y="5301208"/>
            <a:ext cx="781238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/>
            <a:r>
              <a:rPr lang="fi-FI" dirty="0">
                <a:solidFill>
                  <a:schemeClr val="tx1"/>
                </a:solidFill>
              </a:rPr>
              <a:t>Lähde: Kuntaliiton laskelma, pohjana </a:t>
            </a:r>
            <a:r>
              <a:rPr lang="fi-FI" dirty="0" smtClean="0">
                <a:solidFill>
                  <a:schemeClr val="tx1"/>
                </a:solidFill>
              </a:rPr>
              <a:t> vuosina 1997-2015 Tilastokeskuksen tiedot ja vuonna 2016 VM:n arvio.</a:t>
            </a:r>
          </a:p>
          <a:p>
            <a:pPr algn="l" eaLnBrk="1" hangingPunct="1"/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smtClean="0">
                <a:solidFill>
                  <a:schemeClr val="tx1"/>
                </a:solidFill>
              </a:rPr>
              <a:t>          Tilastouudistuksen takia vuodet 2015 ja 2016 eivät ole täysin vertailukelpoisia aikaisempien vuosien kanssa. </a:t>
            </a:r>
            <a:endParaRPr lang="fi-FI" dirty="0">
              <a:solidFill>
                <a:schemeClr val="tx1"/>
              </a:solidFill>
            </a:endParaRPr>
          </a:p>
        </p:txBody>
      </p:sp>
      <p:cxnSp>
        <p:nvCxnSpPr>
          <p:cNvPr id="23" name="Suora yhdysviiva 22"/>
          <p:cNvCxnSpPr/>
          <p:nvPr/>
        </p:nvCxnSpPr>
        <p:spPr>
          <a:xfrm flipV="1">
            <a:off x="7729200" y="764704"/>
            <a:ext cx="0" cy="4032000"/>
          </a:xfrm>
          <a:prstGeom prst="line">
            <a:avLst/>
          </a:prstGeom>
          <a:ln w="15875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Päivämäärän paikkamerkki 4"/>
          <p:cNvSpPr>
            <a:spLocks noGrp="1"/>
          </p:cNvSpPr>
          <p:nvPr>
            <p:ph type="dt" sz="quarter" idx="10"/>
          </p:nvPr>
        </p:nvSpPr>
        <p:spPr bwMode="auto">
          <a:xfrm>
            <a:off x="7181850" y="6553200"/>
            <a:ext cx="1350963" cy="1158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800" smtClean="0"/>
              <a:t>22.11.2016 /hp</a:t>
            </a:r>
            <a:endParaRPr lang="fi-FI" sz="800" dirty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4450"/>
            <a:ext cx="8137525" cy="80327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fi-FI" sz="2400" b="0" dirty="0" smtClean="0">
                <a:solidFill>
                  <a:srgbClr val="003161"/>
                </a:solidFill>
              </a:rPr>
              <a:t>Kuntien ja kuntayhtymien ulkoiset tulot</a:t>
            </a:r>
            <a:r>
              <a:rPr lang="fi-FI" sz="2400" b="0" baseline="30000" dirty="0" smtClean="0">
                <a:solidFill>
                  <a:srgbClr val="003161"/>
                </a:solidFill>
              </a:rPr>
              <a:t>1)</a:t>
            </a:r>
            <a:r>
              <a:rPr lang="fi-FI" sz="2400" b="0" dirty="0" smtClean="0">
                <a:solidFill>
                  <a:srgbClr val="003161"/>
                </a:solidFill>
              </a:rPr>
              <a:t/>
            </a:r>
            <a:br>
              <a:rPr lang="fi-FI" sz="2400" b="0" dirty="0" smtClean="0">
                <a:solidFill>
                  <a:srgbClr val="003161"/>
                </a:solidFill>
              </a:rPr>
            </a:br>
            <a:r>
              <a:rPr lang="fi-FI" sz="2400" b="0" dirty="0" smtClean="0">
                <a:solidFill>
                  <a:srgbClr val="003161"/>
                </a:solidFill>
              </a:rPr>
              <a:t> 1997-2016, mrd. €</a:t>
            </a: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8699924"/>
              </p:ext>
            </p:extLst>
          </p:nvPr>
        </p:nvGraphicFramePr>
        <p:xfrm>
          <a:off x="190500" y="672629"/>
          <a:ext cx="8467725" cy="4795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1750" name="Tekstiruutu 6"/>
          <p:cNvSpPr txBox="1">
            <a:spLocks noChangeArrowheads="1"/>
          </p:cNvSpPr>
          <p:nvPr/>
        </p:nvSpPr>
        <p:spPr bwMode="auto">
          <a:xfrm>
            <a:off x="8535988" y="1772816"/>
            <a:ext cx="42862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/>
            <a:r>
              <a:rPr lang="fi-FI" sz="1500" dirty="0">
                <a:solidFill>
                  <a:srgbClr val="00040C"/>
                </a:solidFill>
              </a:rPr>
              <a:t>40</a:t>
            </a:r>
          </a:p>
        </p:txBody>
      </p:sp>
      <p:sp>
        <p:nvSpPr>
          <p:cNvPr id="31751" name="Tekstiruutu 7"/>
          <p:cNvSpPr txBox="1">
            <a:spLocks noChangeArrowheads="1"/>
          </p:cNvSpPr>
          <p:nvPr/>
        </p:nvSpPr>
        <p:spPr bwMode="auto">
          <a:xfrm>
            <a:off x="8535988" y="2132856"/>
            <a:ext cx="4286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/>
            <a:r>
              <a:rPr lang="fi-FI" sz="1500" dirty="0">
                <a:solidFill>
                  <a:srgbClr val="00040C"/>
                </a:solidFill>
              </a:rPr>
              <a:t>35</a:t>
            </a:r>
          </a:p>
        </p:txBody>
      </p:sp>
      <p:sp>
        <p:nvSpPr>
          <p:cNvPr id="31752" name="Tekstiruutu 8"/>
          <p:cNvSpPr txBox="1">
            <a:spLocks noChangeArrowheads="1"/>
          </p:cNvSpPr>
          <p:nvPr/>
        </p:nvSpPr>
        <p:spPr bwMode="auto">
          <a:xfrm>
            <a:off x="8535988" y="2492896"/>
            <a:ext cx="4286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/>
            <a:r>
              <a:rPr lang="fi-FI" sz="1500" dirty="0">
                <a:solidFill>
                  <a:srgbClr val="00040C"/>
                </a:solidFill>
              </a:rPr>
              <a:t>30</a:t>
            </a:r>
          </a:p>
        </p:txBody>
      </p:sp>
      <p:sp>
        <p:nvSpPr>
          <p:cNvPr id="31753" name="Tekstiruutu 9"/>
          <p:cNvSpPr txBox="1">
            <a:spLocks noChangeArrowheads="1"/>
          </p:cNvSpPr>
          <p:nvPr/>
        </p:nvSpPr>
        <p:spPr bwMode="auto">
          <a:xfrm>
            <a:off x="8535988" y="2890713"/>
            <a:ext cx="42862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/>
            <a:r>
              <a:rPr lang="fi-FI" sz="1500" dirty="0">
                <a:solidFill>
                  <a:srgbClr val="00040C"/>
                </a:solidFill>
              </a:rPr>
              <a:t>25</a:t>
            </a:r>
          </a:p>
        </p:txBody>
      </p:sp>
      <p:sp>
        <p:nvSpPr>
          <p:cNvPr id="31754" name="Tekstiruutu 10"/>
          <p:cNvSpPr txBox="1">
            <a:spLocks noChangeArrowheads="1"/>
          </p:cNvSpPr>
          <p:nvPr/>
        </p:nvSpPr>
        <p:spPr bwMode="auto">
          <a:xfrm>
            <a:off x="8535988" y="3212976"/>
            <a:ext cx="4286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/>
            <a:r>
              <a:rPr lang="fi-FI" sz="1500" dirty="0">
                <a:solidFill>
                  <a:srgbClr val="00040C"/>
                </a:solidFill>
              </a:rPr>
              <a:t>20</a:t>
            </a:r>
          </a:p>
        </p:txBody>
      </p:sp>
      <p:sp>
        <p:nvSpPr>
          <p:cNvPr id="31755" name="Tekstiruutu 11"/>
          <p:cNvSpPr txBox="1">
            <a:spLocks noChangeArrowheads="1"/>
          </p:cNvSpPr>
          <p:nvPr/>
        </p:nvSpPr>
        <p:spPr bwMode="auto">
          <a:xfrm>
            <a:off x="8535988" y="3609206"/>
            <a:ext cx="4286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/>
            <a:r>
              <a:rPr lang="fi-FI" sz="1500" dirty="0">
                <a:solidFill>
                  <a:srgbClr val="00040C"/>
                </a:solidFill>
              </a:rPr>
              <a:t>15</a:t>
            </a:r>
          </a:p>
        </p:txBody>
      </p:sp>
      <p:sp>
        <p:nvSpPr>
          <p:cNvPr id="31756" name="Tekstiruutu 12"/>
          <p:cNvSpPr txBox="1">
            <a:spLocks noChangeArrowheads="1"/>
          </p:cNvSpPr>
          <p:nvPr/>
        </p:nvSpPr>
        <p:spPr bwMode="auto">
          <a:xfrm>
            <a:off x="8535988" y="3970833"/>
            <a:ext cx="42862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/>
            <a:r>
              <a:rPr lang="fi-FI" sz="1500" dirty="0">
                <a:solidFill>
                  <a:srgbClr val="00040C"/>
                </a:solidFill>
              </a:rPr>
              <a:t>10</a:t>
            </a:r>
          </a:p>
        </p:txBody>
      </p:sp>
      <p:sp>
        <p:nvSpPr>
          <p:cNvPr id="31757" name="Tekstiruutu 13"/>
          <p:cNvSpPr txBox="1">
            <a:spLocks noChangeArrowheads="1"/>
          </p:cNvSpPr>
          <p:nvPr/>
        </p:nvSpPr>
        <p:spPr bwMode="auto">
          <a:xfrm>
            <a:off x="8658225" y="4329286"/>
            <a:ext cx="3063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/>
            <a:r>
              <a:rPr lang="fi-FI" sz="1500" dirty="0">
                <a:solidFill>
                  <a:srgbClr val="00040C"/>
                </a:solidFill>
              </a:rPr>
              <a:t>5</a:t>
            </a:r>
          </a:p>
        </p:txBody>
      </p:sp>
      <p:sp>
        <p:nvSpPr>
          <p:cNvPr id="31758" name="Tekstiruutu 14"/>
          <p:cNvSpPr txBox="1">
            <a:spLocks noChangeArrowheads="1"/>
          </p:cNvSpPr>
          <p:nvPr/>
        </p:nvSpPr>
        <p:spPr bwMode="auto">
          <a:xfrm>
            <a:off x="8658225" y="4760913"/>
            <a:ext cx="3063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/>
            <a:r>
              <a:rPr lang="fi-FI" sz="1500">
                <a:solidFill>
                  <a:srgbClr val="00040C"/>
                </a:solidFill>
              </a:rPr>
              <a:t>0</a:t>
            </a:r>
          </a:p>
        </p:txBody>
      </p:sp>
      <p:sp>
        <p:nvSpPr>
          <p:cNvPr id="31759" name="Tekstiruutu 15"/>
          <p:cNvSpPr txBox="1">
            <a:spLocks noChangeArrowheads="1"/>
          </p:cNvSpPr>
          <p:nvPr/>
        </p:nvSpPr>
        <p:spPr bwMode="auto">
          <a:xfrm>
            <a:off x="8536291" y="657563"/>
            <a:ext cx="42832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/>
            <a:r>
              <a:rPr lang="fi-FI" sz="1500" dirty="0" smtClean="0">
                <a:solidFill>
                  <a:srgbClr val="00040C"/>
                </a:solidFill>
              </a:rPr>
              <a:t>55</a:t>
            </a:r>
            <a:endParaRPr lang="fi-FI" sz="1500" dirty="0">
              <a:solidFill>
                <a:srgbClr val="00040C"/>
              </a:solidFill>
            </a:endParaRPr>
          </a:p>
        </p:txBody>
      </p:sp>
      <p:sp>
        <p:nvSpPr>
          <p:cNvPr id="31760" name="Tekstiruutu 16"/>
          <p:cNvSpPr txBox="1">
            <a:spLocks noChangeArrowheads="1"/>
          </p:cNvSpPr>
          <p:nvPr/>
        </p:nvSpPr>
        <p:spPr bwMode="auto">
          <a:xfrm>
            <a:off x="1059679" y="2879359"/>
            <a:ext cx="50526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i-FI" sz="1100" dirty="0">
                <a:solidFill>
                  <a:srgbClr val="000308"/>
                </a:solidFill>
              </a:rPr>
              <a:t>23,2</a:t>
            </a:r>
          </a:p>
        </p:txBody>
      </p:sp>
      <p:sp>
        <p:nvSpPr>
          <p:cNvPr id="31761" name="Tekstiruutu 17"/>
          <p:cNvSpPr txBox="1">
            <a:spLocks noChangeArrowheads="1"/>
          </p:cNvSpPr>
          <p:nvPr/>
        </p:nvSpPr>
        <p:spPr bwMode="auto">
          <a:xfrm>
            <a:off x="1475239" y="2819157"/>
            <a:ext cx="50526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i-FI" sz="1100" dirty="0">
                <a:solidFill>
                  <a:srgbClr val="000308"/>
                </a:solidFill>
              </a:rPr>
              <a:t>23,8</a:t>
            </a:r>
          </a:p>
        </p:txBody>
      </p:sp>
      <p:sp>
        <p:nvSpPr>
          <p:cNvPr id="31762" name="Tekstiruutu 18"/>
          <p:cNvSpPr txBox="1">
            <a:spLocks noChangeArrowheads="1"/>
          </p:cNvSpPr>
          <p:nvPr/>
        </p:nvSpPr>
        <p:spPr bwMode="auto">
          <a:xfrm>
            <a:off x="1906493" y="2708920"/>
            <a:ext cx="50526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i-FI" sz="1100" dirty="0">
                <a:solidFill>
                  <a:srgbClr val="000308"/>
                </a:solidFill>
              </a:rPr>
              <a:t>25,4</a:t>
            </a:r>
          </a:p>
        </p:txBody>
      </p:sp>
      <p:sp>
        <p:nvSpPr>
          <p:cNvPr id="31763" name="Tekstiruutu 19"/>
          <p:cNvSpPr txBox="1">
            <a:spLocks noChangeArrowheads="1"/>
          </p:cNvSpPr>
          <p:nvPr/>
        </p:nvSpPr>
        <p:spPr bwMode="auto">
          <a:xfrm>
            <a:off x="2267744" y="2591326"/>
            <a:ext cx="50526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i-FI" sz="1100" dirty="0">
                <a:solidFill>
                  <a:srgbClr val="000308"/>
                </a:solidFill>
              </a:rPr>
              <a:t>26,7</a:t>
            </a:r>
          </a:p>
        </p:txBody>
      </p:sp>
      <p:sp>
        <p:nvSpPr>
          <p:cNvPr id="31764" name="Tekstiruutu 20"/>
          <p:cNvSpPr txBox="1">
            <a:spLocks noChangeArrowheads="1"/>
          </p:cNvSpPr>
          <p:nvPr/>
        </p:nvSpPr>
        <p:spPr bwMode="auto">
          <a:xfrm>
            <a:off x="2627784" y="2564904"/>
            <a:ext cx="50526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i-FI" sz="1100" dirty="0">
                <a:solidFill>
                  <a:srgbClr val="000308"/>
                </a:solidFill>
              </a:rPr>
              <a:t>27,8</a:t>
            </a:r>
          </a:p>
        </p:txBody>
      </p:sp>
      <p:sp>
        <p:nvSpPr>
          <p:cNvPr id="31765" name="Tekstiruutu 21"/>
          <p:cNvSpPr txBox="1">
            <a:spLocks noChangeArrowheads="1"/>
          </p:cNvSpPr>
          <p:nvPr/>
        </p:nvSpPr>
        <p:spPr bwMode="auto">
          <a:xfrm>
            <a:off x="3057827" y="2492896"/>
            <a:ext cx="50526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i-FI" sz="1100" dirty="0">
                <a:solidFill>
                  <a:srgbClr val="000308"/>
                </a:solidFill>
              </a:rPr>
              <a:t>28,1</a:t>
            </a:r>
          </a:p>
        </p:txBody>
      </p:sp>
      <p:sp>
        <p:nvSpPr>
          <p:cNvPr id="31766" name="Tekstiruutu 22"/>
          <p:cNvSpPr txBox="1">
            <a:spLocks noChangeArrowheads="1"/>
          </p:cNvSpPr>
          <p:nvPr/>
        </p:nvSpPr>
        <p:spPr bwMode="auto">
          <a:xfrm>
            <a:off x="3417450" y="2419300"/>
            <a:ext cx="50526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i-FI" sz="1100" dirty="0">
                <a:solidFill>
                  <a:srgbClr val="000308"/>
                </a:solidFill>
              </a:rPr>
              <a:t>29,4</a:t>
            </a:r>
          </a:p>
        </p:txBody>
      </p:sp>
      <p:sp>
        <p:nvSpPr>
          <p:cNvPr id="31767" name="Tekstiruutu 23"/>
          <p:cNvSpPr txBox="1">
            <a:spLocks noChangeArrowheads="1"/>
          </p:cNvSpPr>
          <p:nvPr/>
        </p:nvSpPr>
        <p:spPr bwMode="auto">
          <a:xfrm>
            <a:off x="3779912" y="2348880"/>
            <a:ext cx="50526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i-FI" sz="1100" dirty="0">
                <a:solidFill>
                  <a:srgbClr val="000308"/>
                </a:solidFill>
              </a:rPr>
              <a:t>30,9</a:t>
            </a:r>
          </a:p>
        </p:txBody>
      </p:sp>
      <p:sp>
        <p:nvSpPr>
          <p:cNvPr id="31768" name="Tekstiruutu 24"/>
          <p:cNvSpPr txBox="1">
            <a:spLocks noChangeArrowheads="1"/>
          </p:cNvSpPr>
          <p:nvPr/>
        </p:nvSpPr>
        <p:spPr bwMode="auto">
          <a:xfrm>
            <a:off x="4210749" y="2132856"/>
            <a:ext cx="50526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i-FI" sz="1100" dirty="0">
                <a:solidFill>
                  <a:srgbClr val="000308"/>
                </a:solidFill>
              </a:rPr>
              <a:t>33,4</a:t>
            </a:r>
          </a:p>
        </p:txBody>
      </p:sp>
      <p:sp>
        <p:nvSpPr>
          <p:cNvPr id="31769" name="Tekstiruutu 25"/>
          <p:cNvSpPr txBox="1">
            <a:spLocks noChangeArrowheads="1"/>
          </p:cNvSpPr>
          <p:nvPr/>
        </p:nvSpPr>
        <p:spPr bwMode="auto">
          <a:xfrm>
            <a:off x="4572000" y="2072655"/>
            <a:ext cx="50526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i-FI" sz="1100" dirty="0">
                <a:solidFill>
                  <a:srgbClr val="000308"/>
                </a:solidFill>
              </a:rPr>
              <a:t>34,4</a:t>
            </a:r>
          </a:p>
        </p:txBody>
      </p:sp>
      <p:sp>
        <p:nvSpPr>
          <p:cNvPr id="31770" name="Tekstiruutu 26"/>
          <p:cNvSpPr txBox="1">
            <a:spLocks noChangeArrowheads="1"/>
          </p:cNvSpPr>
          <p:nvPr/>
        </p:nvSpPr>
        <p:spPr bwMode="auto">
          <a:xfrm>
            <a:off x="4932040" y="1916832"/>
            <a:ext cx="50526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i-FI" sz="1100" dirty="0">
                <a:solidFill>
                  <a:srgbClr val="000308"/>
                </a:solidFill>
              </a:rPr>
              <a:t>36,9</a:t>
            </a:r>
          </a:p>
        </p:txBody>
      </p:sp>
      <p:sp>
        <p:nvSpPr>
          <p:cNvPr id="31771" name="Tekstiruutu 27"/>
          <p:cNvSpPr txBox="1">
            <a:spLocks noChangeArrowheads="1"/>
          </p:cNvSpPr>
          <p:nvPr/>
        </p:nvSpPr>
        <p:spPr bwMode="auto">
          <a:xfrm>
            <a:off x="5362877" y="1772816"/>
            <a:ext cx="50526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i-FI" sz="1100" dirty="0">
                <a:solidFill>
                  <a:srgbClr val="000308"/>
                </a:solidFill>
              </a:rPr>
              <a:t>38,6</a:t>
            </a:r>
          </a:p>
        </p:txBody>
      </p:sp>
      <p:sp>
        <p:nvSpPr>
          <p:cNvPr id="31772" name="Tekstiruutu 28"/>
          <p:cNvSpPr txBox="1">
            <a:spLocks noChangeArrowheads="1"/>
          </p:cNvSpPr>
          <p:nvPr/>
        </p:nvSpPr>
        <p:spPr bwMode="auto">
          <a:xfrm>
            <a:off x="5724128" y="1451005"/>
            <a:ext cx="50526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i-FI" sz="1100" dirty="0">
                <a:solidFill>
                  <a:srgbClr val="000308"/>
                </a:solidFill>
              </a:rPr>
              <a:t>43,1</a:t>
            </a:r>
          </a:p>
        </p:txBody>
      </p:sp>
      <p:sp>
        <p:nvSpPr>
          <p:cNvPr id="31773" name="Tekstiruutu 29"/>
          <p:cNvSpPr txBox="1">
            <a:spLocks noChangeArrowheads="1"/>
          </p:cNvSpPr>
          <p:nvPr/>
        </p:nvSpPr>
        <p:spPr bwMode="auto">
          <a:xfrm>
            <a:off x="8028384" y="1295182"/>
            <a:ext cx="50526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i-FI" sz="1100" dirty="0" smtClean="0">
                <a:solidFill>
                  <a:srgbClr val="000308"/>
                </a:solidFill>
              </a:rPr>
              <a:t>44,4</a:t>
            </a:r>
            <a:endParaRPr lang="fi-FI" sz="1100" dirty="0">
              <a:solidFill>
                <a:srgbClr val="000308"/>
              </a:solidFill>
            </a:endParaRPr>
          </a:p>
        </p:txBody>
      </p:sp>
      <p:sp>
        <p:nvSpPr>
          <p:cNvPr id="31774" name="Tekstiruutu 30"/>
          <p:cNvSpPr txBox="1">
            <a:spLocks noChangeArrowheads="1"/>
          </p:cNvSpPr>
          <p:nvPr/>
        </p:nvSpPr>
        <p:spPr bwMode="auto">
          <a:xfrm>
            <a:off x="683568" y="2951366"/>
            <a:ext cx="50526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i-FI" sz="1100" dirty="0">
                <a:solidFill>
                  <a:srgbClr val="000308"/>
                </a:solidFill>
              </a:rPr>
              <a:t>22,3</a:t>
            </a:r>
          </a:p>
        </p:txBody>
      </p:sp>
      <p:sp>
        <p:nvSpPr>
          <p:cNvPr id="31776" name="Tekstiruutu 29"/>
          <p:cNvSpPr txBox="1">
            <a:spLocks noChangeArrowheads="1"/>
          </p:cNvSpPr>
          <p:nvPr/>
        </p:nvSpPr>
        <p:spPr bwMode="auto">
          <a:xfrm>
            <a:off x="6126889" y="1556792"/>
            <a:ext cx="50526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i-FI" sz="1100" dirty="0" smtClean="0">
                <a:solidFill>
                  <a:srgbClr val="000308"/>
                </a:solidFill>
              </a:rPr>
              <a:t>41,7</a:t>
            </a:r>
            <a:endParaRPr lang="fi-FI" sz="1100" dirty="0">
              <a:solidFill>
                <a:srgbClr val="000308"/>
              </a:solidFill>
            </a:endParaRPr>
          </a:p>
        </p:txBody>
      </p:sp>
      <p:sp>
        <p:nvSpPr>
          <p:cNvPr id="34" name="Tekstiruutu 29"/>
          <p:cNvSpPr txBox="1">
            <a:spLocks noChangeArrowheads="1"/>
          </p:cNvSpPr>
          <p:nvPr/>
        </p:nvSpPr>
        <p:spPr bwMode="auto">
          <a:xfrm>
            <a:off x="6515005" y="1401743"/>
            <a:ext cx="50526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i-FI" sz="1100" dirty="0" smtClean="0">
                <a:solidFill>
                  <a:srgbClr val="000308"/>
                </a:solidFill>
              </a:rPr>
              <a:t>43,7</a:t>
            </a:r>
            <a:endParaRPr lang="fi-FI" sz="1100" dirty="0">
              <a:solidFill>
                <a:srgbClr val="000308"/>
              </a:solidFill>
            </a:endParaRPr>
          </a:p>
        </p:txBody>
      </p:sp>
      <p:sp>
        <p:nvSpPr>
          <p:cNvPr id="36" name="Tekstiruutu 15"/>
          <p:cNvSpPr txBox="1">
            <a:spLocks noChangeArrowheads="1"/>
          </p:cNvSpPr>
          <p:nvPr/>
        </p:nvSpPr>
        <p:spPr bwMode="auto">
          <a:xfrm>
            <a:off x="8535988" y="1376958"/>
            <a:ext cx="4286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/>
            <a:r>
              <a:rPr lang="fi-FI" sz="1500" dirty="0">
                <a:solidFill>
                  <a:srgbClr val="00040C"/>
                </a:solidFill>
              </a:rPr>
              <a:t>45</a:t>
            </a:r>
          </a:p>
        </p:txBody>
      </p:sp>
      <p:sp>
        <p:nvSpPr>
          <p:cNvPr id="37" name="Tekstiruutu 29"/>
          <p:cNvSpPr txBox="1">
            <a:spLocks noChangeArrowheads="1"/>
          </p:cNvSpPr>
          <p:nvPr/>
        </p:nvSpPr>
        <p:spPr bwMode="auto">
          <a:xfrm>
            <a:off x="6876256" y="1196752"/>
            <a:ext cx="50526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i-FI" sz="1100" dirty="0" smtClean="0">
                <a:solidFill>
                  <a:srgbClr val="000308"/>
                </a:solidFill>
              </a:rPr>
              <a:t>46,6</a:t>
            </a:r>
            <a:endParaRPr lang="fi-FI" sz="1100" dirty="0">
              <a:solidFill>
                <a:srgbClr val="000308"/>
              </a:solidFill>
            </a:endParaRPr>
          </a:p>
        </p:txBody>
      </p:sp>
      <p:sp>
        <p:nvSpPr>
          <p:cNvPr id="38" name="Tekstiruutu 15"/>
          <p:cNvSpPr txBox="1">
            <a:spLocks noChangeArrowheads="1"/>
          </p:cNvSpPr>
          <p:nvPr/>
        </p:nvSpPr>
        <p:spPr bwMode="auto">
          <a:xfrm>
            <a:off x="8536291" y="1017603"/>
            <a:ext cx="42832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/>
            <a:r>
              <a:rPr lang="fi-FI" sz="1500" dirty="0" smtClean="0">
                <a:solidFill>
                  <a:srgbClr val="00040C"/>
                </a:solidFill>
              </a:rPr>
              <a:t>50</a:t>
            </a:r>
            <a:endParaRPr lang="fi-FI" sz="1500" dirty="0">
              <a:solidFill>
                <a:srgbClr val="00040C"/>
              </a:solidFill>
            </a:endParaRPr>
          </a:p>
        </p:txBody>
      </p:sp>
      <p:sp>
        <p:nvSpPr>
          <p:cNvPr id="39" name="Tekstiruutu 29"/>
          <p:cNvSpPr txBox="1">
            <a:spLocks noChangeArrowheads="1"/>
          </p:cNvSpPr>
          <p:nvPr/>
        </p:nvSpPr>
        <p:spPr bwMode="auto">
          <a:xfrm>
            <a:off x="7236296" y="935142"/>
            <a:ext cx="50526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i-FI" sz="1100" dirty="0" smtClean="0">
                <a:solidFill>
                  <a:srgbClr val="000308"/>
                </a:solidFill>
              </a:rPr>
              <a:t>49,5</a:t>
            </a:r>
            <a:endParaRPr lang="fi-FI" sz="1100" dirty="0">
              <a:solidFill>
                <a:srgbClr val="000308"/>
              </a:solidFill>
            </a:endParaRPr>
          </a:p>
        </p:txBody>
      </p:sp>
      <p:sp>
        <p:nvSpPr>
          <p:cNvPr id="41" name="Tekstiruutu 1"/>
          <p:cNvSpPr txBox="1">
            <a:spLocks noChangeArrowheads="1"/>
          </p:cNvSpPr>
          <p:nvPr/>
        </p:nvSpPr>
        <p:spPr bwMode="auto">
          <a:xfrm>
            <a:off x="971600" y="5517232"/>
            <a:ext cx="791114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/>
            <a:r>
              <a:rPr lang="fi-FI" dirty="0"/>
              <a:t> 1) Tulos- ja rahoituslaskelman mukaiset ulkoiset kokonaistulot.</a:t>
            </a:r>
          </a:p>
          <a:p>
            <a:pPr algn="l" eaLnBrk="1" hangingPunct="1"/>
            <a:r>
              <a:rPr lang="fi-FI" dirty="0"/>
              <a:t>      Vuoden 2010 muissa tuloissa on  Helsingin seudun </a:t>
            </a:r>
            <a:r>
              <a:rPr lang="fi-FI" dirty="0" err="1" smtClean="0"/>
              <a:t>ympäristöpalvelut-kuntayhtymän</a:t>
            </a:r>
            <a:r>
              <a:rPr lang="fi-FI" dirty="0" smtClean="0"/>
              <a:t> perustamiseen liittyviä</a:t>
            </a:r>
            <a:endParaRPr lang="fi-FI" dirty="0"/>
          </a:p>
          <a:p>
            <a:pPr algn="l" eaLnBrk="1" hangingPunct="1"/>
            <a:r>
              <a:rPr lang="fi-FI" dirty="0"/>
              <a:t>      </a:t>
            </a:r>
            <a:r>
              <a:rPr lang="fi-FI" dirty="0" smtClean="0"/>
              <a:t>eriä</a:t>
            </a:r>
            <a:r>
              <a:rPr lang="fi-FI" dirty="0"/>
              <a:t>. Vuosien 2014 ja 2015 lukuihin </a:t>
            </a:r>
            <a:r>
              <a:rPr lang="fi-FI" dirty="0" smtClean="0"/>
              <a:t>vaikuttavat  </a:t>
            </a:r>
            <a:r>
              <a:rPr lang="fi-FI" dirty="0"/>
              <a:t>ammattikorkeakoulujen  sekä liikelaitosten yhtiöittämiset</a:t>
            </a:r>
            <a:r>
              <a:rPr lang="fi-FI" dirty="0" smtClean="0"/>
              <a:t>.</a:t>
            </a:r>
            <a:endParaRPr lang="fi-FI" dirty="0"/>
          </a:p>
          <a:p>
            <a:pPr algn="l" eaLnBrk="1" hangingPunct="1"/>
            <a:r>
              <a:rPr lang="fi-FI" dirty="0"/>
              <a:t> 2)  Valtionosuuksien tasoon </a:t>
            </a:r>
            <a:r>
              <a:rPr lang="fi-FI" dirty="0" smtClean="0"/>
              <a:t>2002-2016 </a:t>
            </a:r>
            <a:r>
              <a:rPr lang="fi-FI" dirty="0"/>
              <a:t>vaikuttaa verokevennysten kompensointi  </a:t>
            </a:r>
            <a:r>
              <a:rPr lang="fi-FI" dirty="0" smtClean="0"/>
              <a:t>kunnille  </a:t>
            </a:r>
            <a:r>
              <a:rPr lang="fi-FI" dirty="0"/>
              <a:t>valtionosuuksia lisäämällä.</a:t>
            </a:r>
          </a:p>
          <a:p>
            <a:pPr algn="l" eaLnBrk="1" hangingPunct="1"/>
            <a:r>
              <a:rPr lang="fi-FI" dirty="0"/>
              <a:t> 3)  Mm. lainanotto, korkotulot ja muut rahoitustulot, satunnaiset tulot, rahoitusosuudet </a:t>
            </a:r>
          </a:p>
          <a:p>
            <a:pPr algn="l" eaLnBrk="1" hangingPunct="1"/>
            <a:r>
              <a:rPr lang="fi-FI" dirty="0"/>
              <a:t>       investointeihin, omaisuuden myyntitulot, antolainojen lyhennykset.</a:t>
            </a:r>
          </a:p>
        </p:txBody>
      </p:sp>
      <p:sp>
        <p:nvSpPr>
          <p:cNvPr id="40" name="Tekstiruutu 29"/>
          <p:cNvSpPr txBox="1">
            <a:spLocks noChangeArrowheads="1"/>
          </p:cNvSpPr>
          <p:nvPr/>
        </p:nvSpPr>
        <p:spPr bwMode="auto">
          <a:xfrm>
            <a:off x="7667133" y="1367190"/>
            <a:ext cx="50526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i-FI" sz="1100" dirty="0" smtClean="0">
                <a:solidFill>
                  <a:srgbClr val="000308"/>
                </a:solidFill>
              </a:rPr>
              <a:t>43,9</a:t>
            </a:r>
            <a:endParaRPr lang="fi-FI" sz="1100" dirty="0">
              <a:solidFill>
                <a:srgbClr val="000308"/>
              </a:solidFill>
            </a:endParaRPr>
          </a:p>
        </p:txBody>
      </p:sp>
      <p:sp>
        <p:nvSpPr>
          <p:cNvPr id="42" name="Text Box 5"/>
          <p:cNvSpPr txBox="1">
            <a:spLocks noChangeArrowheads="1"/>
          </p:cNvSpPr>
          <p:nvPr/>
        </p:nvSpPr>
        <p:spPr bwMode="auto">
          <a:xfrm>
            <a:off x="611560" y="5189130"/>
            <a:ext cx="781238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/>
            <a:r>
              <a:rPr lang="fi-FI" dirty="0">
                <a:solidFill>
                  <a:schemeClr val="tx1"/>
                </a:solidFill>
              </a:rPr>
              <a:t>Lähde: Kuntaliiton laskelma, pohjana </a:t>
            </a:r>
            <a:r>
              <a:rPr lang="fi-FI" dirty="0" smtClean="0">
                <a:solidFill>
                  <a:schemeClr val="tx1"/>
                </a:solidFill>
              </a:rPr>
              <a:t> vuosina 1997-2015 Tilastokeskuksen tiedot ja vuonna 2016 VM:n arvio.</a:t>
            </a:r>
          </a:p>
          <a:p>
            <a:pPr algn="l" eaLnBrk="1" hangingPunct="1"/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smtClean="0">
                <a:solidFill>
                  <a:schemeClr val="tx1"/>
                </a:solidFill>
              </a:rPr>
              <a:t>          Tilastouudistuksen takia vuodet 2015 ja 2016 eivät ole täysin vertailukelpoisia aikaisempien vuosien kanssa. </a:t>
            </a:r>
            <a:endParaRPr lang="fi-FI" dirty="0">
              <a:solidFill>
                <a:schemeClr val="tx1"/>
              </a:solidFill>
            </a:endParaRPr>
          </a:p>
        </p:txBody>
      </p:sp>
      <p:cxnSp>
        <p:nvCxnSpPr>
          <p:cNvPr id="43" name="Suora yhdysviiva 42"/>
          <p:cNvCxnSpPr/>
          <p:nvPr/>
        </p:nvCxnSpPr>
        <p:spPr>
          <a:xfrm flipV="1">
            <a:off x="7732800" y="801192"/>
            <a:ext cx="0" cy="4356000"/>
          </a:xfrm>
          <a:prstGeom prst="line">
            <a:avLst/>
          </a:prstGeom>
          <a:ln w="15875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Päivämäärän paikkamerkki 4"/>
          <p:cNvSpPr>
            <a:spLocks noGrp="1"/>
          </p:cNvSpPr>
          <p:nvPr>
            <p:ph type="dt" sz="quarter" idx="10"/>
          </p:nvPr>
        </p:nvSpPr>
        <p:spPr bwMode="auto">
          <a:xfrm>
            <a:off x="7181850" y="6553200"/>
            <a:ext cx="1350963" cy="1158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800" smtClean="0"/>
              <a:t>22.11.2016 /hp</a:t>
            </a:r>
            <a:endParaRPr lang="fi-FI" sz="800" dirty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63500"/>
            <a:ext cx="8137525" cy="773113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fi-FI" sz="2400" b="0" dirty="0" smtClean="0">
                <a:solidFill>
                  <a:srgbClr val="003161"/>
                </a:solidFill>
              </a:rPr>
              <a:t>Kuntien ja kuntayhtymien ulkoiset tulot</a:t>
            </a:r>
            <a:r>
              <a:rPr lang="fi-FI" sz="2400" b="0" baseline="30000" dirty="0" smtClean="0">
                <a:solidFill>
                  <a:srgbClr val="003161"/>
                </a:solidFill>
              </a:rPr>
              <a:t>1)</a:t>
            </a:r>
            <a:r>
              <a:rPr lang="fi-FI" sz="2400" b="0" dirty="0" smtClean="0">
                <a:solidFill>
                  <a:srgbClr val="003161"/>
                </a:solidFill>
              </a:rPr>
              <a:t/>
            </a:r>
            <a:br>
              <a:rPr lang="fi-FI" sz="2400" b="0" dirty="0" smtClean="0">
                <a:solidFill>
                  <a:srgbClr val="003161"/>
                </a:solidFill>
              </a:rPr>
            </a:br>
            <a:r>
              <a:rPr lang="fi-FI" sz="2400" b="0" dirty="0" smtClean="0">
                <a:solidFill>
                  <a:srgbClr val="003161"/>
                </a:solidFill>
              </a:rPr>
              <a:t> 1997-2016, %:a kokonaistuloista</a:t>
            </a: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0403582"/>
              </p:ext>
            </p:extLst>
          </p:nvPr>
        </p:nvGraphicFramePr>
        <p:xfrm>
          <a:off x="233363" y="693184"/>
          <a:ext cx="8467725" cy="4832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2773" name="Tekstiruutu 6"/>
          <p:cNvSpPr txBox="1">
            <a:spLocks noChangeArrowheads="1"/>
          </p:cNvSpPr>
          <p:nvPr/>
        </p:nvSpPr>
        <p:spPr bwMode="auto">
          <a:xfrm>
            <a:off x="8604696" y="1017588"/>
            <a:ext cx="4286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/>
            <a:r>
              <a:rPr lang="fi-FI" sz="1500">
                <a:solidFill>
                  <a:srgbClr val="00040C"/>
                </a:solidFill>
              </a:rPr>
              <a:t>90</a:t>
            </a:r>
          </a:p>
        </p:txBody>
      </p:sp>
      <p:sp>
        <p:nvSpPr>
          <p:cNvPr id="32774" name="Tekstiruutu 7"/>
          <p:cNvSpPr txBox="1">
            <a:spLocks noChangeArrowheads="1"/>
          </p:cNvSpPr>
          <p:nvPr/>
        </p:nvSpPr>
        <p:spPr bwMode="auto">
          <a:xfrm>
            <a:off x="8604696" y="1377950"/>
            <a:ext cx="42862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/>
            <a:r>
              <a:rPr lang="fi-FI" sz="1500">
                <a:solidFill>
                  <a:srgbClr val="00040C"/>
                </a:solidFill>
              </a:rPr>
              <a:t>80</a:t>
            </a:r>
          </a:p>
        </p:txBody>
      </p:sp>
      <p:sp>
        <p:nvSpPr>
          <p:cNvPr id="32775" name="Tekstiruutu 8"/>
          <p:cNvSpPr txBox="1">
            <a:spLocks noChangeArrowheads="1"/>
          </p:cNvSpPr>
          <p:nvPr/>
        </p:nvSpPr>
        <p:spPr bwMode="auto">
          <a:xfrm>
            <a:off x="8604696" y="1773238"/>
            <a:ext cx="42862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/>
            <a:r>
              <a:rPr lang="fi-FI" sz="1500">
                <a:solidFill>
                  <a:srgbClr val="00040C"/>
                </a:solidFill>
              </a:rPr>
              <a:t>70</a:t>
            </a:r>
          </a:p>
        </p:txBody>
      </p:sp>
      <p:sp>
        <p:nvSpPr>
          <p:cNvPr id="32776" name="Tekstiruutu 9"/>
          <p:cNvSpPr txBox="1">
            <a:spLocks noChangeArrowheads="1"/>
          </p:cNvSpPr>
          <p:nvPr/>
        </p:nvSpPr>
        <p:spPr bwMode="auto">
          <a:xfrm>
            <a:off x="8604696" y="2133600"/>
            <a:ext cx="42862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/>
            <a:r>
              <a:rPr lang="fi-FI" sz="1500">
                <a:solidFill>
                  <a:srgbClr val="00040C"/>
                </a:solidFill>
              </a:rPr>
              <a:t>60</a:t>
            </a:r>
          </a:p>
        </p:txBody>
      </p:sp>
      <p:sp>
        <p:nvSpPr>
          <p:cNvPr id="32777" name="Tekstiruutu 10"/>
          <p:cNvSpPr txBox="1">
            <a:spLocks noChangeArrowheads="1"/>
          </p:cNvSpPr>
          <p:nvPr/>
        </p:nvSpPr>
        <p:spPr bwMode="auto">
          <a:xfrm>
            <a:off x="8604696" y="2492375"/>
            <a:ext cx="4286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/>
            <a:r>
              <a:rPr lang="fi-FI" sz="1500">
                <a:solidFill>
                  <a:srgbClr val="00040C"/>
                </a:solidFill>
              </a:rPr>
              <a:t>50</a:t>
            </a:r>
          </a:p>
        </p:txBody>
      </p:sp>
      <p:sp>
        <p:nvSpPr>
          <p:cNvPr id="32778" name="Tekstiruutu 11"/>
          <p:cNvSpPr txBox="1">
            <a:spLocks noChangeArrowheads="1"/>
          </p:cNvSpPr>
          <p:nvPr/>
        </p:nvSpPr>
        <p:spPr bwMode="auto">
          <a:xfrm>
            <a:off x="8604696" y="2852936"/>
            <a:ext cx="4286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/>
            <a:r>
              <a:rPr lang="fi-FI" sz="1500" dirty="0">
                <a:solidFill>
                  <a:srgbClr val="00040C"/>
                </a:solidFill>
              </a:rPr>
              <a:t>40</a:t>
            </a:r>
          </a:p>
        </p:txBody>
      </p:sp>
      <p:sp>
        <p:nvSpPr>
          <p:cNvPr id="32779" name="Tekstiruutu 12"/>
          <p:cNvSpPr txBox="1">
            <a:spLocks noChangeArrowheads="1"/>
          </p:cNvSpPr>
          <p:nvPr/>
        </p:nvSpPr>
        <p:spPr bwMode="auto">
          <a:xfrm>
            <a:off x="8604696" y="3177803"/>
            <a:ext cx="4286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/>
            <a:r>
              <a:rPr lang="fi-FI" sz="1500">
                <a:solidFill>
                  <a:srgbClr val="00040C"/>
                </a:solidFill>
              </a:rPr>
              <a:t>30</a:t>
            </a:r>
          </a:p>
        </p:txBody>
      </p:sp>
      <p:sp>
        <p:nvSpPr>
          <p:cNvPr id="32780" name="Tekstiruutu 13"/>
          <p:cNvSpPr txBox="1">
            <a:spLocks noChangeArrowheads="1"/>
          </p:cNvSpPr>
          <p:nvPr/>
        </p:nvSpPr>
        <p:spPr bwMode="auto">
          <a:xfrm>
            <a:off x="8604696" y="3898528"/>
            <a:ext cx="42862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/>
            <a:r>
              <a:rPr lang="fi-FI" sz="1500" dirty="0">
                <a:solidFill>
                  <a:srgbClr val="00040C"/>
                </a:solidFill>
              </a:rPr>
              <a:t>10</a:t>
            </a:r>
          </a:p>
        </p:txBody>
      </p:sp>
      <p:sp>
        <p:nvSpPr>
          <p:cNvPr id="32781" name="Tekstiruutu 14"/>
          <p:cNvSpPr txBox="1">
            <a:spLocks noChangeArrowheads="1"/>
          </p:cNvSpPr>
          <p:nvPr/>
        </p:nvSpPr>
        <p:spPr bwMode="auto">
          <a:xfrm>
            <a:off x="8726934" y="4330700"/>
            <a:ext cx="306387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/>
            <a:r>
              <a:rPr lang="fi-FI" sz="1500">
                <a:solidFill>
                  <a:srgbClr val="00040C"/>
                </a:solidFill>
              </a:rPr>
              <a:t>0</a:t>
            </a:r>
          </a:p>
        </p:txBody>
      </p:sp>
      <p:sp>
        <p:nvSpPr>
          <p:cNvPr id="32782" name="Tekstiruutu 15"/>
          <p:cNvSpPr txBox="1">
            <a:spLocks noChangeArrowheads="1"/>
          </p:cNvSpPr>
          <p:nvPr/>
        </p:nvSpPr>
        <p:spPr bwMode="auto">
          <a:xfrm>
            <a:off x="323850" y="404813"/>
            <a:ext cx="39052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/>
            <a:r>
              <a:rPr lang="fi-FI" sz="1500">
                <a:solidFill>
                  <a:srgbClr val="00040C"/>
                </a:solidFill>
              </a:rPr>
              <a:t>%</a:t>
            </a:r>
          </a:p>
        </p:txBody>
      </p:sp>
      <p:sp>
        <p:nvSpPr>
          <p:cNvPr id="32783" name="Tekstiruutu 31"/>
          <p:cNvSpPr txBox="1">
            <a:spLocks noChangeArrowheads="1"/>
          </p:cNvSpPr>
          <p:nvPr/>
        </p:nvSpPr>
        <p:spPr bwMode="auto">
          <a:xfrm>
            <a:off x="8604696" y="3538165"/>
            <a:ext cx="4286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/>
            <a:r>
              <a:rPr lang="fi-FI" sz="1500">
                <a:solidFill>
                  <a:srgbClr val="00040C"/>
                </a:solidFill>
              </a:rPr>
              <a:t>20</a:t>
            </a:r>
          </a:p>
        </p:txBody>
      </p:sp>
      <p:sp>
        <p:nvSpPr>
          <p:cNvPr id="32784" name="Tekstiruutu 32"/>
          <p:cNvSpPr txBox="1">
            <a:spLocks noChangeArrowheads="1"/>
          </p:cNvSpPr>
          <p:nvPr/>
        </p:nvSpPr>
        <p:spPr bwMode="auto">
          <a:xfrm>
            <a:off x="8485634" y="657225"/>
            <a:ext cx="55086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/>
            <a:r>
              <a:rPr lang="fi-FI" sz="1500">
                <a:solidFill>
                  <a:srgbClr val="00040C"/>
                </a:solidFill>
              </a:rPr>
              <a:t>100</a:t>
            </a:r>
          </a:p>
        </p:txBody>
      </p:sp>
      <p:sp>
        <p:nvSpPr>
          <p:cNvPr id="32785" name="Tekstiruutu 33"/>
          <p:cNvSpPr txBox="1">
            <a:spLocks noChangeArrowheads="1"/>
          </p:cNvSpPr>
          <p:nvPr/>
        </p:nvSpPr>
        <p:spPr bwMode="auto">
          <a:xfrm>
            <a:off x="8558659" y="404813"/>
            <a:ext cx="39052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/>
            <a:r>
              <a:rPr lang="fi-FI" sz="1500">
                <a:solidFill>
                  <a:srgbClr val="00040C"/>
                </a:solidFill>
              </a:rPr>
              <a:t>%</a:t>
            </a:r>
          </a:p>
        </p:txBody>
      </p:sp>
      <p:sp>
        <p:nvSpPr>
          <p:cNvPr id="22" name="Tekstiruutu 1"/>
          <p:cNvSpPr txBox="1">
            <a:spLocks noChangeArrowheads="1"/>
          </p:cNvSpPr>
          <p:nvPr/>
        </p:nvSpPr>
        <p:spPr bwMode="auto">
          <a:xfrm>
            <a:off x="1144083" y="5517232"/>
            <a:ext cx="799289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/>
            <a:r>
              <a:rPr lang="fi-FI" dirty="0"/>
              <a:t> 1) Tulos- ja rahoituslaskelman mukaiset ulkoiset kokonaistulot.</a:t>
            </a:r>
          </a:p>
          <a:p>
            <a:pPr algn="l" eaLnBrk="1" hangingPunct="1"/>
            <a:r>
              <a:rPr lang="fi-FI" dirty="0"/>
              <a:t>      Vuoden 2010 muissa tuloissa on  Helsingin seudun </a:t>
            </a:r>
            <a:r>
              <a:rPr lang="fi-FI" dirty="0" err="1" smtClean="0"/>
              <a:t>ympäristöpalvelut-kuntayhtymän</a:t>
            </a:r>
            <a:r>
              <a:rPr lang="fi-FI" dirty="0" smtClean="0"/>
              <a:t> perustamiseen liittyviä</a:t>
            </a:r>
            <a:endParaRPr lang="fi-FI" dirty="0"/>
          </a:p>
          <a:p>
            <a:pPr algn="l" eaLnBrk="1" hangingPunct="1"/>
            <a:r>
              <a:rPr lang="fi-FI" dirty="0"/>
              <a:t>      </a:t>
            </a:r>
            <a:r>
              <a:rPr lang="fi-FI" dirty="0" smtClean="0"/>
              <a:t>eriä</a:t>
            </a:r>
            <a:r>
              <a:rPr lang="fi-FI" dirty="0"/>
              <a:t>. Vuosien 2014 ja 2015 lukuihin </a:t>
            </a:r>
            <a:r>
              <a:rPr lang="fi-FI" dirty="0" smtClean="0"/>
              <a:t>vaikuttavat  </a:t>
            </a:r>
            <a:r>
              <a:rPr lang="fi-FI" dirty="0"/>
              <a:t>ammattikorkeakoulujen  sekä liikelaitosten yhtiöittämiset</a:t>
            </a:r>
            <a:r>
              <a:rPr lang="fi-FI" dirty="0" smtClean="0"/>
              <a:t>.</a:t>
            </a:r>
            <a:endParaRPr lang="fi-FI" dirty="0"/>
          </a:p>
          <a:p>
            <a:pPr algn="l" eaLnBrk="1" hangingPunct="1"/>
            <a:r>
              <a:rPr lang="fi-FI" dirty="0"/>
              <a:t> 2)  Valtionosuuksien tasoon </a:t>
            </a:r>
            <a:r>
              <a:rPr lang="fi-FI" dirty="0" smtClean="0"/>
              <a:t>2002-2016 </a:t>
            </a:r>
            <a:r>
              <a:rPr lang="fi-FI" dirty="0"/>
              <a:t>vaikuttaa verokevennysten kompensointi  </a:t>
            </a:r>
            <a:r>
              <a:rPr lang="fi-FI" dirty="0" smtClean="0"/>
              <a:t>kunnille  </a:t>
            </a:r>
            <a:r>
              <a:rPr lang="fi-FI" dirty="0"/>
              <a:t>valtionosuuksia lisäämällä.</a:t>
            </a:r>
          </a:p>
          <a:p>
            <a:pPr algn="l" eaLnBrk="1" hangingPunct="1"/>
            <a:r>
              <a:rPr lang="fi-FI" dirty="0"/>
              <a:t> 3)  Mm. lainanotto, korkotulot ja muut rahoitustulot, satunnaiset tulot, rahoitusosuudet </a:t>
            </a:r>
          </a:p>
          <a:p>
            <a:pPr algn="l" eaLnBrk="1" hangingPunct="1"/>
            <a:r>
              <a:rPr lang="fi-FI" dirty="0"/>
              <a:t>       investointeihin, omaisuuden myyntitulot, antolainojen lyhennykset.</a:t>
            </a: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611560" y="5189130"/>
            <a:ext cx="781238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/>
            <a:r>
              <a:rPr lang="fi-FI" dirty="0">
                <a:solidFill>
                  <a:schemeClr val="tx1"/>
                </a:solidFill>
              </a:rPr>
              <a:t>Lähde: Kuntaliiton laskelma, pohjana </a:t>
            </a:r>
            <a:r>
              <a:rPr lang="fi-FI" dirty="0" smtClean="0">
                <a:solidFill>
                  <a:schemeClr val="tx1"/>
                </a:solidFill>
              </a:rPr>
              <a:t> vuosina 1997-2015 Tilastokeskuksen tiedot ja vuonna 2016 VM:n arvio.</a:t>
            </a:r>
          </a:p>
          <a:p>
            <a:pPr algn="l" eaLnBrk="1" hangingPunct="1"/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smtClean="0">
                <a:solidFill>
                  <a:schemeClr val="tx1"/>
                </a:solidFill>
              </a:rPr>
              <a:t>          Tilastouudistuksen takia vuodet 2015 ja 2016 eivät ole täysin vertailukelpoisia aikaisempien vuosien kanssa. </a:t>
            </a:r>
            <a:endParaRPr lang="fi-FI" dirty="0">
              <a:solidFill>
                <a:schemeClr val="tx1"/>
              </a:solidFill>
            </a:endParaRPr>
          </a:p>
        </p:txBody>
      </p:sp>
      <p:cxnSp>
        <p:nvCxnSpPr>
          <p:cNvPr id="23" name="Suora yhdysviiva 22"/>
          <p:cNvCxnSpPr/>
          <p:nvPr/>
        </p:nvCxnSpPr>
        <p:spPr>
          <a:xfrm flipV="1">
            <a:off x="7783200" y="764704"/>
            <a:ext cx="0" cy="3960000"/>
          </a:xfrm>
          <a:prstGeom prst="line">
            <a:avLst/>
          </a:prstGeom>
          <a:ln w="15875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3200" y="5229200"/>
            <a:ext cx="885698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150" kern="0" dirty="0" smtClean="0">
                <a:solidFill>
                  <a:srgbClr val="002E63"/>
                </a:solidFill>
                <a:cs typeface="+mn-cs"/>
              </a:rPr>
              <a:t>1) Mm. opetustoimen ylläpitäjämallin johdosta vuosi 1997 ei ole vertailukelpoinen aikaisempien vuosien kanssa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11188" y="207045"/>
            <a:ext cx="8153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2C5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2C54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i-FI" sz="2400" b="1" kern="0" dirty="0">
                <a:solidFill>
                  <a:srgbClr val="003161"/>
                </a:solidFill>
                <a:cs typeface="+mn-cs"/>
              </a:rPr>
              <a:t>Kuntien ja kuntayhtymien toimintamenojen </a:t>
            </a:r>
          </a:p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i-FI" sz="2400" b="1" kern="0" dirty="0">
                <a:solidFill>
                  <a:srgbClr val="003161"/>
                </a:solidFill>
                <a:cs typeface="+mn-cs"/>
              </a:rPr>
              <a:t>kasvuprosentit </a:t>
            </a:r>
            <a:r>
              <a:rPr lang="fi-FI" sz="2400" b="1" kern="0" dirty="0" smtClean="0">
                <a:solidFill>
                  <a:srgbClr val="003161"/>
                </a:solidFill>
                <a:cs typeface="+mn-cs"/>
              </a:rPr>
              <a:t>1991-2016</a:t>
            </a:r>
            <a:endParaRPr lang="fi-FI" sz="2400" b="1" kern="0" dirty="0">
              <a:solidFill>
                <a:srgbClr val="003161"/>
              </a:solidFill>
              <a:cs typeface="+mn-cs"/>
            </a:endParaRP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158694"/>
              </p:ext>
            </p:extLst>
          </p:nvPr>
        </p:nvGraphicFramePr>
        <p:xfrm>
          <a:off x="251520" y="908721"/>
          <a:ext cx="8640960" cy="4392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79512" y="572170"/>
            <a:ext cx="4032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600" kern="0" dirty="0" smtClean="0">
                <a:solidFill>
                  <a:srgbClr val="002E63"/>
                </a:solidFill>
                <a:cs typeface="+mn-cs"/>
              </a:rPr>
              <a:t>%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490826" y="4581127"/>
            <a:ext cx="35298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200" kern="0" dirty="0" smtClean="0">
                <a:solidFill>
                  <a:srgbClr val="002E63"/>
                </a:solidFill>
                <a:cs typeface="+mn-cs"/>
              </a:rPr>
              <a:t>1)</a:t>
            </a:r>
          </a:p>
        </p:txBody>
      </p:sp>
      <p:sp>
        <p:nvSpPr>
          <p:cNvPr id="10" name="Tekstiruutu 9"/>
          <p:cNvSpPr txBox="1"/>
          <p:nvPr/>
        </p:nvSpPr>
        <p:spPr>
          <a:xfrm>
            <a:off x="5580112" y="6319684"/>
            <a:ext cx="35253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kern="0" dirty="0">
                <a:solidFill>
                  <a:srgbClr val="002E63"/>
                </a:solidFill>
              </a:rPr>
              <a:t>Lähde: </a:t>
            </a:r>
            <a:r>
              <a:rPr lang="fi-FI" kern="0" dirty="0" smtClean="0">
                <a:solidFill>
                  <a:srgbClr val="002E63"/>
                </a:solidFill>
              </a:rPr>
              <a:t>Vuodet 1991-2015 Tilastokeskus/Kuntaliitto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kern="0" dirty="0">
                <a:solidFill>
                  <a:srgbClr val="002E63"/>
                </a:solidFill>
              </a:rPr>
              <a:t> </a:t>
            </a:r>
            <a:r>
              <a:rPr lang="fi-FI" kern="0" dirty="0" smtClean="0">
                <a:solidFill>
                  <a:srgbClr val="002E63"/>
                </a:solidFill>
              </a:rPr>
              <a:t>           Vuoden 2016 arvio VM</a:t>
            </a:r>
            <a:endParaRPr lang="fi-FI" kern="0" dirty="0">
              <a:solidFill>
                <a:srgbClr val="002E63"/>
              </a:solidFill>
            </a:endParaRPr>
          </a:p>
        </p:txBody>
      </p:sp>
      <p:sp>
        <p:nvSpPr>
          <p:cNvPr id="11" name="Tekstiruutu 10"/>
          <p:cNvSpPr txBox="1"/>
          <p:nvPr/>
        </p:nvSpPr>
        <p:spPr>
          <a:xfrm>
            <a:off x="7812360" y="4592161"/>
            <a:ext cx="3529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/>
              <a:t>2)</a:t>
            </a:r>
            <a:endParaRPr lang="fi-FI" sz="1200" dirty="0"/>
          </a:p>
        </p:txBody>
      </p:sp>
      <p:sp>
        <p:nvSpPr>
          <p:cNvPr id="13" name="Tekstiruutu 12"/>
          <p:cNvSpPr txBox="1"/>
          <p:nvPr/>
        </p:nvSpPr>
        <p:spPr>
          <a:xfrm>
            <a:off x="8100393" y="4592161"/>
            <a:ext cx="3529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/>
              <a:t>3)</a:t>
            </a:r>
            <a:endParaRPr lang="fi-FI" sz="1200" dirty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251520" y="5840978"/>
            <a:ext cx="8892480" cy="468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150" kern="0" dirty="0" smtClean="0">
                <a:solidFill>
                  <a:srgbClr val="002E63"/>
                </a:solidFill>
              </a:rPr>
              <a:t> 3) Tilastouudistuksen sekä kunnallisten ammattikorkeakoulujen ja liikelaitosten yhtiöittämisten johdosta vuosi 2015</a:t>
            </a:r>
          </a:p>
          <a:p>
            <a:pPr algn="l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150" kern="0" dirty="0">
                <a:solidFill>
                  <a:srgbClr val="002E63"/>
                </a:solidFill>
              </a:rPr>
              <a:t> </a:t>
            </a:r>
            <a:r>
              <a:rPr lang="fi-FI" sz="1150" kern="0" dirty="0" smtClean="0">
                <a:solidFill>
                  <a:srgbClr val="002E63"/>
                </a:solidFill>
              </a:rPr>
              <a:t>    ei ole vertailukelpoinen aikaisempien vuosien kanssa. Vertailukelpoinen muutos vuonna 2015 on noin +1 %.</a:t>
            </a:r>
            <a:endParaRPr lang="fi-FI" sz="1150" b="1" kern="0" dirty="0" smtClean="0">
              <a:solidFill>
                <a:srgbClr val="F91334"/>
              </a:solidFill>
            </a:endParaRPr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>
          <a:xfrm>
            <a:off x="2755900" y="6451600"/>
            <a:ext cx="1456060" cy="268194"/>
          </a:xfrm>
        </p:spPr>
        <p:txBody>
          <a:bodyPr/>
          <a:lstStyle/>
          <a:p>
            <a:pPr>
              <a:defRPr/>
            </a:pPr>
            <a:r>
              <a:rPr lang="fi-FI" sz="1000" dirty="0" smtClean="0"/>
              <a:t>22.11.2016 /</a:t>
            </a:r>
            <a:r>
              <a:rPr lang="fi-FI" sz="1000" dirty="0" err="1" smtClean="0"/>
              <a:t>hp</a:t>
            </a:r>
            <a:endParaRPr lang="fi-FI" sz="1000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251520" y="5445224"/>
            <a:ext cx="8784976" cy="468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150" kern="0" dirty="0" smtClean="0">
                <a:solidFill>
                  <a:srgbClr val="002E63"/>
                </a:solidFill>
                <a:cs typeface="+mn-cs"/>
              </a:rPr>
              <a:t> 2) Vuonna 2014 toimintamenojen kasvua hidastaa kunnallisten ammattikorkeakoulujen sekä </a:t>
            </a:r>
          </a:p>
          <a:p>
            <a:pPr algn="l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150" kern="0" dirty="0">
                <a:solidFill>
                  <a:srgbClr val="002E63"/>
                </a:solidFill>
                <a:cs typeface="+mn-cs"/>
              </a:rPr>
              <a:t> </a:t>
            </a:r>
            <a:r>
              <a:rPr lang="fi-FI" sz="1150" kern="0" dirty="0" smtClean="0">
                <a:solidFill>
                  <a:srgbClr val="002E63"/>
                </a:solidFill>
                <a:cs typeface="+mn-cs"/>
              </a:rPr>
              <a:t>     liikelaitosten yhtiöittäminen.</a:t>
            </a:r>
            <a:endParaRPr lang="fi-FI" sz="1150" b="1" kern="0" dirty="0" smtClean="0">
              <a:solidFill>
                <a:srgbClr val="F91334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94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Päivämäärän paikkamerkki 2"/>
          <p:cNvSpPr>
            <a:spLocks noGrp="1"/>
          </p:cNvSpPr>
          <p:nvPr>
            <p:ph type="dt" sz="quarter" idx="4294967295"/>
          </p:nvPr>
        </p:nvSpPr>
        <p:spPr bwMode="auto">
          <a:xfrm>
            <a:off x="3924300" y="6543675"/>
            <a:ext cx="1277938" cy="18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fi-FI" sz="900" smtClean="0"/>
              <a:t>21.11.2016/hp</a:t>
            </a:r>
            <a:endParaRPr lang="fi-FI" sz="900" dirty="0"/>
          </a:p>
        </p:txBody>
      </p:sp>
      <p:graphicFrame>
        <p:nvGraphicFramePr>
          <p:cNvPr id="30723" name="Object 2"/>
          <p:cNvGraphicFramePr>
            <a:graphicFrameLocks noChangeAspect="1"/>
          </p:cNvGraphicFramePr>
          <p:nvPr/>
        </p:nvGraphicFramePr>
        <p:xfrm>
          <a:off x="654050" y="1246188"/>
          <a:ext cx="8077200" cy="407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Kaavio" r:id="rId4" imgW="10096677" imgH="5095777" progId="MSGraph.Chart.8">
                  <p:embed followColorScheme="full"/>
                </p:oleObj>
              </mc:Choice>
              <mc:Fallback>
                <p:oleObj name="Kaavio" r:id="rId4" imgW="10096677" imgH="5095777" progId="MSGraph.Chart.8">
                  <p:embed followColorScheme="full"/>
                  <p:pic>
                    <p:nvPicPr>
                      <p:cNvPr id="3072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050" y="1246188"/>
                        <a:ext cx="8077200" cy="4078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4" name="Rectangle 4"/>
          <p:cNvSpPr>
            <a:spLocks noChangeArrowheads="1"/>
          </p:cNvSpPr>
          <p:nvPr/>
        </p:nvSpPr>
        <p:spPr bwMode="white">
          <a:xfrm>
            <a:off x="8382000" y="6553200"/>
            <a:ext cx="719138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endParaRPr lang="fi-FI">
              <a:solidFill>
                <a:schemeClr val="accent1"/>
              </a:solidFill>
            </a:endParaRPr>
          </a:p>
        </p:txBody>
      </p:sp>
      <p:graphicFrame>
        <p:nvGraphicFramePr>
          <p:cNvPr id="30725" name="Object 5"/>
          <p:cNvGraphicFramePr>
            <a:graphicFrameLocks noChangeAspect="1"/>
          </p:cNvGraphicFramePr>
          <p:nvPr/>
        </p:nvGraphicFramePr>
        <p:xfrm>
          <a:off x="684213" y="1125538"/>
          <a:ext cx="8077200" cy="407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Kaavio" r:id="rId6" imgW="10096677" imgH="5095777" progId="MSGraph.Chart.8">
                  <p:embed followColorScheme="full"/>
                </p:oleObj>
              </mc:Choice>
              <mc:Fallback>
                <p:oleObj name="Kaavio" r:id="rId6" imgW="10096677" imgH="5095777" progId="MSGraph.Chart.8">
                  <p:embed followColorScheme="full"/>
                  <p:pic>
                    <p:nvPicPr>
                      <p:cNvPr id="3072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1125538"/>
                        <a:ext cx="8077200" cy="4078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6596990" y="6427144"/>
            <a:ext cx="247856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/>
            <a:r>
              <a:rPr lang="fi-FI" dirty="0">
                <a:solidFill>
                  <a:schemeClr val="tx1"/>
                </a:solidFill>
              </a:rPr>
              <a:t>Lähde: </a:t>
            </a:r>
            <a:r>
              <a:rPr lang="fi-FI" dirty="0" smtClean="0">
                <a:solidFill>
                  <a:schemeClr val="tx1"/>
                </a:solidFill>
              </a:rPr>
              <a:t>Tilastokeskus ja Kuntaliitto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472149" y="57481"/>
            <a:ext cx="8676158" cy="74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2C5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2C54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fi-FI" sz="2400" dirty="0">
                <a:solidFill>
                  <a:schemeClr val="tx1"/>
                </a:solidFill>
              </a:rPr>
              <a:t>Sosiaali- ja terveystoimen käyttökustannukset v. </a:t>
            </a:r>
            <a:r>
              <a:rPr lang="fi-FI" sz="2400" dirty="0" smtClean="0">
                <a:solidFill>
                  <a:schemeClr val="tx1"/>
                </a:solidFill>
              </a:rPr>
              <a:t>2015</a:t>
            </a:r>
            <a:endParaRPr lang="fi-FI" sz="2400" dirty="0">
              <a:solidFill>
                <a:schemeClr val="tx1"/>
              </a:solidFill>
            </a:endParaRPr>
          </a:p>
          <a:p>
            <a:pPr algn="ctr" eaLnBrk="0" hangingPunct="0">
              <a:lnSpc>
                <a:spcPct val="110000"/>
              </a:lnSpc>
            </a:pPr>
            <a:r>
              <a:rPr lang="fi-FI" sz="2000" dirty="0">
                <a:solidFill>
                  <a:schemeClr val="tx1"/>
                </a:solidFill>
              </a:rPr>
              <a:t>Kunnat ja kuntayhtymät</a:t>
            </a:r>
          </a:p>
        </p:txBody>
      </p:sp>
      <p:graphicFrame>
        <p:nvGraphicFramePr>
          <p:cNvPr id="2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4716366"/>
              </p:ext>
            </p:extLst>
          </p:nvPr>
        </p:nvGraphicFramePr>
        <p:xfrm>
          <a:off x="1499394" y="1106534"/>
          <a:ext cx="6127750" cy="4603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1356061" y="5866139"/>
            <a:ext cx="6944209" cy="521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fi-FI" sz="1700" dirty="0">
                <a:solidFill>
                  <a:schemeClr val="tx1"/>
                </a:solidFill>
              </a:rPr>
              <a:t>Sosiaali- ja terveystoimen käyttökustannukset </a:t>
            </a:r>
            <a:r>
              <a:rPr lang="fi-FI" sz="1700" dirty="0" smtClean="0">
                <a:solidFill>
                  <a:schemeClr val="tx1"/>
                </a:solidFill>
              </a:rPr>
              <a:t>20,55 mrd. </a:t>
            </a:r>
            <a:r>
              <a:rPr lang="fi-FI" sz="1700" dirty="0">
                <a:solidFill>
                  <a:schemeClr val="tx1"/>
                </a:solidFill>
              </a:rPr>
              <a:t>€</a:t>
            </a:r>
          </a:p>
          <a:p>
            <a:pPr algn="ctr" eaLnBrk="0" hangingPunct="0">
              <a:lnSpc>
                <a:spcPct val="90000"/>
              </a:lnSpc>
            </a:pPr>
            <a:r>
              <a:rPr lang="fi-FI" sz="1400" dirty="0" smtClean="0">
                <a:solidFill>
                  <a:schemeClr val="tx1"/>
                </a:solidFill>
              </a:rPr>
              <a:t>(=toimintamenot + käyttöomaisuuden poistot + vyörytyserät</a:t>
            </a:r>
            <a:r>
              <a:rPr lang="fi-FI" sz="14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6" name="Tekstiruutu 25"/>
          <p:cNvSpPr txBox="1"/>
          <p:nvPr/>
        </p:nvSpPr>
        <p:spPr>
          <a:xfrm>
            <a:off x="5332135" y="781604"/>
            <a:ext cx="34094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400" dirty="0" smtClean="0"/>
              <a:t>Lastensuojelun laitos- ja perhehoito</a:t>
            </a:r>
          </a:p>
          <a:p>
            <a:pPr algn="l"/>
            <a:r>
              <a:rPr lang="fi-FI" sz="1400" dirty="0" smtClean="0"/>
              <a:t>sekä muut lasten ja perheiden </a:t>
            </a:r>
            <a:r>
              <a:rPr lang="fi-FI" sz="1400" dirty="0" err="1" smtClean="0"/>
              <a:t>palv</a:t>
            </a:r>
            <a:r>
              <a:rPr lang="fi-FI" sz="1400" dirty="0" smtClean="0"/>
              <a:t>.</a:t>
            </a:r>
          </a:p>
          <a:p>
            <a:pPr algn="l"/>
            <a:r>
              <a:rPr lang="fi-FI" sz="1400" dirty="0" smtClean="0"/>
              <a:t>5,9 %, </a:t>
            </a:r>
            <a:r>
              <a:rPr lang="fi-FI" sz="1400" dirty="0" smtClean="0">
                <a:solidFill>
                  <a:schemeClr val="accent5">
                    <a:lumMod val="50000"/>
                  </a:schemeClr>
                </a:solidFill>
              </a:rPr>
              <a:t>1,22 mrd. €</a:t>
            </a:r>
            <a:endParaRPr lang="fi-FI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7" name="Tekstiruutu 26"/>
          <p:cNvSpPr txBox="1"/>
          <p:nvPr/>
        </p:nvSpPr>
        <p:spPr>
          <a:xfrm>
            <a:off x="5868144" y="1769621"/>
            <a:ext cx="3158044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 smtClean="0"/>
              <a:t>Ikääntyneiden </a:t>
            </a:r>
            <a:r>
              <a:rPr lang="fi-FI" sz="1400" dirty="0" smtClean="0"/>
              <a:t>palvelut </a:t>
            </a:r>
            <a:r>
              <a:rPr lang="fi-FI" sz="1300" dirty="0" smtClean="0"/>
              <a:t>(pl. koti-</a:t>
            </a:r>
            <a:endParaRPr lang="fi-FI" sz="1300" dirty="0" smtClean="0"/>
          </a:p>
          <a:p>
            <a:r>
              <a:rPr lang="fi-FI" sz="1300" dirty="0" smtClean="0"/>
              <a:t>palvelu </a:t>
            </a:r>
            <a:r>
              <a:rPr lang="fi-FI" sz="1300" dirty="0" smtClean="0"/>
              <a:t>sekä kotisairaanhoito)</a:t>
            </a:r>
          </a:p>
          <a:p>
            <a:r>
              <a:rPr lang="fi-FI" sz="1400" dirty="0" smtClean="0">
                <a:solidFill>
                  <a:schemeClr val="accent1"/>
                </a:solidFill>
              </a:rPr>
              <a:t>14,9 %, </a:t>
            </a:r>
            <a:r>
              <a:rPr lang="fi-FI" sz="1400" dirty="0" smtClean="0">
                <a:solidFill>
                  <a:schemeClr val="accent5">
                    <a:lumMod val="50000"/>
                  </a:schemeClr>
                </a:solidFill>
              </a:rPr>
              <a:t>3,06 mrd. €</a:t>
            </a:r>
            <a:endParaRPr lang="fi-FI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3" name="Suora yhdysviiva 2"/>
          <p:cNvCxnSpPr/>
          <p:nvPr/>
        </p:nvCxnSpPr>
        <p:spPr>
          <a:xfrm flipV="1">
            <a:off x="4856701" y="1168048"/>
            <a:ext cx="435379" cy="175916"/>
          </a:xfrm>
          <a:prstGeom prst="line">
            <a:avLst/>
          </a:prstGeom>
          <a:ln w="127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kstiruutu 30"/>
          <p:cNvSpPr txBox="1"/>
          <p:nvPr/>
        </p:nvSpPr>
        <p:spPr>
          <a:xfrm>
            <a:off x="6342686" y="2906360"/>
            <a:ext cx="2981842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sz="1400" dirty="0" smtClean="0"/>
              <a:t>Vammaisten </a:t>
            </a:r>
            <a:r>
              <a:rPr lang="fi-FI" sz="1400" dirty="0" smtClean="0"/>
              <a:t>palvelut </a:t>
            </a:r>
            <a:r>
              <a:rPr lang="fi-FI" sz="1300" dirty="0" smtClean="0"/>
              <a:t>(pl. koti-</a:t>
            </a:r>
            <a:endParaRPr lang="fi-FI" sz="1300" dirty="0" smtClean="0"/>
          </a:p>
          <a:p>
            <a:pPr algn="l"/>
            <a:r>
              <a:rPr lang="fi-FI" sz="1300" dirty="0" smtClean="0"/>
              <a:t>palvelu </a:t>
            </a:r>
            <a:r>
              <a:rPr lang="fi-FI" sz="1300" dirty="0" smtClean="0"/>
              <a:t>sekä kotisairaanhoito)</a:t>
            </a:r>
          </a:p>
          <a:p>
            <a:pPr algn="l"/>
            <a:r>
              <a:rPr lang="fi-FI" sz="1400" dirty="0" smtClean="0">
                <a:solidFill>
                  <a:schemeClr val="accent1"/>
                </a:solidFill>
              </a:rPr>
              <a:t>8,8 %, </a:t>
            </a:r>
            <a:r>
              <a:rPr lang="fi-FI" sz="1400" dirty="0" smtClean="0">
                <a:solidFill>
                  <a:schemeClr val="accent5">
                    <a:lumMod val="50000"/>
                  </a:schemeClr>
                </a:solidFill>
              </a:rPr>
              <a:t>1,82 mrd. €</a:t>
            </a:r>
            <a:endParaRPr lang="fi-FI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5" name="Tekstiruutu 34"/>
          <p:cNvSpPr txBox="1"/>
          <p:nvPr/>
        </p:nvSpPr>
        <p:spPr>
          <a:xfrm>
            <a:off x="6228184" y="3842464"/>
            <a:ext cx="256339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400" dirty="0" smtClean="0"/>
              <a:t>Kotihoito </a:t>
            </a:r>
            <a:r>
              <a:rPr lang="fi-FI" sz="1300" dirty="0" smtClean="0"/>
              <a:t>(kotipalvelu </a:t>
            </a:r>
            <a:r>
              <a:rPr lang="fi-FI" sz="1300" dirty="0" smtClean="0"/>
              <a:t>+</a:t>
            </a:r>
          </a:p>
          <a:p>
            <a:pPr algn="l"/>
            <a:r>
              <a:rPr lang="fi-FI" sz="1300" dirty="0" smtClean="0"/>
              <a:t> </a:t>
            </a:r>
            <a:r>
              <a:rPr lang="fi-FI" sz="1300" dirty="0" smtClean="0"/>
              <a:t>kotisairaanhoito</a:t>
            </a:r>
            <a:r>
              <a:rPr lang="fi-FI" sz="1300" dirty="0" smtClean="0"/>
              <a:t>) </a:t>
            </a:r>
          </a:p>
          <a:p>
            <a:pPr algn="l"/>
            <a:r>
              <a:rPr lang="fi-FI" sz="1400" dirty="0" smtClean="0">
                <a:solidFill>
                  <a:schemeClr val="accent1"/>
                </a:solidFill>
              </a:rPr>
              <a:t>5,7 </a:t>
            </a:r>
            <a:r>
              <a:rPr lang="fi-FI" sz="1400" dirty="0" smtClean="0">
                <a:solidFill>
                  <a:schemeClr val="accent1"/>
                </a:solidFill>
              </a:rPr>
              <a:t>%, </a:t>
            </a:r>
            <a:r>
              <a:rPr lang="fi-FI" sz="1400" dirty="0" smtClean="0">
                <a:solidFill>
                  <a:schemeClr val="accent5">
                    <a:lumMod val="50000"/>
                  </a:schemeClr>
                </a:solidFill>
              </a:rPr>
              <a:t>1,17 mrd. €</a:t>
            </a:r>
            <a:endParaRPr lang="fi-FI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9" name="Tekstiruutu 48"/>
          <p:cNvSpPr txBox="1"/>
          <p:nvPr/>
        </p:nvSpPr>
        <p:spPr>
          <a:xfrm>
            <a:off x="5867162" y="4561964"/>
            <a:ext cx="28813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sz="1400" dirty="0" smtClean="0"/>
              <a:t>Työllistymistä tukeva toiminta</a:t>
            </a:r>
          </a:p>
          <a:p>
            <a:pPr algn="l"/>
            <a:r>
              <a:rPr lang="fi-FI" sz="1400" dirty="0" smtClean="0">
                <a:solidFill>
                  <a:schemeClr val="accent1"/>
                </a:solidFill>
              </a:rPr>
              <a:t>2,6 %, </a:t>
            </a:r>
            <a:r>
              <a:rPr lang="fi-FI" sz="1400" dirty="0" smtClean="0">
                <a:solidFill>
                  <a:schemeClr val="accent5">
                    <a:lumMod val="50000"/>
                  </a:schemeClr>
                </a:solidFill>
              </a:rPr>
              <a:t>0,53 mrd. €</a:t>
            </a:r>
            <a:endParaRPr lang="fi-FI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0" name="Tekstiruutu 49"/>
          <p:cNvSpPr txBox="1"/>
          <p:nvPr/>
        </p:nvSpPr>
        <p:spPr>
          <a:xfrm>
            <a:off x="4139952" y="5229200"/>
            <a:ext cx="21659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 smtClean="0"/>
              <a:t>Perusterveydenhuolto</a:t>
            </a:r>
          </a:p>
          <a:p>
            <a:r>
              <a:rPr lang="fi-FI" sz="1400" dirty="0" smtClean="0">
                <a:solidFill>
                  <a:schemeClr val="accent1"/>
                </a:solidFill>
              </a:rPr>
              <a:t>19,8 %, </a:t>
            </a:r>
            <a:r>
              <a:rPr lang="fi-FI" sz="1400" dirty="0" smtClean="0">
                <a:solidFill>
                  <a:schemeClr val="accent5">
                    <a:lumMod val="50000"/>
                  </a:schemeClr>
                </a:solidFill>
              </a:rPr>
              <a:t>4,07 mrd. €</a:t>
            </a:r>
            <a:endParaRPr lang="fi-FI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1" name="Tekstiruutu 50"/>
          <p:cNvSpPr txBox="1"/>
          <p:nvPr/>
        </p:nvSpPr>
        <p:spPr>
          <a:xfrm>
            <a:off x="287587" y="3068960"/>
            <a:ext cx="20521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sz="1400" dirty="0" smtClean="0"/>
              <a:t>Erikoissairaanhoito</a:t>
            </a:r>
          </a:p>
          <a:p>
            <a:pPr algn="l"/>
            <a:r>
              <a:rPr lang="fi-FI" sz="1400" dirty="0" smtClean="0">
                <a:solidFill>
                  <a:schemeClr val="accent1"/>
                </a:solidFill>
              </a:rPr>
              <a:t>33,5 %, </a:t>
            </a:r>
            <a:r>
              <a:rPr lang="fi-FI" sz="1400" dirty="0" smtClean="0">
                <a:solidFill>
                  <a:schemeClr val="accent5">
                    <a:lumMod val="50000"/>
                  </a:schemeClr>
                </a:solidFill>
              </a:rPr>
              <a:t>6,89 mrd. €</a:t>
            </a:r>
            <a:endParaRPr lang="fi-FI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2" name="Tekstiruutu 51"/>
          <p:cNvSpPr txBox="1"/>
          <p:nvPr/>
        </p:nvSpPr>
        <p:spPr>
          <a:xfrm>
            <a:off x="558999" y="764704"/>
            <a:ext cx="28825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 smtClean="0"/>
              <a:t>Muu </a:t>
            </a:r>
            <a:r>
              <a:rPr lang="fi-FI" sz="1400" dirty="0" err="1" smtClean="0"/>
              <a:t>sosiaali</a:t>
            </a:r>
            <a:r>
              <a:rPr lang="fi-FI" sz="1400" dirty="0" smtClean="0"/>
              <a:t>- ja terveystoimi</a:t>
            </a:r>
          </a:p>
          <a:p>
            <a:r>
              <a:rPr lang="fi-FI" sz="1400" dirty="0" smtClean="0">
                <a:solidFill>
                  <a:schemeClr val="accent1"/>
                </a:solidFill>
              </a:rPr>
              <a:t>8,8 %, </a:t>
            </a:r>
            <a:r>
              <a:rPr lang="fi-FI" sz="1400" dirty="0" smtClean="0">
                <a:solidFill>
                  <a:schemeClr val="accent5">
                    <a:lumMod val="50000"/>
                  </a:schemeClr>
                </a:solidFill>
              </a:rPr>
              <a:t>1,80 mrd. </a:t>
            </a:r>
            <a:r>
              <a:rPr lang="fi-FI" sz="1400" dirty="0" smtClean="0">
                <a:solidFill>
                  <a:schemeClr val="accent5">
                    <a:lumMod val="50000"/>
                  </a:schemeClr>
                </a:solidFill>
              </a:rPr>
              <a:t>€</a:t>
            </a:r>
            <a:endParaRPr lang="fi-FI" sz="1100" i="1" dirty="0">
              <a:solidFill>
                <a:schemeClr val="accent1"/>
              </a:solidFill>
            </a:endParaRPr>
          </a:p>
        </p:txBody>
      </p:sp>
      <p:sp>
        <p:nvSpPr>
          <p:cNvPr id="5" name="Tekstiruutu 4"/>
          <p:cNvSpPr txBox="1"/>
          <p:nvPr/>
        </p:nvSpPr>
        <p:spPr>
          <a:xfrm>
            <a:off x="-36512" y="1244660"/>
            <a:ext cx="327365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dirty="0" smtClean="0"/>
              <a:t> </a:t>
            </a:r>
            <a:r>
              <a:rPr lang="fi-FI" sz="1100" i="1" dirty="0" smtClean="0"/>
              <a:t>- Päihdehuollon erityispalvelut </a:t>
            </a:r>
            <a:r>
              <a:rPr lang="fi-FI" sz="1100" i="1" dirty="0" smtClean="0">
                <a:solidFill>
                  <a:schemeClr val="accent5">
                    <a:lumMod val="50000"/>
                  </a:schemeClr>
                </a:solidFill>
              </a:rPr>
              <a:t>0,21 mrd. €</a:t>
            </a:r>
          </a:p>
          <a:p>
            <a:pPr algn="l"/>
            <a:r>
              <a:rPr lang="fi-FI" sz="1100" i="1" dirty="0"/>
              <a:t> </a:t>
            </a:r>
            <a:r>
              <a:rPr lang="fi-FI" sz="1100" i="1" dirty="0" smtClean="0"/>
              <a:t>- Ympäristöterveydenhuolto </a:t>
            </a:r>
            <a:r>
              <a:rPr lang="fi-FI" sz="1100" i="1" dirty="0" smtClean="0">
                <a:solidFill>
                  <a:schemeClr val="accent5">
                    <a:lumMod val="50000"/>
                  </a:schemeClr>
                </a:solidFill>
              </a:rPr>
              <a:t>0,09 mrd. €</a:t>
            </a:r>
          </a:p>
          <a:p>
            <a:pPr algn="l"/>
            <a:r>
              <a:rPr lang="fi-FI" sz="1100" i="1" dirty="0"/>
              <a:t> </a:t>
            </a:r>
            <a:r>
              <a:rPr lang="fi-FI" sz="1100" i="1" dirty="0" smtClean="0"/>
              <a:t>- Muu </a:t>
            </a:r>
            <a:r>
              <a:rPr lang="fi-FI" sz="1100" i="1" dirty="0" err="1" smtClean="0"/>
              <a:t>sosiaali</a:t>
            </a:r>
            <a:r>
              <a:rPr lang="fi-FI" sz="1100" i="1" dirty="0" smtClean="0"/>
              <a:t>- ja terveystoimi </a:t>
            </a:r>
            <a:r>
              <a:rPr lang="fi-FI" sz="1100" i="1" dirty="0" smtClean="0">
                <a:solidFill>
                  <a:schemeClr val="accent5">
                    <a:lumMod val="50000"/>
                  </a:schemeClr>
                </a:solidFill>
              </a:rPr>
              <a:t>1,50 mrd. €</a:t>
            </a:r>
            <a:endParaRPr lang="fi-FI" sz="1100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7" name="Suora yhdysviiva 6"/>
          <p:cNvCxnSpPr/>
          <p:nvPr/>
        </p:nvCxnSpPr>
        <p:spPr>
          <a:xfrm>
            <a:off x="3131840" y="1106534"/>
            <a:ext cx="576064" cy="306242"/>
          </a:xfrm>
          <a:prstGeom prst="line">
            <a:avLst/>
          </a:prstGeom>
          <a:ln w="127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41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untaliitto">
  <a:themeElements>
    <a:clrScheme name="Kuntaliitto 1">
      <a:dk1>
        <a:srgbClr val="002E63"/>
      </a:dk1>
      <a:lt1>
        <a:srgbClr val="FFFFFF"/>
      </a:lt1>
      <a:dk2>
        <a:srgbClr val="002E63"/>
      </a:dk2>
      <a:lt2>
        <a:srgbClr val="ADA194"/>
      </a:lt2>
      <a:accent1>
        <a:srgbClr val="00A6D6"/>
      </a:accent1>
      <a:accent2>
        <a:srgbClr val="6B8F00"/>
      </a:accent2>
      <a:accent3>
        <a:srgbClr val="FFFFFF"/>
      </a:accent3>
      <a:accent4>
        <a:srgbClr val="002653"/>
      </a:accent4>
      <a:accent5>
        <a:srgbClr val="AAD0E8"/>
      </a:accent5>
      <a:accent6>
        <a:srgbClr val="608100"/>
      </a:accent6>
      <a:hlink>
        <a:srgbClr val="E0AD12"/>
      </a:hlink>
      <a:folHlink>
        <a:srgbClr val="BA5700"/>
      </a:folHlink>
    </a:clrScheme>
    <a:fontScheme name="Kuntaliitto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000" b="0" i="0" u="none" strike="noStrike" cap="none" normalizeH="0" baseline="0" smtClean="0">
            <a:ln>
              <a:noFill/>
            </a:ln>
            <a:solidFill>
              <a:srgbClr val="003882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000" b="0" i="0" u="none" strike="noStrike" cap="none" normalizeH="0" baseline="0" smtClean="0">
            <a:ln>
              <a:noFill/>
            </a:ln>
            <a:solidFill>
              <a:srgbClr val="003882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Kuntaliitto 1">
        <a:dk1>
          <a:srgbClr val="002E63"/>
        </a:dk1>
        <a:lt1>
          <a:srgbClr val="FFFFFF"/>
        </a:lt1>
        <a:dk2>
          <a:srgbClr val="002E63"/>
        </a:dk2>
        <a:lt2>
          <a:srgbClr val="ADA194"/>
        </a:lt2>
        <a:accent1>
          <a:srgbClr val="00A6D6"/>
        </a:accent1>
        <a:accent2>
          <a:srgbClr val="6B8F00"/>
        </a:accent2>
        <a:accent3>
          <a:srgbClr val="FFFFFF"/>
        </a:accent3>
        <a:accent4>
          <a:srgbClr val="002653"/>
        </a:accent4>
        <a:accent5>
          <a:srgbClr val="AAD0E8"/>
        </a:accent5>
        <a:accent6>
          <a:srgbClr val="608100"/>
        </a:accent6>
        <a:hlink>
          <a:srgbClr val="E0AD12"/>
        </a:hlink>
        <a:folHlink>
          <a:srgbClr val="BA57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3_Default Design 1">
      <a:dk1>
        <a:srgbClr val="002E63"/>
      </a:dk1>
      <a:lt1>
        <a:srgbClr val="FFFFFF"/>
      </a:lt1>
      <a:dk2>
        <a:srgbClr val="002E63"/>
      </a:dk2>
      <a:lt2>
        <a:srgbClr val="ADA194"/>
      </a:lt2>
      <a:accent1>
        <a:srgbClr val="00A6D6"/>
      </a:accent1>
      <a:accent2>
        <a:srgbClr val="6B8F00"/>
      </a:accent2>
      <a:accent3>
        <a:srgbClr val="FFFFFF"/>
      </a:accent3>
      <a:accent4>
        <a:srgbClr val="002653"/>
      </a:accent4>
      <a:accent5>
        <a:srgbClr val="AAD0E8"/>
      </a:accent5>
      <a:accent6>
        <a:srgbClr val="608100"/>
      </a:accent6>
      <a:hlink>
        <a:srgbClr val="E0AD12"/>
      </a:hlink>
      <a:folHlink>
        <a:srgbClr val="BA5700"/>
      </a:folHlink>
    </a:clrScheme>
    <a:fontScheme name="3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000" b="0" i="0" u="none" strike="noStrike" cap="none" normalizeH="0" baseline="0" smtClean="0">
            <a:ln>
              <a:noFill/>
            </a:ln>
            <a:solidFill>
              <a:srgbClr val="003882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000" b="0" i="0" u="none" strike="noStrike" cap="none" normalizeH="0" baseline="0" smtClean="0">
            <a:ln>
              <a:noFill/>
            </a:ln>
            <a:solidFill>
              <a:srgbClr val="003882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3_Default Design 1">
        <a:dk1>
          <a:srgbClr val="002E63"/>
        </a:dk1>
        <a:lt1>
          <a:srgbClr val="FFFFFF"/>
        </a:lt1>
        <a:dk2>
          <a:srgbClr val="002E63"/>
        </a:dk2>
        <a:lt2>
          <a:srgbClr val="ADA194"/>
        </a:lt2>
        <a:accent1>
          <a:srgbClr val="00A6D6"/>
        </a:accent1>
        <a:accent2>
          <a:srgbClr val="6B8F00"/>
        </a:accent2>
        <a:accent3>
          <a:srgbClr val="FFFFFF"/>
        </a:accent3>
        <a:accent4>
          <a:srgbClr val="002653"/>
        </a:accent4>
        <a:accent5>
          <a:srgbClr val="AAD0E8"/>
        </a:accent5>
        <a:accent6>
          <a:srgbClr val="608100"/>
        </a:accent6>
        <a:hlink>
          <a:srgbClr val="E0AD12"/>
        </a:hlink>
        <a:folHlink>
          <a:srgbClr val="BA57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Kuntaliitto suomenkielinen">
  <a:themeElements>
    <a:clrScheme name="Kuntaliitto">
      <a:dk1>
        <a:srgbClr val="002E63"/>
      </a:dk1>
      <a:lt1>
        <a:sysClr val="window" lastClr="FFFFFF"/>
      </a:lt1>
      <a:dk2>
        <a:srgbClr val="000000"/>
      </a:dk2>
      <a:lt2>
        <a:srgbClr val="EEECE1"/>
      </a:lt2>
      <a:accent1>
        <a:srgbClr val="002E63"/>
      </a:accent1>
      <a:accent2>
        <a:srgbClr val="00A6D6"/>
      </a:accent2>
      <a:accent3>
        <a:srgbClr val="6B8F00"/>
      </a:accent3>
      <a:accent4>
        <a:srgbClr val="B5BA05"/>
      </a:accent4>
      <a:accent5>
        <a:srgbClr val="F25900"/>
      </a:accent5>
      <a:accent6>
        <a:srgbClr val="E0AD12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KN2 Dokumentti" ma:contentTypeID="0x010100FB67A0028CB54352919050D117ADD961008149515BB6245743B6B4F15F58A4DF87" ma:contentTypeVersion="4" ma:contentTypeDescription="KN2 Dokumentti sisältölaji." ma:contentTypeScope="" ma:versionID="2bfea7ab44bee670752bcbd7c27696ba">
  <xsd:schema xmlns:xsd="http://www.w3.org/2001/XMLSchema" xmlns:xs="http://www.w3.org/2001/XMLSchema" xmlns:p="http://schemas.microsoft.com/office/2006/metadata/properties" xmlns:ns2="a86a36f1-5a8f-416f-bf33-cf6bc51d313a" xmlns:ns3="2ca64109-ff74-4a3f-8df8-1404b228dfda" xmlns:ns4="f674653e-f7ee-4492-bd39-da975c8607c5" targetNamespace="http://schemas.microsoft.com/office/2006/metadata/properties" ma:root="true" ma:fieldsID="672333d03c7866ccfd99c8b45858881b" ns2:_="" ns3:_="" ns4:_="">
    <xsd:import namespace="a86a36f1-5a8f-416f-bf33-cf6bc51d313a"/>
    <xsd:import namespace="2ca64109-ff74-4a3f-8df8-1404b228dfda"/>
    <xsd:import namespace="f674653e-f7ee-4492-bd39-da975c8607c5"/>
    <xsd:element name="properties">
      <xsd:complexType>
        <xsd:sequence>
          <xsd:element name="documentManagement">
            <xsd:complexType>
              <xsd:all>
                <xsd:element ref="ns2:KN2Description" minOccurs="0"/>
                <xsd:element ref="ns3:ExpertServiceTaxHTField0" minOccurs="0"/>
                <xsd:element ref="ns3:ThemeTaxHTField0" minOccurs="0"/>
                <xsd:element ref="ns3:KN2KeywordsTaxHTField0" minOccurs="0"/>
                <xsd:element ref="ns3:MunicipalityTaxHTField0" minOccurs="0"/>
                <xsd:element ref="ns3:KN2LanguageTaxHTField0" minOccurs="0"/>
                <xsd:element ref="ns4:KN2ArticleDateTime" minOccurs="0"/>
                <xsd:element ref="ns3:TaxCatchAll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6a36f1-5a8f-416f-bf33-cf6bc51d313a" elementFormDefault="qualified">
    <xsd:import namespace="http://schemas.microsoft.com/office/2006/documentManagement/types"/>
    <xsd:import namespace="http://schemas.microsoft.com/office/infopath/2007/PartnerControls"/>
    <xsd:element name="KN2Description" ma:index="8" nillable="true" ma:displayName="Kuvausteksti" ma:internalName="KN2Description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a64109-ff74-4a3f-8df8-1404b228dfda" elementFormDefault="qualified">
    <xsd:import namespace="http://schemas.microsoft.com/office/2006/documentManagement/types"/>
    <xsd:import namespace="http://schemas.microsoft.com/office/infopath/2007/PartnerControls"/>
    <xsd:element name="ExpertServiceTaxHTField0" ma:index="9" ma:taxonomy="true" ma:internalName="ExpertServiceTaxHTField0" ma:taxonomyFieldName="ExpertService" ma:displayName="Asiantuntijapalvelut" ma:default="" ma:fieldId="{969cb6fd-1f4d-4c41-ae54-a504ad3b65cf}" ma:taxonomyMulti="true" ma:sspId="af6aced0-8844-4989-b18d-bf2834524db8" ma:termSetId="0f91e407-31c2-4981-adcd-3a992993f5f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hemeTaxHTField0" ma:index="11" nillable="true" ma:taxonomy="true" ma:internalName="ThemeTaxHTField0" ma:taxonomyFieldName="Theme" ma:displayName="Teemat" ma:fieldId="{040ee926-e7cf-4076-a1f3-29b285211891}" ma:taxonomyMulti="true" ma:sspId="af6aced0-8844-4989-b18d-bf2834524db8" ma:termSetId="75b7cd61-4408-4d77-8374-d2cb507445c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N2KeywordsTaxHTField0" ma:index="13" nillable="true" ma:taxonomy="true" ma:internalName="KN2KeywordsTaxHTField0" ma:taxonomyFieldName="KN2Keywords" ma:displayName="Asiasanat" ma:fieldId="{11851b79-a7e3-4a1d-bd9d-944d2d87b293}" ma:taxonomyMulti="true" ma:sspId="af6aced0-8844-4989-b18d-bf2834524db8" ma:termSetId="1b86b395-74cd-4831-bbe4-19296048be4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unicipalityTaxHTField0" ma:index="15" nillable="true" ma:taxonomy="true" ma:internalName="MunicipalityTaxHTField0" ma:taxonomyFieldName="Municipality" ma:displayName="Kunta" ma:fieldId="{4e88d9db-f7ea-4b86-8eef-f1494b580dd0}" ma:taxonomyMulti="true" ma:sspId="af6aced0-8844-4989-b18d-bf2834524db8" ma:termSetId="788596fa-2187-4349-9e27-21ebbd15ae2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N2LanguageTaxHTField0" ma:index="17" nillable="true" ma:taxonomy="true" ma:internalName="KN2LanguageTaxHTField0" ma:taxonomyFieldName="KN2Language" ma:displayName="Kieli" ma:fieldId="{c18774ba-aa5a-42e7-a16a-d0ce5e6458ba}" ma:sspId="af6aced0-8844-4989-b18d-bf2834524db8" ma:termSetId="8851a166-5db3-4141-857a-f8e0095ce3d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20" nillable="true" ma:displayName="Luokituksen Kaikki-sarake" ma:description="" ma:hidden="true" ma:list="{04c7fbc9-91a9-4b02-980f-703bf088685b}" ma:internalName="TaxCatchAll" ma:showField="CatchAllData" ma:web="2ca64109-ff74-4a3f-8df8-1404b228dfd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" ma:index="21" nillable="true" ma:displayName="Tiedostotunnisteen arvo" ma:description="Tälle kohteelle määritetyn tiedostotunnisteen arvo." ma:internalName="_dlc_DocId" ma:readOnly="true">
      <xsd:simpleType>
        <xsd:restriction base="dms:Text"/>
      </xsd:simpleType>
    </xsd:element>
    <xsd:element name="_dlc_DocIdUrl" ma:index="22" nillable="true" ma:displayName="Tiedostotunniste" ma:description="Tämän tiedoston pysyvä linkki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74653e-f7ee-4492-bd39-da975c8607c5" elementFormDefault="qualified">
    <xsd:import namespace="http://schemas.microsoft.com/office/2006/documentManagement/types"/>
    <xsd:import namespace="http://schemas.microsoft.com/office/infopath/2007/PartnerControls"/>
    <xsd:element name="KN2ArticleDateTime" ma:index="19" nillable="true" ma:displayName="Aika" ma:default="[today]" ma:format="DateTime" ma:internalName="KN2ArticleDateTim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unicipalityTaxHTField0 xmlns="2ca64109-ff74-4a3f-8df8-1404b228dfda">
      <Terms xmlns="http://schemas.microsoft.com/office/infopath/2007/PartnerControls"/>
    </MunicipalityTaxHTField0>
    <ExpertServiceTaxHTField0 xmlns="2ca64109-ff74-4a3f-8df8-1404b228dfda">
      <Terms xmlns="http://schemas.microsoft.com/office/infopath/2007/PartnerControls">
        <TermInfo xmlns="http://schemas.microsoft.com/office/infopath/2007/PartnerControls">
          <TermName xmlns="http://schemas.microsoft.com/office/infopath/2007/PartnerControls">Kuntatalous</TermName>
          <TermId xmlns="http://schemas.microsoft.com/office/infopath/2007/PartnerControls">f60f4e25-53fd-466c-b326-d92406949689</TermId>
        </TermInfo>
      </Terms>
    </ExpertServiceTaxHTField0>
    <KN2KeywordsTaxHTField0 xmlns="2ca64109-ff74-4a3f-8df8-1404b228dfda">
      <Terms xmlns="http://schemas.microsoft.com/office/infopath/2007/PartnerControls"/>
    </KN2KeywordsTaxHTField0>
    <KN2LanguageTaxHTField0 xmlns="2ca64109-ff74-4a3f-8df8-1404b228dfda">
      <Terms xmlns="http://schemas.microsoft.com/office/infopath/2007/PartnerControls"/>
    </KN2LanguageTaxHTField0>
    <KN2ArticleDateTime xmlns="f674653e-f7ee-4492-bd39-da975c8607c5">2016-11-23T11:41:00+00:00</KN2ArticleDateTime>
    <KN2Description xmlns="a86a36f1-5a8f-416f-bf33-cf6bc51d313a">PowerPoint-tiedosto, 11 diaa, 2 719 kt.</KN2Description>
    <ThemeTaxHTField0 xmlns="2ca64109-ff74-4a3f-8df8-1404b228dfda">
      <Terms xmlns="http://schemas.microsoft.com/office/infopath/2007/PartnerControls"/>
    </ThemeTaxHTField0>
    <TaxCatchAll xmlns="2ca64109-ff74-4a3f-8df8-1404b228dfda">
      <Value>7</Value>
    </TaxCatchAll>
    <_dlc_DocId xmlns="2ca64109-ff74-4a3f-8df8-1404b228dfda">G94TWSLYV3F3-356-36</_dlc_DocId>
    <_dlc_DocIdUrl xmlns="2ca64109-ff74-4a3f-8df8-1404b228dfda">
      <Url>http://www.kunnat.net/fi/tietopankit/tilastot/kuntatalous/kuviot/kuntatalouden-tilastot/_layouts/DocIdRedir.aspx?ID=G94TWSLYV3F3-356-36</Url>
      <Description>G94TWSLYV3F3-356-36</Description>
    </_dlc_DocIdUrl>
  </documentManagement>
</p:properties>
</file>

<file path=customXml/itemProps1.xml><?xml version="1.0" encoding="utf-8"?>
<ds:datastoreItem xmlns:ds="http://schemas.openxmlformats.org/officeDocument/2006/customXml" ds:itemID="{6C84C98D-16E6-4471-B603-3EDA6877B04A}"/>
</file>

<file path=customXml/itemProps2.xml><?xml version="1.0" encoding="utf-8"?>
<ds:datastoreItem xmlns:ds="http://schemas.openxmlformats.org/officeDocument/2006/customXml" ds:itemID="{FA4232EE-A18E-48AE-98F3-5BDE2AF753BA}"/>
</file>

<file path=customXml/itemProps3.xml><?xml version="1.0" encoding="utf-8"?>
<ds:datastoreItem xmlns:ds="http://schemas.openxmlformats.org/officeDocument/2006/customXml" ds:itemID="{0778ACEF-C62B-4B7D-8021-3B4FFB203D02}"/>
</file>

<file path=customXml/itemProps4.xml><?xml version="1.0" encoding="utf-8"?>
<ds:datastoreItem xmlns:ds="http://schemas.openxmlformats.org/officeDocument/2006/customXml" ds:itemID="{D54C594B-1EA7-4ADB-9A3A-A27A6E51CFFE}"/>
</file>

<file path=docProps/app.xml><?xml version="1.0" encoding="utf-8"?>
<Properties xmlns="http://schemas.openxmlformats.org/officeDocument/2006/extended-properties" xmlns:vt="http://schemas.openxmlformats.org/officeDocument/2006/docPropsVTypes">
  <Template>Kuntaliitto</Template>
  <TotalTime>10863</TotalTime>
  <Words>1414</Words>
  <Application>Microsoft Office PowerPoint</Application>
  <PresentationFormat>Näytössä katseltava diaesitys (4:3)</PresentationFormat>
  <Paragraphs>322</Paragraphs>
  <Slides>11</Slides>
  <Notes>2</Notes>
  <HiddenSlides>0</HiddenSlides>
  <MMClips>0</MMClips>
  <ScaleCrop>false</ScaleCrop>
  <HeadingPairs>
    <vt:vector size="8" baseType="variant">
      <vt:variant>
        <vt:lpstr>Käytetyt fontit</vt:lpstr>
      </vt:variant>
      <vt:variant>
        <vt:i4>3</vt:i4>
      </vt:variant>
      <vt:variant>
        <vt:lpstr>Teema</vt:lpstr>
      </vt:variant>
      <vt:variant>
        <vt:i4>3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8" baseType="lpstr">
      <vt:lpstr>Arial</vt:lpstr>
      <vt:lpstr>Times New Roman</vt:lpstr>
      <vt:lpstr>Verdana</vt:lpstr>
      <vt:lpstr>Kuntaliitto</vt:lpstr>
      <vt:lpstr>3_Default Design</vt:lpstr>
      <vt:lpstr>Kuntaliitto suomenkielinen</vt:lpstr>
      <vt:lpstr>Kaavio</vt:lpstr>
      <vt:lpstr>Laskelma kuntien ja kuntayhtymien menoista v. 2015</vt:lpstr>
      <vt:lpstr>Laskelma kuntien ja kuntayhtymien tuloista v. 2015</vt:lpstr>
      <vt:lpstr>Kuntien ja kuntayhtymien talous vuonna 2016</vt:lpstr>
      <vt:lpstr>Kuntien ja kuntayhtymien ulkoiset menot1)  1997-2016, mrd. €</vt:lpstr>
      <vt:lpstr>Kuntien ja kuntayhtymien ulkoiset menot1)  1997-2016, %:a kokonaismenoista</vt:lpstr>
      <vt:lpstr>Kuntien ja kuntayhtymien ulkoiset tulot1)  1997-2016, mrd. €</vt:lpstr>
      <vt:lpstr>Kuntien ja kuntayhtymien ulkoiset tulot1)  1997-2016, %:a kokonaistuloista</vt:lpstr>
      <vt:lpstr>PowerPoint-esitys</vt:lpstr>
      <vt:lpstr>PowerPoint-esitys</vt:lpstr>
      <vt:lpstr>PowerPoint-esitys</vt:lpstr>
      <vt:lpstr>PowerPoint-esitys</vt:lpstr>
    </vt:vector>
  </TitlesOfParts>
  <Company>Suomen Kuntaliitto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Kuntien ja kuntayhtymien menot ja tulot</dc:title>
  <dc:creator>Juhani Turkkila, Heikki Pukki</dc:creator>
  <cp:lastModifiedBy>Pukki Heikki</cp:lastModifiedBy>
  <cp:revision>290</cp:revision>
  <cp:lastPrinted>2015-10-20T05:29:31Z</cp:lastPrinted>
  <dcterms:created xsi:type="dcterms:W3CDTF">2005-12-07T12:59:26Z</dcterms:created>
  <dcterms:modified xsi:type="dcterms:W3CDTF">2016-11-23T06:43:12Z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0x010100FB67A0028CB54352919050D117ADD961008149515BB6245743B6B4F15F58A4DF87</vt:lpwstr>
  </property>
  <property fmtid="{D5CDD505-2E9C-101B-9397-08002B2CF9AE}" pid="3" name="_dlc_DocIdItemGuid">
    <vt:lpwstr>3de97df3-17b3-4e84-a862-af33cb10662f</vt:lpwstr>
  </property>
  <property fmtid="{D5CDD505-2E9C-101B-9397-08002B2CF9AE}" pid="4" name="KN2Keywords">
    <vt:lpwstr/>
  </property>
  <property fmtid="{D5CDD505-2E9C-101B-9397-08002B2CF9AE}" pid="5" name="Theme">
    <vt:lpwstr/>
  </property>
  <property fmtid="{D5CDD505-2E9C-101B-9397-08002B2CF9AE}" pid="6" name="KN2Language">
    <vt:lpwstr/>
  </property>
  <property fmtid="{D5CDD505-2E9C-101B-9397-08002B2CF9AE}" pid="7" name="Municipality">
    <vt:lpwstr/>
  </property>
  <property fmtid="{D5CDD505-2E9C-101B-9397-08002B2CF9AE}" pid="8" name="ExpertService">
    <vt:lpwstr>7;#Kuntatalous|f60f4e25-53fd-466c-b326-d92406949689</vt:lpwstr>
  </property>
</Properties>
</file>