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1.xml" ContentType="application/vnd.openxmlformats-officedocument.presentationml.notesSlide+xml"/>
  <Override PartName="/ppt/charts/chart9.xml" ContentType="application/vnd.openxmlformats-officedocument.drawingml.chart+xml"/>
  <Override PartName="/ppt/notesSlides/notesSlide2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  <p:sldMasterId id="2147483812" r:id="rId2"/>
  </p:sldMasterIdLst>
  <p:notesMasterIdLst>
    <p:notesMasterId r:id="rId14"/>
  </p:notesMasterIdLst>
  <p:sldIdLst>
    <p:sldId id="302" r:id="rId3"/>
    <p:sldId id="303" r:id="rId4"/>
    <p:sldId id="313" r:id="rId5"/>
    <p:sldId id="305" r:id="rId6"/>
    <p:sldId id="306" r:id="rId7"/>
    <p:sldId id="307" r:id="rId8"/>
    <p:sldId id="308" r:id="rId9"/>
    <p:sldId id="309" r:id="rId10"/>
    <p:sldId id="314" r:id="rId11"/>
    <p:sldId id="315" r:id="rId12"/>
    <p:sldId id="316" r:id="rId13"/>
  </p:sldIdLst>
  <p:sldSz cx="9144000" cy="5143500" type="screen16x9"/>
  <p:notesSz cx="6735763" cy="98663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C8EE"/>
    <a:srgbClr val="C4E59F"/>
    <a:srgbClr val="FF6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73" autoAdjust="0"/>
  </p:normalViewPr>
  <p:slideViewPr>
    <p:cSldViewPr>
      <p:cViewPr varScale="1">
        <p:scale>
          <a:sx n="116" d="100"/>
          <a:sy n="116" d="100"/>
        </p:scale>
        <p:origin x="518" y="77"/>
      </p:cViewPr>
      <p:guideLst>
        <p:guide orient="horz" pos="316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1. nelj.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chemeClr val="tx2"/>
              </a:solidFill>
              <a:prstDash val="solid"/>
            </a:ln>
          </c:spPr>
          <c:dPt>
            <c:idx val="0"/>
            <c:bubble3D val="0"/>
            <c:spPr>
              <a:solidFill>
                <a:srgbClr val="004FB8"/>
              </a:solidFill>
              <a:ln w="3175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DAD8-4D52-B516-77E91C7E6047}"/>
              </c:ext>
            </c:extLst>
          </c:dPt>
          <c:dPt>
            <c:idx val="1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DAD8-4D52-B516-77E91C7E6047}"/>
              </c:ext>
            </c:extLst>
          </c:dPt>
          <c:dPt>
            <c:idx val="2"/>
            <c:bubble3D val="0"/>
            <c:spPr>
              <a:solidFill>
                <a:srgbClr val="0086EA"/>
              </a:solidFill>
              <a:ln w="3175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DAD8-4D52-B516-77E91C7E6047}"/>
              </c:ext>
            </c:extLst>
          </c:dPt>
          <c:dPt>
            <c:idx val="3"/>
            <c:bubble3D val="0"/>
            <c:spPr>
              <a:solidFill>
                <a:schemeClr val="tx1">
                  <a:lumMod val="10000"/>
                  <a:lumOff val="90000"/>
                </a:schemeClr>
              </a:solidFill>
              <a:ln w="3175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DAD8-4D52-B516-77E91C7E6047}"/>
              </c:ext>
            </c:extLst>
          </c:dPt>
          <c:dPt>
            <c:idx val="4"/>
            <c:bubble3D val="0"/>
            <c:spPr>
              <a:solidFill>
                <a:srgbClr val="ABABFF"/>
              </a:solidFill>
              <a:ln w="3175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DAD8-4D52-B516-77E91C7E6047}"/>
              </c:ext>
            </c:extLst>
          </c:dPt>
          <c:dPt>
            <c:idx val="5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3175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DAD8-4D52-B516-77E91C7E6047}"/>
              </c:ext>
            </c:extLst>
          </c:dPt>
          <c:dPt>
            <c:idx val="6"/>
            <c:bubble3D val="0"/>
            <c:spPr>
              <a:solidFill>
                <a:srgbClr val="D74D61"/>
              </a:solidFill>
              <a:ln w="3175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DAD8-4D52-B516-77E91C7E6047}"/>
              </c:ext>
            </c:extLst>
          </c:dPt>
          <c:dPt>
            <c:idx val="7"/>
            <c:bubble3D val="0"/>
            <c:spPr>
              <a:solidFill>
                <a:srgbClr val="E89CAC"/>
              </a:solidFill>
              <a:ln w="3175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DAD8-4D52-B516-77E91C7E6047}"/>
              </c:ext>
            </c:extLst>
          </c:dPt>
          <c:dPt>
            <c:idx val="8"/>
            <c:bubble3D val="0"/>
            <c:spPr>
              <a:solidFill>
                <a:srgbClr val="8CE08E"/>
              </a:solidFill>
              <a:ln w="3175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DAD8-4D52-B516-77E91C7E6047}"/>
              </c:ext>
            </c:extLst>
          </c:dPt>
          <c:dPt>
            <c:idx val="9"/>
            <c:bubble3D val="0"/>
            <c:spPr>
              <a:solidFill>
                <a:schemeClr val="bg1">
                  <a:lumMod val="85000"/>
                </a:schemeClr>
              </a:solidFill>
              <a:ln w="3175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DAD8-4D52-B516-77E91C7E6047}"/>
              </c:ext>
            </c:extLst>
          </c:dPt>
          <c:dLbls>
            <c:dLbl>
              <c:idx val="0"/>
              <c:layout>
                <c:manualLayout>
                  <c:x val="-0.16986192829520774"/>
                  <c:y val="9.850683012886431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36,1 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AD8-4D52-B516-77E91C7E6047}"/>
                </c:ext>
              </c:extLst>
            </c:dLbl>
            <c:dLbl>
              <c:idx val="5"/>
              <c:layout>
                <c:manualLayout>
                  <c:x val="1.2987257047582834E-2"/>
                  <c:y val="2.283004421011389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DAD8-4D52-B516-77E91C7E6047}"/>
                </c:ext>
              </c:extLst>
            </c:dLbl>
            <c:dLbl>
              <c:idx val="7"/>
              <c:layout>
                <c:manualLayout>
                  <c:x val="1.6481070826974489E-2"/>
                  <c:y val="-4.471749644967877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DAD8-4D52-B516-77E91C7E6047}"/>
                </c:ext>
              </c:extLst>
            </c:dLbl>
            <c:numFmt formatCode="0.0\ 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baseline="0">
                    <a:latin typeface="Verdana" pitchFamily="34" charset="0"/>
                  </a:defRPr>
                </a:pPr>
                <a:endParaRPr lang="fi-FI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Sheet1!$A$2:$A$11</c:f>
              <c:strCache>
                <c:ptCount val="10"/>
                <c:pt idx="0">
                  <c:v>Palkat</c:v>
                </c:pt>
                <c:pt idx="1">
                  <c:v>Henkilösivukulut</c:v>
                </c:pt>
                <c:pt idx="2">
                  <c:v>Palvelujen ostot</c:v>
                </c:pt>
                <c:pt idx="3">
                  <c:v>Aineet, tarvikkeet ja tavarat</c:v>
                </c:pt>
                <c:pt idx="4">
                  <c:v>Avustukset</c:v>
                </c:pt>
                <c:pt idx="5">
                  <c:v>Muut toimintakulut</c:v>
                </c:pt>
                <c:pt idx="6">
                  <c:v>Korkomenot</c:v>
                </c:pt>
                <c:pt idx="7">
                  <c:v>Lainojen vähennys</c:v>
                </c:pt>
                <c:pt idx="8">
                  <c:v>Investoinnit</c:v>
                </c:pt>
                <c:pt idx="9">
                  <c:v>Muut menot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0.36099999999999999</c:v>
                </c:pt>
                <c:pt idx="1">
                  <c:v>0.11</c:v>
                </c:pt>
                <c:pt idx="2">
                  <c:v>0.20499999999999999</c:v>
                </c:pt>
                <c:pt idx="3">
                  <c:v>7.9000000000000001E-2</c:v>
                </c:pt>
                <c:pt idx="4">
                  <c:v>6.3E-2</c:v>
                </c:pt>
                <c:pt idx="5">
                  <c:v>2.4E-2</c:v>
                </c:pt>
                <c:pt idx="6">
                  <c:v>6.0000000000000001E-3</c:v>
                </c:pt>
                <c:pt idx="7">
                  <c:v>4.7E-2</c:v>
                </c:pt>
                <c:pt idx="8">
                  <c:v>9.8000000000000004E-2</c:v>
                </c:pt>
                <c:pt idx="9">
                  <c:v>7.0000000000000001E-3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DAD8-4D52-B516-77E91C7E60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94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96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9498607242339833E-2"/>
          <c:y val="2.6785714285714284E-2"/>
          <c:w val="0.72988858609727125"/>
          <c:h val="0.68747742773925946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Erikoissairaanhoito</c:v>
                </c:pt>
              </c:strCache>
            </c:strRef>
          </c:tx>
          <c:spPr>
            <a:solidFill>
              <a:srgbClr val="FF6565"/>
            </a:solidFill>
            <a:ln w="3175">
              <a:solidFill>
                <a:schemeClr val="tx2"/>
              </a:solidFill>
              <a:prstDash val="solid"/>
            </a:ln>
          </c:spPr>
          <c:invertIfNegative val="0"/>
          <c:dLbls>
            <c:numFmt formatCode="#,##0" sourceLinked="0"/>
            <c:spPr>
              <a:noFill/>
              <a:ln w="20339">
                <a:noFill/>
              </a:ln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chemeClr val="tx2"/>
                    </a:solidFill>
                    <a:latin typeface="Verdana"/>
                    <a:ea typeface="Verdana"/>
                    <a:cs typeface="Verdana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Kaikki kunnat</c:v>
                </c:pt>
                <c:pt idx="1">
                  <c:v>Yli 100000 as.</c:v>
                </c:pt>
                <c:pt idx="2">
                  <c:v>50001-100000 as.</c:v>
                </c:pt>
                <c:pt idx="3">
                  <c:v>20001-50000 as.</c:v>
                </c:pt>
                <c:pt idx="4">
                  <c:v>10001-20000 as.</c:v>
                </c:pt>
                <c:pt idx="5">
                  <c:v>5001-10000 as.</c:v>
                </c:pt>
                <c:pt idx="6">
                  <c:v>2001-5000 as.</c:v>
                </c:pt>
                <c:pt idx="7">
                  <c:v>Alle 2000 as.</c:v>
                </c:pt>
              </c:strCache>
            </c:strRef>
          </c:cat>
          <c:val>
            <c:numRef>
              <c:f>Sheet1!$B$2:$B$9</c:f>
              <c:numCache>
                <c:formatCode>#,##0</c:formatCode>
                <c:ptCount val="8"/>
                <c:pt idx="0">
                  <c:v>1204.4230969826363</c:v>
                </c:pt>
                <c:pt idx="1">
                  <c:v>1103.2031949751135</c:v>
                </c:pt>
                <c:pt idx="2">
                  <c:v>1317.5920589662703</c:v>
                </c:pt>
                <c:pt idx="3">
                  <c:v>1210.6516336986658</c:v>
                </c:pt>
                <c:pt idx="4">
                  <c:v>1228.664741799593</c:v>
                </c:pt>
                <c:pt idx="5">
                  <c:v>1282.2663076144649</c:v>
                </c:pt>
                <c:pt idx="6">
                  <c:v>1373.9571960835283</c:v>
                </c:pt>
                <c:pt idx="7">
                  <c:v>1391.5316594591106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D5-4C36-86A4-FEA6586125BB}"/>
            </c:ext>
          </c:extLst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Perusterveydenhuolto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tx2"/>
              </a:solidFill>
              <a:prstDash val="solid"/>
            </a:ln>
          </c:spPr>
          <c:invertIfNegative val="0"/>
          <c:dLbls>
            <c:numFmt formatCode="0" sourceLinked="0"/>
            <c:spPr>
              <a:noFill/>
              <a:ln w="20339">
                <a:noFill/>
              </a:ln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chemeClr val="tx2"/>
                    </a:solidFill>
                    <a:latin typeface="Verdana"/>
                    <a:ea typeface="Verdana"/>
                    <a:cs typeface="Verdana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Kaikki kunnat</c:v>
                </c:pt>
                <c:pt idx="1">
                  <c:v>Yli 100000 as.</c:v>
                </c:pt>
                <c:pt idx="2">
                  <c:v>50001-100000 as.</c:v>
                </c:pt>
                <c:pt idx="3">
                  <c:v>20001-50000 as.</c:v>
                </c:pt>
                <c:pt idx="4">
                  <c:v>10001-20000 as.</c:v>
                </c:pt>
                <c:pt idx="5">
                  <c:v>5001-10000 as.</c:v>
                </c:pt>
                <c:pt idx="6">
                  <c:v>2001-5000 as.</c:v>
                </c:pt>
                <c:pt idx="7">
                  <c:v>Alle 2000 as.</c:v>
                </c:pt>
              </c:strCache>
            </c:strRef>
          </c:cat>
          <c:val>
            <c:numRef>
              <c:f>Sheet1!$C$2:$C$9</c:f>
              <c:numCache>
                <c:formatCode>#,##0</c:formatCode>
                <c:ptCount val="8"/>
                <c:pt idx="0">
                  <c:v>606.90932161605883</c:v>
                </c:pt>
                <c:pt idx="1">
                  <c:v>518.56271470845002</c:v>
                </c:pt>
                <c:pt idx="2">
                  <c:v>568.61704278896707</c:v>
                </c:pt>
                <c:pt idx="3">
                  <c:v>592.7974260284326</c:v>
                </c:pt>
                <c:pt idx="4">
                  <c:v>668.2460587285758</c:v>
                </c:pt>
                <c:pt idx="5">
                  <c:v>786.87105022769026</c:v>
                </c:pt>
                <c:pt idx="6">
                  <c:v>857.15622563036129</c:v>
                </c:pt>
                <c:pt idx="7">
                  <c:v>952.58073538587314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D5-4C36-86A4-FEA6586125BB}"/>
            </c:ext>
          </c:extLst>
        </c:ser>
        <c:ser>
          <c:idx val="0"/>
          <c:order val="2"/>
          <c:tx>
            <c:strRef>
              <c:f>Sheet1!$D$1</c:f>
              <c:strCache>
                <c:ptCount val="1"/>
                <c:pt idx="0">
                  <c:v>Lastensuojelu ym. 2)</c:v>
                </c:pt>
              </c:strCache>
            </c:strRef>
          </c:tx>
          <c:spPr>
            <a:solidFill>
              <a:schemeClr val="tx1">
                <a:lumMod val="25000"/>
                <a:lumOff val="75000"/>
              </a:schemeClr>
            </a:solidFill>
            <a:ln w="3175">
              <a:solidFill>
                <a:schemeClr val="tx2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baseline="0">
                    <a:solidFill>
                      <a:schemeClr val="tx2"/>
                    </a:solidFill>
                    <a:latin typeface="Verdana" panose="020B060403050404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Kaikki kunnat</c:v>
                </c:pt>
                <c:pt idx="1">
                  <c:v>Yli 100000 as.</c:v>
                </c:pt>
                <c:pt idx="2">
                  <c:v>50001-100000 as.</c:v>
                </c:pt>
                <c:pt idx="3">
                  <c:v>20001-50000 as.</c:v>
                </c:pt>
                <c:pt idx="4">
                  <c:v>10001-20000 as.</c:v>
                </c:pt>
                <c:pt idx="5">
                  <c:v>5001-10000 as.</c:v>
                </c:pt>
                <c:pt idx="6">
                  <c:v>2001-5000 as.</c:v>
                </c:pt>
                <c:pt idx="7">
                  <c:v>Alle 2000 as.</c:v>
                </c:pt>
              </c:strCache>
            </c:strRef>
          </c:cat>
          <c:val>
            <c:numRef>
              <c:f>Sheet1!$D$2:$D$9</c:f>
              <c:numCache>
                <c:formatCode>#,##0</c:formatCode>
                <c:ptCount val="8"/>
                <c:pt idx="0">
                  <c:v>216.58001897304078</c:v>
                </c:pt>
                <c:pt idx="1">
                  <c:v>234.37659436967834</c:v>
                </c:pt>
                <c:pt idx="2">
                  <c:v>224.08345466310766</c:v>
                </c:pt>
                <c:pt idx="3">
                  <c:v>226.39408888051275</c:v>
                </c:pt>
                <c:pt idx="4">
                  <c:v>191.44810611686631</c:v>
                </c:pt>
                <c:pt idx="5">
                  <c:v>178.58658851734759</c:v>
                </c:pt>
                <c:pt idx="6">
                  <c:v>170.34225803656528</c:v>
                </c:pt>
                <c:pt idx="7">
                  <c:v>160.71774349706317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1A-469A-90C0-B85EE7BC15A5}"/>
            </c:ext>
          </c:extLst>
        </c:ser>
        <c:ser>
          <c:idx val="2"/>
          <c:order val="3"/>
          <c:tx>
            <c:strRef>
              <c:f>Sheet1!$E$1</c:f>
              <c:strCache>
                <c:ptCount val="1"/>
                <c:pt idx="0">
                  <c:v>Ikääntyneiden palvelut</c:v>
                </c:pt>
              </c:strCache>
            </c:strRef>
          </c:tx>
          <c:spPr>
            <a:solidFill>
              <a:srgbClr val="ABDB77"/>
            </a:solidFill>
            <a:ln w="3175">
              <a:solidFill>
                <a:schemeClr val="tx2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baseline="0">
                    <a:solidFill>
                      <a:schemeClr val="tx2"/>
                    </a:solidFill>
                    <a:latin typeface="Verdana" panose="020B060403050404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Kaikki kunnat</c:v>
                </c:pt>
                <c:pt idx="1">
                  <c:v>Yli 100000 as.</c:v>
                </c:pt>
                <c:pt idx="2">
                  <c:v>50001-100000 as.</c:v>
                </c:pt>
                <c:pt idx="3">
                  <c:v>20001-50000 as.</c:v>
                </c:pt>
                <c:pt idx="4">
                  <c:v>10001-20000 as.</c:v>
                </c:pt>
                <c:pt idx="5">
                  <c:v>5001-10000 as.</c:v>
                </c:pt>
                <c:pt idx="6">
                  <c:v>2001-5000 as.</c:v>
                </c:pt>
                <c:pt idx="7">
                  <c:v>Alle 2000 as.</c:v>
                </c:pt>
              </c:strCache>
            </c:strRef>
          </c:cat>
          <c:val>
            <c:numRef>
              <c:f>Sheet1!$E$2:$E$9</c:f>
              <c:numCache>
                <c:formatCode>#,##0</c:formatCode>
                <c:ptCount val="8"/>
                <c:pt idx="0">
                  <c:v>436.92578282061129</c:v>
                </c:pt>
                <c:pt idx="1">
                  <c:v>338.95779715271556</c:v>
                </c:pt>
                <c:pt idx="2">
                  <c:v>451.06871309552696</c:v>
                </c:pt>
                <c:pt idx="3">
                  <c:v>414.50987097112636</c:v>
                </c:pt>
                <c:pt idx="4">
                  <c:v>515.33827444208509</c:v>
                </c:pt>
                <c:pt idx="5">
                  <c:v>566.21694586031595</c:v>
                </c:pt>
                <c:pt idx="6">
                  <c:v>701.90451434017848</c:v>
                </c:pt>
                <c:pt idx="7">
                  <c:v>837.60407926160201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1A-469A-90C0-B85EE7BC15A5}"/>
            </c:ext>
          </c:extLst>
        </c:ser>
        <c:ser>
          <c:idx val="3"/>
          <c:order val="4"/>
          <c:tx>
            <c:strRef>
              <c:f>Sheet1!$F$1</c:f>
              <c:strCache>
                <c:ptCount val="1"/>
                <c:pt idx="0">
                  <c:v>Vammaisten palvelut</c:v>
                </c:pt>
              </c:strCache>
            </c:strRef>
          </c:tx>
          <c:spPr>
            <a:solidFill>
              <a:srgbClr val="B5BA05"/>
            </a:solidFill>
            <a:ln w="3175">
              <a:solidFill>
                <a:schemeClr val="tx2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baseline="0">
                    <a:solidFill>
                      <a:schemeClr val="tx2"/>
                    </a:solidFill>
                    <a:latin typeface="Verdana" panose="020B060403050404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Kaikki kunnat</c:v>
                </c:pt>
                <c:pt idx="1">
                  <c:v>Yli 100000 as.</c:v>
                </c:pt>
                <c:pt idx="2">
                  <c:v>50001-100000 as.</c:v>
                </c:pt>
                <c:pt idx="3">
                  <c:v>20001-50000 as.</c:v>
                </c:pt>
                <c:pt idx="4">
                  <c:v>10001-20000 as.</c:v>
                </c:pt>
                <c:pt idx="5">
                  <c:v>5001-10000 as.</c:v>
                </c:pt>
                <c:pt idx="6">
                  <c:v>2001-5000 as.</c:v>
                </c:pt>
                <c:pt idx="7">
                  <c:v>Alle 2000 as.</c:v>
                </c:pt>
              </c:strCache>
            </c:strRef>
          </c:cat>
          <c:val>
            <c:numRef>
              <c:f>Sheet1!$F$2:$F$9</c:f>
              <c:numCache>
                <c:formatCode>#,##0</c:formatCode>
                <c:ptCount val="8"/>
                <c:pt idx="0">
                  <c:v>316.44368563648015</c:v>
                </c:pt>
                <c:pt idx="1">
                  <c:v>277.57243871006756</c:v>
                </c:pt>
                <c:pt idx="2">
                  <c:v>337.39661692145921</c:v>
                </c:pt>
                <c:pt idx="3">
                  <c:v>317.83341849770056</c:v>
                </c:pt>
                <c:pt idx="4">
                  <c:v>327.84327294865375</c:v>
                </c:pt>
                <c:pt idx="5">
                  <c:v>366.39454765874649</c:v>
                </c:pt>
                <c:pt idx="6">
                  <c:v>407.0149900355255</c:v>
                </c:pt>
                <c:pt idx="7">
                  <c:v>353.85873190042815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1A-469A-90C0-B85EE7BC15A5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Kotihoito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2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baseline="0">
                    <a:solidFill>
                      <a:schemeClr val="tx2"/>
                    </a:solidFill>
                    <a:latin typeface="Verdana" panose="020B060403050404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Kaikki kunnat</c:v>
                </c:pt>
                <c:pt idx="1">
                  <c:v>Yli 100000 as.</c:v>
                </c:pt>
                <c:pt idx="2">
                  <c:v>50001-100000 as.</c:v>
                </c:pt>
                <c:pt idx="3">
                  <c:v>20001-50000 as.</c:v>
                </c:pt>
                <c:pt idx="4">
                  <c:v>10001-20000 as.</c:v>
                </c:pt>
                <c:pt idx="5">
                  <c:v>5001-10000 as.</c:v>
                </c:pt>
                <c:pt idx="6">
                  <c:v>2001-5000 as.</c:v>
                </c:pt>
                <c:pt idx="7">
                  <c:v>Alle 2000 as.</c:v>
                </c:pt>
              </c:strCache>
            </c:strRef>
          </c:cat>
          <c:val>
            <c:numRef>
              <c:f>Sheet1!$G$2:$G$9</c:f>
              <c:numCache>
                <c:formatCode>#,##0</c:formatCode>
                <c:ptCount val="8"/>
                <c:pt idx="0">
                  <c:v>172.34265538173244</c:v>
                </c:pt>
                <c:pt idx="1">
                  <c:v>141.02447818051951</c:v>
                </c:pt>
                <c:pt idx="2">
                  <c:v>184.9546024427728</c:v>
                </c:pt>
                <c:pt idx="3">
                  <c:v>156.01205383424229</c:v>
                </c:pt>
                <c:pt idx="4">
                  <c:v>179.72915847183617</c:v>
                </c:pt>
                <c:pt idx="5">
                  <c:v>224.15859874558117</c:v>
                </c:pt>
                <c:pt idx="6">
                  <c:v>285.23004938913436</c:v>
                </c:pt>
                <c:pt idx="7">
                  <c:v>290.94860044321092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1A-469A-90C0-B85EE7BC15A5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Muu sosiaali- ja terveystoimi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2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baseline="0">
                    <a:solidFill>
                      <a:schemeClr val="tx2"/>
                    </a:solidFill>
                    <a:latin typeface="Verdana" panose="020B060403050404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Kaikki kunnat</c:v>
                </c:pt>
                <c:pt idx="1">
                  <c:v>Yli 100000 as.</c:v>
                </c:pt>
                <c:pt idx="2">
                  <c:v>50001-100000 as.</c:v>
                </c:pt>
                <c:pt idx="3">
                  <c:v>20001-50000 as.</c:v>
                </c:pt>
                <c:pt idx="4">
                  <c:v>10001-20000 as.</c:v>
                </c:pt>
                <c:pt idx="5">
                  <c:v>5001-10000 as.</c:v>
                </c:pt>
                <c:pt idx="6">
                  <c:v>2001-5000 as.</c:v>
                </c:pt>
                <c:pt idx="7">
                  <c:v>Alle 2000 as.</c:v>
                </c:pt>
              </c:strCache>
            </c:strRef>
          </c:cat>
          <c:val>
            <c:numRef>
              <c:f>Sheet1!$H$2:$H$9</c:f>
              <c:numCache>
                <c:formatCode>#,##0</c:formatCode>
                <c:ptCount val="8"/>
                <c:pt idx="0">
                  <c:v>310.60946646223647</c:v>
                </c:pt>
                <c:pt idx="1">
                  <c:v>397.83657025808498</c:v>
                </c:pt>
                <c:pt idx="2">
                  <c:v>309.04589298713881</c:v>
                </c:pt>
                <c:pt idx="3">
                  <c:v>258.83782696802564</c:v>
                </c:pt>
                <c:pt idx="4">
                  <c:v>228.47704277742332</c:v>
                </c:pt>
                <c:pt idx="5">
                  <c:v>218.95958625233015</c:v>
                </c:pt>
                <c:pt idx="6">
                  <c:v>232.44432891430506</c:v>
                </c:pt>
                <c:pt idx="7">
                  <c:v>240.40964736762817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C1A-469A-90C0-B85EE7BC15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"/>
        <c:overlap val="100"/>
        <c:axId val="179066368"/>
        <c:axId val="180600832"/>
      </c:barChart>
      <c:catAx>
        <c:axId val="1790663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5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70" b="0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180600832"/>
        <c:crosses val="autoZero"/>
        <c:auto val="1"/>
        <c:lblAlgn val="ctr"/>
        <c:lblOffset val="100"/>
        <c:noMultiLvlLbl val="0"/>
      </c:catAx>
      <c:valAx>
        <c:axId val="180600832"/>
        <c:scaling>
          <c:orientation val="minMax"/>
          <c:max val="4500"/>
          <c:min val="0"/>
        </c:scaling>
        <c:delete val="0"/>
        <c:axPos val="b"/>
        <c:majorGridlines>
          <c:spPr>
            <a:ln w="2542">
              <a:solidFill>
                <a:schemeClr val="tx1"/>
              </a:solidFill>
              <a:prstDash val="sysDash"/>
            </a:ln>
          </c:spPr>
        </c:majorGridlines>
        <c:numFmt formatCode="#,##0" sourceLinked="1"/>
        <c:majorTickMark val="out"/>
        <c:minorTickMark val="in"/>
        <c:tickLblPos val="nextTo"/>
        <c:spPr>
          <a:ln w="25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60" b="0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179066368"/>
        <c:crosses val="autoZero"/>
        <c:crossBetween val="between"/>
        <c:majorUnit val="500"/>
        <c:minorUnit val="100"/>
      </c:valAx>
      <c:spPr>
        <a:noFill/>
        <a:ln w="10169">
          <a:solidFill>
            <a:schemeClr val="tx1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1.4695204789416164E-2"/>
          <c:y val="0.8213307700075142"/>
          <c:w val="0.97682549161204324"/>
          <c:h val="0.13369099247132324"/>
        </c:manualLayout>
      </c:layout>
      <c:overlay val="0"/>
      <c:spPr>
        <a:solidFill>
          <a:schemeClr val="bg1"/>
        </a:solidFill>
        <a:ln w="2542">
          <a:solidFill>
            <a:schemeClr val="tx1"/>
          </a:solidFill>
          <a:prstDash val="solid"/>
        </a:ln>
      </c:spPr>
      <c:txPr>
        <a:bodyPr/>
        <a:lstStyle/>
        <a:p>
          <a:pPr>
            <a:defRPr sz="1160" b="0" i="0" u="none" strike="noStrike" baseline="0">
              <a:solidFill>
                <a:schemeClr val="tx1"/>
              </a:solidFill>
              <a:latin typeface="Verdana"/>
              <a:ea typeface="Verdana"/>
              <a:cs typeface="Verdana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81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968992248062017"/>
          <c:y val="4.7422680412371132E-2"/>
          <c:w val="0.6341085271317829"/>
          <c:h val="0.8432989690721649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1. nelj.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4512-4CAB-A7E3-81E47B2D5E1E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4512-4CAB-A7E3-81E47B2D5E1E}"/>
              </c:ext>
            </c:extLst>
          </c:dPt>
          <c:dPt>
            <c:idx val="2"/>
            <c:bubble3D val="0"/>
            <c:spPr>
              <a:solidFill>
                <a:srgbClr val="CAF2D1"/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4512-4CAB-A7E3-81E47B2D5E1E}"/>
              </c:ext>
            </c:extLst>
          </c:dPt>
          <c:dPt>
            <c:idx val="3"/>
            <c:bubble3D val="0"/>
            <c:spPr>
              <a:solidFill>
                <a:srgbClr val="85EB85"/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4512-4CAB-A7E3-81E47B2D5E1E}"/>
              </c:ext>
            </c:extLst>
          </c:dPt>
          <c:dPt>
            <c:idx val="4"/>
            <c:bubble3D val="0"/>
            <c:spPr>
              <a:solidFill>
                <a:srgbClr val="C7F698"/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4512-4CAB-A7E3-81E47B2D5E1E}"/>
              </c:ext>
            </c:extLst>
          </c:dPt>
          <c:dPt>
            <c:idx val="5"/>
            <c:bubble3D val="0"/>
            <c:spPr>
              <a:solidFill>
                <a:srgbClr val="61BBFF"/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4512-4CAB-A7E3-81E47B2D5E1E}"/>
              </c:ext>
            </c:extLst>
          </c:dPt>
          <c:dPt>
            <c:idx val="6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4512-4CAB-A7E3-81E47B2D5E1E}"/>
              </c:ext>
            </c:extLst>
          </c:dPt>
          <c:dPt>
            <c:idx val="7"/>
            <c:bubble3D val="0"/>
            <c:spPr>
              <a:solidFill>
                <a:srgbClr val="FF4F4F"/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4512-4CAB-A7E3-81E47B2D5E1E}"/>
              </c:ext>
            </c:extLst>
          </c:dPt>
          <c:dPt>
            <c:idx val="8"/>
            <c:bubble3D val="0"/>
            <c:spPr>
              <a:solidFill>
                <a:srgbClr val="FFABAB"/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4512-4CAB-A7E3-81E47B2D5E1E}"/>
              </c:ext>
            </c:extLst>
          </c:dPt>
          <c:dPt>
            <c:idx val="9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4512-4CAB-A7E3-81E47B2D5E1E}"/>
              </c:ext>
            </c:extLst>
          </c:dPt>
          <c:dPt>
            <c:idx val="10"/>
            <c:bubble3D val="0"/>
            <c:spPr>
              <a:solidFill>
                <a:schemeClr val="accent5">
                  <a:lumMod val="75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5-4512-4CAB-A7E3-81E47B2D5E1E}"/>
              </c:ext>
            </c:extLst>
          </c:dPt>
          <c:dPt>
            <c:idx val="1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7-4512-4CAB-A7E3-81E47B2D5E1E}"/>
              </c:ext>
            </c:extLst>
          </c:dPt>
          <c:dPt>
            <c:idx val="12"/>
            <c:bubble3D val="0"/>
            <c:spPr>
              <a:solidFill>
                <a:schemeClr val="bg1">
                  <a:lumMod val="85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9-4512-4CAB-A7E3-81E47B2D5E1E}"/>
              </c:ext>
            </c:extLst>
          </c:dPt>
          <c:dPt>
            <c:idx val="13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B-4512-4CAB-A7E3-81E47B2D5E1E}"/>
              </c:ext>
            </c:extLst>
          </c:dPt>
          <c:cat>
            <c:numRef>
              <c:f>Sheet1!$A$2:$A$13</c:f>
              <c:numCache>
                <c:formatCode>General</c:formatCode>
                <c:ptCount val="12"/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3108</c:v>
                </c:pt>
                <c:pt idx="1">
                  <c:v>365</c:v>
                </c:pt>
                <c:pt idx="2">
                  <c:v>5032</c:v>
                </c:pt>
                <c:pt idx="3">
                  <c:v>691</c:v>
                </c:pt>
                <c:pt idx="4">
                  <c:v>1564</c:v>
                </c:pt>
                <c:pt idx="5">
                  <c:v>188</c:v>
                </c:pt>
                <c:pt idx="6">
                  <c:v>111</c:v>
                </c:pt>
                <c:pt idx="7">
                  <c:v>726</c:v>
                </c:pt>
                <c:pt idx="8">
                  <c:v>217</c:v>
                </c:pt>
                <c:pt idx="9">
                  <c:v>339</c:v>
                </c:pt>
                <c:pt idx="10">
                  <c:v>309</c:v>
                </c:pt>
                <c:pt idx="11">
                  <c:v>126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4512-4CAB-A7E3-81E47B2D5E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143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82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1. nelj.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chemeClr val="tx2"/>
              </a:solidFill>
              <a:prstDash val="solid"/>
            </a:ln>
          </c:spPr>
          <c:dPt>
            <c:idx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3175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5DB9-47DE-914D-9BF177402638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3175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5DB9-47DE-914D-9BF177402638}"/>
              </c:ext>
            </c:extLst>
          </c:dPt>
          <c:dPt>
            <c:idx val="2"/>
            <c:bubble3D val="0"/>
            <c:spPr>
              <a:solidFill>
                <a:schemeClr val="tx1">
                  <a:lumMod val="25000"/>
                  <a:lumOff val="75000"/>
                </a:schemeClr>
              </a:solidFill>
              <a:ln w="3175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5DB9-47DE-914D-9BF177402638}"/>
              </c:ext>
            </c:extLst>
          </c:dPt>
          <c:dPt>
            <c:idx val="3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5DB9-47DE-914D-9BF177402638}"/>
              </c:ext>
            </c:extLst>
          </c:dPt>
          <c:dPt>
            <c:idx val="4"/>
            <c:bubble3D val="0"/>
            <c:spPr>
              <a:solidFill>
                <a:srgbClr val="92D050"/>
              </a:solidFill>
              <a:ln w="3175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5DB9-47DE-914D-9BF177402638}"/>
              </c:ext>
            </c:extLst>
          </c:dPt>
          <c:dPt>
            <c:idx val="5"/>
            <c:bubble3D val="0"/>
            <c:spPr>
              <a:solidFill>
                <a:srgbClr val="00B050"/>
              </a:solidFill>
              <a:ln w="3175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5DB9-47DE-914D-9BF177402638}"/>
              </c:ext>
            </c:extLst>
          </c:dPt>
          <c:dPt>
            <c:idx val="6"/>
            <c:bubble3D val="0"/>
            <c:spPr>
              <a:solidFill>
                <a:srgbClr val="C0EEC1"/>
              </a:solidFill>
              <a:ln w="3175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5DB9-47DE-914D-9BF177402638}"/>
              </c:ext>
            </c:extLst>
          </c:dPt>
          <c:dPt>
            <c:idx val="7"/>
            <c:bubble3D val="0"/>
            <c:spPr>
              <a:solidFill>
                <a:srgbClr val="E89CAC"/>
              </a:solidFill>
              <a:ln w="3175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5DB9-47DE-914D-9BF177402638}"/>
              </c:ext>
            </c:extLst>
          </c:dPt>
          <c:dPt>
            <c:idx val="8"/>
            <c:bubble3D val="0"/>
            <c:spPr>
              <a:solidFill>
                <a:schemeClr val="bg1">
                  <a:lumMod val="85000"/>
                </a:schemeClr>
              </a:solidFill>
              <a:ln w="3175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5DB9-47DE-914D-9BF177402638}"/>
              </c:ext>
            </c:extLst>
          </c:dPt>
          <c:dPt>
            <c:idx val="9"/>
            <c:bubble3D val="0"/>
            <c:spPr>
              <a:solidFill>
                <a:schemeClr val="bg1">
                  <a:lumMod val="85000"/>
                </a:schemeClr>
              </a:solidFill>
              <a:ln w="3175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5DB9-47DE-914D-9BF177402638}"/>
              </c:ext>
            </c:extLst>
          </c:dPt>
          <c:dLbls>
            <c:dLbl>
              <c:idx val="0"/>
              <c:layout>
                <c:manualLayout>
                  <c:x val="-0.16201762266960021"/>
                  <c:y val="4.706294051885223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DB9-47DE-914D-9BF177402638}"/>
                </c:ext>
              </c:extLst>
            </c:dLbl>
            <c:dLbl>
              <c:idx val="7"/>
              <c:numFmt formatCode="0.0\ 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70" b="0" i="0" baseline="0">
                      <a:latin typeface="Verdana" pitchFamily="34" charset="0"/>
                    </a:defRPr>
                  </a:pPr>
                  <a:endParaRPr lang="fi-FI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5DB9-47DE-914D-9BF177402638}"/>
                </c:ext>
              </c:extLst>
            </c:dLbl>
            <c:numFmt formatCode="0.0\ 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baseline="0">
                    <a:latin typeface="Verdana" pitchFamily="34" charset="0"/>
                  </a:defRPr>
                </a:pPr>
                <a:endParaRPr lang="fi-FI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Sheet1!$A$2:$A$10</c:f>
              <c:strCache>
                <c:ptCount val="9"/>
                <c:pt idx="0">
                  <c:v>Kunnallisvero</c:v>
                </c:pt>
                <c:pt idx="1">
                  <c:v>Yhteisövero</c:v>
                </c:pt>
                <c:pt idx="2">
                  <c:v>Kiinteistövero</c:v>
                </c:pt>
                <c:pt idx="3">
                  <c:v>Käyttötalouden valtionosuudet</c:v>
                </c:pt>
                <c:pt idx="4">
                  <c:v>Myyntituotot</c:v>
                </c:pt>
                <c:pt idx="5">
                  <c:v>Maksutuotot</c:v>
                </c:pt>
                <c:pt idx="6">
                  <c:v>Muut toimintatuotot</c:v>
                </c:pt>
                <c:pt idx="7">
                  <c:v>Lainanotto</c:v>
                </c:pt>
                <c:pt idx="8">
                  <c:v>Muut tulot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0.42299999999999999</c:v>
                </c:pt>
                <c:pt idx="1">
                  <c:v>3.4000000000000002E-2</c:v>
                </c:pt>
                <c:pt idx="2">
                  <c:v>3.6999999999999998E-2</c:v>
                </c:pt>
                <c:pt idx="3">
                  <c:v>0.19800000000000001</c:v>
                </c:pt>
                <c:pt idx="4">
                  <c:v>9.0999999999999998E-2</c:v>
                </c:pt>
                <c:pt idx="5">
                  <c:v>5.2999999999999999E-2</c:v>
                </c:pt>
                <c:pt idx="6">
                  <c:v>6.5000000000000002E-2</c:v>
                </c:pt>
                <c:pt idx="7">
                  <c:v>6.2E-2</c:v>
                </c:pt>
                <c:pt idx="8">
                  <c:v>3.6999999999999998E-2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5DB9-47DE-914D-9BF1774026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94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96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904761904761907E-2"/>
          <c:y val="3.7540428105170298E-3"/>
          <c:w val="0.92266824133020031"/>
          <c:h val="0.96879079290063563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4"/>
            </a:solidFill>
            <a:ln w="1270">
              <a:solidFill>
                <a:schemeClr val="tx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10000"/>
                  <a:lumOff val="90000"/>
                </a:schemeClr>
              </a:solidFill>
              <a:ln w="1270"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39A-491E-B99D-868596F0E8B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270"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39A-491E-B99D-868596F0E8B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 w="1270"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39A-491E-B99D-868596F0E8B9}"/>
              </c:ext>
            </c:extLst>
          </c:dPt>
          <c:dLbls>
            <c:delete val="1"/>
          </c:dLbls>
          <c:cat>
            <c:numRef>
              <c:f>Sheet1!$B$1:$D$1</c:f>
              <c:numCache>
                <c:formatCode>General</c:formatCode>
                <c:ptCount val="3"/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1.3900000000000006</c:v>
                </c:pt>
                <c:pt idx="1">
                  <c:v>2.7000000000000028</c:v>
                </c:pt>
                <c:pt idx="2">
                  <c:v>1.5999999999999943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39A-491E-B99D-868596F0E8B9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6"/>
            </a:solidFill>
            <a:ln w="1270">
              <a:solidFill>
                <a:schemeClr val="tx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EC9E3"/>
              </a:solidFill>
              <a:ln w="1270"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F39A-491E-B99D-868596F0E8B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270"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D713-4173-9FBD-5B6847197C62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 w="1270"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F39A-491E-B99D-868596F0E8B9}"/>
              </c:ext>
            </c:extLst>
          </c:dPt>
          <c:dLbls>
            <c:delete val="1"/>
          </c:dLbls>
          <c:cat>
            <c:numRef>
              <c:f>Sheet1!$B$1:$D$1</c:f>
              <c:numCache>
                <c:formatCode>General</c:formatCode>
                <c:ptCount val="3"/>
              </c:numCache>
            </c:numRef>
          </c:cat>
          <c:val>
            <c:numRef>
              <c:f>Sheet1!$B$3:$D$3</c:f>
              <c:numCache>
                <c:formatCode>General</c:formatCode>
                <c:ptCount val="3"/>
                <c:pt idx="0">
                  <c:v>4.34</c:v>
                </c:pt>
                <c:pt idx="1">
                  <c:v>6.6</c:v>
                </c:pt>
                <c:pt idx="2">
                  <c:v>2.78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F39A-491E-B99D-868596F0E8B9}"/>
            </c:ext>
          </c:extLst>
        </c:ser>
        <c:ser>
          <c:idx val="0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CCECFF"/>
            </a:solidFill>
            <a:ln w="1270">
              <a:solidFill>
                <a:schemeClr val="tx2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F39A-491E-B99D-868596F0E8B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1270"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F39A-491E-B99D-868596F0E8B9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 w="1270"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F39A-491E-B99D-868596F0E8B9}"/>
              </c:ext>
            </c:extLst>
          </c:dPt>
          <c:dLbls>
            <c:delete val="1"/>
          </c:dLbls>
          <c:cat>
            <c:numRef>
              <c:f>Sheet1!$B$1:$D$1</c:f>
              <c:numCache>
                <c:formatCode>General</c:formatCode>
                <c:ptCount val="3"/>
              </c:numCache>
            </c:numRef>
          </c:cat>
          <c:val>
            <c:numRef>
              <c:f>Sheet1!$B$4:$D$4</c:f>
              <c:numCache>
                <c:formatCode>General</c:formatCode>
                <c:ptCount val="3"/>
                <c:pt idx="0">
                  <c:v>2.35</c:v>
                </c:pt>
                <c:pt idx="1">
                  <c:v>13.65</c:v>
                </c:pt>
                <c:pt idx="2">
                  <c:v>9.35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F39A-491E-B99D-868596F0E8B9}"/>
            </c:ext>
          </c:extLst>
        </c:ser>
        <c:ser>
          <c:idx val="5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chemeClr val="accent6">
                <a:lumMod val="60000"/>
              </a:schemeClr>
            </a:solidFill>
            <a:ln w="1270">
              <a:solidFill>
                <a:schemeClr val="tx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25000"/>
                  <a:lumOff val="75000"/>
                </a:schemeClr>
              </a:solidFill>
              <a:ln w="1270"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B290-4180-9690-3EBDED75BF8D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>
                  <a:lumMod val="10000"/>
                  <a:lumOff val="90000"/>
                </a:schemeClr>
              </a:solidFill>
              <a:ln w="1270"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F39A-491E-B99D-868596F0E8B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270"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F39A-491E-B99D-868596F0E8B9}"/>
              </c:ext>
            </c:extLst>
          </c:dPt>
          <c:dLbls>
            <c:delete val="1"/>
          </c:dLbls>
          <c:cat>
            <c:numRef>
              <c:f>Sheet1!$B$1:$D$1</c:f>
              <c:numCache>
                <c:formatCode>General</c:formatCode>
                <c:ptCount val="3"/>
              </c:numCache>
            </c:numRef>
          </c:cat>
          <c:val>
            <c:numRef>
              <c:f>Sheet1!$B$5:$D$5</c:f>
              <c:numCache>
                <c:formatCode>General</c:formatCode>
                <c:ptCount val="3"/>
                <c:pt idx="0">
                  <c:v>2.77</c:v>
                </c:pt>
                <c:pt idx="1">
                  <c:v>21.22</c:v>
                </c:pt>
                <c:pt idx="2">
                  <c:v>8.83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F39A-491E-B99D-868596F0E8B9}"/>
            </c:ext>
          </c:extLst>
        </c:ser>
        <c:ser>
          <c:idx val="6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 w="1270">
              <a:solidFill>
                <a:schemeClr val="tx2"/>
              </a:solidFill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 w="1270"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F39A-491E-B99D-868596F0E8B9}"/>
              </c:ext>
            </c:extLst>
          </c:dPt>
          <c:dLbls>
            <c:delete val="1"/>
          </c:dLbls>
          <c:cat>
            <c:numRef>
              <c:f>Sheet1!$B$1:$D$1</c:f>
              <c:numCache>
                <c:formatCode>General</c:formatCode>
                <c:ptCount val="3"/>
              </c:numCache>
            </c:numRef>
          </c:cat>
          <c:val>
            <c:numRef>
              <c:f>Sheet1!$B$6:$D$6</c:f>
              <c:numCache>
                <c:formatCode>General</c:formatCode>
                <c:ptCount val="3"/>
                <c:pt idx="0">
                  <c:v>9.0399999999999991</c:v>
                </c:pt>
                <c:pt idx="2">
                  <c:v>22.1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F39A-491E-B99D-868596F0E8B9}"/>
            </c:ext>
          </c:extLst>
        </c:ser>
        <c:ser>
          <c:idx val="3"/>
          <c:order val="5"/>
          <c:tx>
            <c:strRef>
              <c:f>Sheet1!$A$7</c:f>
              <c:strCache>
                <c:ptCount val="1"/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1270">
              <a:solidFill>
                <a:schemeClr val="tx2"/>
              </a:solidFill>
            </a:ln>
            <a:effectLst/>
          </c:spPr>
          <c:invertIfNegative val="0"/>
          <c:dLbls>
            <c:delete val="1"/>
          </c:dLbls>
          <c:cat>
            <c:numRef>
              <c:f>Sheet1!$B$1:$D$1</c:f>
              <c:numCache>
                <c:formatCode>General</c:formatCode>
                <c:ptCount val="3"/>
              </c:numCache>
            </c:numRef>
          </c:cat>
          <c:val>
            <c:numRef>
              <c:f>Sheet1!$B$7:$D$7</c:f>
              <c:numCache>
                <c:formatCode>General</c:formatCode>
                <c:ptCount val="3"/>
                <c:pt idx="0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F39A-491E-B99D-868596F0E8B9}"/>
            </c:ext>
          </c:extLst>
        </c:ser>
        <c:ser>
          <c:idx val="4"/>
          <c:order val="6"/>
          <c:tx>
            <c:strRef>
              <c:f>Sheet1!$A$8</c:f>
              <c:strCache>
                <c:ptCount val="1"/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 w="1270">
              <a:solidFill>
                <a:schemeClr val="tx2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D-F39A-491E-B99D-868596F0E8B9}"/>
              </c:ext>
            </c:extLst>
          </c:dPt>
          <c:dLbls>
            <c:delete val="1"/>
          </c:dLbls>
          <c:cat>
            <c:numRef>
              <c:f>Sheet1!$B$1:$D$1</c:f>
              <c:numCache>
                <c:formatCode>General</c:formatCode>
                <c:ptCount val="3"/>
              </c:numCache>
            </c:numRef>
          </c:cat>
          <c:val>
            <c:numRef>
              <c:f>Sheet1!$B$8:$D$8</c:f>
              <c:numCache>
                <c:formatCode>General</c:formatCode>
                <c:ptCount val="3"/>
                <c:pt idx="0">
                  <c:v>4.8499999999999996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F39A-491E-B99D-868596F0E8B9}"/>
            </c:ext>
          </c:extLst>
        </c:ser>
        <c:ser>
          <c:idx val="7"/>
          <c:order val="7"/>
          <c:tx>
            <c:strRef>
              <c:f>Sheet1!$A$9</c:f>
              <c:strCache>
                <c:ptCount val="1"/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 w="1270">
              <a:solidFill>
                <a:schemeClr val="tx2"/>
              </a:solidFill>
            </a:ln>
            <a:effectLst/>
          </c:spPr>
          <c:invertIfNegative val="0"/>
          <c:dLbls>
            <c:delete val="1"/>
          </c:dLbls>
          <c:cat>
            <c:numRef>
              <c:f>Sheet1!$B$1:$D$1</c:f>
              <c:numCache>
                <c:formatCode>General</c:formatCode>
                <c:ptCount val="3"/>
              </c:numCache>
            </c:numRef>
          </c:cat>
          <c:val>
            <c:numRef>
              <c:f>Sheet1!$B$9:$D$9</c:f>
              <c:numCache>
                <c:formatCode>General</c:formatCode>
                <c:ptCount val="3"/>
                <c:pt idx="0">
                  <c:v>15.93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F39A-491E-B99D-868596F0E8B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6"/>
        <c:overlap val="100"/>
        <c:axId val="217439232"/>
        <c:axId val="217445120"/>
      </c:barChart>
      <c:catAx>
        <c:axId val="217439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70C0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1744512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217445120"/>
        <c:scaling>
          <c:orientation val="minMax"/>
          <c:max val="47"/>
          <c:min val="0"/>
        </c:scaling>
        <c:delete val="1"/>
        <c:axPos val="l"/>
        <c:numFmt formatCode="0" sourceLinked="0"/>
        <c:majorTickMark val="none"/>
        <c:minorTickMark val="none"/>
        <c:tickLblPos val="nextTo"/>
        <c:crossAx val="217439232"/>
        <c:crosses val="autoZero"/>
        <c:crossBetween val="between"/>
        <c:majorUnit val="5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208863038837428E-2"/>
          <c:y val="4.4085441851115931E-2"/>
          <c:w val="0.9279318337774658"/>
          <c:h val="0.86363636363636365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Palkat ja muut henk.kulut</c:v>
                </c:pt>
              </c:strCache>
            </c:strRef>
          </c:tx>
          <c:spPr>
            <a:solidFill>
              <a:srgbClr val="FF99CC"/>
            </a:solidFill>
            <a:ln w="3175">
              <a:solidFill>
                <a:schemeClr val="tx1"/>
              </a:solidFill>
              <a:prstDash val="solid"/>
            </a:ln>
          </c:spPr>
          <c:invertIfNegative val="0"/>
          <c:dLbls>
            <c:numFmt formatCode="0.0" sourceLinked="0"/>
            <c:spPr>
              <a:noFill/>
              <a:ln w="30495">
                <a:noFill/>
              </a:ln>
            </c:spPr>
            <c:txPr>
              <a:bodyPr/>
              <a:lstStyle/>
              <a:p>
                <a:pPr>
                  <a:defRPr sz="950" b="0" i="0" u="none" strike="noStrike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Verdana"/>
                    <a:cs typeface="Verdana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Sheet1!$B$1:$U$1</c:f>
              <c:strCache>
                <c:ptCount val="20"/>
                <c:pt idx="0">
                  <c:v>97</c:v>
                </c:pt>
                <c:pt idx="1">
                  <c:v>98</c:v>
                </c:pt>
                <c:pt idx="2">
                  <c:v>99</c:v>
                </c:pt>
                <c:pt idx="3">
                  <c:v>00</c:v>
                </c:pt>
                <c:pt idx="4">
                  <c:v>01</c:v>
                </c:pt>
                <c:pt idx="5">
                  <c:v>02</c:v>
                </c:pt>
                <c:pt idx="6">
                  <c:v>03</c:v>
                </c:pt>
                <c:pt idx="7">
                  <c:v>04</c:v>
                </c:pt>
                <c:pt idx="8">
                  <c:v>05</c:v>
                </c:pt>
                <c:pt idx="9">
                  <c:v>06</c:v>
                </c:pt>
                <c:pt idx="10">
                  <c:v>07</c:v>
                </c:pt>
                <c:pt idx="11">
                  <c:v>08</c:v>
                </c:pt>
                <c:pt idx="12">
                  <c:v>09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16</c:v>
                </c:pt>
              </c:strCache>
            </c:strRef>
          </c:cat>
          <c:val>
            <c:numRef>
              <c:f>Sheet1!$B$2:$U$2</c:f>
              <c:numCache>
                <c:formatCode>General</c:formatCode>
                <c:ptCount val="20"/>
                <c:pt idx="0">
                  <c:v>11.63</c:v>
                </c:pt>
                <c:pt idx="1">
                  <c:v>11.96</c:v>
                </c:pt>
                <c:pt idx="2">
                  <c:v>12.26</c:v>
                </c:pt>
                <c:pt idx="3">
                  <c:v>12.78</c:v>
                </c:pt>
                <c:pt idx="4">
                  <c:v>13.58</c:v>
                </c:pt>
                <c:pt idx="5">
                  <c:v>14.24</c:v>
                </c:pt>
                <c:pt idx="6">
                  <c:v>14.85</c:v>
                </c:pt>
                <c:pt idx="7">
                  <c:v>15.49</c:v>
                </c:pt>
                <c:pt idx="8">
                  <c:v>16.170000000000002</c:v>
                </c:pt>
                <c:pt idx="9">
                  <c:v>16.78</c:v>
                </c:pt>
                <c:pt idx="10">
                  <c:v>17.55</c:v>
                </c:pt>
                <c:pt idx="11">
                  <c:v>18.600000000000001</c:v>
                </c:pt>
                <c:pt idx="12">
                  <c:v>19.05</c:v>
                </c:pt>
                <c:pt idx="13">
                  <c:v>19.48</c:v>
                </c:pt>
                <c:pt idx="14">
                  <c:v>20.32</c:v>
                </c:pt>
                <c:pt idx="15">
                  <c:v>21.14</c:v>
                </c:pt>
                <c:pt idx="16">
                  <c:v>21.35</c:v>
                </c:pt>
                <c:pt idx="17">
                  <c:v>21.21</c:v>
                </c:pt>
                <c:pt idx="18">
                  <c:v>21.009999999999998</c:v>
                </c:pt>
                <c:pt idx="19">
                  <c:v>20.78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EF-4EBE-B269-6FBD58543F6B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Palvelujen ostot</c:v>
                </c:pt>
              </c:strCache>
            </c:strRef>
          </c:tx>
          <c:spPr>
            <a:solidFill>
              <a:srgbClr val="99CCFF"/>
            </a:solidFill>
            <a:ln w="3175">
              <a:solidFill>
                <a:schemeClr val="tx1"/>
              </a:solidFill>
              <a:prstDash val="solid"/>
            </a:ln>
          </c:spPr>
          <c:invertIfNegative val="0"/>
          <c:dLbls>
            <c:numFmt formatCode="0.0" sourceLinked="0"/>
            <c:spPr>
              <a:noFill/>
              <a:ln w="30495">
                <a:noFill/>
              </a:ln>
            </c:spPr>
            <c:txPr>
              <a:bodyPr/>
              <a:lstStyle/>
              <a:p>
                <a:pPr>
                  <a:defRPr sz="950" b="0" i="0" u="none" strike="noStrike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Verdana"/>
                    <a:cs typeface="Verdana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Sheet1!$B$1:$U$1</c:f>
              <c:strCache>
                <c:ptCount val="20"/>
                <c:pt idx="0">
                  <c:v>97</c:v>
                </c:pt>
                <c:pt idx="1">
                  <c:v>98</c:v>
                </c:pt>
                <c:pt idx="2">
                  <c:v>99</c:v>
                </c:pt>
                <c:pt idx="3">
                  <c:v>00</c:v>
                </c:pt>
                <c:pt idx="4">
                  <c:v>01</c:v>
                </c:pt>
                <c:pt idx="5">
                  <c:v>02</c:v>
                </c:pt>
                <c:pt idx="6">
                  <c:v>03</c:v>
                </c:pt>
                <c:pt idx="7">
                  <c:v>04</c:v>
                </c:pt>
                <c:pt idx="8">
                  <c:v>05</c:v>
                </c:pt>
                <c:pt idx="9">
                  <c:v>06</c:v>
                </c:pt>
                <c:pt idx="10">
                  <c:v>07</c:v>
                </c:pt>
                <c:pt idx="11">
                  <c:v>08</c:v>
                </c:pt>
                <c:pt idx="12">
                  <c:v>09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16</c:v>
                </c:pt>
              </c:strCache>
            </c:strRef>
          </c:cat>
          <c:val>
            <c:numRef>
              <c:f>Sheet1!$B$3:$U$3</c:f>
              <c:numCache>
                <c:formatCode>General</c:formatCode>
                <c:ptCount val="20"/>
                <c:pt idx="0">
                  <c:v>2.48</c:v>
                </c:pt>
                <c:pt idx="1">
                  <c:v>2.66</c:v>
                </c:pt>
                <c:pt idx="2">
                  <c:v>2.86</c:v>
                </c:pt>
                <c:pt idx="3">
                  <c:v>3.23</c:v>
                </c:pt>
                <c:pt idx="4">
                  <c:v>3.59</c:v>
                </c:pt>
                <c:pt idx="5">
                  <c:v>3.87</c:v>
                </c:pt>
                <c:pt idx="6">
                  <c:v>4.1100000000000003</c:v>
                </c:pt>
                <c:pt idx="7">
                  <c:v>4.55</c:v>
                </c:pt>
                <c:pt idx="8">
                  <c:v>4.88</c:v>
                </c:pt>
                <c:pt idx="9">
                  <c:v>5.28</c:v>
                </c:pt>
                <c:pt idx="10">
                  <c:v>5.78</c:v>
                </c:pt>
                <c:pt idx="11">
                  <c:v>6.55</c:v>
                </c:pt>
                <c:pt idx="12">
                  <c:v>7.29</c:v>
                </c:pt>
                <c:pt idx="13">
                  <c:v>7.99</c:v>
                </c:pt>
                <c:pt idx="14">
                  <c:v>8.77</c:v>
                </c:pt>
                <c:pt idx="15">
                  <c:v>9.33</c:v>
                </c:pt>
                <c:pt idx="16">
                  <c:v>9.7799999999999994</c:v>
                </c:pt>
                <c:pt idx="17">
                  <c:v>9.9</c:v>
                </c:pt>
                <c:pt idx="18">
                  <c:v>8.7100000000000009</c:v>
                </c:pt>
                <c:pt idx="19">
                  <c:v>9.0399999999999991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EF-4EBE-B269-6FBD58543F6B}"/>
            </c:ext>
          </c:extLst>
        </c:ser>
        <c:ser>
          <c:idx val="0"/>
          <c:order val="2"/>
          <c:tx>
            <c:strRef>
              <c:f>Sheet1!$A$4</c:f>
              <c:strCache>
                <c:ptCount val="1"/>
                <c:pt idx="0">
                  <c:v>Muut toimintakulut 2)</c:v>
                </c:pt>
              </c:strCache>
            </c:strRef>
          </c:tx>
          <c:spPr>
            <a:solidFill>
              <a:srgbClr val="FFCC99"/>
            </a:solidFill>
            <a:ln w="3175">
              <a:solidFill>
                <a:schemeClr val="tx1"/>
              </a:solidFill>
              <a:prstDash val="solid"/>
            </a:ln>
          </c:spPr>
          <c:invertIfNegative val="0"/>
          <c:dLbls>
            <c:numFmt formatCode="0.0" sourceLinked="0"/>
            <c:spPr>
              <a:noFill/>
              <a:ln w="30495">
                <a:noFill/>
              </a:ln>
            </c:spPr>
            <c:txPr>
              <a:bodyPr/>
              <a:lstStyle/>
              <a:p>
                <a:pPr>
                  <a:defRPr sz="950" b="0" i="0" u="none" strike="noStrike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Verdana"/>
                    <a:cs typeface="Verdana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Sheet1!$B$1:$U$1</c:f>
              <c:strCache>
                <c:ptCount val="20"/>
                <c:pt idx="0">
                  <c:v>97</c:v>
                </c:pt>
                <c:pt idx="1">
                  <c:v>98</c:v>
                </c:pt>
                <c:pt idx="2">
                  <c:v>99</c:v>
                </c:pt>
                <c:pt idx="3">
                  <c:v>00</c:v>
                </c:pt>
                <c:pt idx="4">
                  <c:v>01</c:v>
                </c:pt>
                <c:pt idx="5">
                  <c:v>02</c:v>
                </c:pt>
                <c:pt idx="6">
                  <c:v>03</c:v>
                </c:pt>
                <c:pt idx="7">
                  <c:v>04</c:v>
                </c:pt>
                <c:pt idx="8">
                  <c:v>05</c:v>
                </c:pt>
                <c:pt idx="9">
                  <c:v>06</c:v>
                </c:pt>
                <c:pt idx="10">
                  <c:v>07</c:v>
                </c:pt>
                <c:pt idx="11">
                  <c:v>08</c:v>
                </c:pt>
                <c:pt idx="12">
                  <c:v>09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16</c:v>
                </c:pt>
              </c:strCache>
            </c:strRef>
          </c:cat>
          <c:val>
            <c:numRef>
              <c:f>Sheet1!$B$4:$U$4</c:f>
              <c:numCache>
                <c:formatCode>General</c:formatCode>
                <c:ptCount val="20"/>
                <c:pt idx="0">
                  <c:v>4.0199999999999996</c:v>
                </c:pt>
                <c:pt idx="1">
                  <c:v>4.04</c:v>
                </c:pt>
                <c:pt idx="2">
                  <c:v>4.08</c:v>
                </c:pt>
                <c:pt idx="3">
                  <c:v>4.1900000000000004</c:v>
                </c:pt>
                <c:pt idx="4">
                  <c:v>4.47</c:v>
                </c:pt>
                <c:pt idx="5">
                  <c:v>4.6399999999999997</c:v>
                </c:pt>
                <c:pt idx="6">
                  <c:v>4.82</c:v>
                </c:pt>
                <c:pt idx="7">
                  <c:v>4.97</c:v>
                </c:pt>
                <c:pt idx="8">
                  <c:v>5.25</c:v>
                </c:pt>
                <c:pt idx="9">
                  <c:v>5.46</c:v>
                </c:pt>
                <c:pt idx="10">
                  <c:v>5.57</c:v>
                </c:pt>
                <c:pt idx="11">
                  <c:v>6.02</c:v>
                </c:pt>
                <c:pt idx="12">
                  <c:v>6.14</c:v>
                </c:pt>
                <c:pt idx="13">
                  <c:v>6.38</c:v>
                </c:pt>
                <c:pt idx="14">
                  <c:v>6.5699999999999967</c:v>
                </c:pt>
                <c:pt idx="15">
                  <c:v>7.1600000000000019</c:v>
                </c:pt>
                <c:pt idx="16">
                  <c:v>7.2200000000000006</c:v>
                </c:pt>
                <c:pt idx="17">
                  <c:v>7.35</c:v>
                </c:pt>
                <c:pt idx="18">
                  <c:v>7.0300000000000011</c:v>
                </c:pt>
                <c:pt idx="19">
                  <c:v>7.3100000000000023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EF-4EBE-B269-6FBD58543F6B}"/>
            </c:ext>
          </c:extLst>
        </c:ser>
        <c:ser>
          <c:idx val="5"/>
          <c:order val="3"/>
          <c:tx>
            <c:strRef>
              <c:f>Sheet1!$A$5</c:f>
              <c:strCache>
                <c:ptCount val="1"/>
                <c:pt idx="0">
                  <c:v>Investoinnit</c:v>
                </c:pt>
              </c:strCache>
            </c:strRef>
          </c:tx>
          <c:spPr>
            <a:solidFill>
              <a:srgbClr val="CCFFCC"/>
            </a:solidFill>
            <a:ln w="3175">
              <a:solidFill>
                <a:schemeClr val="tx1"/>
              </a:solidFill>
              <a:prstDash val="solid"/>
            </a:ln>
          </c:spPr>
          <c:invertIfNegative val="0"/>
          <c:dLbls>
            <c:numFmt formatCode="0.0" sourceLinked="0"/>
            <c:spPr>
              <a:noFill/>
              <a:ln w="30495">
                <a:noFill/>
              </a:ln>
            </c:spPr>
            <c:txPr>
              <a:bodyPr/>
              <a:lstStyle/>
              <a:p>
                <a:pPr>
                  <a:defRPr sz="950" b="0" i="0" u="none" strike="noStrike" baseline="0">
                    <a:solidFill>
                      <a:srgbClr val="000000"/>
                    </a:solidFill>
                    <a:latin typeface="Arial Narrow" panose="020B0606020202030204" pitchFamily="34" charset="0"/>
                    <a:ea typeface="Verdana"/>
                    <a:cs typeface="Verdana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Sheet1!$B$1:$U$1</c:f>
              <c:strCache>
                <c:ptCount val="20"/>
                <c:pt idx="0">
                  <c:v>97</c:v>
                </c:pt>
                <c:pt idx="1">
                  <c:v>98</c:v>
                </c:pt>
                <c:pt idx="2">
                  <c:v>99</c:v>
                </c:pt>
                <c:pt idx="3">
                  <c:v>00</c:v>
                </c:pt>
                <c:pt idx="4">
                  <c:v>01</c:v>
                </c:pt>
                <c:pt idx="5">
                  <c:v>02</c:v>
                </c:pt>
                <c:pt idx="6">
                  <c:v>03</c:v>
                </c:pt>
                <c:pt idx="7">
                  <c:v>04</c:v>
                </c:pt>
                <c:pt idx="8">
                  <c:v>05</c:v>
                </c:pt>
                <c:pt idx="9">
                  <c:v>06</c:v>
                </c:pt>
                <c:pt idx="10">
                  <c:v>07</c:v>
                </c:pt>
                <c:pt idx="11">
                  <c:v>08</c:v>
                </c:pt>
                <c:pt idx="12">
                  <c:v>09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16</c:v>
                </c:pt>
              </c:strCache>
            </c:strRef>
          </c:cat>
          <c:val>
            <c:numRef>
              <c:f>Sheet1!$B$5:$U$5</c:f>
              <c:numCache>
                <c:formatCode>General</c:formatCode>
                <c:ptCount val="20"/>
                <c:pt idx="0">
                  <c:v>2.2799999999999998</c:v>
                </c:pt>
                <c:pt idx="1">
                  <c:v>2.5</c:v>
                </c:pt>
                <c:pt idx="2">
                  <c:v>2.33</c:v>
                </c:pt>
                <c:pt idx="3">
                  <c:v>2.84</c:v>
                </c:pt>
                <c:pt idx="4">
                  <c:v>3.04</c:v>
                </c:pt>
                <c:pt idx="5">
                  <c:v>3</c:v>
                </c:pt>
                <c:pt idx="6">
                  <c:v>3.2</c:v>
                </c:pt>
                <c:pt idx="7">
                  <c:v>3.29</c:v>
                </c:pt>
                <c:pt idx="8">
                  <c:v>3.23</c:v>
                </c:pt>
                <c:pt idx="9">
                  <c:v>3.55</c:v>
                </c:pt>
                <c:pt idx="10">
                  <c:v>3.79</c:v>
                </c:pt>
                <c:pt idx="11">
                  <c:v>4.13</c:v>
                </c:pt>
                <c:pt idx="12">
                  <c:v>3.99</c:v>
                </c:pt>
                <c:pt idx="13">
                  <c:v>5.69</c:v>
                </c:pt>
                <c:pt idx="14">
                  <c:v>4.3099999999999996</c:v>
                </c:pt>
                <c:pt idx="15">
                  <c:v>4.59</c:v>
                </c:pt>
                <c:pt idx="16">
                  <c:v>4.7</c:v>
                </c:pt>
                <c:pt idx="17">
                  <c:v>7.62</c:v>
                </c:pt>
                <c:pt idx="18">
                  <c:v>4.42</c:v>
                </c:pt>
                <c:pt idx="19">
                  <c:v>4.34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AEF-4EBE-B269-6FBD58543F6B}"/>
            </c:ext>
          </c:extLst>
        </c:ser>
        <c:ser>
          <c:idx val="6"/>
          <c:order val="4"/>
          <c:tx>
            <c:strRef>
              <c:f>Sheet1!$A$6</c:f>
              <c:strCache>
                <c:ptCount val="1"/>
                <c:pt idx="0">
                  <c:v>Muut kulut 3)</c:v>
                </c:pt>
              </c:strCache>
            </c:strRef>
          </c:tx>
          <c:spPr>
            <a:solidFill>
              <a:srgbClr val="C0C0C0"/>
            </a:solidFill>
            <a:ln w="3175">
              <a:solidFill>
                <a:schemeClr val="tx1"/>
              </a:solidFill>
              <a:prstDash val="solid"/>
            </a:ln>
          </c:spPr>
          <c:invertIfNegative val="0"/>
          <c:dLbls>
            <c:numFmt formatCode="0.0" sourceLinked="0"/>
            <c:spPr>
              <a:noFill/>
              <a:ln w="30495">
                <a:noFill/>
              </a:ln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Verdana"/>
                    <a:cs typeface="Verdana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Sheet1!$B$1:$U$1</c:f>
              <c:strCache>
                <c:ptCount val="20"/>
                <c:pt idx="0">
                  <c:v>97</c:v>
                </c:pt>
                <c:pt idx="1">
                  <c:v>98</c:v>
                </c:pt>
                <c:pt idx="2">
                  <c:v>99</c:v>
                </c:pt>
                <c:pt idx="3">
                  <c:v>00</c:v>
                </c:pt>
                <c:pt idx="4">
                  <c:v>01</c:v>
                </c:pt>
                <c:pt idx="5">
                  <c:v>02</c:v>
                </c:pt>
                <c:pt idx="6">
                  <c:v>03</c:v>
                </c:pt>
                <c:pt idx="7">
                  <c:v>04</c:v>
                </c:pt>
                <c:pt idx="8">
                  <c:v>05</c:v>
                </c:pt>
                <c:pt idx="9">
                  <c:v>06</c:v>
                </c:pt>
                <c:pt idx="10">
                  <c:v>07</c:v>
                </c:pt>
                <c:pt idx="11">
                  <c:v>08</c:v>
                </c:pt>
                <c:pt idx="12">
                  <c:v>09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16</c:v>
                </c:pt>
              </c:strCache>
            </c:strRef>
          </c:cat>
          <c:val>
            <c:numRef>
              <c:f>Sheet1!$B$6:$U$6</c:f>
              <c:numCache>
                <c:formatCode>General</c:formatCode>
                <c:ptCount val="20"/>
                <c:pt idx="0">
                  <c:v>2.74</c:v>
                </c:pt>
                <c:pt idx="1">
                  <c:v>2.33</c:v>
                </c:pt>
                <c:pt idx="2">
                  <c:v>2.3199999999999998</c:v>
                </c:pt>
                <c:pt idx="3">
                  <c:v>2.2599999999999998</c:v>
                </c:pt>
                <c:pt idx="4">
                  <c:v>2.2799999999999998</c:v>
                </c:pt>
                <c:pt idx="5">
                  <c:v>1.72</c:v>
                </c:pt>
                <c:pt idx="6">
                  <c:v>1.32</c:v>
                </c:pt>
                <c:pt idx="7">
                  <c:v>1.34</c:v>
                </c:pt>
                <c:pt idx="8">
                  <c:v>1.57</c:v>
                </c:pt>
                <c:pt idx="9">
                  <c:v>1.85</c:v>
                </c:pt>
                <c:pt idx="10">
                  <c:v>1.68</c:v>
                </c:pt>
                <c:pt idx="11">
                  <c:v>2.12</c:v>
                </c:pt>
                <c:pt idx="12">
                  <c:v>1.96</c:v>
                </c:pt>
                <c:pt idx="13">
                  <c:v>3.0200000000000005</c:v>
                </c:pt>
                <c:pt idx="14">
                  <c:v>2.3500000000000041</c:v>
                </c:pt>
                <c:pt idx="15">
                  <c:v>2.0699999999999967</c:v>
                </c:pt>
                <c:pt idx="16">
                  <c:v>2.7600000000000007</c:v>
                </c:pt>
                <c:pt idx="17">
                  <c:v>3.6300000000000017</c:v>
                </c:pt>
                <c:pt idx="18">
                  <c:v>2.9300000000000015</c:v>
                </c:pt>
                <c:pt idx="19">
                  <c:v>2.6999999999999993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EF-4EBE-B269-6FBD58543F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220955008"/>
        <c:axId val="220956544"/>
      </c:barChart>
      <c:catAx>
        <c:axId val="220955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81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50" b="0" i="0" u="none" strike="noStrike" baseline="0">
                <a:solidFill>
                  <a:schemeClr val="accent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22095654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220956544"/>
        <c:scaling>
          <c:orientation val="minMax"/>
          <c:max val="55"/>
          <c:min val="0"/>
        </c:scaling>
        <c:delete val="0"/>
        <c:axPos val="l"/>
        <c:majorGridlines>
          <c:spPr>
            <a:ln w="3173">
              <a:solidFill>
                <a:schemeClr val="tx1"/>
              </a:solidFill>
              <a:prstDash val="sysDot"/>
            </a:ln>
          </c:spPr>
        </c:majorGridlines>
        <c:numFmt formatCode="0" sourceLinked="0"/>
        <c:majorTickMark val="out"/>
        <c:minorTickMark val="in"/>
        <c:tickLblPos val="nextTo"/>
        <c:spPr>
          <a:ln w="381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2060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220955008"/>
        <c:crosses val="autoZero"/>
        <c:crossBetween val="between"/>
        <c:majorUnit val="5"/>
        <c:minorUnit val="1"/>
      </c:valAx>
      <c:spPr>
        <a:noFill/>
        <a:ln w="9525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0320354245794972"/>
          <c:y val="5.9206753856156112E-2"/>
          <c:w val="0.32931110750635251"/>
          <c:h val="0.27292014293179795"/>
        </c:manualLayout>
      </c:layout>
      <c:overlay val="0"/>
      <c:spPr>
        <a:solidFill>
          <a:schemeClr val="bg1"/>
        </a:solidFill>
        <a:ln w="3812">
          <a:solidFill>
            <a:schemeClr val="tx1"/>
          </a:solidFill>
          <a:prstDash val="solid"/>
        </a:ln>
      </c:spPr>
      <c:txPr>
        <a:bodyPr/>
        <a:lstStyle/>
        <a:p>
          <a:pPr>
            <a:defRPr sz="1150" b="0" i="0" u="none" strike="noStrike" baseline="0">
              <a:solidFill>
                <a:srgbClr val="002060"/>
              </a:solidFill>
              <a:latin typeface="Verdana"/>
              <a:ea typeface="Verdana"/>
              <a:cs typeface="Verdana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60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8"/>
          <c:y val="3.3492822966507178E-2"/>
          <c:w val="0.90239999999999998"/>
          <c:h val="0.64271843489017155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Palkat ja muut henk.kulut</c:v>
                </c:pt>
              </c:strCache>
            </c:strRef>
          </c:tx>
          <c:spPr>
            <a:solidFill>
              <a:srgbClr val="FF99CC"/>
            </a:solidFill>
            <a:ln w="3175">
              <a:solidFill>
                <a:schemeClr val="tx1"/>
              </a:solidFill>
              <a:prstDash val="solid"/>
            </a:ln>
          </c:spPr>
          <c:invertIfNegative val="0"/>
          <c:dLbls>
            <c:numFmt formatCode="0.0" sourceLinked="0"/>
            <c:spPr>
              <a:noFill/>
              <a:ln w="33680">
                <a:noFill/>
              </a:ln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Verdana"/>
                    <a:cs typeface="Verdana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Sheet1!$B$1:$U$1</c:f>
              <c:strCache>
                <c:ptCount val="20"/>
                <c:pt idx="0">
                  <c:v>97</c:v>
                </c:pt>
                <c:pt idx="1">
                  <c:v>98</c:v>
                </c:pt>
                <c:pt idx="2">
                  <c:v>99</c:v>
                </c:pt>
                <c:pt idx="3">
                  <c:v>00</c:v>
                </c:pt>
                <c:pt idx="4">
                  <c:v>01</c:v>
                </c:pt>
                <c:pt idx="5">
                  <c:v>02</c:v>
                </c:pt>
                <c:pt idx="6">
                  <c:v>03</c:v>
                </c:pt>
                <c:pt idx="7">
                  <c:v>04</c:v>
                </c:pt>
                <c:pt idx="8">
                  <c:v>05</c:v>
                </c:pt>
                <c:pt idx="9">
                  <c:v>06</c:v>
                </c:pt>
                <c:pt idx="10">
                  <c:v>07</c:v>
                </c:pt>
                <c:pt idx="11">
                  <c:v>08</c:v>
                </c:pt>
                <c:pt idx="12">
                  <c:v>09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16</c:v>
                </c:pt>
              </c:strCache>
            </c:strRef>
          </c:cat>
          <c:val>
            <c:numRef>
              <c:f>Sheet1!$B$2:$U$2</c:f>
              <c:numCache>
                <c:formatCode>General</c:formatCode>
                <c:ptCount val="20"/>
                <c:pt idx="0">
                  <c:v>50.2</c:v>
                </c:pt>
                <c:pt idx="1">
                  <c:v>50.9</c:v>
                </c:pt>
                <c:pt idx="2">
                  <c:v>51.4</c:v>
                </c:pt>
                <c:pt idx="3">
                  <c:v>50.5</c:v>
                </c:pt>
                <c:pt idx="4">
                  <c:v>50.4</c:v>
                </c:pt>
                <c:pt idx="5">
                  <c:v>51.8</c:v>
                </c:pt>
                <c:pt idx="6">
                  <c:v>52.5</c:v>
                </c:pt>
                <c:pt idx="7">
                  <c:v>52.3</c:v>
                </c:pt>
                <c:pt idx="8">
                  <c:v>52</c:v>
                </c:pt>
                <c:pt idx="9">
                  <c:v>51</c:v>
                </c:pt>
                <c:pt idx="10">
                  <c:v>51.1</c:v>
                </c:pt>
                <c:pt idx="11">
                  <c:v>49.7</c:v>
                </c:pt>
                <c:pt idx="12">
                  <c:v>49.6</c:v>
                </c:pt>
                <c:pt idx="13">
                  <c:v>45.8</c:v>
                </c:pt>
                <c:pt idx="14">
                  <c:v>48</c:v>
                </c:pt>
                <c:pt idx="15">
                  <c:v>47.8</c:v>
                </c:pt>
                <c:pt idx="16">
                  <c:v>46.599999999999994</c:v>
                </c:pt>
                <c:pt idx="17">
                  <c:v>42.7</c:v>
                </c:pt>
                <c:pt idx="18">
                  <c:v>47.7</c:v>
                </c:pt>
                <c:pt idx="19">
                  <c:v>47.1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CE-4297-8006-E3AE7E7FEB68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Palvelujen ostot</c:v>
                </c:pt>
              </c:strCache>
            </c:strRef>
          </c:tx>
          <c:spPr>
            <a:solidFill>
              <a:srgbClr val="99CCFF"/>
            </a:solidFill>
            <a:ln w="3175">
              <a:solidFill>
                <a:schemeClr val="tx1"/>
              </a:solidFill>
              <a:prstDash val="solid"/>
            </a:ln>
          </c:spPr>
          <c:invertIfNegative val="0"/>
          <c:dLbls>
            <c:numFmt formatCode="0.0" sourceLinked="0"/>
            <c:spPr>
              <a:noFill/>
              <a:ln w="33680">
                <a:noFill/>
              </a:ln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Verdana"/>
                    <a:cs typeface="Verdana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Sheet1!$B$1:$U$1</c:f>
              <c:strCache>
                <c:ptCount val="20"/>
                <c:pt idx="0">
                  <c:v>97</c:v>
                </c:pt>
                <c:pt idx="1">
                  <c:v>98</c:v>
                </c:pt>
                <c:pt idx="2">
                  <c:v>99</c:v>
                </c:pt>
                <c:pt idx="3">
                  <c:v>00</c:v>
                </c:pt>
                <c:pt idx="4">
                  <c:v>01</c:v>
                </c:pt>
                <c:pt idx="5">
                  <c:v>02</c:v>
                </c:pt>
                <c:pt idx="6">
                  <c:v>03</c:v>
                </c:pt>
                <c:pt idx="7">
                  <c:v>04</c:v>
                </c:pt>
                <c:pt idx="8">
                  <c:v>05</c:v>
                </c:pt>
                <c:pt idx="9">
                  <c:v>06</c:v>
                </c:pt>
                <c:pt idx="10">
                  <c:v>07</c:v>
                </c:pt>
                <c:pt idx="11">
                  <c:v>08</c:v>
                </c:pt>
                <c:pt idx="12">
                  <c:v>09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16</c:v>
                </c:pt>
              </c:strCache>
            </c:strRef>
          </c:cat>
          <c:val>
            <c:numRef>
              <c:f>Sheet1!$B$3:$U$3</c:f>
              <c:numCache>
                <c:formatCode>General</c:formatCode>
                <c:ptCount val="20"/>
                <c:pt idx="0">
                  <c:v>10.7</c:v>
                </c:pt>
                <c:pt idx="1">
                  <c:v>11.3</c:v>
                </c:pt>
                <c:pt idx="2">
                  <c:v>12</c:v>
                </c:pt>
                <c:pt idx="3">
                  <c:v>12.8</c:v>
                </c:pt>
                <c:pt idx="4">
                  <c:v>13.3</c:v>
                </c:pt>
                <c:pt idx="5">
                  <c:v>14.1</c:v>
                </c:pt>
                <c:pt idx="6">
                  <c:v>14.5</c:v>
                </c:pt>
                <c:pt idx="7">
                  <c:v>15.3</c:v>
                </c:pt>
                <c:pt idx="8">
                  <c:v>15.7</c:v>
                </c:pt>
                <c:pt idx="9">
                  <c:v>16.100000000000001</c:v>
                </c:pt>
                <c:pt idx="10">
                  <c:v>16.8</c:v>
                </c:pt>
                <c:pt idx="11">
                  <c:v>17.5</c:v>
                </c:pt>
                <c:pt idx="12">
                  <c:v>19</c:v>
                </c:pt>
                <c:pt idx="13">
                  <c:v>18.8</c:v>
                </c:pt>
                <c:pt idx="14">
                  <c:v>20.7</c:v>
                </c:pt>
                <c:pt idx="15">
                  <c:v>21.1</c:v>
                </c:pt>
                <c:pt idx="16">
                  <c:v>21.4</c:v>
                </c:pt>
                <c:pt idx="17">
                  <c:v>19.899999999999999</c:v>
                </c:pt>
                <c:pt idx="18">
                  <c:v>19.8</c:v>
                </c:pt>
                <c:pt idx="19">
                  <c:v>20.5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CE-4297-8006-E3AE7E7FEB68}"/>
            </c:ext>
          </c:extLst>
        </c:ser>
        <c:ser>
          <c:idx val="0"/>
          <c:order val="2"/>
          <c:tx>
            <c:strRef>
              <c:f>Sheet1!$A$4</c:f>
              <c:strCache>
                <c:ptCount val="1"/>
                <c:pt idx="0">
                  <c:v>Muut toimintakulut 2)</c:v>
                </c:pt>
              </c:strCache>
            </c:strRef>
          </c:tx>
          <c:spPr>
            <a:solidFill>
              <a:srgbClr val="FFCC99"/>
            </a:solidFill>
            <a:ln w="3175">
              <a:solidFill>
                <a:schemeClr val="tx1"/>
              </a:solidFill>
              <a:prstDash val="solid"/>
            </a:ln>
          </c:spPr>
          <c:invertIfNegative val="0"/>
          <c:dLbls>
            <c:numFmt formatCode="0.0" sourceLinked="0"/>
            <c:spPr>
              <a:noFill/>
              <a:ln w="33680">
                <a:noFill/>
              </a:ln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Verdana"/>
                    <a:cs typeface="Verdana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Sheet1!$B$1:$U$1</c:f>
              <c:strCache>
                <c:ptCount val="20"/>
                <c:pt idx="0">
                  <c:v>97</c:v>
                </c:pt>
                <c:pt idx="1">
                  <c:v>98</c:v>
                </c:pt>
                <c:pt idx="2">
                  <c:v>99</c:v>
                </c:pt>
                <c:pt idx="3">
                  <c:v>00</c:v>
                </c:pt>
                <c:pt idx="4">
                  <c:v>01</c:v>
                </c:pt>
                <c:pt idx="5">
                  <c:v>02</c:v>
                </c:pt>
                <c:pt idx="6">
                  <c:v>03</c:v>
                </c:pt>
                <c:pt idx="7">
                  <c:v>04</c:v>
                </c:pt>
                <c:pt idx="8">
                  <c:v>05</c:v>
                </c:pt>
                <c:pt idx="9">
                  <c:v>06</c:v>
                </c:pt>
                <c:pt idx="10">
                  <c:v>07</c:v>
                </c:pt>
                <c:pt idx="11">
                  <c:v>08</c:v>
                </c:pt>
                <c:pt idx="12">
                  <c:v>09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16</c:v>
                </c:pt>
              </c:strCache>
            </c:strRef>
          </c:cat>
          <c:val>
            <c:numRef>
              <c:f>Sheet1!$B$4:$U$4</c:f>
              <c:numCache>
                <c:formatCode>General</c:formatCode>
                <c:ptCount val="20"/>
                <c:pt idx="0">
                  <c:v>17.399999999999999</c:v>
                </c:pt>
                <c:pt idx="1">
                  <c:v>17.2</c:v>
                </c:pt>
                <c:pt idx="2">
                  <c:v>17.100000000000001</c:v>
                </c:pt>
                <c:pt idx="3">
                  <c:v>16.600000000000001</c:v>
                </c:pt>
                <c:pt idx="4">
                  <c:v>16.600000000000001</c:v>
                </c:pt>
                <c:pt idx="5">
                  <c:v>16.899999999999999</c:v>
                </c:pt>
                <c:pt idx="6">
                  <c:v>17.100000000000001</c:v>
                </c:pt>
                <c:pt idx="7">
                  <c:v>16.8</c:v>
                </c:pt>
                <c:pt idx="8">
                  <c:v>16.899999999999999</c:v>
                </c:pt>
                <c:pt idx="9">
                  <c:v>16.600000000000001</c:v>
                </c:pt>
                <c:pt idx="10">
                  <c:v>16.2</c:v>
                </c:pt>
                <c:pt idx="11">
                  <c:v>16.100000000000001</c:v>
                </c:pt>
                <c:pt idx="12">
                  <c:v>16</c:v>
                </c:pt>
                <c:pt idx="13">
                  <c:v>14.9</c:v>
                </c:pt>
                <c:pt idx="14">
                  <c:v>15.5</c:v>
                </c:pt>
                <c:pt idx="15">
                  <c:v>15.600000000000001</c:v>
                </c:pt>
                <c:pt idx="16">
                  <c:v>15.70000000000001</c:v>
                </c:pt>
                <c:pt idx="17">
                  <c:v>14.800000000000004</c:v>
                </c:pt>
                <c:pt idx="18">
                  <c:v>15.799999999999994</c:v>
                </c:pt>
                <c:pt idx="19">
                  <c:v>16.499999999999993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3CE-4297-8006-E3AE7E7FEB68}"/>
            </c:ext>
          </c:extLst>
        </c:ser>
        <c:ser>
          <c:idx val="5"/>
          <c:order val="3"/>
          <c:tx>
            <c:strRef>
              <c:f>Sheet1!$A$5</c:f>
              <c:strCache>
                <c:ptCount val="1"/>
                <c:pt idx="0">
                  <c:v>Investoinnit</c:v>
                </c:pt>
              </c:strCache>
            </c:strRef>
          </c:tx>
          <c:spPr>
            <a:solidFill>
              <a:srgbClr val="CCFFCC"/>
            </a:solidFill>
            <a:ln w="3175">
              <a:solidFill>
                <a:schemeClr val="tx1"/>
              </a:solidFill>
              <a:prstDash val="solid"/>
            </a:ln>
          </c:spPr>
          <c:invertIfNegative val="0"/>
          <c:dLbls>
            <c:numFmt formatCode="0.0" sourceLinked="0"/>
            <c:spPr>
              <a:noFill/>
              <a:ln w="33680">
                <a:noFill/>
              </a:ln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Arial Narrow" panose="020B0606020202030204" pitchFamily="34" charset="0"/>
                    <a:ea typeface="Verdana"/>
                    <a:cs typeface="Verdana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Sheet1!$B$1:$U$1</c:f>
              <c:strCache>
                <c:ptCount val="20"/>
                <c:pt idx="0">
                  <c:v>97</c:v>
                </c:pt>
                <c:pt idx="1">
                  <c:v>98</c:v>
                </c:pt>
                <c:pt idx="2">
                  <c:v>99</c:v>
                </c:pt>
                <c:pt idx="3">
                  <c:v>00</c:v>
                </c:pt>
                <c:pt idx="4">
                  <c:v>01</c:v>
                </c:pt>
                <c:pt idx="5">
                  <c:v>02</c:v>
                </c:pt>
                <c:pt idx="6">
                  <c:v>03</c:v>
                </c:pt>
                <c:pt idx="7">
                  <c:v>04</c:v>
                </c:pt>
                <c:pt idx="8">
                  <c:v>05</c:v>
                </c:pt>
                <c:pt idx="9">
                  <c:v>06</c:v>
                </c:pt>
                <c:pt idx="10">
                  <c:v>07</c:v>
                </c:pt>
                <c:pt idx="11">
                  <c:v>08</c:v>
                </c:pt>
                <c:pt idx="12">
                  <c:v>09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16</c:v>
                </c:pt>
              </c:strCache>
            </c:strRef>
          </c:cat>
          <c:val>
            <c:numRef>
              <c:f>Sheet1!$B$5:$U$5</c:f>
              <c:numCache>
                <c:formatCode>General</c:formatCode>
                <c:ptCount val="20"/>
                <c:pt idx="0">
                  <c:v>9.8000000000000007</c:v>
                </c:pt>
                <c:pt idx="1">
                  <c:v>10.6</c:v>
                </c:pt>
                <c:pt idx="2">
                  <c:v>9.8000000000000007</c:v>
                </c:pt>
                <c:pt idx="3">
                  <c:v>11.2</c:v>
                </c:pt>
                <c:pt idx="4">
                  <c:v>11.3</c:v>
                </c:pt>
                <c:pt idx="5">
                  <c:v>10.9</c:v>
                </c:pt>
                <c:pt idx="6">
                  <c:v>11.3</c:v>
                </c:pt>
                <c:pt idx="7">
                  <c:v>11.1</c:v>
                </c:pt>
                <c:pt idx="8">
                  <c:v>10.4</c:v>
                </c:pt>
                <c:pt idx="9">
                  <c:v>10.8</c:v>
                </c:pt>
                <c:pt idx="10">
                  <c:v>11</c:v>
                </c:pt>
                <c:pt idx="11">
                  <c:v>11</c:v>
                </c:pt>
                <c:pt idx="12">
                  <c:v>10.4</c:v>
                </c:pt>
                <c:pt idx="13">
                  <c:v>13.4</c:v>
                </c:pt>
                <c:pt idx="14">
                  <c:v>10.199999999999999</c:v>
                </c:pt>
                <c:pt idx="15">
                  <c:v>10.4</c:v>
                </c:pt>
                <c:pt idx="16">
                  <c:v>10.3</c:v>
                </c:pt>
                <c:pt idx="17">
                  <c:v>15.3</c:v>
                </c:pt>
                <c:pt idx="18">
                  <c:v>10</c:v>
                </c:pt>
                <c:pt idx="19">
                  <c:v>9.8000000000000007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3CE-4297-8006-E3AE7E7FEB68}"/>
            </c:ext>
          </c:extLst>
        </c:ser>
        <c:ser>
          <c:idx val="6"/>
          <c:order val="4"/>
          <c:tx>
            <c:strRef>
              <c:f>Sheet1!$A$6</c:f>
              <c:strCache>
                <c:ptCount val="1"/>
                <c:pt idx="0">
                  <c:v>Muut kulut 3)</c:v>
                </c:pt>
              </c:strCache>
            </c:strRef>
          </c:tx>
          <c:spPr>
            <a:solidFill>
              <a:srgbClr val="C0C0C0"/>
            </a:solidFill>
            <a:ln w="3175">
              <a:solidFill>
                <a:schemeClr val="tx1"/>
              </a:solidFill>
              <a:prstDash val="solid"/>
            </a:ln>
          </c:spPr>
          <c:invertIfNegative val="0"/>
          <c:dLbls>
            <c:numFmt formatCode="0.0" sourceLinked="0"/>
            <c:spPr>
              <a:noFill/>
              <a:ln w="33680">
                <a:noFill/>
              </a:ln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Verdana"/>
                    <a:cs typeface="Verdana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Sheet1!$B$1:$U$1</c:f>
              <c:strCache>
                <c:ptCount val="20"/>
                <c:pt idx="0">
                  <c:v>97</c:v>
                </c:pt>
                <c:pt idx="1">
                  <c:v>98</c:v>
                </c:pt>
                <c:pt idx="2">
                  <c:v>99</c:v>
                </c:pt>
                <c:pt idx="3">
                  <c:v>00</c:v>
                </c:pt>
                <c:pt idx="4">
                  <c:v>01</c:v>
                </c:pt>
                <c:pt idx="5">
                  <c:v>02</c:v>
                </c:pt>
                <c:pt idx="6">
                  <c:v>03</c:v>
                </c:pt>
                <c:pt idx="7">
                  <c:v>04</c:v>
                </c:pt>
                <c:pt idx="8">
                  <c:v>05</c:v>
                </c:pt>
                <c:pt idx="9">
                  <c:v>06</c:v>
                </c:pt>
                <c:pt idx="10">
                  <c:v>07</c:v>
                </c:pt>
                <c:pt idx="11">
                  <c:v>08</c:v>
                </c:pt>
                <c:pt idx="12">
                  <c:v>09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16</c:v>
                </c:pt>
              </c:strCache>
            </c:strRef>
          </c:cat>
          <c:val>
            <c:numRef>
              <c:f>Sheet1!$B$6:$U$6</c:f>
              <c:numCache>
                <c:formatCode>General</c:formatCode>
                <c:ptCount val="20"/>
                <c:pt idx="0">
                  <c:v>11.899999999999995</c:v>
                </c:pt>
                <c:pt idx="1">
                  <c:v>9.9999999999999982</c:v>
                </c:pt>
                <c:pt idx="2">
                  <c:v>9.6999999999999993</c:v>
                </c:pt>
                <c:pt idx="3">
                  <c:v>8.9000000000000021</c:v>
                </c:pt>
                <c:pt idx="4">
                  <c:v>8.399999999999995</c:v>
                </c:pt>
                <c:pt idx="5">
                  <c:v>6.3000000000000025</c:v>
                </c:pt>
                <c:pt idx="6">
                  <c:v>4.5999999999999979</c:v>
                </c:pt>
                <c:pt idx="7">
                  <c:v>4.5000000000000053</c:v>
                </c:pt>
                <c:pt idx="8">
                  <c:v>4.9999999999999982</c:v>
                </c:pt>
                <c:pt idx="9">
                  <c:v>5.4999999999999964</c:v>
                </c:pt>
                <c:pt idx="10">
                  <c:v>4.899999999999995</c:v>
                </c:pt>
                <c:pt idx="11">
                  <c:v>5.6999999999999957</c:v>
                </c:pt>
                <c:pt idx="12">
                  <c:v>4.9999999999999982</c:v>
                </c:pt>
                <c:pt idx="13">
                  <c:v>7.1000000000000068</c:v>
                </c:pt>
                <c:pt idx="14">
                  <c:v>5.6000000000000014</c:v>
                </c:pt>
                <c:pt idx="15">
                  <c:v>5.0999999999999996</c:v>
                </c:pt>
                <c:pt idx="16">
                  <c:v>5.9999999999999964</c:v>
                </c:pt>
                <c:pt idx="17">
                  <c:v>7.2999999999999936</c:v>
                </c:pt>
                <c:pt idx="18">
                  <c:v>6.7000000000000064</c:v>
                </c:pt>
                <c:pt idx="19">
                  <c:v>6.100000000000005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3CE-4297-8006-E3AE7E7FEB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overlap val="100"/>
        <c:axId val="226199040"/>
        <c:axId val="226200576"/>
      </c:barChart>
      <c:catAx>
        <c:axId val="226199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421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50" b="0" i="0" u="none" strike="noStrike" baseline="0">
                <a:solidFill>
                  <a:srgbClr val="002060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22620057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226200576"/>
        <c:scaling>
          <c:orientation val="minMax"/>
          <c:max val="1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sysDot"/>
            </a:ln>
          </c:spPr>
        </c:majorGridlines>
        <c:numFmt formatCode="0" sourceLinked="0"/>
        <c:majorTickMark val="out"/>
        <c:minorTickMark val="in"/>
        <c:tickLblPos val="nextTo"/>
        <c:spPr>
          <a:ln w="421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2060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226199040"/>
        <c:crosses val="autoZero"/>
        <c:crossBetween val="between"/>
        <c:majorUnit val="10"/>
        <c:minorUnit val="5"/>
      </c:valAx>
      <c:spPr>
        <a:noFill/>
        <a:ln w="9525">
          <a:solidFill>
            <a:schemeClr val="tx1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5.2453742763455324E-2"/>
          <c:y val="0.75356999338287423"/>
          <c:w val="0.92825659635178048"/>
          <c:h val="9.8087768772041908E-2"/>
        </c:manualLayout>
      </c:layout>
      <c:overlay val="0"/>
      <c:spPr>
        <a:solidFill>
          <a:schemeClr val="bg1"/>
        </a:solidFill>
        <a:ln w="4211">
          <a:solidFill>
            <a:schemeClr val="tx1"/>
          </a:solidFill>
          <a:prstDash val="solid"/>
        </a:ln>
      </c:spPr>
      <c:txPr>
        <a:bodyPr/>
        <a:lstStyle/>
        <a:p>
          <a:pPr>
            <a:defRPr sz="1150" b="0" i="0" u="none" strike="noStrike" baseline="0">
              <a:solidFill>
                <a:srgbClr val="002060"/>
              </a:solidFill>
              <a:latin typeface="Verdana"/>
              <a:ea typeface="Verdana"/>
              <a:cs typeface="Verdana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354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904761904761907E-2"/>
          <c:y val="3.3492822966507178E-2"/>
          <c:w val="0.92063492063492058"/>
          <c:h val="0.84245130882235808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Verotulot</c:v>
                </c:pt>
              </c:strCache>
            </c:strRef>
          </c:tx>
          <c:spPr>
            <a:solidFill>
              <a:srgbClr val="FF99CC"/>
            </a:solidFill>
            <a:ln w="3175">
              <a:solidFill>
                <a:schemeClr val="tx1"/>
              </a:solidFill>
              <a:prstDash val="solid"/>
            </a:ln>
          </c:spPr>
          <c:invertIfNegative val="0"/>
          <c:dLbls>
            <c:numFmt formatCode="0.0" sourceLinked="0"/>
            <c:spPr>
              <a:noFill/>
              <a:ln w="30495">
                <a:noFill/>
              </a:ln>
            </c:spPr>
            <c:txPr>
              <a:bodyPr/>
              <a:lstStyle/>
              <a:p>
                <a:pPr>
                  <a:defRPr sz="950" b="0" i="0" u="none" strike="noStrike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Verdana"/>
                    <a:cs typeface="Verdana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Sheet1!$B$1:$U$1</c:f>
              <c:strCache>
                <c:ptCount val="20"/>
                <c:pt idx="0">
                  <c:v>97</c:v>
                </c:pt>
                <c:pt idx="1">
                  <c:v>98</c:v>
                </c:pt>
                <c:pt idx="2">
                  <c:v>99</c:v>
                </c:pt>
                <c:pt idx="3">
                  <c:v>00</c:v>
                </c:pt>
                <c:pt idx="4">
                  <c:v>01</c:v>
                </c:pt>
                <c:pt idx="5">
                  <c:v>02</c:v>
                </c:pt>
                <c:pt idx="6">
                  <c:v>03</c:v>
                </c:pt>
                <c:pt idx="7">
                  <c:v>04</c:v>
                </c:pt>
                <c:pt idx="8">
                  <c:v>05</c:v>
                </c:pt>
                <c:pt idx="9">
                  <c:v>06</c:v>
                </c:pt>
                <c:pt idx="10">
                  <c:v>07</c:v>
                </c:pt>
                <c:pt idx="11">
                  <c:v>08</c:v>
                </c:pt>
                <c:pt idx="12">
                  <c:v>09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16</c:v>
                </c:pt>
              </c:strCache>
            </c:strRef>
          </c:cat>
          <c:val>
            <c:numRef>
              <c:f>Sheet1!$B$2:$U$2</c:f>
              <c:numCache>
                <c:formatCode>General</c:formatCode>
                <c:ptCount val="20"/>
                <c:pt idx="0">
                  <c:v>11</c:v>
                </c:pt>
                <c:pt idx="1">
                  <c:v>11.8</c:v>
                </c:pt>
                <c:pt idx="2">
                  <c:v>12.11</c:v>
                </c:pt>
                <c:pt idx="3">
                  <c:v>12.92</c:v>
                </c:pt>
                <c:pt idx="4">
                  <c:v>14.1</c:v>
                </c:pt>
                <c:pt idx="5">
                  <c:v>14.08</c:v>
                </c:pt>
                <c:pt idx="6">
                  <c:v>13.5</c:v>
                </c:pt>
                <c:pt idx="7">
                  <c:v>13.68</c:v>
                </c:pt>
                <c:pt idx="8">
                  <c:v>14.26</c:v>
                </c:pt>
                <c:pt idx="9">
                  <c:v>15.17</c:v>
                </c:pt>
                <c:pt idx="10">
                  <c:v>16.3</c:v>
                </c:pt>
                <c:pt idx="11">
                  <c:v>17.53</c:v>
                </c:pt>
                <c:pt idx="12">
                  <c:v>17.61</c:v>
                </c:pt>
                <c:pt idx="13">
                  <c:v>18.350000000000001</c:v>
                </c:pt>
                <c:pt idx="14">
                  <c:v>19.07</c:v>
                </c:pt>
                <c:pt idx="15">
                  <c:v>19.32</c:v>
                </c:pt>
                <c:pt idx="16">
                  <c:v>20.64</c:v>
                </c:pt>
                <c:pt idx="17">
                  <c:v>21.18</c:v>
                </c:pt>
                <c:pt idx="18">
                  <c:v>21.77</c:v>
                </c:pt>
                <c:pt idx="19">
                  <c:v>22.1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E3-48F2-85CA-334CFCB35164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Valtionosuudet 2)</c:v>
                </c:pt>
              </c:strCache>
            </c:strRef>
          </c:tx>
          <c:spPr>
            <a:solidFill>
              <a:srgbClr val="CCFFCC"/>
            </a:solidFill>
            <a:ln w="3175">
              <a:solidFill>
                <a:schemeClr val="tx1"/>
              </a:solidFill>
              <a:prstDash val="solid"/>
            </a:ln>
          </c:spPr>
          <c:invertIfNegative val="0"/>
          <c:dLbls>
            <c:numFmt formatCode="0.0" sourceLinked="0"/>
            <c:spPr>
              <a:noFill/>
              <a:ln w="30495">
                <a:noFill/>
              </a:ln>
            </c:spPr>
            <c:txPr>
              <a:bodyPr/>
              <a:lstStyle/>
              <a:p>
                <a:pPr>
                  <a:defRPr sz="950" b="0" i="0" u="none" strike="noStrike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Verdana"/>
                    <a:cs typeface="Verdana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Sheet1!$B$1:$U$1</c:f>
              <c:strCache>
                <c:ptCount val="20"/>
                <c:pt idx="0">
                  <c:v>97</c:v>
                </c:pt>
                <c:pt idx="1">
                  <c:v>98</c:v>
                </c:pt>
                <c:pt idx="2">
                  <c:v>99</c:v>
                </c:pt>
                <c:pt idx="3">
                  <c:v>00</c:v>
                </c:pt>
                <c:pt idx="4">
                  <c:v>01</c:v>
                </c:pt>
                <c:pt idx="5">
                  <c:v>02</c:v>
                </c:pt>
                <c:pt idx="6">
                  <c:v>03</c:v>
                </c:pt>
                <c:pt idx="7">
                  <c:v>04</c:v>
                </c:pt>
                <c:pt idx="8">
                  <c:v>05</c:v>
                </c:pt>
                <c:pt idx="9">
                  <c:v>06</c:v>
                </c:pt>
                <c:pt idx="10">
                  <c:v>07</c:v>
                </c:pt>
                <c:pt idx="11">
                  <c:v>08</c:v>
                </c:pt>
                <c:pt idx="12">
                  <c:v>09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16</c:v>
                </c:pt>
              </c:strCache>
            </c:strRef>
          </c:cat>
          <c:val>
            <c:numRef>
              <c:f>Sheet1!$B$3:$U$3</c:f>
              <c:numCache>
                <c:formatCode>General</c:formatCode>
                <c:ptCount val="20"/>
                <c:pt idx="0">
                  <c:v>3.33</c:v>
                </c:pt>
                <c:pt idx="1">
                  <c:v>3.18</c:v>
                </c:pt>
                <c:pt idx="2">
                  <c:v>3.19</c:v>
                </c:pt>
                <c:pt idx="3">
                  <c:v>3.35</c:v>
                </c:pt>
                <c:pt idx="4">
                  <c:v>3.67</c:v>
                </c:pt>
                <c:pt idx="5">
                  <c:v>3.89</c:v>
                </c:pt>
                <c:pt idx="6">
                  <c:v>4.29</c:v>
                </c:pt>
                <c:pt idx="7">
                  <c:v>4.74</c:v>
                </c:pt>
                <c:pt idx="8">
                  <c:v>5.07</c:v>
                </c:pt>
                <c:pt idx="9">
                  <c:v>5.5</c:v>
                </c:pt>
                <c:pt idx="10">
                  <c:v>5.76</c:v>
                </c:pt>
                <c:pt idx="11">
                  <c:v>6.43</c:v>
                </c:pt>
                <c:pt idx="12">
                  <c:v>6.91</c:v>
                </c:pt>
                <c:pt idx="13">
                  <c:v>7.43</c:v>
                </c:pt>
                <c:pt idx="14">
                  <c:v>7.66</c:v>
                </c:pt>
                <c:pt idx="15">
                  <c:v>8.07</c:v>
                </c:pt>
                <c:pt idx="16">
                  <c:v>8.2899999999999991</c:v>
                </c:pt>
                <c:pt idx="17">
                  <c:v>8.1999999999999993</c:v>
                </c:pt>
                <c:pt idx="18">
                  <c:v>8.23</c:v>
                </c:pt>
                <c:pt idx="19">
                  <c:v>8.83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E3-48F2-85CA-334CFCB35164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Toimintatuotot</c:v>
                </c:pt>
              </c:strCache>
            </c:strRef>
          </c:tx>
          <c:spPr>
            <a:solidFill>
              <a:srgbClr val="99CCFF"/>
            </a:solidFill>
            <a:ln w="3175">
              <a:solidFill>
                <a:schemeClr val="tx1"/>
              </a:solidFill>
              <a:prstDash val="solid"/>
            </a:ln>
          </c:spPr>
          <c:invertIfNegative val="0"/>
          <c:dLbls>
            <c:numFmt formatCode="0.0" sourceLinked="0"/>
            <c:spPr>
              <a:noFill/>
              <a:ln w="30495">
                <a:noFill/>
              </a:ln>
            </c:spPr>
            <c:txPr>
              <a:bodyPr/>
              <a:lstStyle/>
              <a:p>
                <a:pPr>
                  <a:defRPr sz="950" b="0" i="0" u="none" strike="noStrike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Verdana"/>
                    <a:cs typeface="Verdana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Sheet1!$B$1:$U$1</c:f>
              <c:strCache>
                <c:ptCount val="20"/>
                <c:pt idx="0">
                  <c:v>97</c:v>
                </c:pt>
                <c:pt idx="1">
                  <c:v>98</c:v>
                </c:pt>
                <c:pt idx="2">
                  <c:v>99</c:v>
                </c:pt>
                <c:pt idx="3">
                  <c:v>00</c:v>
                </c:pt>
                <c:pt idx="4">
                  <c:v>01</c:v>
                </c:pt>
                <c:pt idx="5">
                  <c:v>02</c:v>
                </c:pt>
                <c:pt idx="6">
                  <c:v>03</c:v>
                </c:pt>
                <c:pt idx="7">
                  <c:v>04</c:v>
                </c:pt>
                <c:pt idx="8">
                  <c:v>05</c:v>
                </c:pt>
                <c:pt idx="9">
                  <c:v>06</c:v>
                </c:pt>
                <c:pt idx="10">
                  <c:v>07</c:v>
                </c:pt>
                <c:pt idx="11">
                  <c:v>08</c:v>
                </c:pt>
                <c:pt idx="12">
                  <c:v>09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16</c:v>
                </c:pt>
              </c:strCache>
            </c:strRef>
          </c:cat>
          <c:val>
            <c:numRef>
              <c:f>Sheet1!$B$4:$U$4</c:f>
              <c:numCache>
                <c:formatCode>General</c:formatCode>
                <c:ptCount val="20"/>
                <c:pt idx="0">
                  <c:v>5.8</c:v>
                </c:pt>
                <c:pt idx="1">
                  <c:v>5.97</c:v>
                </c:pt>
                <c:pt idx="2">
                  <c:v>6.16</c:v>
                </c:pt>
                <c:pt idx="3">
                  <c:v>6.39</c:v>
                </c:pt>
                <c:pt idx="4">
                  <c:v>6.64</c:v>
                </c:pt>
                <c:pt idx="5">
                  <c:v>6.99</c:v>
                </c:pt>
                <c:pt idx="6">
                  <c:v>7.45</c:v>
                </c:pt>
                <c:pt idx="7">
                  <c:v>7.89</c:v>
                </c:pt>
                <c:pt idx="8">
                  <c:v>8.3000000000000007</c:v>
                </c:pt>
                <c:pt idx="9">
                  <c:v>8.81</c:v>
                </c:pt>
                <c:pt idx="10">
                  <c:v>9.1199999999999992</c:v>
                </c:pt>
                <c:pt idx="11">
                  <c:v>9.75</c:v>
                </c:pt>
                <c:pt idx="12">
                  <c:v>10.07</c:v>
                </c:pt>
                <c:pt idx="13">
                  <c:v>10.9</c:v>
                </c:pt>
                <c:pt idx="14">
                  <c:v>11.4</c:v>
                </c:pt>
                <c:pt idx="15">
                  <c:v>11.64</c:v>
                </c:pt>
                <c:pt idx="16">
                  <c:v>11.9</c:v>
                </c:pt>
                <c:pt idx="17">
                  <c:v>11.78</c:v>
                </c:pt>
                <c:pt idx="18">
                  <c:v>9.19</c:v>
                </c:pt>
                <c:pt idx="19">
                  <c:v>9.35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DE3-48F2-85CA-334CFCB35164}"/>
            </c:ext>
          </c:extLst>
        </c:ser>
        <c:ser>
          <c:idx val="5"/>
          <c:order val="3"/>
          <c:tx>
            <c:strRef>
              <c:f>Sheet1!$A$5</c:f>
              <c:strCache>
                <c:ptCount val="1"/>
                <c:pt idx="0">
                  <c:v>Muut tuotot 3)</c:v>
                </c:pt>
              </c:strCache>
            </c:strRef>
          </c:tx>
          <c:spPr>
            <a:solidFill>
              <a:srgbClr val="C0C0C0"/>
            </a:solidFill>
            <a:ln w="3175">
              <a:solidFill>
                <a:schemeClr val="tx1"/>
              </a:solidFill>
              <a:prstDash val="solid"/>
            </a:ln>
          </c:spPr>
          <c:invertIfNegative val="0"/>
          <c:dLbls>
            <c:numFmt formatCode="0.0" sourceLinked="0"/>
            <c:spPr>
              <a:noFill/>
              <a:ln w="30495">
                <a:noFill/>
              </a:ln>
            </c:spPr>
            <c:txPr>
              <a:bodyPr/>
              <a:lstStyle/>
              <a:p>
                <a:pPr>
                  <a:defRPr sz="950" b="0" i="0" u="none" strike="noStrike" baseline="0">
                    <a:solidFill>
                      <a:srgbClr val="000000"/>
                    </a:solidFill>
                    <a:latin typeface="Arial Narrow" panose="020B0606020202030204" pitchFamily="34" charset="0"/>
                    <a:ea typeface="Verdana"/>
                    <a:cs typeface="Verdana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Sheet1!$B$1:$U$1</c:f>
              <c:strCache>
                <c:ptCount val="20"/>
                <c:pt idx="0">
                  <c:v>97</c:v>
                </c:pt>
                <c:pt idx="1">
                  <c:v>98</c:v>
                </c:pt>
                <c:pt idx="2">
                  <c:v>99</c:v>
                </c:pt>
                <c:pt idx="3">
                  <c:v>00</c:v>
                </c:pt>
                <c:pt idx="4">
                  <c:v>01</c:v>
                </c:pt>
                <c:pt idx="5">
                  <c:v>02</c:v>
                </c:pt>
                <c:pt idx="6">
                  <c:v>03</c:v>
                </c:pt>
                <c:pt idx="7">
                  <c:v>04</c:v>
                </c:pt>
                <c:pt idx="8">
                  <c:v>05</c:v>
                </c:pt>
                <c:pt idx="9">
                  <c:v>06</c:v>
                </c:pt>
                <c:pt idx="10">
                  <c:v>07</c:v>
                </c:pt>
                <c:pt idx="11">
                  <c:v>08</c:v>
                </c:pt>
                <c:pt idx="12">
                  <c:v>09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16</c:v>
                </c:pt>
              </c:strCache>
            </c:strRef>
          </c:cat>
          <c:val>
            <c:numRef>
              <c:f>Sheet1!$B$5:$U$5</c:f>
              <c:numCache>
                <c:formatCode>General</c:formatCode>
                <c:ptCount val="20"/>
                <c:pt idx="0">
                  <c:v>2.15</c:v>
                </c:pt>
                <c:pt idx="1">
                  <c:v>2.2799999999999998</c:v>
                </c:pt>
                <c:pt idx="2">
                  <c:v>2.33</c:v>
                </c:pt>
                <c:pt idx="3">
                  <c:v>2.74</c:v>
                </c:pt>
                <c:pt idx="4">
                  <c:v>2.25</c:v>
                </c:pt>
                <c:pt idx="5">
                  <c:v>2.83</c:v>
                </c:pt>
                <c:pt idx="6">
                  <c:v>2.82</c:v>
                </c:pt>
                <c:pt idx="7">
                  <c:v>3.08</c:v>
                </c:pt>
                <c:pt idx="8">
                  <c:v>3.24</c:v>
                </c:pt>
                <c:pt idx="9">
                  <c:v>3.9</c:v>
                </c:pt>
                <c:pt idx="10">
                  <c:v>3.18</c:v>
                </c:pt>
                <c:pt idx="11">
                  <c:v>3.19</c:v>
                </c:pt>
                <c:pt idx="12">
                  <c:v>3.9700000000000024</c:v>
                </c:pt>
                <c:pt idx="13">
                  <c:v>6.3800000000000008</c:v>
                </c:pt>
                <c:pt idx="14">
                  <c:v>3.5999999999999961</c:v>
                </c:pt>
                <c:pt idx="15">
                  <c:v>4.68</c:v>
                </c:pt>
                <c:pt idx="16">
                  <c:v>5.7700000000000014</c:v>
                </c:pt>
                <c:pt idx="17">
                  <c:v>8.3600000000000048</c:v>
                </c:pt>
                <c:pt idx="18">
                  <c:v>4.7199999999999971</c:v>
                </c:pt>
                <c:pt idx="19">
                  <c:v>4.3799999999999955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DE3-48F2-85CA-334CFCB351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226822400"/>
        <c:axId val="226840576"/>
      </c:barChart>
      <c:catAx>
        <c:axId val="226822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81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50" b="0" i="0" u="none" strike="noStrike" baseline="0">
                <a:solidFill>
                  <a:srgbClr val="002060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22684057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226840576"/>
        <c:scaling>
          <c:orientation val="minMax"/>
          <c:max val="55"/>
          <c:min val="0"/>
        </c:scaling>
        <c:delete val="0"/>
        <c:axPos val="l"/>
        <c:majorGridlines>
          <c:spPr>
            <a:ln w="3173">
              <a:solidFill>
                <a:schemeClr val="tx1"/>
              </a:solidFill>
              <a:prstDash val="sysDash"/>
            </a:ln>
          </c:spPr>
        </c:majorGridlines>
        <c:numFmt formatCode="0" sourceLinked="0"/>
        <c:majorTickMark val="out"/>
        <c:minorTickMark val="in"/>
        <c:tickLblPos val="nextTo"/>
        <c:spPr>
          <a:ln w="381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2060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226822400"/>
        <c:crosses val="autoZero"/>
        <c:crossBetween val="between"/>
        <c:majorUnit val="5"/>
        <c:minorUnit val="1"/>
      </c:valAx>
      <c:spPr>
        <a:noFill/>
        <a:ln w="9525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1880832685257194"/>
          <c:y val="8.9424470492335165E-2"/>
          <c:w val="0.25614709476724806"/>
          <c:h val="0.20878600586786492"/>
        </c:manualLayout>
      </c:layout>
      <c:overlay val="0"/>
      <c:spPr>
        <a:solidFill>
          <a:schemeClr val="bg1"/>
        </a:solidFill>
        <a:ln w="3812">
          <a:solidFill>
            <a:schemeClr val="tx1"/>
          </a:solidFill>
          <a:prstDash val="solid"/>
        </a:ln>
      </c:spPr>
      <c:txPr>
        <a:bodyPr/>
        <a:lstStyle/>
        <a:p>
          <a:pPr>
            <a:defRPr sz="1170" b="0" i="0" u="none" strike="noStrike" baseline="0">
              <a:solidFill>
                <a:srgbClr val="002060"/>
              </a:solidFill>
              <a:latin typeface="Verdana"/>
              <a:ea typeface="Verdana"/>
              <a:cs typeface="Verdana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60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365079365079361E-2"/>
          <c:y val="3.3492822966507178E-2"/>
          <c:w val="0.90317460317460319"/>
          <c:h val="0.74401913875598091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Verotulot</c:v>
                </c:pt>
              </c:strCache>
            </c:strRef>
          </c:tx>
          <c:spPr>
            <a:solidFill>
              <a:srgbClr val="FF99CC"/>
            </a:solidFill>
            <a:ln w="3175">
              <a:solidFill>
                <a:schemeClr val="tx1"/>
              </a:solidFill>
              <a:prstDash val="solid"/>
            </a:ln>
          </c:spPr>
          <c:invertIfNegative val="0"/>
          <c:dLbls>
            <c:numFmt formatCode="0.0" sourceLinked="0"/>
            <c:spPr>
              <a:noFill/>
              <a:ln w="31069">
                <a:noFill/>
              </a:ln>
            </c:spPr>
            <c:txPr>
              <a:bodyPr/>
              <a:lstStyle/>
              <a:p>
                <a:pPr>
                  <a:defRPr sz="950" b="0" i="0" u="none" strike="noStrike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Verdana"/>
                    <a:cs typeface="Verdana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Sheet1!$B$1:$U$1</c:f>
              <c:strCache>
                <c:ptCount val="20"/>
                <c:pt idx="0">
                  <c:v>97</c:v>
                </c:pt>
                <c:pt idx="1">
                  <c:v>98</c:v>
                </c:pt>
                <c:pt idx="2">
                  <c:v>99</c:v>
                </c:pt>
                <c:pt idx="3">
                  <c:v>00</c:v>
                </c:pt>
                <c:pt idx="4">
                  <c:v>01</c:v>
                </c:pt>
                <c:pt idx="5">
                  <c:v>02</c:v>
                </c:pt>
                <c:pt idx="6">
                  <c:v>03</c:v>
                </c:pt>
                <c:pt idx="7">
                  <c:v>04</c:v>
                </c:pt>
                <c:pt idx="8">
                  <c:v>05</c:v>
                </c:pt>
                <c:pt idx="9">
                  <c:v>06</c:v>
                </c:pt>
                <c:pt idx="10">
                  <c:v>07</c:v>
                </c:pt>
                <c:pt idx="11">
                  <c:v>08</c:v>
                </c:pt>
                <c:pt idx="12">
                  <c:v>09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16</c:v>
                </c:pt>
              </c:strCache>
            </c:strRef>
          </c:cat>
          <c:val>
            <c:numRef>
              <c:f>Sheet1!$B$2:$U$2</c:f>
              <c:numCache>
                <c:formatCode>General</c:formatCode>
                <c:ptCount val="20"/>
                <c:pt idx="0">
                  <c:v>49.3</c:v>
                </c:pt>
                <c:pt idx="1">
                  <c:v>50.8</c:v>
                </c:pt>
                <c:pt idx="2">
                  <c:v>50.9</c:v>
                </c:pt>
                <c:pt idx="3">
                  <c:v>50.9</c:v>
                </c:pt>
                <c:pt idx="4">
                  <c:v>52.9</c:v>
                </c:pt>
                <c:pt idx="5">
                  <c:v>50.7</c:v>
                </c:pt>
                <c:pt idx="6">
                  <c:v>48.1</c:v>
                </c:pt>
                <c:pt idx="7">
                  <c:v>46.6</c:v>
                </c:pt>
                <c:pt idx="8">
                  <c:v>46.2</c:v>
                </c:pt>
                <c:pt idx="9">
                  <c:v>45.4</c:v>
                </c:pt>
                <c:pt idx="10">
                  <c:v>47.4</c:v>
                </c:pt>
                <c:pt idx="11">
                  <c:v>47.5</c:v>
                </c:pt>
                <c:pt idx="12">
                  <c:v>45.7</c:v>
                </c:pt>
                <c:pt idx="13">
                  <c:v>42.6</c:v>
                </c:pt>
                <c:pt idx="14">
                  <c:v>45.7</c:v>
                </c:pt>
                <c:pt idx="15">
                  <c:v>44.2</c:v>
                </c:pt>
                <c:pt idx="16">
                  <c:v>44.3</c:v>
                </c:pt>
                <c:pt idx="17">
                  <c:v>42.8</c:v>
                </c:pt>
                <c:pt idx="18">
                  <c:v>49.6</c:v>
                </c:pt>
                <c:pt idx="19">
                  <c:v>49.5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B2-423E-832C-15522DEA2CBF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Valtionosuudet 2)</c:v>
                </c:pt>
              </c:strCache>
            </c:strRef>
          </c:tx>
          <c:spPr>
            <a:solidFill>
              <a:srgbClr val="CCFFCC"/>
            </a:solidFill>
            <a:ln w="3175">
              <a:solidFill>
                <a:schemeClr val="tx1"/>
              </a:solidFill>
              <a:prstDash val="solid"/>
            </a:ln>
          </c:spPr>
          <c:invertIfNegative val="0"/>
          <c:dLbls>
            <c:numFmt formatCode="0.0" sourceLinked="0"/>
            <c:spPr>
              <a:noFill/>
              <a:ln w="31069">
                <a:noFill/>
              </a:ln>
            </c:spPr>
            <c:txPr>
              <a:bodyPr/>
              <a:lstStyle/>
              <a:p>
                <a:pPr>
                  <a:defRPr sz="950" b="0" i="0" u="none" strike="noStrike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Verdana"/>
                    <a:cs typeface="Verdana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Sheet1!$B$1:$U$1</c:f>
              <c:strCache>
                <c:ptCount val="20"/>
                <c:pt idx="0">
                  <c:v>97</c:v>
                </c:pt>
                <c:pt idx="1">
                  <c:v>98</c:v>
                </c:pt>
                <c:pt idx="2">
                  <c:v>99</c:v>
                </c:pt>
                <c:pt idx="3">
                  <c:v>00</c:v>
                </c:pt>
                <c:pt idx="4">
                  <c:v>01</c:v>
                </c:pt>
                <c:pt idx="5">
                  <c:v>02</c:v>
                </c:pt>
                <c:pt idx="6">
                  <c:v>03</c:v>
                </c:pt>
                <c:pt idx="7">
                  <c:v>04</c:v>
                </c:pt>
                <c:pt idx="8">
                  <c:v>05</c:v>
                </c:pt>
                <c:pt idx="9">
                  <c:v>06</c:v>
                </c:pt>
                <c:pt idx="10">
                  <c:v>07</c:v>
                </c:pt>
                <c:pt idx="11">
                  <c:v>08</c:v>
                </c:pt>
                <c:pt idx="12">
                  <c:v>09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16</c:v>
                </c:pt>
              </c:strCache>
            </c:strRef>
          </c:cat>
          <c:val>
            <c:numRef>
              <c:f>Sheet1!$B$3:$U$3</c:f>
              <c:numCache>
                <c:formatCode>General</c:formatCode>
                <c:ptCount val="20"/>
                <c:pt idx="0">
                  <c:v>14.9</c:v>
                </c:pt>
                <c:pt idx="1">
                  <c:v>13.7</c:v>
                </c:pt>
                <c:pt idx="2">
                  <c:v>13.4</c:v>
                </c:pt>
                <c:pt idx="3">
                  <c:v>13.2</c:v>
                </c:pt>
                <c:pt idx="4">
                  <c:v>13.8</c:v>
                </c:pt>
                <c:pt idx="5">
                  <c:v>14</c:v>
                </c:pt>
                <c:pt idx="6">
                  <c:v>15.3</c:v>
                </c:pt>
                <c:pt idx="7">
                  <c:v>16.100000000000001</c:v>
                </c:pt>
                <c:pt idx="8">
                  <c:v>16.399999999999999</c:v>
                </c:pt>
                <c:pt idx="9">
                  <c:v>16.5</c:v>
                </c:pt>
                <c:pt idx="10">
                  <c:v>16.8</c:v>
                </c:pt>
                <c:pt idx="11">
                  <c:v>17.399999999999999</c:v>
                </c:pt>
                <c:pt idx="12">
                  <c:v>17.899999999999999</c:v>
                </c:pt>
                <c:pt idx="13">
                  <c:v>17.3</c:v>
                </c:pt>
                <c:pt idx="14">
                  <c:v>18.399999999999999</c:v>
                </c:pt>
                <c:pt idx="15">
                  <c:v>18.5</c:v>
                </c:pt>
                <c:pt idx="16">
                  <c:v>17.8</c:v>
                </c:pt>
                <c:pt idx="17">
                  <c:v>16.5</c:v>
                </c:pt>
                <c:pt idx="18">
                  <c:v>18.8</c:v>
                </c:pt>
                <c:pt idx="19">
                  <c:v>19.8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B2-423E-832C-15522DEA2CB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Toimintatuotot</c:v>
                </c:pt>
              </c:strCache>
            </c:strRef>
          </c:tx>
          <c:spPr>
            <a:solidFill>
              <a:srgbClr val="99CCFF"/>
            </a:solidFill>
            <a:ln w="3175">
              <a:solidFill>
                <a:schemeClr val="tx1"/>
              </a:solidFill>
              <a:prstDash val="solid"/>
            </a:ln>
          </c:spPr>
          <c:invertIfNegative val="0"/>
          <c:dLbls>
            <c:numFmt formatCode="0.0" sourceLinked="0"/>
            <c:spPr>
              <a:noFill/>
              <a:ln w="31069">
                <a:noFill/>
              </a:ln>
            </c:spPr>
            <c:txPr>
              <a:bodyPr/>
              <a:lstStyle/>
              <a:p>
                <a:pPr>
                  <a:defRPr sz="950" b="0" i="0" u="none" strike="noStrike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Verdana"/>
                    <a:cs typeface="Verdana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Sheet1!$B$1:$U$1</c:f>
              <c:strCache>
                <c:ptCount val="20"/>
                <c:pt idx="0">
                  <c:v>97</c:v>
                </c:pt>
                <c:pt idx="1">
                  <c:v>98</c:v>
                </c:pt>
                <c:pt idx="2">
                  <c:v>99</c:v>
                </c:pt>
                <c:pt idx="3">
                  <c:v>00</c:v>
                </c:pt>
                <c:pt idx="4">
                  <c:v>01</c:v>
                </c:pt>
                <c:pt idx="5">
                  <c:v>02</c:v>
                </c:pt>
                <c:pt idx="6">
                  <c:v>03</c:v>
                </c:pt>
                <c:pt idx="7">
                  <c:v>04</c:v>
                </c:pt>
                <c:pt idx="8">
                  <c:v>05</c:v>
                </c:pt>
                <c:pt idx="9">
                  <c:v>06</c:v>
                </c:pt>
                <c:pt idx="10">
                  <c:v>07</c:v>
                </c:pt>
                <c:pt idx="11">
                  <c:v>08</c:v>
                </c:pt>
                <c:pt idx="12">
                  <c:v>09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16</c:v>
                </c:pt>
              </c:strCache>
            </c:strRef>
          </c:cat>
          <c:val>
            <c:numRef>
              <c:f>Sheet1!$B$4:$U$4</c:f>
              <c:numCache>
                <c:formatCode>General</c:formatCode>
                <c:ptCount val="20"/>
                <c:pt idx="0">
                  <c:v>26</c:v>
                </c:pt>
                <c:pt idx="1">
                  <c:v>25.7</c:v>
                </c:pt>
                <c:pt idx="2">
                  <c:v>25.9</c:v>
                </c:pt>
                <c:pt idx="3">
                  <c:v>25.2</c:v>
                </c:pt>
                <c:pt idx="4">
                  <c:v>24.9</c:v>
                </c:pt>
                <c:pt idx="5">
                  <c:v>25.1</c:v>
                </c:pt>
                <c:pt idx="6">
                  <c:v>26.6</c:v>
                </c:pt>
                <c:pt idx="7">
                  <c:v>26.8</c:v>
                </c:pt>
                <c:pt idx="8">
                  <c:v>26.9</c:v>
                </c:pt>
                <c:pt idx="9">
                  <c:v>26.4</c:v>
                </c:pt>
                <c:pt idx="10">
                  <c:v>26.6</c:v>
                </c:pt>
                <c:pt idx="11">
                  <c:v>26.4</c:v>
                </c:pt>
                <c:pt idx="12">
                  <c:v>26.1</c:v>
                </c:pt>
                <c:pt idx="13">
                  <c:v>25.3</c:v>
                </c:pt>
                <c:pt idx="14">
                  <c:v>27.3</c:v>
                </c:pt>
                <c:pt idx="15">
                  <c:v>26.6</c:v>
                </c:pt>
                <c:pt idx="16">
                  <c:v>25.5</c:v>
                </c:pt>
                <c:pt idx="17">
                  <c:v>23.8</c:v>
                </c:pt>
                <c:pt idx="18">
                  <c:v>20.9</c:v>
                </c:pt>
                <c:pt idx="19">
                  <c:v>20.9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B2-423E-832C-15522DEA2CBF}"/>
            </c:ext>
          </c:extLst>
        </c:ser>
        <c:ser>
          <c:idx val="5"/>
          <c:order val="3"/>
          <c:tx>
            <c:strRef>
              <c:f>Sheet1!$A$5</c:f>
              <c:strCache>
                <c:ptCount val="1"/>
                <c:pt idx="0">
                  <c:v>Muut tuotot 3)</c:v>
                </c:pt>
              </c:strCache>
            </c:strRef>
          </c:tx>
          <c:spPr>
            <a:solidFill>
              <a:srgbClr val="C0C0C0"/>
            </a:solidFill>
            <a:ln w="3175">
              <a:solidFill>
                <a:schemeClr val="tx1"/>
              </a:solidFill>
              <a:prstDash val="solid"/>
            </a:ln>
          </c:spPr>
          <c:invertIfNegative val="0"/>
          <c:dLbls>
            <c:numFmt formatCode="0.0" sourceLinked="0"/>
            <c:spPr>
              <a:noFill/>
              <a:ln w="31069">
                <a:noFill/>
              </a:ln>
            </c:spPr>
            <c:txPr>
              <a:bodyPr/>
              <a:lstStyle/>
              <a:p>
                <a:pPr>
                  <a:defRPr sz="950" b="0" i="0" u="none" strike="noStrike" baseline="0">
                    <a:solidFill>
                      <a:srgbClr val="000000"/>
                    </a:solidFill>
                    <a:latin typeface="Arial Narrow" panose="020B0606020202030204" pitchFamily="34" charset="0"/>
                    <a:ea typeface="Verdana"/>
                    <a:cs typeface="Verdana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Sheet1!$B$1:$U$1</c:f>
              <c:strCache>
                <c:ptCount val="20"/>
                <c:pt idx="0">
                  <c:v>97</c:v>
                </c:pt>
                <c:pt idx="1">
                  <c:v>98</c:v>
                </c:pt>
                <c:pt idx="2">
                  <c:v>99</c:v>
                </c:pt>
                <c:pt idx="3">
                  <c:v>00</c:v>
                </c:pt>
                <c:pt idx="4">
                  <c:v>01</c:v>
                </c:pt>
                <c:pt idx="5">
                  <c:v>02</c:v>
                </c:pt>
                <c:pt idx="6">
                  <c:v>03</c:v>
                </c:pt>
                <c:pt idx="7">
                  <c:v>04</c:v>
                </c:pt>
                <c:pt idx="8">
                  <c:v>05</c:v>
                </c:pt>
                <c:pt idx="9">
                  <c:v>06</c:v>
                </c:pt>
                <c:pt idx="10">
                  <c:v>07</c:v>
                </c:pt>
                <c:pt idx="11">
                  <c:v>08</c:v>
                </c:pt>
                <c:pt idx="12">
                  <c:v>09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16</c:v>
                </c:pt>
              </c:strCache>
            </c:strRef>
          </c:cat>
          <c:val>
            <c:numRef>
              <c:f>Sheet1!$B$5:$U$5</c:f>
              <c:numCache>
                <c:formatCode>General</c:formatCode>
                <c:ptCount val="20"/>
                <c:pt idx="0">
                  <c:v>9.8000000000000043</c:v>
                </c:pt>
                <c:pt idx="1">
                  <c:v>9.8000000000000007</c:v>
                </c:pt>
                <c:pt idx="2">
                  <c:v>9.8000000000000043</c:v>
                </c:pt>
                <c:pt idx="3">
                  <c:v>10.700000000000006</c:v>
                </c:pt>
                <c:pt idx="4">
                  <c:v>8.3999999999999986</c:v>
                </c:pt>
                <c:pt idx="5">
                  <c:v>10.199999999999996</c:v>
                </c:pt>
                <c:pt idx="6">
                  <c:v>9.9999999999999929</c:v>
                </c:pt>
                <c:pt idx="7">
                  <c:v>10.499999999999996</c:v>
                </c:pt>
                <c:pt idx="8">
                  <c:v>10.5</c:v>
                </c:pt>
                <c:pt idx="9">
                  <c:v>11.700000000000003</c:v>
                </c:pt>
                <c:pt idx="10">
                  <c:v>9.1999999999999957</c:v>
                </c:pt>
                <c:pt idx="11">
                  <c:v>8.7000000000000028</c:v>
                </c:pt>
                <c:pt idx="12">
                  <c:v>10.299999999999997</c:v>
                </c:pt>
                <c:pt idx="13">
                  <c:v>14.799999999999994</c:v>
                </c:pt>
                <c:pt idx="14">
                  <c:v>8.5999999999999979</c:v>
                </c:pt>
                <c:pt idx="15">
                  <c:v>10.699999999999996</c:v>
                </c:pt>
                <c:pt idx="16">
                  <c:v>12.400000000000006</c:v>
                </c:pt>
                <c:pt idx="17">
                  <c:v>16.900000000000002</c:v>
                </c:pt>
                <c:pt idx="18">
                  <c:v>10.7</c:v>
                </c:pt>
                <c:pt idx="19">
                  <c:v>9.8000000000000007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5B2-423E-832C-15522DEA2C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226699520"/>
        <c:axId val="226709504"/>
      </c:barChart>
      <c:catAx>
        <c:axId val="226699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88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70" b="0" i="0" u="none" strike="noStrike" baseline="0">
                <a:solidFill>
                  <a:srgbClr val="002060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2267095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226709504"/>
        <c:scaling>
          <c:orientation val="minMax"/>
          <c:max val="100"/>
          <c:min val="0"/>
        </c:scaling>
        <c:delete val="0"/>
        <c:axPos val="l"/>
        <c:majorGridlines>
          <c:spPr>
            <a:ln w="3173">
              <a:solidFill>
                <a:schemeClr val="tx1"/>
              </a:solidFill>
              <a:prstDash val="sysDot"/>
            </a:ln>
          </c:spPr>
        </c:majorGridlines>
        <c:numFmt formatCode="0" sourceLinked="0"/>
        <c:majorTickMark val="out"/>
        <c:minorTickMark val="in"/>
        <c:tickLblPos val="nextTo"/>
        <c:spPr>
          <a:ln w="388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2060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226699520"/>
        <c:crosses val="autoZero"/>
        <c:crossBetween val="between"/>
        <c:majorUnit val="10"/>
        <c:minorUnit val="5"/>
      </c:valAx>
      <c:spPr>
        <a:noFill/>
        <a:ln w="9525">
          <a:solidFill>
            <a:schemeClr val="tx1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9.5654981750124851E-2"/>
          <c:y val="0.87420955538080802"/>
          <c:w val="0.88332645738088555"/>
          <c:h val="7.8947271668862395E-2"/>
        </c:manualLayout>
      </c:layout>
      <c:overlay val="0"/>
      <c:spPr>
        <a:solidFill>
          <a:schemeClr val="bg1"/>
        </a:solidFill>
        <a:ln w="3884">
          <a:solidFill>
            <a:schemeClr val="tx1"/>
          </a:solidFill>
          <a:prstDash val="solid"/>
        </a:ln>
      </c:spPr>
      <c:txPr>
        <a:bodyPr/>
        <a:lstStyle/>
        <a:p>
          <a:pPr>
            <a:defRPr sz="1170" b="0" i="0" u="none" strike="noStrike" baseline="0">
              <a:solidFill>
                <a:srgbClr val="002060"/>
              </a:solidFill>
              <a:latin typeface="Verdana"/>
              <a:ea typeface="Verdana"/>
              <a:cs typeface="Verdana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201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725173210161664E-2"/>
          <c:y val="2.115703472770665E-2"/>
          <c:w val="0.95381062355658197"/>
          <c:h val="0.8897435026503746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Ulkoiset kokonaismenot 1)</c:v>
                </c:pt>
              </c:strCache>
            </c:strRef>
          </c:tx>
          <c:spPr>
            <a:solidFill>
              <a:schemeClr val="accent1">
                <a:lumMod val="50000"/>
                <a:lumOff val="50000"/>
              </a:schemeClr>
            </a:solidFill>
            <a:ln w="3175">
              <a:solidFill>
                <a:schemeClr val="tx1"/>
              </a:solidFill>
              <a:prstDash val="solid"/>
            </a:ln>
          </c:spPr>
          <c:invertIfNegative val="0"/>
          <c:dPt>
            <c:idx val="24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81E0-427D-8C87-43B49678C48C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1">
                  <a:lumMod val="50000"/>
                  <a:lumOff val="50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81E0-427D-8C87-43B49678C48C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81E0-427D-8C87-43B49678C48C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81E0-427D-8C87-43B49678C48C}"/>
              </c:ext>
            </c:extLst>
          </c:dPt>
          <c:dPt>
            <c:idx val="28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81E0-427D-8C87-43B49678C48C}"/>
              </c:ext>
            </c:extLst>
          </c:dPt>
          <c:dLbls>
            <c:dLbl>
              <c:idx val="25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1137783385360581E-2"/>
                      <c:h val="6.580590819198016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81E0-427D-8C87-43B49678C48C}"/>
                </c:ext>
              </c:extLst>
            </c:dLbl>
            <c:numFmt formatCode="0.0" sourceLinked="0"/>
            <c:spPr>
              <a:noFill/>
              <a:ln w="25478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80"/>
                    </a:solidFill>
                    <a:latin typeface="Arial Narrow" panose="020B0606020202030204" pitchFamily="34" charset="0"/>
                    <a:ea typeface="Verdana"/>
                    <a:cs typeface="Verdana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Sheet1!$B$1:$AA$1</c:f>
              <c:strCache>
                <c:ptCount val="26"/>
                <c:pt idx="0">
                  <c:v>91</c:v>
                </c:pt>
                <c:pt idx="1">
                  <c:v>92</c:v>
                </c:pt>
                <c:pt idx="2">
                  <c:v>93</c:v>
                </c:pt>
                <c:pt idx="3">
                  <c:v>94</c:v>
                </c:pt>
                <c:pt idx="4">
                  <c:v>95</c:v>
                </c:pt>
                <c:pt idx="5">
                  <c:v>96</c:v>
                </c:pt>
                <c:pt idx="6">
                  <c:v>97</c:v>
                </c:pt>
                <c:pt idx="7">
                  <c:v>98</c:v>
                </c:pt>
                <c:pt idx="8">
                  <c:v>99</c:v>
                </c:pt>
                <c:pt idx="9">
                  <c:v>00</c:v>
                </c:pt>
                <c:pt idx="10">
                  <c:v>01</c:v>
                </c:pt>
                <c:pt idx="11">
                  <c:v>02</c:v>
                </c:pt>
                <c:pt idx="12">
                  <c:v>03</c:v>
                </c:pt>
                <c:pt idx="13">
                  <c:v>04</c:v>
                </c:pt>
                <c:pt idx="14">
                  <c:v>05</c:v>
                </c:pt>
                <c:pt idx="15">
                  <c:v>06</c:v>
                </c:pt>
                <c:pt idx="16">
                  <c:v>07</c:v>
                </c:pt>
                <c:pt idx="17">
                  <c:v>08</c:v>
                </c:pt>
                <c:pt idx="18">
                  <c:v>09</c:v>
                </c:pt>
                <c:pt idx="19">
                  <c:v>10</c:v>
                </c:pt>
                <c:pt idx="20">
                  <c:v>11</c:v>
                </c:pt>
                <c:pt idx="21">
                  <c:v>12</c:v>
                </c:pt>
                <c:pt idx="22">
                  <c:v>13</c:v>
                </c:pt>
                <c:pt idx="23">
                  <c:v>14</c:v>
                </c:pt>
                <c:pt idx="24">
                  <c:v>15</c:v>
                </c:pt>
                <c:pt idx="25">
                  <c:v>16</c:v>
                </c:pt>
              </c:strCache>
            </c:strRef>
          </c:cat>
          <c:val>
            <c:numRef>
              <c:f>Sheet1!$B$2:$AA$2</c:f>
              <c:numCache>
                <c:formatCode>General</c:formatCode>
                <c:ptCount val="26"/>
                <c:pt idx="0">
                  <c:v>8.6</c:v>
                </c:pt>
                <c:pt idx="1">
                  <c:v>0</c:v>
                </c:pt>
                <c:pt idx="2">
                  <c:v>-5.0999999999999996</c:v>
                </c:pt>
                <c:pt idx="3">
                  <c:v>-0.5</c:v>
                </c:pt>
                <c:pt idx="4">
                  <c:v>5</c:v>
                </c:pt>
                <c:pt idx="5">
                  <c:v>5.6</c:v>
                </c:pt>
                <c:pt idx="7">
                  <c:v>2.9</c:v>
                </c:pt>
                <c:pt idx="8">
                  <c:v>2.8</c:v>
                </c:pt>
                <c:pt idx="9">
                  <c:v>5.2</c:v>
                </c:pt>
                <c:pt idx="10">
                  <c:v>7.2</c:v>
                </c:pt>
                <c:pt idx="11">
                  <c:v>5.0999999999999996</c:v>
                </c:pt>
                <c:pt idx="12">
                  <c:v>4.5</c:v>
                </c:pt>
                <c:pt idx="13">
                  <c:v>5.2</c:v>
                </c:pt>
                <c:pt idx="14">
                  <c:v>5.2</c:v>
                </c:pt>
                <c:pt idx="15">
                  <c:v>4.5999999999999996</c:v>
                </c:pt>
                <c:pt idx="16">
                  <c:v>5</c:v>
                </c:pt>
                <c:pt idx="17">
                  <c:v>7.9</c:v>
                </c:pt>
                <c:pt idx="18">
                  <c:v>4.2</c:v>
                </c:pt>
                <c:pt idx="19">
                  <c:v>4.2</c:v>
                </c:pt>
                <c:pt idx="20">
                  <c:v>5.4</c:v>
                </c:pt>
                <c:pt idx="21">
                  <c:v>5</c:v>
                </c:pt>
                <c:pt idx="22">
                  <c:v>2.4</c:v>
                </c:pt>
                <c:pt idx="23" formatCode="0.0">
                  <c:v>0.3</c:v>
                </c:pt>
                <c:pt idx="24">
                  <c:v>-4.4000000000000004</c:v>
                </c:pt>
                <c:pt idx="2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81E0-427D-8C87-43B49678C48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26818304"/>
        <c:axId val="227162752"/>
      </c:barChart>
      <c:catAx>
        <c:axId val="226818304"/>
        <c:scaling>
          <c:orientation val="minMax"/>
        </c:scaling>
        <c:delete val="0"/>
        <c:axPos val="b"/>
        <c:majorGridlines>
          <c:spPr>
            <a:ln w="3185">
              <a:solidFill>
                <a:schemeClr val="tx1"/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low"/>
        <c:spPr>
          <a:ln w="318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60" b="0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227162752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227162752"/>
        <c:scaling>
          <c:orientation val="minMax"/>
          <c:max val="10"/>
          <c:min val="-6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sysDot"/>
            </a:ln>
          </c:spPr>
        </c:majorGridlines>
        <c:numFmt formatCode="General" sourceLinked="1"/>
        <c:majorTickMark val="out"/>
        <c:minorTickMark val="in"/>
        <c:tickLblPos val="nextTo"/>
        <c:spPr>
          <a:ln w="318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60" b="0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226818304"/>
        <c:crosses val="autoZero"/>
        <c:crossBetween val="between"/>
        <c:majorUnit val="2"/>
        <c:minorUnit val="0.5"/>
      </c:valAx>
      <c:spPr>
        <a:noFill/>
        <a:ln w="12739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6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683229813664595"/>
          <c:y val="4.7422680412371132E-2"/>
          <c:w val="0.63819875776397517"/>
          <c:h val="0.8474226804123711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1. nelj.</c:v>
                </c:pt>
              </c:strCache>
            </c:strRef>
          </c:tx>
          <c:spPr>
            <a:ln w="3175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rgbClr val="FFA3C8"/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1EBF-4560-A8ED-9BA9BFE6274A}"/>
              </c:ext>
            </c:extLst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1EBF-4560-A8ED-9BA9BFE6274A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1EBF-4560-A8ED-9BA9BFE6274A}"/>
              </c:ext>
            </c:extLst>
          </c:dPt>
          <c:dPt>
            <c:idx val="3"/>
            <c:bubble3D val="0"/>
            <c:spPr>
              <a:solidFill>
                <a:srgbClr val="B5BA05"/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1EBF-4560-A8ED-9BA9BFE6274A}"/>
              </c:ext>
            </c:extLst>
          </c:dPt>
          <c:dPt>
            <c:idx val="4"/>
            <c:bubble3D val="0"/>
            <c:spPr>
              <a:solidFill>
                <a:srgbClr val="FF6565"/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1EBF-4560-A8ED-9BA9BFE6274A}"/>
              </c:ext>
            </c:extLst>
          </c:dPt>
          <c:dPt>
            <c:idx val="5"/>
            <c:bubble3D val="0"/>
            <c:spPr>
              <a:solidFill>
                <a:srgbClr val="00B0F0"/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1EBF-4560-A8ED-9BA9BFE6274A}"/>
              </c:ext>
            </c:extLst>
          </c:dPt>
          <c:dPt>
            <c:idx val="6"/>
            <c:bubble3D val="0"/>
            <c:spPr>
              <a:solidFill>
                <a:srgbClr val="00B0F0"/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1EBF-4560-A8ED-9BA9BFE6274A}"/>
              </c:ext>
            </c:extLst>
          </c:dPt>
          <c:dPt>
            <c:idx val="7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1EBF-4560-A8ED-9BA9BFE6274A}"/>
              </c:ext>
            </c:extLst>
          </c:dPt>
          <c:dPt>
            <c:idx val="8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1EBF-4560-A8ED-9BA9BFE6274A}"/>
              </c:ext>
            </c:extLst>
          </c:dPt>
          <c:dPt>
            <c:idx val="9"/>
            <c:bubble3D val="0"/>
            <c:spPr>
              <a:solidFill>
                <a:srgbClr val="CCFFFF"/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1EBF-4560-A8ED-9BA9BFE6274A}"/>
              </c:ext>
            </c:extLst>
          </c:dPt>
          <c:dPt>
            <c:idx val="10"/>
            <c:bubble3D val="0"/>
            <c:spPr>
              <a:pattFill prst="pct20">
                <a:fgClr>
                  <a:srgbClr xmlns:mc="http://schemas.openxmlformats.org/markup-compatibility/2006" xmlns:a14="http://schemas.microsoft.com/office/drawing/2010/main" val="FFFFFF" mc:Ignorable="a14" a14:legacySpreadsheetColorIndex="9"/>
                </a:fgClr>
                <a:bgClr>
                  <a:srgbClr xmlns:mc="http://schemas.openxmlformats.org/markup-compatibility/2006" xmlns:a14="http://schemas.microsoft.com/office/drawing/2010/main" val="FF99CC" mc:Ignorable="a14" a14:legacySpreadsheetColorIndex="45"/>
                </a:bgClr>
              </a:patt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5-1EBF-4560-A8ED-9BA9BFE6274A}"/>
              </c:ext>
            </c:extLst>
          </c:dPt>
          <c:cat>
            <c:numRef>
              <c:f>Sheet1!$A$2:$A$10</c:f>
              <c:numCache>
                <c:formatCode>General</c:formatCode>
                <c:ptCount val="9"/>
              </c:numCache>
            </c:numRef>
          </c:cat>
          <c:val>
            <c:numRef>
              <c:f>Sheet1!$B$2:$B$10</c:f>
              <c:numCache>
                <c:formatCode>0.0000</c:formatCode>
                <c:ptCount val="9"/>
                <c:pt idx="0">
                  <c:v>5.942711267440845E-2</c:v>
                </c:pt>
                <c:pt idx="1">
                  <c:v>0.1462782471456868</c:v>
                </c:pt>
                <c:pt idx="2">
                  <c:v>8.8654729398597309E-2</c:v>
                </c:pt>
                <c:pt idx="3">
                  <c:v>5.6240271575929181E-2</c:v>
                </c:pt>
                <c:pt idx="4">
                  <c:v>2.6342233567457629E-2</c:v>
                </c:pt>
                <c:pt idx="5">
                  <c:v>0.1603393668570133</c:v>
                </c:pt>
                <c:pt idx="6">
                  <c:v>2.8271999303389646E-2</c:v>
                </c:pt>
                <c:pt idx="7">
                  <c:v>0.34803969374293481</c:v>
                </c:pt>
                <c:pt idx="8">
                  <c:v>8.6406345734582904E-2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1EBF-4560-A8ED-9BA9BFE627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49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4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FA15B-FE45-45FE-A5C1-2286D62DBEA0}" type="datetimeFigureOut">
              <a:rPr lang="fi-FI" smtClean="0"/>
              <a:t>7.11.2017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E36A8-0A76-4C63-8941-B39E4C045E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4916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algn="ctr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algn="ctr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algn="ctr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algn="ctr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fld id="{69A49E48-D0B6-4B5A-8BEC-D2901F340B56}" type="slidenum">
              <a:rPr lang="fi-FI" sz="1200" smtClean="0">
                <a:solidFill>
                  <a:schemeClr val="tx1"/>
                </a:solidFill>
                <a:latin typeface="Arial" charset="0"/>
              </a:rPr>
              <a:pPr algn="r" eaLnBrk="1" hangingPunct="1">
                <a:defRPr/>
              </a:pPr>
              <a:t>9</a:t>
            </a:fld>
            <a:endParaRPr lang="fi-FI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" y="744538"/>
            <a:ext cx="6615113" cy="3722687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8079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algn="ctr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algn="ctr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algn="ctr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algn="ctr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fld id="{69A49E48-D0B6-4B5A-8BEC-D2901F340B56}" type="slidenum">
              <a:rPr lang="fi-FI" sz="1200" smtClean="0">
                <a:solidFill>
                  <a:schemeClr val="tx1"/>
                </a:solidFill>
                <a:latin typeface="Arial" charset="0"/>
              </a:rPr>
              <a:pPr algn="r" eaLnBrk="1" hangingPunct="1">
                <a:defRPr/>
              </a:pPr>
              <a:t>10</a:t>
            </a:fld>
            <a:endParaRPr lang="fi-FI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" y="744538"/>
            <a:ext cx="6615113" cy="3722687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0036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ribbon_kansisivu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38" r="1238" b="16001"/>
          <a:stretch/>
        </p:blipFill>
        <p:spPr>
          <a:xfrm>
            <a:off x="6474616" y="2983260"/>
            <a:ext cx="2666766" cy="21602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1368900"/>
            <a:ext cx="7297200" cy="1101600"/>
          </a:xfrm>
        </p:spPr>
        <p:txBody>
          <a:bodyPr rIns="9000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2475900"/>
            <a:ext cx="6102000" cy="12285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8" name="Rectangle 9"/>
          <p:cNvSpPr/>
          <p:nvPr userDrawn="1"/>
        </p:nvSpPr>
        <p:spPr>
          <a:xfrm>
            <a:off x="0" y="771550"/>
            <a:ext cx="9144000" cy="45719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/>
          <p:cNvSpPr/>
          <p:nvPr userDrawn="1"/>
        </p:nvSpPr>
        <p:spPr>
          <a:xfrm>
            <a:off x="604463" y="287598"/>
            <a:ext cx="79350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v-SE" sz="1000" dirty="0" smtClean="0">
                <a:solidFill>
                  <a:schemeClr val="accent2"/>
                </a:solidFill>
              </a:rPr>
              <a:t>Onnistuva Suomi </a:t>
            </a:r>
            <a:r>
              <a:rPr lang="sv-SE" sz="1000" dirty="0" err="1" smtClean="0">
                <a:solidFill>
                  <a:schemeClr val="accent2"/>
                </a:solidFill>
              </a:rPr>
              <a:t>tehdään</a:t>
            </a:r>
            <a:r>
              <a:rPr lang="sv-SE" sz="1000" dirty="0" smtClean="0">
                <a:solidFill>
                  <a:schemeClr val="accent2"/>
                </a:solidFill>
              </a:rPr>
              <a:t> </a:t>
            </a:r>
            <a:r>
              <a:rPr lang="sv-SE" sz="1000" dirty="0" err="1" smtClean="0">
                <a:solidFill>
                  <a:schemeClr val="accent2"/>
                </a:solidFill>
              </a:rPr>
              <a:t>lähellä</a:t>
            </a:r>
            <a:endParaRPr lang="sv-SE" sz="1000" dirty="0" smtClean="0">
              <a:solidFill>
                <a:schemeClr val="accent2"/>
              </a:solidFill>
            </a:endParaRPr>
          </a:p>
          <a:p>
            <a:pPr algn="r"/>
            <a:r>
              <a:rPr lang="sv-SE" sz="1000" dirty="0" smtClean="0">
                <a:solidFill>
                  <a:schemeClr val="accent2"/>
                </a:solidFill>
              </a:rPr>
              <a:t>Finlands framgång skapas lokalt </a:t>
            </a:r>
            <a:endParaRPr lang="fi-FI" sz="1000" b="0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67" y="161777"/>
            <a:ext cx="1958409" cy="46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3780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5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smtClean="0"/>
              <a:t>7.11.2017 /hp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799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smtClean="0"/>
              <a:t>7.11.2017 /hp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8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4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smtClean="0"/>
              <a:t>7.11.2017 /hp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453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400" y="205978"/>
            <a:ext cx="7779600" cy="857250"/>
          </a:xfrm>
        </p:spPr>
        <p:txBody>
          <a:bodyPr rIns="9000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400" y="1201500"/>
            <a:ext cx="3816000" cy="33939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600" y="1201500"/>
            <a:ext cx="3816000" cy="33939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smtClean="0"/>
              <a:t>7.11.2017 /hp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1887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3"/>
          </p:nvPr>
        </p:nvSpPr>
        <p:spPr>
          <a:xfrm>
            <a:off x="680400" y="205200"/>
            <a:ext cx="2970000" cy="872100"/>
          </a:xfrm>
        </p:spPr>
        <p:txBody>
          <a:bodyPr tIns="0" rIns="90000" anchor="b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680400" y="1077300"/>
            <a:ext cx="2970000" cy="35181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0" name="Sisällön paikkamerkki 9"/>
          <p:cNvSpPr>
            <a:spLocks noGrp="1"/>
          </p:cNvSpPr>
          <p:nvPr>
            <p:ph sz="quarter" idx="15"/>
          </p:nvPr>
        </p:nvSpPr>
        <p:spPr>
          <a:xfrm>
            <a:off x="3747600" y="205199"/>
            <a:ext cx="4712400" cy="439020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smtClean="0"/>
              <a:t>7.11.2017 /hp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986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smtClean="0"/>
              <a:t>7.11.2017 /hp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55557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 userDrawn="1"/>
        </p:nvSpPr>
        <p:spPr>
          <a:xfrm>
            <a:off x="0" y="5042298"/>
            <a:ext cx="9144000" cy="10596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350">
              <a:solidFill>
                <a:prstClr val="white"/>
              </a:solidFill>
            </a:endParaRPr>
          </a:p>
        </p:txBody>
      </p:sp>
      <p:pic>
        <p:nvPicPr>
          <p:cNvPr id="3" name="Picture 4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4704160"/>
            <a:ext cx="1550987" cy="27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025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7.11.2017 /hp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5871-3042-4E69-BB2A-BD47B252C04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91996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 smtClean="0"/>
              <a:t>Muokkaa tekstin perustyylejä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7.11.2017 /hp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5871-3042-4E69-BB2A-BD47B252C04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57634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7.11.2017 /hp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5871-3042-4E69-BB2A-BD47B252C04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3600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400" y="1203598"/>
            <a:ext cx="7779600" cy="339390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smtClean="0"/>
              <a:t>7.11.2017 /hp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063150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7.11.2017 /hp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5871-3042-4E69-BB2A-BD47B252C04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68657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7.11.2017 /hp</a:t>
            </a:r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5871-3042-4E69-BB2A-BD47B252C04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26806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7.11.2017 /hp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5871-3042-4E69-BB2A-BD47B252C04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91363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7.11.2017 /hp</a:t>
            </a:r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5871-3042-4E69-BB2A-BD47B252C04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92153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7.11.2017 /hp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5871-3042-4E69-BB2A-BD47B252C04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00346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7.11.2017 /hp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5871-3042-4E69-BB2A-BD47B252C04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62160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7.11.2017 /hp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5871-3042-4E69-BB2A-BD47B252C04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59823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7.11.2017 /hp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5871-3042-4E69-BB2A-BD47B252C04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7107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smtClean="0"/>
              <a:t>7.11.2017 /hp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70565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smtClean="0"/>
              <a:t>7.11.2017 /hp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6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38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803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smtClean="0"/>
              <a:t>7.11.2017 /hp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056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smtClean="0"/>
              <a:t>7.11.2017 /hp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693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smtClean="0"/>
              <a:t>7.11.2017 /hp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6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8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smtClean="0"/>
              <a:t>7.11.2017 /hp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261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smtClean="0"/>
              <a:t>7.11.2017 /hp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8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32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400" y="205978"/>
            <a:ext cx="7779600" cy="857250"/>
          </a:xfrm>
          <a:prstGeom prst="rect">
            <a:avLst/>
          </a:prstGeom>
        </p:spPr>
        <p:txBody>
          <a:bodyPr vert="horz" lIns="0" tIns="45720" rIns="0" bIns="45720" rtlCol="0" anchor="b" anchorCtr="0">
            <a:normAutofit/>
          </a:bodyPr>
          <a:lstStyle/>
          <a:p>
            <a:r>
              <a:rPr lang="fi-FI" noProof="0" dirty="0" smtClean="0"/>
              <a:t>Muokkaa </a:t>
            </a:r>
            <a:r>
              <a:rPr lang="fi-FI" noProof="0" dirty="0" err="1" smtClean="0"/>
              <a:t>perustyyl</a:t>
            </a:r>
            <a:r>
              <a:rPr lang="fi-FI" noProof="0" dirty="0" smtClean="0"/>
              <a:t>. </a:t>
            </a:r>
            <a:r>
              <a:rPr lang="fi-FI" noProof="0" dirty="0" err="1" smtClean="0"/>
              <a:t>napsautt</a:t>
            </a:r>
            <a:r>
              <a:rPr lang="fi-FI" noProof="0" dirty="0" smtClean="0"/>
              <a:t>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400" y="1201500"/>
            <a:ext cx="7779600" cy="33939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 noProof="0" dirty="0" smtClean="0"/>
              <a:t>Muokkaa tekstin perustyylejä napsauttamalla</a:t>
            </a:r>
          </a:p>
          <a:p>
            <a:pPr lvl="1"/>
            <a:r>
              <a:rPr lang="fi-FI" noProof="0" dirty="0" smtClean="0"/>
              <a:t>toinen taso</a:t>
            </a:r>
          </a:p>
          <a:p>
            <a:pPr lvl="2"/>
            <a:r>
              <a:rPr lang="fi-FI" noProof="0" dirty="0" smtClean="0"/>
              <a:t>kolmas taso</a:t>
            </a:r>
          </a:p>
          <a:p>
            <a:pPr lvl="3"/>
            <a:r>
              <a:rPr lang="fi-FI" noProof="0" dirty="0" smtClean="0"/>
              <a:t>neljäs taso</a:t>
            </a:r>
          </a:p>
          <a:p>
            <a:pPr lvl="4"/>
            <a:r>
              <a:rPr lang="fi-FI" noProof="0" dirty="0" smtClean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56376" y="4869645"/>
            <a:ext cx="903600" cy="199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 smtClean="0"/>
              <a:t>7.11.2017 /hp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7576" y="4695580"/>
            <a:ext cx="392400" cy="199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529BDC67-9A7E-42C8-BC4E-FBA2E376B5B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Rectangle 6"/>
          <p:cNvSpPr/>
          <p:nvPr userDrawn="1"/>
        </p:nvSpPr>
        <p:spPr>
          <a:xfrm>
            <a:off x="0" y="4614263"/>
            <a:ext cx="9144000" cy="45719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1" name="Suorakulmio 10"/>
          <p:cNvSpPr/>
          <p:nvPr userDrawn="1"/>
        </p:nvSpPr>
        <p:spPr>
          <a:xfrm>
            <a:off x="1763688" y="4753476"/>
            <a:ext cx="59766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b="0" dirty="0" smtClean="0">
                <a:solidFill>
                  <a:schemeClr val="accent2"/>
                </a:solidFill>
              </a:rPr>
              <a:t>Onnistuva Suomi tehdään lähellä      </a:t>
            </a:r>
            <a:br>
              <a:rPr lang="fi-FI" sz="800" b="0" dirty="0" smtClean="0">
                <a:solidFill>
                  <a:schemeClr val="accent2"/>
                </a:solidFill>
              </a:rPr>
            </a:br>
            <a:r>
              <a:rPr lang="sv-SE" sz="800" b="0" dirty="0" smtClean="0">
                <a:solidFill>
                  <a:schemeClr val="accent2"/>
                </a:solidFill>
              </a:rPr>
              <a:t>Finlands framgång skapas lokalt </a:t>
            </a:r>
            <a:endParaRPr lang="fi-FI" sz="800" b="0" dirty="0">
              <a:solidFill>
                <a:schemeClr val="accent2"/>
              </a:solidFill>
            </a:endParaRP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16064"/>
            <a:ext cx="1318604" cy="31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351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99" r:id="rId3"/>
    <p:sldLayoutId id="2147483800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797" r:id="rId13"/>
    <p:sldLayoutId id="2147483801" r:id="rId14"/>
    <p:sldLayoutId id="2147483811" r:id="rId15"/>
    <p:sldLayoutId id="2147483824" r:id="rId16"/>
  </p:sldLayoutIdLst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3200" b="0" kern="1200">
          <a:solidFill>
            <a:srgbClr val="002E6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rgbClr val="002E63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Verdana" pitchFamily="34" charset="0"/>
        <a:buChar char="»"/>
        <a:defRPr sz="2000" kern="1200">
          <a:solidFill>
            <a:srgbClr val="002E63"/>
          </a:solidFill>
          <a:latin typeface="+mn-lt"/>
          <a:ea typeface="+mn-ea"/>
          <a:cs typeface="+mn-cs"/>
        </a:defRPr>
      </a:lvl2pPr>
      <a:lvl3pPr marL="1144800" indent="-2304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rgbClr val="002E63"/>
          </a:solidFill>
          <a:latin typeface="+mn-lt"/>
          <a:ea typeface="+mn-ea"/>
          <a:cs typeface="+mn-cs"/>
        </a:defRPr>
      </a:lvl3pPr>
      <a:lvl4pPr marL="1602000" indent="-2304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1400" kern="1200">
          <a:solidFill>
            <a:srgbClr val="002E63"/>
          </a:solidFill>
          <a:latin typeface="+mn-lt"/>
          <a:ea typeface="+mn-ea"/>
          <a:cs typeface="+mn-cs"/>
        </a:defRPr>
      </a:lvl4pPr>
      <a:lvl5pPr marL="2059200" indent="-230400" algn="l" defTabSz="914400" rtl="0" eaLnBrk="1" latinLnBrk="0" hangingPunct="1">
        <a:spcBef>
          <a:spcPts val="24"/>
        </a:spcBef>
        <a:buClr>
          <a:schemeClr val="accent1"/>
        </a:buClr>
        <a:buFont typeface="Verdana" pitchFamily="34" charset="0"/>
        <a:buChar char="»"/>
        <a:defRPr sz="1400" kern="1200">
          <a:solidFill>
            <a:srgbClr val="002E63"/>
          </a:solidFill>
          <a:latin typeface="+mn-lt"/>
          <a:ea typeface="+mn-ea"/>
          <a:cs typeface="+mn-cs"/>
        </a:defRPr>
      </a:lvl5pPr>
      <a:lvl6pPr marL="2327275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6pPr>
      <a:lvl7pPr marL="2605088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7pPr>
      <a:lvl8pPr marL="2870200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8pPr>
      <a:lvl9pPr marL="3136900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162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7.11.2017 /hp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C5871-3042-4E69-BB2A-BD47B252C04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321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chart" Target="../charts/chart10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4.emf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chart" Target="../charts/chart9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Päivämäärän paikkamerkki 4"/>
          <p:cNvSpPr>
            <a:spLocks noGrp="1"/>
          </p:cNvSpPr>
          <p:nvPr>
            <p:ph type="dt" sz="quarter" idx="10"/>
          </p:nvPr>
        </p:nvSpPr>
        <p:spPr bwMode="auto">
          <a:xfrm>
            <a:off x="3851920" y="4926673"/>
            <a:ext cx="1013222" cy="16181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defTabSz="342900"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1pPr>
            <a:lvl2pPr marL="557213" indent="-214313" defTabSz="342900"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2pPr>
            <a:lvl3pPr marL="857250" indent="-171450" defTabSz="342900"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3pPr>
            <a:lvl4pPr marL="1200150" indent="-171450" defTabSz="342900"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4pPr>
            <a:lvl5pPr marL="1543050" indent="-171450" defTabSz="342900"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5pPr>
            <a:lvl6pPr marL="1885950" indent="-171450" algn="ctr" defTabSz="342900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itchFamily="34" charset="0"/>
              </a:defRPr>
            </a:lvl6pPr>
            <a:lvl7pPr marL="2228850" indent="-171450" algn="ctr" defTabSz="342900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itchFamily="34" charset="0"/>
              </a:defRPr>
            </a:lvl7pPr>
            <a:lvl8pPr marL="2571750" indent="-171450" algn="ctr" defTabSz="342900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itchFamily="34" charset="0"/>
              </a:defRPr>
            </a:lvl8pPr>
            <a:lvl9pPr marL="2914650" indent="-171450" algn="ctr" defTabSz="342900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675" smtClean="0"/>
              <a:t>7.11.2017 /hp</a:t>
            </a:r>
            <a:endParaRPr lang="fi-FI" sz="675" dirty="0"/>
          </a:p>
        </p:txBody>
      </p:sp>
      <p:sp>
        <p:nvSpPr>
          <p:cNvPr id="97" name="Rectangle 2"/>
          <p:cNvSpPr>
            <a:spLocks noGrp="1" noChangeArrowheads="1"/>
          </p:cNvSpPr>
          <p:nvPr>
            <p:ph type="title"/>
          </p:nvPr>
        </p:nvSpPr>
        <p:spPr>
          <a:xfrm>
            <a:off x="837340" y="86917"/>
            <a:ext cx="7236990" cy="48220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fi-FI" sz="1900" dirty="0"/>
              <a:t>Laskelma kuntien ja kuntayhtymien menoista </a:t>
            </a:r>
            <a:r>
              <a:rPr lang="fi-FI" sz="1900" dirty="0" smtClean="0"/>
              <a:t>vuonna 2016</a:t>
            </a:r>
            <a:endParaRPr lang="fi-FI" sz="1900" dirty="0"/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9380663"/>
              </p:ext>
            </p:extLst>
          </p:nvPr>
        </p:nvGraphicFramePr>
        <p:xfrm>
          <a:off x="826249" y="685408"/>
          <a:ext cx="5241407" cy="3685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637" name="Text Box 12"/>
          <p:cNvSpPr txBox="1">
            <a:spLocks noChangeArrowheads="1"/>
          </p:cNvSpPr>
          <p:nvPr/>
        </p:nvSpPr>
        <p:spPr bwMode="auto">
          <a:xfrm>
            <a:off x="7332629" y="4716009"/>
            <a:ext cx="1252266" cy="213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fi-FI" sz="788" dirty="0">
                <a:solidFill>
                  <a:schemeClr val="tx1"/>
                </a:solidFill>
              </a:rPr>
              <a:t>Lähde: Tilastokeskus</a:t>
            </a:r>
          </a:p>
        </p:txBody>
      </p:sp>
      <p:sp>
        <p:nvSpPr>
          <p:cNvPr id="3" name="Suorakulmio 2"/>
          <p:cNvSpPr/>
          <p:nvPr/>
        </p:nvSpPr>
        <p:spPr>
          <a:xfrm>
            <a:off x="5174650" y="3799079"/>
            <a:ext cx="270030" cy="162018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sp>
        <p:nvSpPr>
          <p:cNvPr id="4" name="Tekstiruutu 3"/>
          <p:cNvSpPr txBox="1"/>
          <p:nvPr/>
        </p:nvSpPr>
        <p:spPr>
          <a:xfrm>
            <a:off x="5488855" y="3745073"/>
            <a:ext cx="181812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050" dirty="0"/>
              <a:t>Muut </a:t>
            </a:r>
            <a:r>
              <a:rPr lang="fi-FI" sz="1050" dirty="0" smtClean="0"/>
              <a:t>kulut 0,35 mrd. €</a:t>
            </a:r>
            <a:endParaRPr lang="fi-FI" sz="1050" dirty="0"/>
          </a:p>
        </p:txBody>
      </p:sp>
      <p:sp>
        <p:nvSpPr>
          <p:cNvPr id="22" name="Suorakulmio 21"/>
          <p:cNvSpPr/>
          <p:nvPr/>
        </p:nvSpPr>
        <p:spPr>
          <a:xfrm>
            <a:off x="5174650" y="3489852"/>
            <a:ext cx="270030" cy="162018"/>
          </a:xfrm>
          <a:prstGeom prst="rect">
            <a:avLst/>
          </a:prstGeom>
          <a:solidFill>
            <a:srgbClr val="8CE08E"/>
          </a:solidFill>
          <a:ln w="63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sp>
        <p:nvSpPr>
          <p:cNvPr id="23" name="Tekstiruutu 22"/>
          <p:cNvSpPr txBox="1"/>
          <p:nvPr/>
        </p:nvSpPr>
        <p:spPr>
          <a:xfrm>
            <a:off x="5488855" y="3435846"/>
            <a:ext cx="18437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050" dirty="0"/>
              <a:t>Investoinnit </a:t>
            </a:r>
            <a:r>
              <a:rPr lang="fi-FI" sz="1050" dirty="0" smtClean="0"/>
              <a:t>4,34 </a:t>
            </a:r>
            <a:r>
              <a:rPr lang="fi-FI" sz="1050" dirty="0"/>
              <a:t>mrd. </a:t>
            </a:r>
            <a:r>
              <a:rPr lang="fi-FI" sz="1050" dirty="0"/>
              <a:t>€</a:t>
            </a:r>
            <a:endParaRPr lang="fi-FI" sz="1050" dirty="0"/>
          </a:p>
        </p:txBody>
      </p:sp>
      <p:sp>
        <p:nvSpPr>
          <p:cNvPr id="24" name="Suorakulmio 23"/>
          <p:cNvSpPr/>
          <p:nvPr/>
        </p:nvSpPr>
        <p:spPr>
          <a:xfrm>
            <a:off x="5362619" y="2448929"/>
            <a:ext cx="270030" cy="1620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sp>
        <p:nvSpPr>
          <p:cNvPr id="25" name="Tekstiruutu 24"/>
          <p:cNvSpPr txBox="1"/>
          <p:nvPr/>
        </p:nvSpPr>
        <p:spPr>
          <a:xfrm>
            <a:off x="5676824" y="2394923"/>
            <a:ext cx="232307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050" dirty="0"/>
              <a:t>Muut toimintakulut </a:t>
            </a:r>
            <a:r>
              <a:rPr lang="fi-FI" sz="1050" dirty="0" smtClean="0"/>
              <a:t>1,04 </a:t>
            </a:r>
            <a:r>
              <a:rPr lang="fi-FI" sz="1050" dirty="0"/>
              <a:t>mrd. </a:t>
            </a:r>
            <a:r>
              <a:rPr lang="fi-FI" sz="1050" dirty="0"/>
              <a:t>€</a:t>
            </a:r>
            <a:endParaRPr lang="fi-FI" sz="1050" dirty="0"/>
          </a:p>
        </p:txBody>
      </p:sp>
      <p:sp>
        <p:nvSpPr>
          <p:cNvPr id="26" name="Suorakulmio 25"/>
          <p:cNvSpPr/>
          <p:nvPr/>
        </p:nvSpPr>
        <p:spPr>
          <a:xfrm>
            <a:off x="5362619" y="2193708"/>
            <a:ext cx="270030" cy="162018"/>
          </a:xfrm>
          <a:prstGeom prst="rect">
            <a:avLst/>
          </a:prstGeom>
          <a:solidFill>
            <a:srgbClr val="ABABFF"/>
          </a:solidFill>
          <a:ln w="63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sp>
        <p:nvSpPr>
          <p:cNvPr id="27" name="Tekstiruutu 26"/>
          <p:cNvSpPr txBox="1"/>
          <p:nvPr/>
        </p:nvSpPr>
        <p:spPr>
          <a:xfrm>
            <a:off x="5676824" y="2139702"/>
            <a:ext cx="178927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050" dirty="0"/>
              <a:t>Avustukset </a:t>
            </a:r>
            <a:r>
              <a:rPr lang="fi-FI" sz="1050" dirty="0" smtClean="0"/>
              <a:t>2,77 </a:t>
            </a:r>
            <a:r>
              <a:rPr lang="fi-FI" sz="1050" dirty="0"/>
              <a:t>mrd. </a:t>
            </a:r>
            <a:r>
              <a:rPr lang="fi-FI" sz="1050" dirty="0"/>
              <a:t>€</a:t>
            </a:r>
            <a:endParaRPr lang="fi-FI" sz="1050" dirty="0"/>
          </a:p>
        </p:txBody>
      </p:sp>
      <p:sp>
        <p:nvSpPr>
          <p:cNvPr id="28" name="Suorakulmio 27"/>
          <p:cNvSpPr/>
          <p:nvPr/>
        </p:nvSpPr>
        <p:spPr>
          <a:xfrm>
            <a:off x="5362619" y="1962875"/>
            <a:ext cx="270030" cy="16201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63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sp>
        <p:nvSpPr>
          <p:cNvPr id="29" name="Tekstiruutu 28"/>
          <p:cNvSpPr txBox="1"/>
          <p:nvPr/>
        </p:nvSpPr>
        <p:spPr>
          <a:xfrm>
            <a:off x="5676824" y="1908869"/>
            <a:ext cx="225414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050" dirty="0"/>
              <a:t>Materiaalin ostot </a:t>
            </a:r>
            <a:r>
              <a:rPr lang="fi-FI" sz="1050" dirty="0" smtClean="0"/>
              <a:t>3,50 </a:t>
            </a:r>
            <a:r>
              <a:rPr lang="fi-FI" sz="1050" dirty="0"/>
              <a:t>mrd. </a:t>
            </a:r>
            <a:r>
              <a:rPr lang="fi-FI" sz="1050" dirty="0"/>
              <a:t>€</a:t>
            </a:r>
            <a:endParaRPr lang="fi-FI" sz="1050" dirty="0"/>
          </a:p>
        </p:txBody>
      </p:sp>
      <p:sp>
        <p:nvSpPr>
          <p:cNvPr id="30" name="Suorakulmio 29"/>
          <p:cNvSpPr/>
          <p:nvPr/>
        </p:nvSpPr>
        <p:spPr>
          <a:xfrm>
            <a:off x="5362619" y="1707654"/>
            <a:ext cx="270030" cy="162018"/>
          </a:xfrm>
          <a:prstGeom prst="rect">
            <a:avLst/>
          </a:prstGeom>
          <a:solidFill>
            <a:srgbClr val="0086EA"/>
          </a:solidFill>
          <a:ln w="63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sp>
        <p:nvSpPr>
          <p:cNvPr id="31" name="Tekstiruutu 30"/>
          <p:cNvSpPr txBox="1"/>
          <p:nvPr/>
        </p:nvSpPr>
        <p:spPr>
          <a:xfrm>
            <a:off x="5676825" y="1653648"/>
            <a:ext cx="212109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050" dirty="0"/>
              <a:t>Palvelujen ostot </a:t>
            </a:r>
            <a:r>
              <a:rPr lang="fi-FI" sz="1050" dirty="0" smtClean="0"/>
              <a:t>9,04 </a:t>
            </a:r>
            <a:r>
              <a:rPr lang="fi-FI" sz="1050" dirty="0"/>
              <a:t>mrd. </a:t>
            </a:r>
            <a:r>
              <a:rPr lang="fi-FI" sz="1050" dirty="0"/>
              <a:t>€</a:t>
            </a:r>
            <a:endParaRPr lang="fi-FI" sz="1050" dirty="0"/>
          </a:p>
        </p:txBody>
      </p:sp>
      <p:sp>
        <p:nvSpPr>
          <p:cNvPr id="32" name="Suorakulmio 31"/>
          <p:cNvSpPr/>
          <p:nvPr/>
        </p:nvSpPr>
        <p:spPr>
          <a:xfrm>
            <a:off x="5362619" y="1422815"/>
            <a:ext cx="270030" cy="162018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  <a:ln w="63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sp>
        <p:nvSpPr>
          <p:cNvPr id="33" name="Tekstiruutu 32"/>
          <p:cNvSpPr txBox="1"/>
          <p:nvPr/>
        </p:nvSpPr>
        <p:spPr>
          <a:xfrm>
            <a:off x="5686655" y="1368809"/>
            <a:ext cx="22397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050" dirty="0"/>
              <a:t>Henkilösivukulut </a:t>
            </a:r>
            <a:r>
              <a:rPr lang="fi-FI" sz="1050" dirty="0" smtClean="0"/>
              <a:t>4,85 </a:t>
            </a:r>
            <a:r>
              <a:rPr lang="fi-FI" sz="1050" dirty="0"/>
              <a:t>mrd. </a:t>
            </a:r>
            <a:r>
              <a:rPr lang="fi-FI" sz="1050" dirty="0"/>
              <a:t>€</a:t>
            </a:r>
            <a:endParaRPr lang="fi-FI" sz="1050" dirty="0"/>
          </a:p>
        </p:txBody>
      </p:sp>
      <p:sp>
        <p:nvSpPr>
          <p:cNvPr id="34" name="Suorakulmio 33"/>
          <p:cNvSpPr/>
          <p:nvPr/>
        </p:nvSpPr>
        <p:spPr>
          <a:xfrm>
            <a:off x="5362619" y="1167594"/>
            <a:ext cx="270030" cy="162018"/>
          </a:xfrm>
          <a:prstGeom prst="rect">
            <a:avLst/>
          </a:prstGeom>
          <a:solidFill>
            <a:srgbClr val="004FB8"/>
          </a:solidFill>
          <a:ln w="63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sp>
        <p:nvSpPr>
          <p:cNvPr id="35" name="Tekstiruutu 34"/>
          <p:cNvSpPr txBox="1"/>
          <p:nvPr/>
        </p:nvSpPr>
        <p:spPr>
          <a:xfrm>
            <a:off x="5676825" y="1113588"/>
            <a:ext cx="23775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050" dirty="0"/>
              <a:t>Palkat ja palkkiot </a:t>
            </a:r>
            <a:r>
              <a:rPr lang="fi-FI" sz="1050" dirty="0" smtClean="0"/>
              <a:t>15,93 </a:t>
            </a:r>
            <a:r>
              <a:rPr lang="fi-FI" sz="1050" dirty="0"/>
              <a:t>mrd. </a:t>
            </a:r>
            <a:r>
              <a:rPr lang="fi-FI" sz="1050" dirty="0"/>
              <a:t>€</a:t>
            </a:r>
            <a:endParaRPr lang="fi-FI" sz="1050" dirty="0"/>
          </a:p>
        </p:txBody>
      </p:sp>
      <p:sp>
        <p:nvSpPr>
          <p:cNvPr id="36" name="Suorakulmio 35"/>
          <p:cNvSpPr/>
          <p:nvPr/>
        </p:nvSpPr>
        <p:spPr>
          <a:xfrm>
            <a:off x="5362619" y="3165816"/>
            <a:ext cx="270030" cy="162018"/>
          </a:xfrm>
          <a:prstGeom prst="rect">
            <a:avLst/>
          </a:prstGeom>
          <a:solidFill>
            <a:srgbClr val="E89CAC"/>
          </a:solidFill>
          <a:ln w="63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sp>
        <p:nvSpPr>
          <p:cNvPr id="37" name="Tekstiruutu 36"/>
          <p:cNvSpPr txBox="1"/>
          <p:nvPr/>
        </p:nvSpPr>
        <p:spPr>
          <a:xfrm>
            <a:off x="5676825" y="3111810"/>
            <a:ext cx="230543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050" dirty="0"/>
              <a:t>Lainojen vähennys </a:t>
            </a:r>
            <a:r>
              <a:rPr lang="fi-FI" sz="1050" dirty="0" smtClean="0"/>
              <a:t>2,08 </a:t>
            </a:r>
            <a:r>
              <a:rPr lang="fi-FI" sz="1050" dirty="0"/>
              <a:t>mrd. </a:t>
            </a:r>
            <a:r>
              <a:rPr lang="fi-FI" sz="1050" dirty="0"/>
              <a:t>€</a:t>
            </a:r>
            <a:endParaRPr lang="fi-FI" sz="1050" dirty="0"/>
          </a:p>
        </p:txBody>
      </p:sp>
      <p:sp>
        <p:nvSpPr>
          <p:cNvPr id="38" name="Suorakulmio 37"/>
          <p:cNvSpPr/>
          <p:nvPr/>
        </p:nvSpPr>
        <p:spPr>
          <a:xfrm>
            <a:off x="5362619" y="2949792"/>
            <a:ext cx="270030" cy="162018"/>
          </a:xfrm>
          <a:prstGeom prst="rect">
            <a:avLst/>
          </a:prstGeom>
          <a:solidFill>
            <a:srgbClr val="D74D61"/>
          </a:solidFill>
          <a:ln w="63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sp>
        <p:nvSpPr>
          <p:cNvPr id="39" name="Tekstiruutu 38"/>
          <p:cNvSpPr txBox="1"/>
          <p:nvPr/>
        </p:nvSpPr>
        <p:spPr>
          <a:xfrm>
            <a:off x="5676825" y="2895786"/>
            <a:ext cx="18277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050" dirty="0" smtClean="0"/>
              <a:t>Korkokulut 0,27 </a:t>
            </a:r>
            <a:r>
              <a:rPr lang="fi-FI" sz="1050" dirty="0"/>
              <a:t>mrd. </a:t>
            </a:r>
            <a:r>
              <a:rPr lang="fi-FI" sz="1050" dirty="0"/>
              <a:t>€</a:t>
            </a:r>
            <a:endParaRPr lang="fi-FI" sz="1050" dirty="0"/>
          </a:p>
        </p:txBody>
      </p:sp>
      <p:sp>
        <p:nvSpPr>
          <p:cNvPr id="6" name="Tekstiruutu 5"/>
          <p:cNvSpPr txBox="1"/>
          <p:nvPr/>
        </p:nvSpPr>
        <p:spPr>
          <a:xfrm>
            <a:off x="5093678" y="4077385"/>
            <a:ext cx="3438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200" b="1" dirty="0">
                <a:solidFill>
                  <a:schemeClr val="tx2"/>
                </a:solidFill>
              </a:rPr>
              <a:t>Tulos- ja rahoituslaskelman mukaiset</a:t>
            </a:r>
          </a:p>
          <a:p>
            <a:pPr algn="l"/>
            <a:r>
              <a:rPr lang="fi-FI" sz="1200" b="1" dirty="0">
                <a:solidFill>
                  <a:schemeClr val="tx2"/>
                </a:solidFill>
              </a:rPr>
              <a:t>ulkoiset menot </a:t>
            </a:r>
            <a:r>
              <a:rPr lang="fi-FI" sz="1200" b="1" dirty="0" smtClean="0">
                <a:solidFill>
                  <a:schemeClr val="tx2"/>
                </a:solidFill>
              </a:rPr>
              <a:t>yhteensä 44,2 </a:t>
            </a:r>
            <a:r>
              <a:rPr lang="fi-FI" sz="1200" b="1" dirty="0">
                <a:solidFill>
                  <a:schemeClr val="tx2"/>
                </a:solidFill>
              </a:rPr>
              <a:t>mrd. </a:t>
            </a:r>
            <a:r>
              <a:rPr lang="fi-FI" sz="1200" b="1" dirty="0">
                <a:solidFill>
                  <a:schemeClr val="tx2"/>
                </a:solidFill>
              </a:rPr>
              <a:t>€</a:t>
            </a:r>
            <a:endParaRPr lang="fi-FI" sz="1200" b="1" dirty="0">
              <a:solidFill>
                <a:schemeClr val="tx2"/>
              </a:solidFill>
            </a:endParaRPr>
          </a:p>
        </p:txBody>
      </p:sp>
      <p:sp>
        <p:nvSpPr>
          <p:cNvPr id="40" name="Tekstiruutu 39"/>
          <p:cNvSpPr txBox="1"/>
          <p:nvPr/>
        </p:nvSpPr>
        <p:spPr>
          <a:xfrm>
            <a:off x="5058054" y="843559"/>
            <a:ext cx="2375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200" dirty="0"/>
              <a:t>Toimintakulut </a:t>
            </a:r>
            <a:r>
              <a:rPr lang="fi-FI" sz="1200" dirty="0" smtClean="0"/>
              <a:t>37,13 </a:t>
            </a:r>
            <a:r>
              <a:rPr lang="fi-FI" sz="1200" dirty="0"/>
              <a:t>mrd. </a:t>
            </a:r>
            <a:r>
              <a:rPr lang="fi-FI" sz="1200" dirty="0"/>
              <a:t>€:</a:t>
            </a:r>
            <a:endParaRPr lang="fi-FI" sz="1200" dirty="0"/>
          </a:p>
        </p:txBody>
      </p:sp>
      <p:sp>
        <p:nvSpPr>
          <p:cNvPr id="41" name="Tekstiruutu 40"/>
          <p:cNvSpPr txBox="1"/>
          <p:nvPr/>
        </p:nvSpPr>
        <p:spPr>
          <a:xfrm>
            <a:off x="5058054" y="2641871"/>
            <a:ext cx="2127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200" dirty="0">
                <a:solidFill>
                  <a:srgbClr val="FF0000"/>
                </a:solidFill>
              </a:rPr>
              <a:t>Lainanhoito </a:t>
            </a:r>
            <a:r>
              <a:rPr lang="fi-FI" sz="1200" dirty="0" smtClean="0">
                <a:solidFill>
                  <a:srgbClr val="FF0000"/>
                </a:solidFill>
              </a:rPr>
              <a:t>2,35 </a:t>
            </a:r>
            <a:r>
              <a:rPr lang="fi-FI" sz="1200" dirty="0">
                <a:solidFill>
                  <a:srgbClr val="FF0000"/>
                </a:solidFill>
              </a:rPr>
              <a:t>mrd. </a:t>
            </a:r>
            <a:r>
              <a:rPr lang="fi-FI" sz="1200" dirty="0">
                <a:solidFill>
                  <a:srgbClr val="FF0000"/>
                </a:solidFill>
              </a:rPr>
              <a:t>€:</a:t>
            </a:r>
            <a:endParaRPr lang="fi-FI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19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äivämäärän paikkamerkki 2"/>
          <p:cNvSpPr>
            <a:spLocks noGrp="1"/>
          </p:cNvSpPr>
          <p:nvPr>
            <p:ph type="dt" sz="quarter" idx="4294967295"/>
          </p:nvPr>
        </p:nvSpPr>
        <p:spPr bwMode="auto">
          <a:xfrm>
            <a:off x="4086225" y="4907757"/>
            <a:ext cx="958454" cy="14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50">
                <a:solidFill>
                  <a:srgbClr val="003882"/>
                </a:solidFill>
                <a:latin typeface="Verdana" pitchFamily="34" charset="0"/>
                <a:cs typeface="Arial" charset="0"/>
              </a:defRPr>
            </a:lvl1pPr>
            <a:lvl2pPr marL="557213" indent="-214313" eaLnBrk="0" hangingPunct="0">
              <a:defRPr sz="750">
                <a:solidFill>
                  <a:srgbClr val="003882"/>
                </a:solidFill>
                <a:latin typeface="Verdana" pitchFamily="34" charset="0"/>
                <a:cs typeface="Arial" charset="0"/>
              </a:defRPr>
            </a:lvl2pPr>
            <a:lvl3pPr marL="857250" indent="-171450" eaLnBrk="0" hangingPunct="0">
              <a:defRPr sz="750">
                <a:solidFill>
                  <a:srgbClr val="003882"/>
                </a:solidFill>
                <a:latin typeface="Verdana" pitchFamily="34" charset="0"/>
                <a:cs typeface="Arial" charset="0"/>
              </a:defRPr>
            </a:lvl3pPr>
            <a:lvl4pPr marL="1200150" indent="-171450" eaLnBrk="0" hangingPunct="0">
              <a:defRPr sz="750">
                <a:solidFill>
                  <a:srgbClr val="003882"/>
                </a:solidFill>
                <a:latin typeface="Verdana" pitchFamily="34" charset="0"/>
                <a:cs typeface="Arial" charset="0"/>
              </a:defRPr>
            </a:lvl4pPr>
            <a:lvl5pPr marL="1543050" indent="-171450" eaLnBrk="0" hangingPunct="0">
              <a:defRPr sz="750">
                <a:solidFill>
                  <a:srgbClr val="003882"/>
                </a:solidFill>
                <a:latin typeface="Verdana" pitchFamily="34" charset="0"/>
                <a:cs typeface="Arial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itchFamily="34" charset="0"/>
                <a:cs typeface="Arial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itchFamily="34" charset="0"/>
                <a:cs typeface="Arial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itchFamily="34" charset="0"/>
                <a:cs typeface="Arial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fi-FI" sz="675" dirty="0" smtClean="0"/>
              <a:t>6.11.2017/</a:t>
            </a:r>
            <a:r>
              <a:rPr lang="fi-FI" sz="675" dirty="0" err="1" smtClean="0"/>
              <a:t>hp</a:t>
            </a:r>
            <a:endParaRPr lang="fi-FI" sz="675" dirty="0"/>
          </a:p>
        </p:txBody>
      </p:sp>
      <p:graphicFrame>
        <p:nvGraphicFramePr>
          <p:cNvPr id="30723" name="Object 2"/>
          <p:cNvGraphicFramePr>
            <a:graphicFrameLocks noChangeAspect="1"/>
          </p:cNvGraphicFramePr>
          <p:nvPr/>
        </p:nvGraphicFramePr>
        <p:xfrm>
          <a:off x="1633538" y="934642"/>
          <a:ext cx="6057900" cy="3058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6" name="Kaavio" r:id="rId4" imgW="10096677" imgH="5095777" progId="MSGraph.Chart.8">
                  <p:embed followColorScheme="full"/>
                </p:oleObj>
              </mc:Choice>
              <mc:Fallback>
                <p:oleObj name="Kaavio" r:id="rId4" imgW="10096677" imgH="5095777" progId="MSGraph.Chart.8">
                  <p:embed followColorScheme="full"/>
                  <p:pic>
                    <p:nvPicPr>
                      <p:cNvPr id="3072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3538" y="934642"/>
                        <a:ext cx="6057900" cy="30587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4" name="Rectangle 4"/>
          <p:cNvSpPr>
            <a:spLocks noChangeArrowheads="1"/>
          </p:cNvSpPr>
          <p:nvPr/>
        </p:nvSpPr>
        <p:spPr bwMode="white">
          <a:xfrm>
            <a:off x="7429500" y="4914900"/>
            <a:ext cx="539354" cy="13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fi-FI" sz="1350">
              <a:solidFill>
                <a:schemeClr val="accent1"/>
              </a:solidFill>
            </a:endParaRPr>
          </a:p>
        </p:txBody>
      </p:sp>
      <p:graphicFrame>
        <p:nvGraphicFramePr>
          <p:cNvPr id="30725" name="Object 5"/>
          <p:cNvGraphicFramePr>
            <a:graphicFrameLocks noChangeAspect="1"/>
          </p:cNvGraphicFramePr>
          <p:nvPr/>
        </p:nvGraphicFramePr>
        <p:xfrm>
          <a:off x="1656160" y="844154"/>
          <a:ext cx="6057900" cy="3058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7" name="Kaavio" r:id="rId6" imgW="10096677" imgH="5095777" progId="MSGraph.Chart.8">
                  <p:embed followColorScheme="full"/>
                </p:oleObj>
              </mc:Choice>
              <mc:Fallback>
                <p:oleObj name="Kaavio" r:id="rId6" imgW="10096677" imgH="5095777" progId="MSGraph.Chart.8">
                  <p:embed followColorScheme="full"/>
                  <p:pic>
                    <p:nvPicPr>
                      <p:cNvPr id="307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6160" y="844154"/>
                        <a:ext cx="6057900" cy="30587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6"/>
          <p:cNvGraphicFramePr>
            <a:graphicFrameLocks noChangeAspect="1"/>
          </p:cNvGraphicFramePr>
          <p:nvPr>
            <p:extLst/>
          </p:nvPr>
        </p:nvGraphicFramePr>
        <p:xfrm>
          <a:off x="539552" y="636309"/>
          <a:ext cx="7848872" cy="3812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6764742" y="4885797"/>
            <a:ext cx="1853392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fi-FI" sz="750" dirty="0">
                <a:solidFill>
                  <a:schemeClr val="tx1"/>
                </a:solidFill>
              </a:rPr>
              <a:t>Lähde: Tilastokeskus ja Kuntaliitto</a:t>
            </a:r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1250157" y="51470"/>
            <a:ext cx="6669881" cy="571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>
              <a:lnSpc>
                <a:spcPct val="90000"/>
              </a:lnSpc>
            </a:pPr>
            <a:r>
              <a:rPr lang="sv-FI" sz="1650" dirty="0" err="1"/>
              <a:t>Kuntien</a:t>
            </a:r>
            <a:r>
              <a:rPr lang="sv-FI" sz="1650" dirty="0"/>
              <a:t> </a:t>
            </a:r>
            <a:r>
              <a:rPr lang="sv-FI" sz="1650" dirty="0" err="1"/>
              <a:t>sosiaali</a:t>
            </a:r>
            <a:r>
              <a:rPr lang="sv-FI" sz="1650" dirty="0"/>
              <a:t>- ja </a:t>
            </a:r>
            <a:r>
              <a:rPr lang="sv-FI" sz="1650" dirty="0" err="1"/>
              <a:t>terveystoimen</a:t>
            </a:r>
            <a:r>
              <a:rPr lang="sv-FI" sz="1650" dirty="0"/>
              <a:t> nettokustannukset</a:t>
            </a:r>
            <a:r>
              <a:rPr lang="sv-FI" sz="1650" baseline="30000" dirty="0"/>
              <a:t>1)</a:t>
            </a:r>
            <a:r>
              <a:rPr lang="sv-FI" sz="1650" dirty="0"/>
              <a:t/>
            </a:r>
            <a:br>
              <a:rPr lang="sv-FI" sz="1650" dirty="0"/>
            </a:br>
            <a:r>
              <a:rPr lang="sv-FI" sz="1650" dirty="0" err="1"/>
              <a:t>kuntakoon</a:t>
            </a:r>
            <a:r>
              <a:rPr lang="sv-FI" sz="1650" dirty="0"/>
              <a:t> </a:t>
            </a:r>
            <a:r>
              <a:rPr lang="sv-FI" sz="1650" dirty="0" err="1"/>
              <a:t>mukaan</a:t>
            </a:r>
            <a:r>
              <a:rPr lang="sv-FI" sz="1650" dirty="0"/>
              <a:t> </a:t>
            </a:r>
            <a:r>
              <a:rPr lang="sv-FI" sz="1650" dirty="0" err="1"/>
              <a:t>vuonna</a:t>
            </a:r>
            <a:r>
              <a:rPr lang="sv-FI" sz="1650" dirty="0"/>
              <a:t> </a:t>
            </a:r>
            <a:r>
              <a:rPr lang="sv-FI" sz="1650" dirty="0" smtClean="0"/>
              <a:t>2016 </a:t>
            </a:r>
            <a:r>
              <a:rPr lang="sv-FI" sz="1650" dirty="0"/>
              <a:t>Manner-</a:t>
            </a:r>
            <a:r>
              <a:rPr lang="sv-FI" sz="1650" dirty="0" err="1"/>
              <a:t>Suomessa</a:t>
            </a:r>
            <a:r>
              <a:rPr lang="sv-FI" sz="1650" dirty="0"/>
              <a:t>, €/as. </a:t>
            </a:r>
            <a:endParaRPr lang="fi-FI" sz="1500" dirty="0"/>
          </a:p>
        </p:txBody>
      </p:sp>
      <p:sp>
        <p:nvSpPr>
          <p:cNvPr id="3" name="Tekstiruutu 2"/>
          <p:cNvSpPr txBox="1"/>
          <p:nvPr/>
        </p:nvSpPr>
        <p:spPr>
          <a:xfrm>
            <a:off x="7812360" y="1089702"/>
            <a:ext cx="5934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 smtClean="0"/>
              <a:t>4 028</a:t>
            </a:r>
            <a:endParaRPr lang="fi-FI" sz="1100" dirty="0"/>
          </a:p>
        </p:txBody>
      </p:sp>
      <p:sp>
        <p:nvSpPr>
          <p:cNvPr id="25" name="Tekstiruutu 24"/>
          <p:cNvSpPr txBox="1"/>
          <p:nvPr/>
        </p:nvSpPr>
        <p:spPr>
          <a:xfrm>
            <a:off x="7812360" y="1419622"/>
            <a:ext cx="5934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/>
              <a:t>3 </a:t>
            </a:r>
            <a:r>
              <a:rPr lang="fi-FI" sz="1100" dirty="0" smtClean="0"/>
              <a:t>623</a:t>
            </a:r>
            <a:endParaRPr lang="fi-FI" sz="1100" dirty="0"/>
          </a:p>
        </p:txBody>
      </p:sp>
      <p:sp>
        <p:nvSpPr>
          <p:cNvPr id="26" name="Tekstiruutu 25"/>
          <p:cNvSpPr txBox="1"/>
          <p:nvPr/>
        </p:nvSpPr>
        <p:spPr>
          <a:xfrm>
            <a:off x="7812360" y="1707654"/>
            <a:ext cx="5934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/>
              <a:t>3 </a:t>
            </a:r>
            <a:r>
              <a:rPr lang="fi-FI" sz="1100" dirty="0" smtClean="0"/>
              <a:t>340</a:t>
            </a:r>
            <a:endParaRPr lang="fi-FI" sz="1100" dirty="0"/>
          </a:p>
        </p:txBody>
      </p:sp>
      <p:sp>
        <p:nvSpPr>
          <p:cNvPr id="27" name="Tekstiruutu 26"/>
          <p:cNvSpPr txBox="1"/>
          <p:nvPr/>
        </p:nvSpPr>
        <p:spPr>
          <a:xfrm>
            <a:off x="7812360" y="2067694"/>
            <a:ext cx="5934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/>
              <a:t>3 </a:t>
            </a:r>
            <a:r>
              <a:rPr lang="fi-FI" sz="1100" dirty="0" smtClean="0"/>
              <a:t>177</a:t>
            </a:r>
            <a:endParaRPr lang="fi-FI" sz="1100" dirty="0"/>
          </a:p>
        </p:txBody>
      </p:sp>
      <p:sp>
        <p:nvSpPr>
          <p:cNvPr id="28" name="Tekstiruutu 27"/>
          <p:cNvSpPr txBox="1"/>
          <p:nvPr/>
        </p:nvSpPr>
        <p:spPr>
          <a:xfrm>
            <a:off x="7812360" y="2382148"/>
            <a:ext cx="5934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/>
              <a:t>3 </a:t>
            </a:r>
            <a:r>
              <a:rPr lang="fi-FI" sz="1100" dirty="0" smtClean="0"/>
              <a:t>393</a:t>
            </a:r>
            <a:endParaRPr lang="fi-FI" sz="1100" dirty="0"/>
          </a:p>
        </p:txBody>
      </p:sp>
      <p:sp>
        <p:nvSpPr>
          <p:cNvPr id="29" name="Tekstiruutu 28"/>
          <p:cNvSpPr txBox="1"/>
          <p:nvPr/>
        </p:nvSpPr>
        <p:spPr>
          <a:xfrm>
            <a:off x="7812360" y="2742188"/>
            <a:ext cx="5934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/>
              <a:t>3 </a:t>
            </a:r>
            <a:r>
              <a:rPr lang="fi-FI" sz="1100" dirty="0" smtClean="0"/>
              <a:t>012</a:t>
            </a:r>
            <a:endParaRPr lang="fi-FI" sz="1100" dirty="0"/>
          </a:p>
        </p:txBody>
      </p:sp>
      <p:sp>
        <p:nvSpPr>
          <p:cNvPr id="30" name="Tekstiruutu 29"/>
          <p:cNvSpPr txBox="1"/>
          <p:nvPr/>
        </p:nvSpPr>
        <p:spPr>
          <a:xfrm>
            <a:off x="7812360" y="3075806"/>
            <a:ext cx="5934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/>
              <a:t>3 </a:t>
            </a:r>
            <a:r>
              <a:rPr lang="fi-FI" sz="1100" dirty="0" smtClean="0"/>
              <a:t>264</a:t>
            </a:r>
            <a:endParaRPr lang="fi-FI" sz="1100" dirty="0"/>
          </a:p>
        </p:txBody>
      </p:sp>
      <p:sp>
        <p:nvSpPr>
          <p:cNvPr id="31" name="Tekstiruutu 30"/>
          <p:cNvSpPr txBox="1"/>
          <p:nvPr/>
        </p:nvSpPr>
        <p:spPr>
          <a:xfrm>
            <a:off x="7812360" y="771550"/>
            <a:ext cx="5934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/>
              <a:t>4 </a:t>
            </a:r>
            <a:r>
              <a:rPr lang="fi-FI" sz="1100" dirty="0" smtClean="0"/>
              <a:t>228</a:t>
            </a:r>
            <a:endParaRPr lang="fi-FI" sz="1100" dirty="0"/>
          </a:p>
        </p:txBody>
      </p:sp>
      <p:sp>
        <p:nvSpPr>
          <p:cNvPr id="6" name="Suorakulmio 5"/>
          <p:cNvSpPr/>
          <p:nvPr/>
        </p:nvSpPr>
        <p:spPr>
          <a:xfrm>
            <a:off x="-36512" y="4443958"/>
            <a:ext cx="627247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900" dirty="0">
                <a:latin typeface="Arial" panose="020B0604020202020204" pitchFamily="34" charset="0"/>
              </a:rPr>
              <a:t>2) Lastensuojelun laitos- ja perhehoito, Lastensuojelun avohuoltopalvelut sekä muut lasten ja perheiden avopalvelut</a:t>
            </a:r>
            <a:endParaRPr lang="fi-FI" sz="900" dirty="0"/>
          </a:p>
        </p:txBody>
      </p:sp>
      <p:sp>
        <p:nvSpPr>
          <p:cNvPr id="35" name="Suorakulmio 34"/>
          <p:cNvSpPr/>
          <p:nvPr/>
        </p:nvSpPr>
        <p:spPr>
          <a:xfrm>
            <a:off x="-36512" y="4306041"/>
            <a:ext cx="92890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900" dirty="0">
                <a:latin typeface="Arial" panose="020B0604020202020204" pitchFamily="34" charset="0"/>
              </a:rPr>
              <a:t>1) Nettokustannukset =(Toimintakulut + Poistot ja arvonalentumiset + Vyörytyskulut) - (Toimintatuotot + Vyörytystuotot + Valmistus omaan käyttöön sekä valmistevaraston muutos)</a:t>
            </a:r>
            <a:r>
              <a:rPr lang="fi-FI" sz="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4047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äivämäärän paikkamerkki 4"/>
          <p:cNvSpPr>
            <a:spLocks noGrp="1"/>
          </p:cNvSpPr>
          <p:nvPr>
            <p:ph type="dt" sz="quarter" idx="4294967295"/>
          </p:nvPr>
        </p:nvSpPr>
        <p:spPr>
          <a:xfrm>
            <a:off x="3748692" y="4902006"/>
            <a:ext cx="1322580" cy="249471"/>
          </a:xfrm>
          <a:noFill/>
        </p:spPr>
        <p:txBody>
          <a:bodyPr/>
          <a:lstStyle>
            <a:lvl1pPr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1pPr>
            <a:lvl2pPr marL="557213" indent="-214313"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2pPr>
            <a:lvl3pPr marL="857250" indent="-171450"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3pPr>
            <a:lvl4pPr marL="1200150" indent="-171450"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4pPr>
            <a:lvl5pPr marL="1543050" indent="-171450"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5pPr>
            <a:lvl6pPr marL="18859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itchFamily="34" charset="0"/>
              </a:defRPr>
            </a:lvl6pPr>
            <a:lvl7pPr marL="22288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itchFamily="34" charset="0"/>
              </a:defRPr>
            </a:lvl7pPr>
            <a:lvl8pPr marL="25717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itchFamily="34" charset="0"/>
              </a:defRPr>
            </a:lvl8pPr>
            <a:lvl9pPr marL="29146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600" smtClean="0"/>
              <a:t>2.11.2017/hp</a:t>
            </a:r>
            <a:endParaRPr lang="fi-FI" sz="600" dirty="0"/>
          </a:p>
        </p:txBody>
      </p:sp>
      <p:sp>
        <p:nvSpPr>
          <p:cNvPr id="6147" name="Rectangle 7"/>
          <p:cNvSpPr>
            <a:spLocks noChangeArrowheads="1"/>
          </p:cNvSpPr>
          <p:nvPr/>
        </p:nvSpPr>
        <p:spPr bwMode="auto">
          <a:xfrm>
            <a:off x="1607696" y="47042"/>
            <a:ext cx="6011903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2C5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2C54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fi-FI" sz="16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Opetus- ja kulttuuritoimen käyttökustannukset v. 2016</a:t>
            </a:r>
          </a:p>
          <a:p>
            <a:pPr algn="ctr"/>
            <a:r>
              <a:rPr lang="fi-FI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Kunnat ja kuntayhtymät</a:t>
            </a:r>
          </a:p>
        </p:txBody>
      </p:sp>
      <p:graphicFrame>
        <p:nvGraphicFramePr>
          <p:cNvPr id="2" name="Object 8"/>
          <p:cNvGraphicFramePr>
            <a:graphicFrameLocks noChangeAspect="1"/>
          </p:cNvGraphicFramePr>
          <p:nvPr>
            <p:extLst/>
          </p:nvPr>
        </p:nvGraphicFramePr>
        <p:xfrm>
          <a:off x="2665811" y="1178092"/>
          <a:ext cx="4498478" cy="3379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149" name="Text Box 9"/>
          <p:cNvSpPr txBox="1">
            <a:spLocks noChangeArrowheads="1"/>
          </p:cNvSpPr>
          <p:nvPr/>
        </p:nvSpPr>
        <p:spPr bwMode="auto">
          <a:xfrm>
            <a:off x="1547664" y="2457323"/>
            <a:ext cx="1770036" cy="380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lnSpc>
                <a:spcPct val="85000"/>
              </a:lnSpc>
            </a:pPr>
            <a:r>
              <a:rPr lang="fi-FI" sz="1100" dirty="0">
                <a:solidFill>
                  <a:schemeClr val="tx1"/>
                </a:solidFill>
              </a:rPr>
              <a:t>Ammatillinen koulutus</a:t>
            </a:r>
          </a:p>
          <a:p>
            <a:pPr algn="l" eaLnBrk="1" hangingPunct="1">
              <a:lnSpc>
                <a:spcPct val="85000"/>
              </a:lnSpc>
            </a:pPr>
            <a:r>
              <a:rPr lang="fi-FI" sz="1100" dirty="0">
                <a:solidFill>
                  <a:schemeClr val="tx1"/>
                </a:solidFill>
              </a:rPr>
              <a:t>12,2 %,  </a:t>
            </a:r>
            <a:r>
              <a:rPr lang="fi-FI" sz="1100" dirty="0">
                <a:solidFill>
                  <a:srgbClr val="0000FF"/>
                </a:solidFill>
              </a:rPr>
              <a:t>1 564 milj. €</a:t>
            </a:r>
          </a:p>
        </p:txBody>
      </p:sp>
      <p:sp>
        <p:nvSpPr>
          <p:cNvPr id="6150" name="Text Box 10"/>
          <p:cNvSpPr txBox="1">
            <a:spLocks noChangeArrowheads="1"/>
          </p:cNvSpPr>
          <p:nvPr/>
        </p:nvSpPr>
        <p:spPr bwMode="auto">
          <a:xfrm>
            <a:off x="2092239" y="606754"/>
            <a:ext cx="2861681" cy="22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lnSpc>
                <a:spcPct val="85000"/>
              </a:lnSpc>
            </a:pPr>
            <a:r>
              <a:rPr lang="fi-FI" dirty="0">
                <a:solidFill>
                  <a:schemeClr val="accent5">
                    <a:lumMod val="50000"/>
                  </a:schemeClr>
                </a:solidFill>
              </a:rPr>
              <a:t>Muu kulttuuritoiminta 1,0 %,  126 milj. €</a:t>
            </a:r>
          </a:p>
        </p:txBody>
      </p:sp>
      <p:sp>
        <p:nvSpPr>
          <p:cNvPr id="6152" name="Text Box 12"/>
          <p:cNvSpPr txBox="1">
            <a:spLocks noChangeArrowheads="1"/>
          </p:cNvSpPr>
          <p:nvPr/>
        </p:nvSpPr>
        <p:spPr bwMode="auto">
          <a:xfrm>
            <a:off x="5779370" y="3723878"/>
            <a:ext cx="1625766" cy="380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lnSpc>
                <a:spcPct val="85000"/>
              </a:lnSpc>
            </a:pPr>
            <a:r>
              <a:rPr lang="fi-FI" sz="1100" dirty="0">
                <a:solidFill>
                  <a:schemeClr val="tx1"/>
                </a:solidFill>
              </a:rPr>
              <a:t>Perusopetus 39,4 %</a:t>
            </a:r>
          </a:p>
          <a:p>
            <a:pPr algn="l" eaLnBrk="1" hangingPunct="1">
              <a:lnSpc>
                <a:spcPct val="85000"/>
              </a:lnSpc>
            </a:pPr>
            <a:r>
              <a:rPr lang="fi-FI" sz="1100" dirty="0">
                <a:solidFill>
                  <a:srgbClr val="0000FF"/>
                </a:solidFill>
              </a:rPr>
              <a:t>5 032 milj. €</a:t>
            </a:r>
          </a:p>
        </p:txBody>
      </p:sp>
      <p:sp>
        <p:nvSpPr>
          <p:cNvPr id="6153" name="Text Box 13"/>
          <p:cNvSpPr txBox="1">
            <a:spLocks noChangeArrowheads="1"/>
          </p:cNvSpPr>
          <p:nvPr/>
        </p:nvSpPr>
        <p:spPr bwMode="auto">
          <a:xfrm>
            <a:off x="2051720" y="4224863"/>
            <a:ext cx="5764720" cy="447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lnSpc>
                <a:spcPct val="110000"/>
              </a:lnSpc>
            </a:pPr>
            <a:r>
              <a:rPr lang="fi-FI" sz="1200" dirty="0">
                <a:solidFill>
                  <a:schemeClr val="tx1"/>
                </a:solidFill>
              </a:rPr>
              <a:t>Opetus- ja kulttuuritoimen käyttökustannukset yhteensä 12,78 mrd. €</a:t>
            </a:r>
          </a:p>
          <a:p>
            <a:pPr algn="l" eaLnBrk="1" hangingPunct="1">
              <a:lnSpc>
                <a:spcPct val="110000"/>
              </a:lnSpc>
            </a:pPr>
            <a:r>
              <a:rPr lang="fi-FI" sz="750" dirty="0">
                <a:solidFill>
                  <a:schemeClr val="tx1"/>
                </a:solidFill>
              </a:rPr>
              <a:t>                              </a:t>
            </a:r>
            <a:r>
              <a:rPr lang="fi-FI" sz="900" dirty="0">
                <a:solidFill>
                  <a:schemeClr val="tx1"/>
                </a:solidFill>
              </a:rPr>
              <a:t>(=toimintamenot + poistot ja arvonalentumiset+ vyörytyserät)</a:t>
            </a:r>
          </a:p>
        </p:txBody>
      </p:sp>
      <p:sp>
        <p:nvSpPr>
          <p:cNvPr id="6155" name="Text Box 15"/>
          <p:cNvSpPr txBox="1">
            <a:spLocks noChangeArrowheads="1"/>
          </p:cNvSpPr>
          <p:nvPr/>
        </p:nvSpPr>
        <p:spPr bwMode="auto">
          <a:xfrm>
            <a:off x="827584" y="852064"/>
            <a:ext cx="4073551" cy="22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lnSpc>
                <a:spcPct val="85000"/>
              </a:lnSpc>
            </a:pPr>
            <a:r>
              <a:rPr lang="fi-FI" dirty="0">
                <a:solidFill>
                  <a:schemeClr val="accent5">
                    <a:lumMod val="50000"/>
                  </a:schemeClr>
                </a:solidFill>
              </a:rPr>
              <a:t>Museot, teatterit, musiikkitoiminta ym. 2,4 % , 309 milj. €</a:t>
            </a:r>
          </a:p>
        </p:txBody>
      </p:sp>
      <p:sp>
        <p:nvSpPr>
          <p:cNvPr id="6157" name="Text Box 17"/>
          <p:cNvSpPr txBox="1">
            <a:spLocks noChangeArrowheads="1"/>
          </p:cNvSpPr>
          <p:nvPr/>
        </p:nvSpPr>
        <p:spPr bwMode="auto">
          <a:xfrm>
            <a:off x="1115616" y="1890453"/>
            <a:ext cx="2299027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lnSpc>
                <a:spcPct val="85000"/>
              </a:lnSpc>
            </a:pPr>
            <a:r>
              <a:rPr lang="fi-FI" dirty="0">
                <a:solidFill>
                  <a:schemeClr val="tx1"/>
                </a:solidFill>
              </a:rPr>
              <a:t>Kansalaisopistojen + muu vapaa</a:t>
            </a:r>
          </a:p>
          <a:p>
            <a:pPr algn="l" eaLnBrk="1" hangingPunct="1">
              <a:lnSpc>
                <a:spcPct val="85000"/>
              </a:lnSpc>
            </a:pPr>
            <a:r>
              <a:rPr lang="fi-FI" dirty="0">
                <a:solidFill>
                  <a:schemeClr val="tx1"/>
                </a:solidFill>
              </a:rPr>
              <a:t>sivistystyö 1,5 % , </a:t>
            </a:r>
            <a:r>
              <a:rPr lang="fi-FI" dirty="0">
                <a:solidFill>
                  <a:srgbClr val="0000FF"/>
                </a:solidFill>
              </a:rPr>
              <a:t>188 milj. €</a:t>
            </a:r>
          </a:p>
        </p:txBody>
      </p:sp>
      <p:sp>
        <p:nvSpPr>
          <p:cNvPr id="6158" name="Text Box 18"/>
          <p:cNvSpPr txBox="1">
            <a:spLocks noChangeArrowheads="1"/>
          </p:cNvSpPr>
          <p:nvPr/>
        </p:nvSpPr>
        <p:spPr bwMode="auto">
          <a:xfrm>
            <a:off x="1331640" y="1573631"/>
            <a:ext cx="2066559" cy="337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lnSpc>
                <a:spcPct val="85000"/>
              </a:lnSpc>
            </a:pPr>
            <a:r>
              <a:rPr lang="fi-FI" sz="938" dirty="0">
                <a:solidFill>
                  <a:schemeClr val="tx1"/>
                </a:solidFill>
              </a:rPr>
              <a:t>Taiteen perusopetus +muu </a:t>
            </a:r>
          </a:p>
          <a:p>
            <a:pPr algn="l" eaLnBrk="1" hangingPunct="1">
              <a:lnSpc>
                <a:spcPct val="85000"/>
              </a:lnSpc>
            </a:pPr>
            <a:r>
              <a:rPr lang="fi-FI" sz="938" dirty="0">
                <a:solidFill>
                  <a:schemeClr val="tx1"/>
                </a:solidFill>
              </a:rPr>
              <a:t>opetustoimi</a:t>
            </a:r>
            <a:r>
              <a:rPr lang="fi-FI" sz="938" baseline="30000" dirty="0">
                <a:solidFill>
                  <a:schemeClr val="tx1"/>
                </a:solidFill>
              </a:rPr>
              <a:t> </a:t>
            </a:r>
            <a:r>
              <a:rPr lang="fi-FI" sz="938" dirty="0">
                <a:solidFill>
                  <a:schemeClr val="tx1"/>
                </a:solidFill>
              </a:rPr>
              <a:t>0,9 %, </a:t>
            </a:r>
            <a:r>
              <a:rPr lang="fi-FI" sz="938" dirty="0">
                <a:solidFill>
                  <a:srgbClr val="0000FF"/>
                </a:solidFill>
              </a:rPr>
              <a:t>111 milj. €</a:t>
            </a:r>
          </a:p>
        </p:txBody>
      </p:sp>
      <p:sp>
        <p:nvSpPr>
          <p:cNvPr id="6159" name="Text Box 19"/>
          <p:cNvSpPr txBox="1">
            <a:spLocks noChangeArrowheads="1"/>
          </p:cNvSpPr>
          <p:nvPr/>
        </p:nvSpPr>
        <p:spPr bwMode="auto">
          <a:xfrm>
            <a:off x="2249743" y="1039816"/>
            <a:ext cx="1959191" cy="22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lnSpc>
                <a:spcPct val="85000"/>
              </a:lnSpc>
            </a:pPr>
            <a:r>
              <a:rPr lang="fi-FI" dirty="0">
                <a:solidFill>
                  <a:schemeClr val="accent5">
                    <a:lumMod val="50000"/>
                  </a:schemeClr>
                </a:solidFill>
              </a:rPr>
              <a:t>Kirjasto 2,7 % , 339 milj. €</a:t>
            </a:r>
          </a:p>
        </p:txBody>
      </p:sp>
      <p:sp>
        <p:nvSpPr>
          <p:cNvPr id="6160" name="Text Box 20"/>
          <p:cNvSpPr txBox="1">
            <a:spLocks noChangeArrowheads="1"/>
          </p:cNvSpPr>
          <p:nvPr/>
        </p:nvSpPr>
        <p:spPr bwMode="auto">
          <a:xfrm>
            <a:off x="1389132" y="1410214"/>
            <a:ext cx="2688557" cy="22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lnSpc>
                <a:spcPct val="85000"/>
              </a:lnSpc>
            </a:pPr>
            <a:r>
              <a:rPr lang="fi-FI" dirty="0">
                <a:solidFill>
                  <a:srgbClr val="FF0000"/>
                </a:solidFill>
              </a:rPr>
              <a:t>Liikunta ja ulkoilu 5,7 % </a:t>
            </a:r>
            <a:r>
              <a:rPr lang="fi-FI" dirty="0">
                <a:solidFill>
                  <a:schemeClr val="tx1"/>
                </a:solidFill>
              </a:rPr>
              <a:t>, </a:t>
            </a:r>
            <a:r>
              <a:rPr lang="fi-FI" dirty="0">
                <a:solidFill>
                  <a:srgbClr val="0000FF"/>
                </a:solidFill>
              </a:rPr>
              <a:t>726 milj. €</a:t>
            </a:r>
          </a:p>
        </p:txBody>
      </p:sp>
      <p:sp>
        <p:nvSpPr>
          <p:cNvPr id="6161" name="Text Box 21"/>
          <p:cNvSpPr txBox="1">
            <a:spLocks noChangeArrowheads="1"/>
          </p:cNvSpPr>
          <p:nvPr/>
        </p:nvSpPr>
        <p:spPr bwMode="auto">
          <a:xfrm>
            <a:off x="2115432" y="1236457"/>
            <a:ext cx="2361544" cy="22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lnSpc>
                <a:spcPct val="85000"/>
              </a:lnSpc>
            </a:pPr>
            <a:r>
              <a:rPr lang="fi-FI" dirty="0">
                <a:solidFill>
                  <a:srgbClr val="FF0000"/>
                </a:solidFill>
              </a:rPr>
              <a:t>Nuorisotoimi 1,7 % </a:t>
            </a:r>
            <a:r>
              <a:rPr lang="fi-FI" dirty="0">
                <a:solidFill>
                  <a:schemeClr val="tx1"/>
                </a:solidFill>
              </a:rPr>
              <a:t>, </a:t>
            </a:r>
            <a:r>
              <a:rPr lang="fi-FI" dirty="0">
                <a:solidFill>
                  <a:srgbClr val="0000FF"/>
                </a:solidFill>
              </a:rPr>
              <a:t>217 milj. €</a:t>
            </a:r>
          </a:p>
        </p:txBody>
      </p:sp>
      <p:sp>
        <p:nvSpPr>
          <p:cNvPr id="6162" name="Text Box 22"/>
          <p:cNvSpPr txBox="1">
            <a:spLocks noChangeArrowheads="1"/>
          </p:cNvSpPr>
          <p:nvPr/>
        </p:nvSpPr>
        <p:spPr bwMode="auto">
          <a:xfrm>
            <a:off x="5971671" y="1609864"/>
            <a:ext cx="2108269" cy="380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lnSpc>
                <a:spcPct val="85000"/>
              </a:lnSpc>
            </a:pPr>
            <a:r>
              <a:rPr lang="fi-FI" sz="1100" dirty="0">
                <a:solidFill>
                  <a:schemeClr val="tx1"/>
                </a:solidFill>
              </a:rPr>
              <a:t>Lasten päivähoito 24,3 %, </a:t>
            </a:r>
          </a:p>
          <a:p>
            <a:pPr algn="l" eaLnBrk="1" hangingPunct="1">
              <a:lnSpc>
                <a:spcPct val="85000"/>
              </a:lnSpc>
            </a:pPr>
            <a:r>
              <a:rPr lang="fi-FI" sz="1100" dirty="0">
                <a:solidFill>
                  <a:srgbClr val="0000FF"/>
                </a:solidFill>
              </a:rPr>
              <a:t>3 108 milj. €</a:t>
            </a:r>
          </a:p>
        </p:txBody>
      </p:sp>
      <p:sp>
        <p:nvSpPr>
          <p:cNvPr id="6163" name="Line 23"/>
          <p:cNvSpPr>
            <a:spLocks noChangeShapeType="1"/>
          </p:cNvSpPr>
          <p:nvPr/>
        </p:nvSpPr>
        <p:spPr bwMode="auto">
          <a:xfrm>
            <a:off x="2141730" y="818263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350"/>
          </a:p>
        </p:txBody>
      </p:sp>
      <p:sp>
        <p:nvSpPr>
          <p:cNvPr id="6165" name="Line 25"/>
          <p:cNvSpPr>
            <a:spLocks noChangeShapeType="1"/>
          </p:cNvSpPr>
          <p:nvPr/>
        </p:nvSpPr>
        <p:spPr bwMode="auto">
          <a:xfrm>
            <a:off x="900008" y="1034573"/>
            <a:ext cx="37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350"/>
          </a:p>
        </p:txBody>
      </p:sp>
      <p:sp>
        <p:nvSpPr>
          <p:cNvPr id="6166" name="Line 26"/>
          <p:cNvSpPr>
            <a:spLocks noChangeShapeType="1"/>
          </p:cNvSpPr>
          <p:nvPr/>
        </p:nvSpPr>
        <p:spPr bwMode="auto">
          <a:xfrm flipH="1">
            <a:off x="4626006" y="1042073"/>
            <a:ext cx="0" cy="2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350"/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1864384" y="3199758"/>
            <a:ext cx="1699504" cy="380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lnSpc>
                <a:spcPct val="85000"/>
              </a:lnSpc>
            </a:pPr>
            <a:r>
              <a:rPr lang="fi-FI" sz="1100" dirty="0">
                <a:solidFill>
                  <a:schemeClr val="tx1"/>
                </a:solidFill>
              </a:rPr>
              <a:t>Lukiokoulutus 5,4 %,</a:t>
            </a:r>
          </a:p>
          <a:p>
            <a:pPr algn="l" eaLnBrk="1" hangingPunct="1">
              <a:lnSpc>
                <a:spcPct val="85000"/>
              </a:lnSpc>
            </a:pPr>
            <a:r>
              <a:rPr lang="fi-FI" sz="1100" dirty="0">
                <a:solidFill>
                  <a:srgbClr val="0000FF"/>
                </a:solidFill>
              </a:rPr>
              <a:t>691 milj. €</a:t>
            </a:r>
          </a:p>
        </p:txBody>
      </p:sp>
      <p:cxnSp>
        <p:nvCxnSpPr>
          <p:cNvPr id="29" name="Suora yhdysviiva 28"/>
          <p:cNvCxnSpPr/>
          <p:nvPr/>
        </p:nvCxnSpPr>
        <p:spPr>
          <a:xfrm>
            <a:off x="1419575" y="1573357"/>
            <a:ext cx="2565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uora yhdysviiva 30"/>
          <p:cNvCxnSpPr/>
          <p:nvPr/>
        </p:nvCxnSpPr>
        <p:spPr>
          <a:xfrm>
            <a:off x="2178790" y="1208319"/>
            <a:ext cx="2231192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Kulmayhdysviiva 58"/>
          <p:cNvCxnSpPr/>
          <p:nvPr/>
        </p:nvCxnSpPr>
        <p:spPr>
          <a:xfrm rot="10800000" flipV="1">
            <a:off x="1232431" y="1944708"/>
            <a:ext cx="2403000" cy="243000"/>
          </a:xfrm>
          <a:prstGeom prst="bentConnector3">
            <a:avLst>
              <a:gd name="adj1" fmla="val 10607"/>
            </a:avLst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 Box 22"/>
          <p:cNvSpPr txBox="1">
            <a:spLocks noChangeArrowheads="1"/>
          </p:cNvSpPr>
          <p:nvPr/>
        </p:nvSpPr>
        <p:spPr bwMode="auto">
          <a:xfrm>
            <a:off x="6350287" y="2700671"/>
            <a:ext cx="1446230" cy="380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lnSpc>
                <a:spcPct val="85000"/>
              </a:lnSpc>
            </a:pPr>
            <a:r>
              <a:rPr lang="fi-FI" sz="1100" dirty="0">
                <a:solidFill>
                  <a:schemeClr val="tx1"/>
                </a:solidFill>
              </a:rPr>
              <a:t>Esiopetus 2,9 %, </a:t>
            </a:r>
          </a:p>
          <a:p>
            <a:pPr algn="l" eaLnBrk="1" hangingPunct="1">
              <a:lnSpc>
                <a:spcPct val="85000"/>
              </a:lnSpc>
            </a:pPr>
            <a:r>
              <a:rPr lang="fi-FI" sz="1100" dirty="0">
                <a:solidFill>
                  <a:srgbClr val="0000FF"/>
                </a:solidFill>
              </a:rPr>
              <a:t>365 milj. €</a:t>
            </a:r>
          </a:p>
        </p:txBody>
      </p:sp>
      <p:cxnSp>
        <p:nvCxnSpPr>
          <p:cNvPr id="4" name="Suora yhdysviiva 3"/>
          <p:cNvCxnSpPr/>
          <p:nvPr/>
        </p:nvCxnSpPr>
        <p:spPr>
          <a:xfrm>
            <a:off x="4788000" y="818264"/>
            <a:ext cx="0" cy="46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uora yhdysviiva 5"/>
          <p:cNvCxnSpPr/>
          <p:nvPr/>
        </p:nvCxnSpPr>
        <p:spPr>
          <a:xfrm>
            <a:off x="4409982" y="1201249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uora yhdysviiva 18"/>
          <p:cNvCxnSpPr/>
          <p:nvPr/>
        </p:nvCxnSpPr>
        <p:spPr>
          <a:xfrm>
            <a:off x="2238300" y="1408057"/>
            <a:ext cx="197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uora yhdysviiva 20"/>
          <p:cNvCxnSpPr/>
          <p:nvPr/>
        </p:nvCxnSpPr>
        <p:spPr>
          <a:xfrm>
            <a:off x="4209300" y="1408057"/>
            <a:ext cx="0" cy="5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uora yhdysviiva 23"/>
          <p:cNvCxnSpPr/>
          <p:nvPr/>
        </p:nvCxnSpPr>
        <p:spPr>
          <a:xfrm>
            <a:off x="1377304" y="1849997"/>
            <a:ext cx="232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6516216" y="4714995"/>
            <a:ext cx="2304256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fi-FI" sz="900" dirty="0">
                <a:solidFill>
                  <a:schemeClr val="tx1"/>
                </a:solidFill>
              </a:rPr>
              <a:t>Lähde: Tilastokeskus ja Kuntaliitto </a:t>
            </a:r>
          </a:p>
        </p:txBody>
      </p:sp>
    </p:spTree>
    <p:extLst>
      <p:ext uri="{BB962C8B-B14F-4D97-AF65-F5344CB8AC3E}">
        <p14:creationId xmlns:p14="http://schemas.microsoft.com/office/powerpoint/2010/main" val="3530385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Päivämäärän paikkamerkki 4"/>
          <p:cNvSpPr>
            <a:spLocks noGrp="1"/>
          </p:cNvSpPr>
          <p:nvPr>
            <p:ph type="dt" sz="quarter" idx="10"/>
          </p:nvPr>
        </p:nvSpPr>
        <p:spPr bwMode="auto">
          <a:xfrm>
            <a:off x="3923928" y="4948014"/>
            <a:ext cx="1013222" cy="16181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defTabSz="342900"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1pPr>
            <a:lvl2pPr marL="557213" indent="-214313" defTabSz="342900"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2pPr>
            <a:lvl3pPr marL="857250" indent="-171450" defTabSz="342900"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3pPr>
            <a:lvl4pPr marL="1200150" indent="-171450" defTabSz="342900"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4pPr>
            <a:lvl5pPr marL="1543050" indent="-171450" defTabSz="342900"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5pPr>
            <a:lvl6pPr marL="1885950" indent="-171450" algn="ctr" defTabSz="342900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itchFamily="34" charset="0"/>
              </a:defRPr>
            </a:lvl6pPr>
            <a:lvl7pPr marL="2228850" indent="-171450" algn="ctr" defTabSz="342900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itchFamily="34" charset="0"/>
              </a:defRPr>
            </a:lvl7pPr>
            <a:lvl8pPr marL="2571750" indent="-171450" algn="ctr" defTabSz="342900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itchFamily="34" charset="0"/>
              </a:defRPr>
            </a:lvl8pPr>
            <a:lvl9pPr marL="2914650" indent="-171450" algn="ctr" defTabSz="342900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675" dirty="0" smtClean="0"/>
              <a:t>7.11.2017 /</a:t>
            </a:r>
            <a:r>
              <a:rPr lang="fi-FI" sz="675" dirty="0" err="1" smtClean="0"/>
              <a:t>hp</a:t>
            </a:r>
            <a:endParaRPr lang="fi-FI" sz="675" dirty="0"/>
          </a:p>
        </p:txBody>
      </p:sp>
      <p:sp>
        <p:nvSpPr>
          <p:cNvPr id="97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86916"/>
            <a:ext cx="7092974" cy="48220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fi-FI" sz="1900" dirty="0"/>
              <a:t>Laskelma kuntien ja kuntayhtymien tuloista </a:t>
            </a:r>
            <a:r>
              <a:rPr lang="fi-FI" sz="1900" dirty="0" smtClean="0"/>
              <a:t>vuonna 2016</a:t>
            </a:r>
            <a:endParaRPr lang="fi-FI" sz="1900" dirty="0"/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1158181"/>
              </p:ext>
            </p:extLst>
          </p:nvPr>
        </p:nvGraphicFramePr>
        <p:xfrm>
          <a:off x="743945" y="627534"/>
          <a:ext cx="5323711" cy="3743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637" name="Text Box 12"/>
          <p:cNvSpPr txBox="1">
            <a:spLocks noChangeArrowheads="1"/>
          </p:cNvSpPr>
          <p:nvPr/>
        </p:nvSpPr>
        <p:spPr bwMode="auto">
          <a:xfrm>
            <a:off x="7517604" y="4700399"/>
            <a:ext cx="1252266" cy="213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fi-FI" sz="788" dirty="0">
                <a:solidFill>
                  <a:schemeClr val="tx1"/>
                </a:solidFill>
              </a:rPr>
              <a:t>Lähde: Tilastokeskus</a:t>
            </a:r>
          </a:p>
        </p:txBody>
      </p:sp>
      <p:sp>
        <p:nvSpPr>
          <p:cNvPr id="3" name="Suorakulmio 2"/>
          <p:cNvSpPr/>
          <p:nvPr/>
        </p:nvSpPr>
        <p:spPr>
          <a:xfrm>
            <a:off x="5120644" y="3691067"/>
            <a:ext cx="270030" cy="162018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sp>
        <p:nvSpPr>
          <p:cNvPr id="4" name="Tekstiruutu 3"/>
          <p:cNvSpPr txBox="1"/>
          <p:nvPr/>
        </p:nvSpPr>
        <p:spPr>
          <a:xfrm>
            <a:off x="5444680" y="3637061"/>
            <a:ext cx="183255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050" dirty="0"/>
              <a:t>Muut </a:t>
            </a:r>
            <a:r>
              <a:rPr lang="fi-FI" sz="1050" dirty="0" smtClean="0"/>
              <a:t>tuotot 1,60 </a:t>
            </a:r>
            <a:r>
              <a:rPr lang="fi-FI" sz="1050" dirty="0"/>
              <a:t>mrd. </a:t>
            </a:r>
            <a:r>
              <a:rPr lang="fi-FI" sz="1050" dirty="0"/>
              <a:t>€</a:t>
            </a:r>
            <a:endParaRPr lang="fi-FI" sz="1050" dirty="0"/>
          </a:p>
        </p:txBody>
      </p:sp>
      <p:sp>
        <p:nvSpPr>
          <p:cNvPr id="22" name="Suorakulmio 21"/>
          <p:cNvSpPr/>
          <p:nvPr/>
        </p:nvSpPr>
        <p:spPr>
          <a:xfrm>
            <a:off x="5120644" y="3381840"/>
            <a:ext cx="270030" cy="162018"/>
          </a:xfrm>
          <a:prstGeom prst="rect">
            <a:avLst/>
          </a:prstGeom>
          <a:solidFill>
            <a:srgbClr val="E89CAC"/>
          </a:solidFill>
          <a:ln w="63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sp>
        <p:nvSpPr>
          <p:cNvPr id="23" name="Tekstiruutu 22"/>
          <p:cNvSpPr txBox="1"/>
          <p:nvPr/>
        </p:nvSpPr>
        <p:spPr>
          <a:xfrm>
            <a:off x="5444680" y="3327834"/>
            <a:ext cx="175240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050" dirty="0"/>
              <a:t>Lainanotto </a:t>
            </a:r>
            <a:r>
              <a:rPr lang="fi-FI" sz="1050" dirty="0" smtClean="0"/>
              <a:t>2,78 </a:t>
            </a:r>
            <a:r>
              <a:rPr lang="fi-FI" sz="1050" dirty="0"/>
              <a:t>mrd. </a:t>
            </a:r>
            <a:r>
              <a:rPr lang="fi-FI" sz="1050" dirty="0"/>
              <a:t>€</a:t>
            </a:r>
            <a:endParaRPr lang="fi-FI" sz="1050" dirty="0"/>
          </a:p>
        </p:txBody>
      </p:sp>
      <p:sp>
        <p:nvSpPr>
          <p:cNvPr id="24" name="Suorakulmio 23"/>
          <p:cNvSpPr/>
          <p:nvPr/>
        </p:nvSpPr>
        <p:spPr>
          <a:xfrm>
            <a:off x="5362619" y="2812163"/>
            <a:ext cx="270030" cy="162018"/>
          </a:xfrm>
          <a:prstGeom prst="rect">
            <a:avLst/>
          </a:prstGeom>
          <a:solidFill>
            <a:srgbClr val="00B050"/>
          </a:solidFill>
          <a:ln w="63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sp>
        <p:nvSpPr>
          <p:cNvPr id="25" name="Tekstiruutu 24"/>
          <p:cNvSpPr txBox="1"/>
          <p:nvPr/>
        </p:nvSpPr>
        <p:spPr>
          <a:xfrm>
            <a:off x="5676825" y="2758157"/>
            <a:ext cx="187743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050" dirty="0"/>
              <a:t>Maksutuotot </a:t>
            </a:r>
            <a:r>
              <a:rPr lang="fi-FI" sz="1050" dirty="0" smtClean="0"/>
              <a:t>2,37 </a:t>
            </a:r>
            <a:r>
              <a:rPr lang="fi-FI" sz="1050" dirty="0"/>
              <a:t>mrd. </a:t>
            </a:r>
            <a:r>
              <a:rPr lang="fi-FI" sz="1050" dirty="0"/>
              <a:t>€</a:t>
            </a:r>
            <a:endParaRPr lang="fi-FI" sz="1050" dirty="0"/>
          </a:p>
        </p:txBody>
      </p:sp>
      <p:sp>
        <p:nvSpPr>
          <p:cNvPr id="26" name="Suorakulmio 25"/>
          <p:cNvSpPr/>
          <p:nvPr/>
        </p:nvSpPr>
        <p:spPr>
          <a:xfrm>
            <a:off x="5362619" y="2556941"/>
            <a:ext cx="270030" cy="162018"/>
          </a:xfrm>
          <a:prstGeom prst="rect">
            <a:avLst/>
          </a:prstGeom>
          <a:solidFill>
            <a:srgbClr val="92D050"/>
          </a:solidFill>
          <a:ln w="63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sp>
        <p:nvSpPr>
          <p:cNvPr id="27" name="Tekstiruutu 26"/>
          <p:cNvSpPr txBox="1"/>
          <p:nvPr/>
        </p:nvSpPr>
        <p:spPr>
          <a:xfrm>
            <a:off x="5676825" y="2502935"/>
            <a:ext cx="189667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050" dirty="0"/>
              <a:t>Myyntituotot </a:t>
            </a:r>
            <a:r>
              <a:rPr lang="fi-FI" sz="1050" dirty="0" smtClean="0"/>
              <a:t>4,06 </a:t>
            </a:r>
            <a:r>
              <a:rPr lang="fi-FI" sz="1050" dirty="0"/>
              <a:t>mrd. </a:t>
            </a:r>
            <a:r>
              <a:rPr lang="fi-FI" sz="1050" dirty="0"/>
              <a:t>€</a:t>
            </a:r>
            <a:endParaRPr lang="fi-FI" sz="1050" dirty="0"/>
          </a:p>
        </p:txBody>
      </p:sp>
      <p:sp>
        <p:nvSpPr>
          <p:cNvPr id="28" name="Suorakulmio 27"/>
          <p:cNvSpPr/>
          <p:nvPr/>
        </p:nvSpPr>
        <p:spPr>
          <a:xfrm>
            <a:off x="5058054" y="2016881"/>
            <a:ext cx="270030" cy="1620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sp>
        <p:nvSpPr>
          <p:cNvPr id="29" name="Tekstiruutu 28"/>
          <p:cNvSpPr txBox="1"/>
          <p:nvPr/>
        </p:nvSpPr>
        <p:spPr>
          <a:xfrm>
            <a:off x="5382090" y="1962875"/>
            <a:ext cx="31918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050" dirty="0" smtClean="0"/>
              <a:t>Käyttötalouden </a:t>
            </a:r>
            <a:r>
              <a:rPr lang="fi-FI" sz="1050" dirty="0"/>
              <a:t>valtionosuudet </a:t>
            </a:r>
            <a:r>
              <a:rPr lang="fi-FI" sz="1050" dirty="0" smtClean="0"/>
              <a:t>8,83 </a:t>
            </a:r>
            <a:r>
              <a:rPr lang="fi-FI" sz="1050" dirty="0"/>
              <a:t>mrd. </a:t>
            </a:r>
            <a:r>
              <a:rPr lang="fi-FI" sz="1050" dirty="0"/>
              <a:t>€</a:t>
            </a:r>
            <a:endParaRPr lang="fi-FI" sz="1050" dirty="0"/>
          </a:p>
        </p:txBody>
      </p:sp>
      <p:sp>
        <p:nvSpPr>
          <p:cNvPr id="30" name="Suorakulmio 29"/>
          <p:cNvSpPr/>
          <p:nvPr/>
        </p:nvSpPr>
        <p:spPr>
          <a:xfrm>
            <a:off x="5362619" y="1707654"/>
            <a:ext cx="270030" cy="162018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 w="63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sp>
        <p:nvSpPr>
          <p:cNvPr id="31" name="Tekstiruutu 30"/>
          <p:cNvSpPr txBox="1"/>
          <p:nvPr/>
        </p:nvSpPr>
        <p:spPr>
          <a:xfrm>
            <a:off x="5676825" y="1653648"/>
            <a:ext cx="196720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050" dirty="0"/>
              <a:t>Kiinteistövero </a:t>
            </a:r>
            <a:r>
              <a:rPr lang="fi-FI" sz="1050" dirty="0" smtClean="0"/>
              <a:t>1,67 </a:t>
            </a:r>
            <a:r>
              <a:rPr lang="fi-FI" sz="1050" dirty="0"/>
              <a:t>mrd. </a:t>
            </a:r>
            <a:r>
              <a:rPr lang="fi-FI" sz="1050" dirty="0"/>
              <a:t>€</a:t>
            </a:r>
            <a:endParaRPr lang="fi-FI" sz="1050" dirty="0"/>
          </a:p>
        </p:txBody>
      </p:sp>
      <p:sp>
        <p:nvSpPr>
          <p:cNvPr id="32" name="Suorakulmio 31"/>
          <p:cNvSpPr/>
          <p:nvPr/>
        </p:nvSpPr>
        <p:spPr>
          <a:xfrm>
            <a:off x="5362619" y="1422815"/>
            <a:ext cx="270030" cy="162018"/>
          </a:xfrm>
          <a:prstGeom prst="rect">
            <a:avLst/>
          </a:prstGeom>
          <a:solidFill>
            <a:srgbClr val="0070C0"/>
          </a:solidFill>
          <a:ln w="63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sp>
        <p:nvSpPr>
          <p:cNvPr id="33" name="Tekstiruutu 32"/>
          <p:cNvSpPr txBox="1"/>
          <p:nvPr/>
        </p:nvSpPr>
        <p:spPr>
          <a:xfrm>
            <a:off x="5686654" y="1368809"/>
            <a:ext cx="183095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050" dirty="0"/>
              <a:t>Yhteisövero </a:t>
            </a:r>
            <a:r>
              <a:rPr lang="fi-FI" sz="1050" dirty="0" smtClean="0"/>
              <a:t>1,54 </a:t>
            </a:r>
            <a:r>
              <a:rPr lang="fi-FI" sz="1050" dirty="0"/>
              <a:t>mrd. </a:t>
            </a:r>
            <a:r>
              <a:rPr lang="fi-FI" sz="1050" dirty="0"/>
              <a:t>€</a:t>
            </a:r>
            <a:endParaRPr lang="fi-FI" sz="1050" dirty="0"/>
          </a:p>
        </p:txBody>
      </p:sp>
      <p:sp>
        <p:nvSpPr>
          <p:cNvPr id="34" name="Suorakulmio 33"/>
          <p:cNvSpPr/>
          <p:nvPr/>
        </p:nvSpPr>
        <p:spPr>
          <a:xfrm>
            <a:off x="5362619" y="1167594"/>
            <a:ext cx="270030" cy="16201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63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sp>
        <p:nvSpPr>
          <p:cNvPr id="35" name="Tekstiruutu 34"/>
          <p:cNvSpPr txBox="1"/>
          <p:nvPr/>
        </p:nvSpPr>
        <p:spPr>
          <a:xfrm>
            <a:off x="5676824" y="1113588"/>
            <a:ext cx="22429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050" dirty="0"/>
              <a:t>Kunnan tulovero </a:t>
            </a:r>
            <a:r>
              <a:rPr lang="fi-FI" sz="1050" dirty="0" smtClean="0"/>
              <a:t>18,89 </a:t>
            </a:r>
            <a:r>
              <a:rPr lang="fi-FI" sz="1050" dirty="0"/>
              <a:t>mrd. </a:t>
            </a:r>
            <a:r>
              <a:rPr lang="fi-FI" sz="1050" dirty="0"/>
              <a:t>€</a:t>
            </a:r>
            <a:endParaRPr lang="fi-FI" sz="1050" dirty="0"/>
          </a:p>
        </p:txBody>
      </p:sp>
      <p:sp>
        <p:nvSpPr>
          <p:cNvPr id="38" name="Suorakulmio 37"/>
          <p:cNvSpPr/>
          <p:nvPr/>
        </p:nvSpPr>
        <p:spPr>
          <a:xfrm>
            <a:off x="5362619" y="3042995"/>
            <a:ext cx="270030" cy="162018"/>
          </a:xfrm>
          <a:prstGeom prst="rect">
            <a:avLst/>
          </a:prstGeom>
          <a:solidFill>
            <a:srgbClr val="C0EEC1"/>
          </a:solidFill>
          <a:ln w="63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sp>
        <p:nvSpPr>
          <p:cNvPr id="39" name="Tekstiruutu 38"/>
          <p:cNvSpPr txBox="1"/>
          <p:nvPr/>
        </p:nvSpPr>
        <p:spPr>
          <a:xfrm>
            <a:off x="5676824" y="2988989"/>
            <a:ext cx="24753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050" dirty="0"/>
              <a:t>Muut toimintatuotot </a:t>
            </a:r>
            <a:r>
              <a:rPr lang="fi-FI" sz="1050" dirty="0" smtClean="0"/>
              <a:t>2,91 </a:t>
            </a:r>
            <a:r>
              <a:rPr lang="fi-FI" sz="1050" dirty="0"/>
              <a:t>mrd. </a:t>
            </a:r>
            <a:r>
              <a:rPr lang="fi-FI" sz="1050" dirty="0"/>
              <a:t>€</a:t>
            </a:r>
            <a:endParaRPr lang="fi-FI" sz="1050" dirty="0"/>
          </a:p>
        </p:txBody>
      </p:sp>
      <p:sp>
        <p:nvSpPr>
          <p:cNvPr id="6" name="Tekstiruutu 5"/>
          <p:cNvSpPr txBox="1"/>
          <p:nvPr/>
        </p:nvSpPr>
        <p:spPr>
          <a:xfrm>
            <a:off x="5021670" y="4011910"/>
            <a:ext cx="3438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200" b="1" dirty="0">
                <a:solidFill>
                  <a:schemeClr val="tx2"/>
                </a:solidFill>
              </a:rPr>
              <a:t>Tulos- ja rahoituslaskelman mukaiset</a:t>
            </a:r>
          </a:p>
          <a:p>
            <a:pPr algn="l"/>
            <a:r>
              <a:rPr lang="fi-FI" sz="1200" b="1" dirty="0">
                <a:solidFill>
                  <a:schemeClr val="tx2"/>
                </a:solidFill>
              </a:rPr>
              <a:t>ulkoiset tulot </a:t>
            </a:r>
            <a:r>
              <a:rPr lang="fi-FI" sz="1200" b="1" dirty="0" smtClean="0">
                <a:solidFill>
                  <a:schemeClr val="tx2"/>
                </a:solidFill>
              </a:rPr>
              <a:t>yhteensä 44,7 </a:t>
            </a:r>
            <a:r>
              <a:rPr lang="fi-FI" sz="1200" b="1" dirty="0">
                <a:solidFill>
                  <a:schemeClr val="tx2"/>
                </a:solidFill>
              </a:rPr>
              <a:t>mrd. </a:t>
            </a:r>
            <a:r>
              <a:rPr lang="fi-FI" sz="1200" b="1" dirty="0">
                <a:solidFill>
                  <a:schemeClr val="tx2"/>
                </a:solidFill>
              </a:rPr>
              <a:t>€</a:t>
            </a:r>
            <a:endParaRPr lang="fi-FI" sz="1200" b="1" dirty="0">
              <a:solidFill>
                <a:schemeClr val="tx2"/>
              </a:solidFill>
            </a:endParaRPr>
          </a:p>
        </p:txBody>
      </p:sp>
      <p:sp>
        <p:nvSpPr>
          <p:cNvPr id="40" name="Tekstiruutu 39"/>
          <p:cNvSpPr txBox="1"/>
          <p:nvPr/>
        </p:nvSpPr>
        <p:spPr>
          <a:xfrm>
            <a:off x="5058054" y="843559"/>
            <a:ext cx="2791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200" dirty="0"/>
              <a:t>Verotulot yhteensä </a:t>
            </a:r>
            <a:r>
              <a:rPr lang="fi-FI" sz="1200" dirty="0" smtClean="0"/>
              <a:t>22,10 </a:t>
            </a:r>
            <a:r>
              <a:rPr lang="fi-FI" sz="1200" dirty="0"/>
              <a:t>mrd. </a:t>
            </a:r>
            <a:r>
              <a:rPr lang="fi-FI" sz="1200" dirty="0"/>
              <a:t>€:</a:t>
            </a:r>
            <a:endParaRPr lang="fi-FI" sz="1200" dirty="0"/>
          </a:p>
        </p:txBody>
      </p:sp>
      <p:sp>
        <p:nvSpPr>
          <p:cNvPr id="41" name="Tekstiruutu 40"/>
          <p:cNvSpPr txBox="1"/>
          <p:nvPr/>
        </p:nvSpPr>
        <p:spPr>
          <a:xfrm>
            <a:off x="5058055" y="2247715"/>
            <a:ext cx="27152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200" dirty="0">
                <a:solidFill>
                  <a:srgbClr val="00B050"/>
                </a:solidFill>
              </a:rPr>
              <a:t>Toimintatuotot yht. </a:t>
            </a:r>
            <a:r>
              <a:rPr lang="fi-FI" sz="1200" dirty="0" smtClean="0">
                <a:solidFill>
                  <a:srgbClr val="00B050"/>
                </a:solidFill>
              </a:rPr>
              <a:t>9,35 </a:t>
            </a:r>
            <a:r>
              <a:rPr lang="fi-FI" sz="1200" dirty="0">
                <a:solidFill>
                  <a:srgbClr val="00B050"/>
                </a:solidFill>
              </a:rPr>
              <a:t>mrd. </a:t>
            </a:r>
            <a:r>
              <a:rPr lang="fi-FI" sz="1200" dirty="0">
                <a:solidFill>
                  <a:srgbClr val="00B050"/>
                </a:solidFill>
              </a:rPr>
              <a:t>€:</a:t>
            </a:r>
            <a:endParaRPr lang="fi-FI" sz="1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49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7476457"/>
              </p:ext>
            </p:extLst>
          </p:nvPr>
        </p:nvGraphicFramePr>
        <p:xfrm>
          <a:off x="971600" y="448484"/>
          <a:ext cx="7200799" cy="4040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637395" y="339502"/>
            <a:ext cx="6535005" cy="316211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fi-FI" sz="1500" smtClean="0">
                <a:solidFill>
                  <a:schemeClr val="tx1"/>
                </a:solidFill>
              </a:rPr>
              <a:t>Tulos- ja rahoituslaskelman mukaiset ulkoiset tulot ja menot</a:t>
            </a:r>
            <a:endParaRPr lang="fi-FI" sz="1500" dirty="0">
              <a:solidFill>
                <a:schemeClr val="tx1"/>
              </a:solidFill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7080639" y="4876006"/>
            <a:ext cx="184698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fi-FI" sz="800" dirty="0">
                <a:solidFill>
                  <a:schemeClr val="tx1"/>
                </a:solidFill>
              </a:rPr>
              <a:t>Lähde: </a:t>
            </a:r>
            <a:r>
              <a:rPr lang="fi-FI" sz="800" dirty="0" smtClean="0">
                <a:solidFill>
                  <a:schemeClr val="tx1"/>
                </a:solidFill>
              </a:rPr>
              <a:t>Tilastokeskus/Kuntaliitto</a:t>
            </a:r>
            <a:endParaRPr lang="fi-FI" sz="800" dirty="0">
              <a:solidFill>
                <a:schemeClr val="tx1"/>
              </a:solidFill>
            </a:endParaRPr>
          </a:p>
        </p:txBody>
      </p:sp>
      <p:sp>
        <p:nvSpPr>
          <p:cNvPr id="30" name="Tekstiruutu 29"/>
          <p:cNvSpPr txBox="1"/>
          <p:nvPr/>
        </p:nvSpPr>
        <p:spPr>
          <a:xfrm>
            <a:off x="6012160" y="4194000"/>
            <a:ext cx="19139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/>
              <a:t>Muut </a:t>
            </a:r>
            <a:r>
              <a:rPr lang="fi-FI" sz="900" dirty="0" smtClean="0"/>
              <a:t>tuotot </a:t>
            </a:r>
            <a:r>
              <a:rPr lang="fi-FI" sz="900" b="1" dirty="0"/>
              <a:t>4 </a:t>
            </a:r>
            <a:r>
              <a:rPr lang="fi-FI" sz="900" b="1" dirty="0" smtClean="0"/>
              <a:t>%</a:t>
            </a:r>
            <a:r>
              <a:rPr lang="fi-FI" sz="900" dirty="0" smtClean="0"/>
              <a:t>, </a:t>
            </a:r>
            <a:r>
              <a:rPr lang="fi-FI" sz="900" i="1" dirty="0" smtClean="0">
                <a:solidFill>
                  <a:schemeClr val="bg2">
                    <a:lumMod val="25000"/>
                  </a:schemeClr>
                </a:solidFill>
              </a:rPr>
              <a:t>1,6 mrd. €</a:t>
            </a:r>
            <a:endParaRPr lang="fi-FI" sz="9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1" name="Tekstiruutu 30"/>
          <p:cNvSpPr txBox="1"/>
          <p:nvPr/>
        </p:nvSpPr>
        <p:spPr>
          <a:xfrm>
            <a:off x="1769933" y="2394000"/>
            <a:ext cx="1612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smtClean="0"/>
              <a:t>Materiaalin ostot </a:t>
            </a:r>
            <a:r>
              <a:rPr lang="fi-FI" sz="900" b="1" dirty="0" smtClean="0"/>
              <a:t>8 %</a:t>
            </a:r>
            <a:endParaRPr lang="fi-FI" sz="900" b="1" dirty="0"/>
          </a:p>
          <a:p>
            <a:r>
              <a:rPr lang="fi-FI" sz="900" i="1" dirty="0" smtClean="0">
                <a:solidFill>
                  <a:schemeClr val="bg2">
                    <a:lumMod val="25000"/>
                  </a:schemeClr>
                </a:solidFill>
              </a:rPr>
              <a:t>3,5 mrd. €</a:t>
            </a:r>
            <a:endParaRPr lang="fi-FI" sz="9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2" name="Tekstiruutu 31"/>
          <p:cNvSpPr txBox="1"/>
          <p:nvPr/>
        </p:nvSpPr>
        <p:spPr>
          <a:xfrm>
            <a:off x="1763688" y="2891720"/>
            <a:ext cx="1616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smtClean="0"/>
              <a:t>Palvelujen </a:t>
            </a:r>
            <a:r>
              <a:rPr lang="fi-FI" sz="900" dirty="0" smtClean="0"/>
              <a:t>ostot </a:t>
            </a:r>
            <a:r>
              <a:rPr lang="fi-FI" sz="900" b="1" dirty="0" smtClean="0"/>
              <a:t>21 %</a:t>
            </a:r>
            <a:endParaRPr lang="fi-FI" sz="900" b="1" dirty="0"/>
          </a:p>
          <a:p>
            <a:r>
              <a:rPr lang="fi-FI" sz="900" i="1" dirty="0" smtClean="0">
                <a:solidFill>
                  <a:schemeClr val="bg2">
                    <a:lumMod val="25000"/>
                  </a:schemeClr>
                </a:solidFill>
              </a:rPr>
              <a:t>9,0 mrd. €</a:t>
            </a:r>
            <a:endParaRPr lang="fi-FI" sz="9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3" name="Tekstiruutu 32"/>
          <p:cNvSpPr txBox="1"/>
          <p:nvPr/>
        </p:nvSpPr>
        <p:spPr>
          <a:xfrm>
            <a:off x="1582489" y="3435846"/>
            <a:ext cx="19001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/>
              <a:t>Avustukset  </a:t>
            </a:r>
            <a:r>
              <a:rPr lang="fi-FI" sz="900" b="1" dirty="0" smtClean="0"/>
              <a:t>6 %</a:t>
            </a:r>
            <a:r>
              <a:rPr lang="fi-FI" sz="900" dirty="0" smtClean="0"/>
              <a:t>, </a:t>
            </a:r>
            <a:r>
              <a:rPr lang="fi-FI" sz="900" i="1" dirty="0" smtClean="0">
                <a:solidFill>
                  <a:schemeClr val="bg2">
                    <a:lumMod val="25000"/>
                  </a:schemeClr>
                </a:solidFill>
              </a:rPr>
              <a:t>2,8 mrd. € </a:t>
            </a:r>
            <a:endParaRPr lang="fi-FI" sz="9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4" name="Tekstiruutu 33"/>
          <p:cNvSpPr txBox="1"/>
          <p:nvPr/>
        </p:nvSpPr>
        <p:spPr>
          <a:xfrm>
            <a:off x="1570866" y="3672000"/>
            <a:ext cx="18772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/>
              <a:t>Lainanhoito </a:t>
            </a:r>
            <a:r>
              <a:rPr lang="fi-FI" sz="900" b="1" dirty="0"/>
              <a:t>5 </a:t>
            </a:r>
            <a:r>
              <a:rPr lang="fi-FI" sz="900" b="1" dirty="0" smtClean="0"/>
              <a:t>%</a:t>
            </a:r>
            <a:r>
              <a:rPr lang="fi-FI" sz="900" dirty="0" smtClean="0"/>
              <a:t>, </a:t>
            </a:r>
            <a:r>
              <a:rPr lang="fi-FI" sz="900" i="1" dirty="0" smtClean="0">
                <a:solidFill>
                  <a:schemeClr val="bg2">
                    <a:lumMod val="25000"/>
                  </a:schemeClr>
                </a:solidFill>
              </a:rPr>
              <a:t>2,4 mrd. </a:t>
            </a:r>
            <a:r>
              <a:rPr lang="fi-FI" sz="900" i="1" dirty="0" smtClean="0"/>
              <a:t>€</a:t>
            </a:r>
            <a:endParaRPr lang="fi-FI" sz="900" i="1" dirty="0"/>
          </a:p>
        </p:txBody>
      </p:sp>
      <p:sp>
        <p:nvSpPr>
          <p:cNvPr id="46" name="Tekstiruutu 45"/>
          <p:cNvSpPr txBox="1"/>
          <p:nvPr/>
        </p:nvSpPr>
        <p:spPr>
          <a:xfrm>
            <a:off x="4075264" y="1203598"/>
            <a:ext cx="1360832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err="1"/>
              <a:t>Sosiaali</a:t>
            </a:r>
            <a:r>
              <a:rPr lang="fi-FI" sz="900" dirty="0"/>
              <a:t>- ja</a:t>
            </a:r>
          </a:p>
          <a:p>
            <a:r>
              <a:rPr lang="fi-FI" sz="900" dirty="0" smtClean="0"/>
              <a:t>terveystoimi </a:t>
            </a:r>
            <a:r>
              <a:rPr lang="fi-FI" sz="900" b="1" dirty="0" smtClean="0"/>
              <a:t>48 %</a:t>
            </a:r>
            <a:endParaRPr lang="fi-FI" sz="900" b="1" dirty="0"/>
          </a:p>
          <a:p>
            <a:r>
              <a:rPr lang="fi-FI" sz="900" i="1" dirty="0" smtClean="0">
                <a:solidFill>
                  <a:schemeClr val="bg2">
                    <a:lumMod val="25000"/>
                  </a:schemeClr>
                </a:solidFill>
              </a:rPr>
              <a:t>21,2 </a:t>
            </a:r>
            <a:r>
              <a:rPr lang="fi-FI" sz="900" i="1" dirty="0">
                <a:solidFill>
                  <a:schemeClr val="bg2">
                    <a:lumMod val="25000"/>
                  </a:schemeClr>
                </a:solidFill>
              </a:rPr>
              <a:t>mrd. </a:t>
            </a:r>
            <a:r>
              <a:rPr lang="fi-FI" sz="900" i="1" dirty="0" smtClean="0">
                <a:solidFill>
                  <a:schemeClr val="bg2">
                    <a:lumMod val="25000"/>
                  </a:schemeClr>
                </a:solidFill>
              </a:rPr>
              <a:t>€</a:t>
            </a:r>
          </a:p>
          <a:p>
            <a:endParaRPr lang="fi-FI" sz="900" i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fi-FI" sz="800" dirty="0" smtClean="0"/>
              <a:t>(toimintakulut </a:t>
            </a:r>
            <a:endParaRPr lang="fi-FI" sz="800" dirty="0"/>
          </a:p>
          <a:p>
            <a:r>
              <a:rPr lang="fi-FI" sz="800" dirty="0"/>
              <a:t>+ investoinnit)</a:t>
            </a:r>
          </a:p>
          <a:p>
            <a:endParaRPr lang="fi-FI" sz="900" dirty="0"/>
          </a:p>
        </p:txBody>
      </p:sp>
      <p:sp>
        <p:nvSpPr>
          <p:cNvPr id="54" name="Tekstiruutu 53"/>
          <p:cNvSpPr txBox="1"/>
          <p:nvPr/>
        </p:nvSpPr>
        <p:spPr>
          <a:xfrm>
            <a:off x="1614796" y="2026754"/>
            <a:ext cx="1805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smtClean="0"/>
              <a:t>Muut henkilöstökulut </a:t>
            </a:r>
            <a:r>
              <a:rPr lang="fi-FI" sz="900" b="1" dirty="0" smtClean="0"/>
              <a:t>11 %</a:t>
            </a:r>
            <a:endParaRPr lang="fi-FI" sz="900" b="1" dirty="0"/>
          </a:p>
          <a:p>
            <a:r>
              <a:rPr lang="fi-FI" sz="900" i="1" dirty="0" smtClean="0">
                <a:solidFill>
                  <a:schemeClr val="bg2">
                    <a:lumMod val="25000"/>
                  </a:schemeClr>
                </a:solidFill>
              </a:rPr>
              <a:t>4,9 </a:t>
            </a:r>
            <a:r>
              <a:rPr lang="fi-FI" sz="900" i="1" dirty="0">
                <a:solidFill>
                  <a:schemeClr val="bg2">
                    <a:lumMod val="25000"/>
                  </a:schemeClr>
                </a:solidFill>
              </a:rPr>
              <a:t>mrd. </a:t>
            </a:r>
            <a:r>
              <a:rPr lang="fi-FI" sz="900" i="1" dirty="0" smtClean="0">
                <a:solidFill>
                  <a:schemeClr val="bg2">
                    <a:lumMod val="25000"/>
                  </a:schemeClr>
                </a:solidFill>
              </a:rPr>
              <a:t>€</a:t>
            </a:r>
            <a:endParaRPr lang="fi-FI" sz="9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6" name="Tekstiruutu 55"/>
          <p:cNvSpPr txBox="1"/>
          <p:nvPr/>
        </p:nvSpPr>
        <p:spPr>
          <a:xfrm>
            <a:off x="6228184" y="1133912"/>
            <a:ext cx="148168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smtClean="0"/>
              <a:t>Verotulot </a:t>
            </a:r>
            <a:r>
              <a:rPr lang="fi-FI" sz="900" b="1" dirty="0" smtClean="0"/>
              <a:t>49 %</a:t>
            </a:r>
            <a:endParaRPr lang="fi-FI" sz="900" b="1" dirty="0"/>
          </a:p>
          <a:p>
            <a:r>
              <a:rPr lang="fi-FI" sz="900" dirty="0"/>
              <a:t> </a:t>
            </a:r>
            <a:r>
              <a:rPr lang="fi-FI" sz="900" i="1" dirty="0" smtClean="0">
                <a:solidFill>
                  <a:schemeClr val="bg2">
                    <a:lumMod val="25000"/>
                  </a:schemeClr>
                </a:solidFill>
              </a:rPr>
              <a:t>22,1 </a:t>
            </a:r>
            <a:r>
              <a:rPr lang="fi-FI" sz="900" i="1" dirty="0">
                <a:solidFill>
                  <a:schemeClr val="bg2">
                    <a:lumMod val="25000"/>
                  </a:schemeClr>
                </a:solidFill>
              </a:rPr>
              <a:t>mrd. </a:t>
            </a:r>
            <a:r>
              <a:rPr lang="fi-FI" sz="900" i="1" dirty="0" smtClean="0">
                <a:solidFill>
                  <a:schemeClr val="bg2">
                    <a:lumMod val="25000"/>
                  </a:schemeClr>
                </a:solidFill>
              </a:rPr>
              <a:t>€</a:t>
            </a:r>
            <a:r>
              <a:rPr lang="fi-FI" sz="900" dirty="0" smtClean="0"/>
              <a:t> </a:t>
            </a:r>
            <a:endParaRPr lang="fi-FI" sz="900" dirty="0"/>
          </a:p>
          <a:p>
            <a:r>
              <a:rPr lang="fi-FI" sz="800" dirty="0"/>
              <a:t>Siitä:</a:t>
            </a:r>
          </a:p>
          <a:p>
            <a:r>
              <a:rPr lang="fi-FI" sz="800" dirty="0"/>
              <a:t>Kunnallisvero </a:t>
            </a:r>
            <a:r>
              <a:rPr lang="fi-FI" sz="800" dirty="0" smtClean="0"/>
              <a:t>42 </a:t>
            </a:r>
            <a:r>
              <a:rPr lang="fi-FI" sz="800" dirty="0" smtClean="0"/>
              <a:t>%</a:t>
            </a:r>
            <a:endParaRPr lang="fi-FI" sz="800" dirty="0"/>
          </a:p>
          <a:p>
            <a:r>
              <a:rPr lang="fi-FI" sz="800" dirty="0"/>
              <a:t>Yhteisövero </a:t>
            </a:r>
            <a:r>
              <a:rPr lang="fi-FI" sz="800" dirty="0" smtClean="0"/>
              <a:t>3 </a:t>
            </a:r>
            <a:r>
              <a:rPr lang="fi-FI" sz="800" dirty="0"/>
              <a:t>%</a:t>
            </a:r>
          </a:p>
          <a:p>
            <a:r>
              <a:rPr lang="fi-FI" sz="800" dirty="0"/>
              <a:t>Kiinteistövero 4 %</a:t>
            </a:r>
          </a:p>
        </p:txBody>
      </p:sp>
      <p:sp>
        <p:nvSpPr>
          <p:cNvPr id="57" name="Tekstiruutu 56"/>
          <p:cNvSpPr txBox="1"/>
          <p:nvPr/>
        </p:nvSpPr>
        <p:spPr>
          <a:xfrm>
            <a:off x="6228184" y="2643758"/>
            <a:ext cx="143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smtClean="0"/>
              <a:t>Valtionosuudet </a:t>
            </a:r>
            <a:r>
              <a:rPr lang="fi-FI" sz="900" b="1" dirty="0" smtClean="0"/>
              <a:t>20 %</a:t>
            </a:r>
            <a:endParaRPr lang="fi-FI" sz="900" b="1" dirty="0"/>
          </a:p>
          <a:p>
            <a:r>
              <a:rPr lang="fi-FI" sz="900" i="1" dirty="0" smtClean="0">
                <a:solidFill>
                  <a:schemeClr val="bg2">
                    <a:lumMod val="25000"/>
                  </a:schemeClr>
                </a:solidFill>
              </a:rPr>
              <a:t>8,8 </a:t>
            </a:r>
            <a:r>
              <a:rPr lang="fi-FI" sz="900" i="1" dirty="0">
                <a:solidFill>
                  <a:schemeClr val="bg2">
                    <a:lumMod val="25000"/>
                  </a:schemeClr>
                </a:solidFill>
              </a:rPr>
              <a:t>mrd. </a:t>
            </a:r>
            <a:r>
              <a:rPr lang="fi-FI" sz="900" i="1" dirty="0" smtClean="0">
                <a:solidFill>
                  <a:schemeClr val="bg2">
                    <a:lumMod val="25000"/>
                  </a:schemeClr>
                </a:solidFill>
              </a:rPr>
              <a:t>€</a:t>
            </a:r>
            <a:endParaRPr lang="fi-FI" sz="900" dirty="0"/>
          </a:p>
        </p:txBody>
      </p:sp>
      <p:sp>
        <p:nvSpPr>
          <p:cNvPr id="59" name="Tekstiruutu 58"/>
          <p:cNvSpPr txBox="1"/>
          <p:nvPr/>
        </p:nvSpPr>
        <p:spPr>
          <a:xfrm>
            <a:off x="4043782" y="2512516"/>
            <a:ext cx="13923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/>
              <a:t>Opetus- ja </a:t>
            </a:r>
          </a:p>
          <a:p>
            <a:r>
              <a:rPr lang="fi-FI" sz="900" dirty="0" smtClean="0"/>
              <a:t>kulttuuritoimi </a:t>
            </a:r>
            <a:r>
              <a:rPr lang="fi-FI" sz="900" b="1" dirty="0" smtClean="0"/>
              <a:t>31 %</a:t>
            </a:r>
            <a:endParaRPr lang="fi-FI" sz="900" b="1" dirty="0"/>
          </a:p>
          <a:p>
            <a:r>
              <a:rPr lang="fi-FI" sz="900" i="1" dirty="0" smtClean="0">
                <a:solidFill>
                  <a:schemeClr val="bg2">
                    <a:lumMod val="25000"/>
                  </a:schemeClr>
                </a:solidFill>
              </a:rPr>
              <a:t>13,7 </a:t>
            </a:r>
            <a:r>
              <a:rPr lang="fi-FI" sz="900" i="1" dirty="0">
                <a:solidFill>
                  <a:schemeClr val="bg2">
                    <a:lumMod val="25000"/>
                  </a:schemeClr>
                </a:solidFill>
              </a:rPr>
              <a:t>mrd. €</a:t>
            </a:r>
          </a:p>
          <a:p>
            <a:endParaRPr lang="fi-FI" sz="900" dirty="0" smtClean="0"/>
          </a:p>
          <a:p>
            <a:r>
              <a:rPr lang="fi-FI" sz="800" dirty="0" smtClean="0"/>
              <a:t>(toimintakulut </a:t>
            </a:r>
            <a:r>
              <a:rPr lang="fi-FI" sz="800" dirty="0"/>
              <a:t>+ investoinnit</a:t>
            </a:r>
            <a:r>
              <a:rPr lang="fi-FI" sz="800" dirty="0" smtClean="0"/>
              <a:t>)</a:t>
            </a:r>
            <a:endParaRPr lang="fi-FI" sz="800" dirty="0"/>
          </a:p>
        </p:txBody>
      </p:sp>
      <p:sp>
        <p:nvSpPr>
          <p:cNvPr id="60" name="Tekstiruutu 59"/>
          <p:cNvSpPr txBox="1"/>
          <p:nvPr/>
        </p:nvSpPr>
        <p:spPr>
          <a:xfrm>
            <a:off x="3923928" y="3648095"/>
            <a:ext cx="17281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/>
              <a:t>Muut </a:t>
            </a:r>
            <a:r>
              <a:rPr lang="fi-FI" sz="900" dirty="0" smtClean="0"/>
              <a:t>tehtävät </a:t>
            </a:r>
            <a:r>
              <a:rPr lang="fi-FI" sz="900" b="1" dirty="0" smtClean="0"/>
              <a:t>15 %</a:t>
            </a:r>
            <a:r>
              <a:rPr lang="fi-FI" sz="900" dirty="0" smtClean="0"/>
              <a:t> </a:t>
            </a:r>
            <a:endParaRPr lang="fi-FI" sz="900" dirty="0"/>
          </a:p>
          <a:p>
            <a:r>
              <a:rPr lang="fi-FI" sz="900" i="1" dirty="0" smtClean="0">
                <a:solidFill>
                  <a:schemeClr val="bg2">
                    <a:lumMod val="25000"/>
                  </a:schemeClr>
                </a:solidFill>
              </a:rPr>
              <a:t>6,6 </a:t>
            </a:r>
            <a:r>
              <a:rPr lang="fi-FI" sz="900" i="1" dirty="0">
                <a:solidFill>
                  <a:schemeClr val="bg2">
                    <a:lumMod val="25000"/>
                  </a:schemeClr>
                </a:solidFill>
              </a:rPr>
              <a:t>mrd. €</a:t>
            </a:r>
          </a:p>
          <a:p>
            <a:r>
              <a:rPr lang="fi-FI" sz="800" dirty="0" smtClean="0"/>
              <a:t>(toimintakulut + investoinnit)</a:t>
            </a:r>
            <a:endParaRPr lang="fi-FI" sz="800" dirty="0"/>
          </a:p>
        </p:txBody>
      </p:sp>
      <p:sp>
        <p:nvSpPr>
          <p:cNvPr id="61" name="Tekstiruutu 60"/>
          <p:cNvSpPr txBox="1"/>
          <p:nvPr/>
        </p:nvSpPr>
        <p:spPr>
          <a:xfrm>
            <a:off x="3779912" y="4174435"/>
            <a:ext cx="19284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/>
              <a:t>Rahoitus </a:t>
            </a:r>
            <a:r>
              <a:rPr lang="fi-FI" sz="900" dirty="0" smtClean="0"/>
              <a:t>ym. </a:t>
            </a:r>
            <a:r>
              <a:rPr lang="fi-FI" sz="900" b="1" dirty="0" smtClean="0"/>
              <a:t>6 %</a:t>
            </a:r>
            <a:r>
              <a:rPr lang="fi-FI" sz="900" dirty="0" smtClean="0"/>
              <a:t>,</a:t>
            </a:r>
            <a:r>
              <a:rPr lang="fi-FI" sz="900" b="1" dirty="0" smtClean="0"/>
              <a:t> </a:t>
            </a:r>
            <a:r>
              <a:rPr lang="fi-FI" sz="800" i="1" dirty="0" smtClean="0">
                <a:solidFill>
                  <a:schemeClr val="bg2">
                    <a:lumMod val="25000"/>
                  </a:schemeClr>
                </a:solidFill>
              </a:rPr>
              <a:t>3,2 mrd. €</a:t>
            </a:r>
            <a:endParaRPr lang="fi-FI" sz="8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2" name="Tekstiruutu 61"/>
          <p:cNvSpPr txBox="1"/>
          <p:nvPr/>
        </p:nvSpPr>
        <p:spPr>
          <a:xfrm>
            <a:off x="6172567" y="3222144"/>
            <a:ext cx="149577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smtClean="0"/>
              <a:t>Toimintatuotot </a:t>
            </a:r>
            <a:r>
              <a:rPr lang="fi-FI" sz="900" b="1" dirty="0" smtClean="0"/>
              <a:t>21 %</a:t>
            </a:r>
            <a:endParaRPr lang="fi-FI" sz="900" b="1" dirty="0"/>
          </a:p>
          <a:p>
            <a:r>
              <a:rPr lang="fi-FI" sz="900" i="1" dirty="0" smtClean="0">
                <a:solidFill>
                  <a:schemeClr val="bg2">
                    <a:lumMod val="25000"/>
                  </a:schemeClr>
                </a:solidFill>
              </a:rPr>
              <a:t>9,4 mrd</a:t>
            </a:r>
            <a:r>
              <a:rPr lang="fi-FI" sz="900" i="1" dirty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fi-FI" sz="900" i="1" dirty="0" smtClean="0">
                <a:solidFill>
                  <a:schemeClr val="bg2">
                    <a:lumMod val="25000"/>
                  </a:schemeClr>
                </a:solidFill>
              </a:rPr>
              <a:t>€</a:t>
            </a:r>
          </a:p>
          <a:p>
            <a:r>
              <a:rPr lang="fi-FI" sz="800" dirty="0"/>
              <a:t>Siitä:</a:t>
            </a:r>
          </a:p>
          <a:p>
            <a:r>
              <a:rPr lang="fi-FI" sz="800" dirty="0" smtClean="0"/>
              <a:t>Myyntituotot 9 </a:t>
            </a:r>
            <a:r>
              <a:rPr lang="fi-FI" sz="800" dirty="0"/>
              <a:t>%</a:t>
            </a:r>
          </a:p>
          <a:p>
            <a:r>
              <a:rPr lang="fi-FI" sz="800" dirty="0" smtClean="0"/>
              <a:t>Maksutuotot 5 </a:t>
            </a:r>
            <a:r>
              <a:rPr lang="fi-FI" sz="800" dirty="0"/>
              <a:t>%</a:t>
            </a:r>
          </a:p>
          <a:p>
            <a:r>
              <a:rPr lang="fi-FI" sz="800" dirty="0"/>
              <a:t>Kiinteistövero </a:t>
            </a:r>
            <a:r>
              <a:rPr lang="fi-FI" sz="800" dirty="0" smtClean="0"/>
              <a:t>7 %</a:t>
            </a:r>
            <a:endParaRPr lang="fi-FI" sz="9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3" name="Tekstiruutu 62"/>
          <p:cNvSpPr txBox="1"/>
          <p:nvPr/>
        </p:nvSpPr>
        <p:spPr>
          <a:xfrm>
            <a:off x="6012160" y="4011910"/>
            <a:ext cx="18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/>
              <a:t>Lainanotto </a:t>
            </a:r>
            <a:r>
              <a:rPr lang="fi-FI" sz="900" b="1" dirty="0" smtClean="0"/>
              <a:t>6 %</a:t>
            </a:r>
            <a:r>
              <a:rPr lang="fi-FI" sz="900" dirty="0" smtClean="0"/>
              <a:t>, </a:t>
            </a:r>
            <a:r>
              <a:rPr lang="fi-FI" sz="900" i="1" dirty="0" smtClean="0">
                <a:solidFill>
                  <a:schemeClr val="bg2">
                    <a:lumMod val="25000"/>
                  </a:schemeClr>
                </a:solidFill>
              </a:rPr>
              <a:t>2,8 mrd. €</a:t>
            </a:r>
            <a:endParaRPr lang="fi-FI" sz="9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0" name="Tekstiruutu 69"/>
          <p:cNvSpPr txBox="1"/>
          <p:nvPr/>
        </p:nvSpPr>
        <p:spPr>
          <a:xfrm>
            <a:off x="1907704" y="388800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/>
              <a:t>Investoinnit </a:t>
            </a:r>
            <a:r>
              <a:rPr lang="fi-FI" sz="900" b="1" dirty="0" smtClean="0"/>
              <a:t>10 %</a:t>
            </a:r>
          </a:p>
          <a:p>
            <a:r>
              <a:rPr lang="fi-FI" sz="900" dirty="0" smtClean="0"/>
              <a:t> </a:t>
            </a:r>
            <a:r>
              <a:rPr lang="fi-FI" sz="900" i="1" dirty="0" smtClean="0">
                <a:solidFill>
                  <a:schemeClr val="bg2">
                    <a:lumMod val="25000"/>
                  </a:schemeClr>
                </a:solidFill>
              </a:rPr>
              <a:t>4,3 mrd. €</a:t>
            </a:r>
            <a:endParaRPr lang="fi-FI" sz="9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1" name="Tekstiruutu 70"/>
          <p:cNvSpPr txBox="1"/>
          <p:nvPr/>
        </p:nvSpPr>
        <p:spPr>
          <a:xfrm>
            <a:off x="1619672" y="4212000"/>
            <a:ext cx="18181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900" dirty="0"/>
              <a:t>Muut </a:t>
            </a:r>
            <a:r>
              <a:rPr lang="fi-FI" sz="900" dirty="0" smtClean="0"/>
              <a:t>kulut </a:t>
            </a:r>
            <a:r>
              <a:rPr lang="fi-FI" sz="900" b="1" dirty="0"/>
              <a:t>3 </a:t>
            </a:r>
            <a:r>
              <a:rPr lang="fi-FI" sz="900" b="1" dirty="0" smtClean="0"/>
              <a:t>%</a:t>
            </a:r>
            <a:r>
              <a:rPr lang="fi-FI" sz="900" dirty="0" smtClean="0"/>
              <a:t>, </a:t>
            </a:r>
            <a:r>
              <a:rPr lang="fi-FI" sz="900" i="1" dirty="0" smtClean="0">
                <a:solidFill>
                  <a:schemeClr val="bg2">
                    <a:lumMod val="25000"/>
                  </a:schemeClr>
                </a:solidFill>
              </a:rPr>
              <a:t>1,4 mrd. €</a:t>
            </a:r>
            <a:endParaRPr lang="fi-FI" sz="9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4294967295"/>
          </p:nvPr>
        </p:nvSpPr>
        <p:spPr>
          <a:xfrm>
            <a:off x="3770314" y="4942085"/>
            <a:ext cx="1012362" cy="144829"/>
          </a:xfrm>
        </p:spPr>
        <p:txBody>
          <a:bodyPr/>
          <a:lstStyle/>
          <a:p>
            <a:pPr>
              <a:defRPr/>
            </a:pPr>
            <a:r>
              <a:rPr lang="en-US" sz="650" smtClean="0"/>
              <a:t>7.11.2017/hp</a:t>
            </a:r>
            <a:endParaRPr lang="fi-FI" sz="650" dirty="0"/>
          </a:p>
        </p:txBody>
      </p:sp>
      <p:sp>
        <p:nvSpPr>
          <p:cNvPr id="52" name="Rectangle 2"/>
          <p:cNvSpPr txBox="1">
            <a:spLocks noChangeArrowheads="1"/>
          </p:cNvSpPr>
          <p:nvPr/>
        </p:nvSpPr>
        <p:spPr>
          <a:xfrm>
            <a:off x="1709403" y="37206"/>
            <a:ext cx="5958941" cy="374304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rgbClr val="002E63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i-FI" sz="1800" dirty="0" smtClean="0">
                <a:solidFill>
                  <a:schemeClr val="tx1"/>
                </a:solidFill>
              </a:rPr>
              <a:t>Kuntien ja kuntayhtymien talous </a:t>
            </a:r>
            <a:r>
              <a:rPr lang="fi-FI" sz="1800" dirty="0" smtClean="0">
                <a:solidFill>
                  <a:schemeClr val="tx1"/>
                </a:solidFill>
              </a:rPr>
              <a:t>vuonna 2016</a:t>
            </a:r>
            <a:endParaRPr lang="fi-FI" sz="1800" dirty="0">
              <a:solidFill>
                <a:schemeClr val="tx1"/>
              </a:solidFill>
            </a:endParaRPr>
          </a:p>
        </p:txBody>
      </p:sp>
      <p:sp>
        <p:nvSpPr>
          <p:cNvPr id="53" name="Tekstiruutu 52"/>
          <p:cNvSpPr txBox="1"/>
          <p:nvPr/>
        </p:nvSpPr>
        <p:spPr>
          <a:xfrm>
            <a:off x="1938489" y="1235536"/>
            <a:ext cx="1049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smtClean="0"/>
              <a:t>Palkat </a:t>
            </a:r>
            <a:r>
              <a:rPr lang="fi-FI" sz="900" b="1" dirty="0" smtClean="0"/>
              <a:t>36 %</a:t>
            </a:r>
            <a:endParaRPr lang="fi-FI" sz="900" b="1" dirty="0"/>
          </a:p>
          <a:p>
            <a:r>
              <a:rPr lang="fi-FI" sz="900" i="1" dirty="0" smtClean="0">
                <a:solidFill>
                  <a:schemeClr val="bg2">
                    <a:lumMod val="25000"/>
                  </a:schemeClr>
                </a:solidFill>
              </a:rPr>
              <a:t>15,9 </a:t>
            </a:r>
            <a:r>
              <a:rPr lang="fi-FI" sz="900" i="1" dirty="0">
                <a:solidFill>
                  <a:schemeClr val="bg2">
                    <a:lumMod val="25000"/>
                  </a:schemeClr>
                </a:solidFill>
              </a:rPr>
              <a:t>mrd. </a:t>
            </a:r>
            <a:r>
              <a:rPr lang="fi-FI" sz="900" i="1" dirty="0" smtClean="0">
                <a:solidFill>
                  <a:schemeClr val="bg2">
                    <a:lumMod val="25000"/>
                  </a:schemeClr>
                </a:solidFill>
              </a:rPr>
              <a:t>€</a:t>
            </a:r>
            <a:endParaRPr lang="fi-FI" sz="9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4" name="Rectangle 2"/>
          <p:cNvSpPr txBox="1">
            <a:spLocks noChangeArrowheads="1"/>
          </p:cNvSpPr>
          <p:nvPr/>
        </p:nvSpPr>
        <p:spPr>
          <a:xfrm>
            <a:off x="2117229" y="4412310"/>
            <a:ext cx="4878821" cy="263329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rgbClr val="002E63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i-FI" sz="1200" dirty="0" smtClean="0">
                <a:solidFill>
                  <a:schemeClr val="tx1"/>
                </a:solidFill>
              </a:rPr>
              <a:t>Ulkoiset tulot 44,7 mrd. € ja ulkoiset menot 44,2 mrd. €</a:t>
            </a:r>
            <a:endParaRPr lang="fi-FI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24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Päivämäärän paikkamerkki 4"/>
          <p:cNvSpPr>
            <a:spLocks noGrp="1"/>
          </p:cNvSpPr>
          <p:nvPr>
            <p:ph type="dt" sz="quarter" idx="10"/>
          </p:nvPr>
        </p:nvSpPr>
        <p:spPr bwMode="auto">
          <a:xfrm>
            <a:off x="3735105" y="4935450"/>
            <a:ext cx="1222772" cy="161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defTabSz="342900"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1pPr>
            <a:lvl2pPr marL="557213" indent="-214313" defTabSz="342900"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2pPr>
            <a:lvl3pPr marL="857250" indent="-171450" defTabSz="342900"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3pPr>
            <a:lvl4pPr marL="1200150" indent="-171450" defTabSz="342900"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4pPr>
            <a:lvl5pPr marL="1543050" indent="-171450" defTabSz="342900"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5pPr>
            <a:lvl6pPr marL="1885950" indent="-171450" algn="ctr" defTabSz="342900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itchFamily="34" charset="0"/>
              </a:defRPr>
            </a:lvl6pPr>
            <a:lvl7pPr marL="2228850" indent="-171450" algn="ctr" defTabSz="342900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itchFamily="34" charset="0"/>
              </a:defRPr>
            </a:lvl7pPr>
            <a:lvl8pPr marL="2571750" indent="-171450" algn="ctr" defTabSz="342900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itchFamily="34" charset="0"/>
              </a:defRPr>
            </a:lvl8pPr>
            <a:lvl9pPr marL="2914650" indent="-171450" algn="ctr" defTabSz="342900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700" dirty="0" smtClean="0"/>
              <a:t>7.11.2017 /</a:t>
            </a:r>
            <a:r>
              <a:rPr lang="fi-FI" sz="700" dirty="0" err="1" smtClean="0"/>
              <a:t>hp</a:t>
            </a:r>
            <a:endParaRPr lang="fi-FI" sz="700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601391" y="33338"/>
            <a:ext cx="6103144" cy="602456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fi-FI" sz="1800" dirty="0">
                <a:solidFill>
                  <a:srgbClr val="003161"/>
                </a:solidFill>
              </a:rPr>
              <a:t>Kuntien ja kuntayhtymien ulkoiset menot</a:t>
            </a:r>
            <a:r>
              <a:rPr lang="fi-FI" sz="1800" baseline="30000" dirty="0">
                <a:solidFill>
                  <a:srgbClr val="003161"/>
                </a:solidFill>
              </a:rPr>
              <a:t>1)</a:t>
            </a:r>
            <a:r>
              <a:rPr lang="fi-FI" sz="1800" dirty="0">
                <a:solidFill>
                  <a:srgbClr val="003161"/>
                </a:solidFill>
              </a:rPr>
              <a:t/>
            </a:r>
            <a:br>
              <a:rPr lang="fi-FI" sz="1800" dirty="0">
                <a:solidFill>
                  <a:srgbClr val="003161"/>
                </a:solidFill>
              </a:rPr>
            </a:br>
            <a:r>
              <a:rPr lang="fi-FI" sz="1800" dirty="0">
                <a:solidFill>
                  <a:srgbClr val="003161"/>
                </a:solidFill>
              </a:rPr>
              <a:t> 1997-2016, mrd. €</a:t>
            </a: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6971282"/>
              </p:ext>
            </p:extLst>
          </p:nvPr>
        </p:nvGraphicFramePr>
        <p:xfrm>
          <a:off x="901493" y="443930"/>
          <a:ext cx="7496264" cy="3490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5691808" y="4683428"/>
            <a:ext cx="3200672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fi-FI" sz="750" dirty="0">
                <a:solidFill>
                  <a:schemeClr val="tx1"/>
                </a:solidFill>
              </a:rPr>
              <a:t>Lähde: Kuntaliiton laskelma, pohjana </a:t>
            </a:r>
            <a:r>
              <a:rPr lang="fi-FI" sz="750" dirty="0">
                <a:solidFill>
                  <a:schemeClr val="tx1"/>
                </a:solidFill>
              </a:rPr>
              <a:t> </a:t>
            </a:r>
            <a:r>
              <a:rPr lang="fi-FI" sz="750" dirty="0" smtClean="0">
                <a:solidFill>
                  <a:schemeClr val="tx1"/>
                </a:solidFill>
              </a:rPr>
              <a:t>Tilastokeskuksen tiedot.</a:t>
            </a:r>
            <a:endParaRPr lang="fi-FI" sz="750" dirty="0">
              <a:solidFill>
                <a:schemeClr val="tx1"/>
              </a:solidFill>
            </a:endParaRPr>
          </a:p>
        </p:txBody>
      </p:sp>
      <p:sp>
        <p:nvSpPr>
          <p:cNvPr id="29702" name="Tekstiruutu 1"/>
          <p:cNvSpPr txBox="1">
            <a:spLocks noChangeArrowheads="1"/>
          </p:cNvSpPr>
          <p:nvPr/>
        </p:nvSpPr>
        <p:spPr bwMode="auto">
          <a:xfrm>
            <a:off x="1285469" y="3867894"/>
            <a:ext cx="7344816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fi-FI" sz="750" dirty="0"/>
              <a:t> 1) Tulos- ja rahoituslaskelman mukaiset ulkoiset kokonaismenot.</a:t>
            </a:r>
          </a:p>
          <a:p>
            <a:pPr algn="l" eaLnBrk="1" hangingPunct="1"/>
            <a:r>
              <a:rPr lang="fi-FI" sz="750" dirty="0"/>
              <a:t>      </a:t>
            </a:r>
            <a:r>
              <a:rPr lang="fi-FI" sz="750" dirty="0"/>
              <a:t>Vuonna 2010 investointimenoissa  </a:t>
            </a:r>
            <a:r>
              <a:rPr lang="fi-FI" sz="750" dirty="0"/>
              <a:t>ja  muissa menoissa on  </a:t>
            </a:r>
            <a:r>
              <a:rPr lang="fi-FI" sz="750" dirty="0"/>
              <a:t>Helsingin </a:t>
            </a:r>
            <a:r>
              <a:rPr lang="fi-FI" sz="750" dirty="0"/>
              <a:t>seudun </a:t>
            </a:r>
            <a:r>
              <a:rPr lang="fi-FI" sz="750" dirty="0" smtClean="0"/>
              <a:t>ympäristöpalvelut-kuntayhtymän </a:t>
            </a:r>
            <a:r>
              <a:rPr lang="fi-FI" sz="750" dirty="0"/>
              <a:t>perustamiseen liittyviä </a:t>
            </a:r>
            <a:r>
              <a:rPr lang="fi-FI" sz="750" dirty="0"/>
              <a:t>eriä. </a:t>
            </a:r>
          </a:p>
          <a:p>
            <a:pPr algn="l" eaLnBrk="1" hangingPunct="1"/>
            <a:r>
              <a:rPr lang="fi-FI" sz="750" dirty="0"/>
              <a:t> </a:t>
            </a:r>
            <a:r>
              <a:rPr lang="fi-FI" sz="750" dirty="0"/>
              <a:t>     Vuosien 2014 ja 2015 lukuihin vaikuttavat kunnallisten liikelaitosten sekä ammattikorkeakoulujen yhtiöittämiset</a:t>
            </a:r>
            <a:r>
              <a:rPr lang="fi-FI" sz="750" dirty="0" smtClean="0"/>
              <a:t>. </a:t>
            </a:r>
          </a:p>
          <a:p>
            <a:pPr algn="l" eaLnBrk="1" hangingPunct="1"/>
            <a:r>
              <a:rPr lang="fi-FI" sz="750" dirty="0"/>
              <a:t> </a:t>
            </a:r>
            <a:r>
              <a:rPr lang="fi-FI" sz="750" dirty="0" smtClean="0"/>
              <a:t>     Tilastouudistuksen takia vuodet 2015 ja 2016 eivät ole täysin vertailukelpoisia aikaisempien vuosien kanssa.</a:t>
            </a:r>
            <a:endParaRPr lang="fi-FI" sz="750" dirty="0"/>
          </a:p>
          <a:p>
            <a:pPr algn="l" eaLnBrk="1" hangingPunct="1"/>
            <a:r>
              <a:rPr lang="fi-FI" sz="750" dirty="0"/>
              <a:t> 2</a:t>
            </a:r>
            <a:r>
              <a:rPr lang="fi-FI" sz="750" dirty="0"/>
              <a:t>)  Mm. materiaalin ostot, avustukset  ja vuokrat.</a:t>
            </a:r>
          </a:p>
          <a:p>
            <a:pPr algn="l" eaLnBrk="1" hangingPunct="1"/>
            <a:r>
              <a:rPr lang="fi-FI" sz="750" dirty="0"/>
              <a:t> 3)  Mm. </a:t>
            </a:r>
            <a:r>
              <a:rPr lang="fi-FI" sz="750" dirty="0" smtClean="0"/>
              <a:t>korkokulut </a:t>
            </a:r>
            <a:r>
              <a:rPr lang="fi-FI" sz="750" dirty="0"/>
              <a:t>ja lainojen lyhennykset, muut </a:t>
            </a:r>
            <a:r>
              <a:rPr lang="fi-FI" sz="750" dirty="0" smtClean="0"/>
              <a:t>rahoituskulut </a:t>
            </a:r>
            <a:r>
              <a:rPr lang="fi-FI" sz="750" dirty="0"/>
              <a:t>sekä antolainat</a:t>
            </a:r>
          </a:p>
        </p:txBody>
      </p:sp>
      <p:sp>
        <p:nvSpPr>
          <p:cNvPr id="29703" name="Tekstiruutu 2"/>
          <p:cNvSpPr txBox="1">
            <a:spLocks noChangeArrowheads="1"/>
          </p:cNvSpPr>
          <p:nvPr/>
        </p:nvSpPr>
        <p:spPr bwMode="auto">
          <a:xfrm>
            <a:off x="8296224" y="1247949"/>
            <a:ext cx="3802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fi-FI" sz="1200" dirty="0">
                <a:solidFill>
                  <a:srgbClr val="002060"/>
                </a:solidFill>
              </a:rPr>
              <a:t>40</a:t>
            </a:r>
          </a:p>
        </p:txBody>
      </p:sp>
      <p:sp>
        <p:nvSpPr>
          <p:cNvPr id="29704" name="Tekstiruutu 8"/>
          <p:cNvSpPr txBox="1">
            <a:spLocks noChangeArrowheads="1"/>
          </p:cNvSpPr>
          <p:nvPr/>
        </p:nvSpPr>
        <p:spPr bwMode="auto">
          <a:xfrm>
            <a:off x="8296224" y="1517979"/>
            <a:ext cx="3802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fi-FI" sz="1200" dirty="0">
                <a:solidFill>
                  <a:srgbClr val="002060"/>
                </a:solidFill>
              </a:rPr>
              <a:t>35</a:t>
            </a:r>
          </a:p>
        </p:txBody>
      </p:sp>
      <p:sp>
        <p:nvSpPr>
          <p:cNvPr id="29705" name="Tekstiruutu 9"/>
          <p:cNvSpPr txBox="1">
            <a:spLocks noChangeArrowheads="1"/>
          </p:cNvSpPr>
          <p:nvPr/>
        </p:nvSpPr>
        <p:spPr bwMode="auto">
          <a:xfrm>
            <a:off x="8296224" y="1816343"/>
            <a:ext cx="3802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fi-FI" sz="1200" dirty="0">
                <a:solidFill>
                  <a:srgbClr val="002060"/>
                </a:solidFill>
              </a:rPr>
              <a:t>30</a:t>
            </a:r>
          </a:p>
        </p:txBody>
      </p:sp>
      <p:sp>
        <p:nvSpPr>
          <p:cNvPr id="29706" name="Tekstiruutu 10"/>
          <p:cNvSpPr txBox="1">
            <a:spLocks noChangeArrowheads="1"/>
          </p:cNvSpPr>
          <p:nvPr/>
        </p:nvSpPr>
        <p:spPr bwMode="auto">
          <a:xfrm>
            <a:off x="8296224" y="2085182"/>
            <a:ext cx="3802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fi-FI" sz="1200" dirty="0">
                <a:solidFill>
                  <a:srgbClr val="002060"/>
                </a:solidFill>
              </a:rPr>
              <a:t>25</a:t>
            </a:r>
          </a:p>
        </p:txBody>
      </p:sp>
      <p:sp>
        <p:nvSpPr>
          <p:cNvPr id="29707" name="Tekstiruutu 11"/>
          <p:cNvSpPr txBox="1">
            <a:spLocks noChangeArrowheads="1"/>
          </p:cNvSpPr>
          <p:nvPr/>
        </p:nvSpPr>
        <p:spPr bwMode="auto">
          <a:xfrm>
            <a:off x="8296224" y="2355212"/>
            <a:ext cx="3802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fi-FI" sz="1200" dirty="0">
                <a:solidFill>
                  <a:srgbClr val="002060"/>
                </a:solidFill>
              </a:rPr>
              <a:t>20</a:t>
            </a:r>
          </a:p>
        </p:txBody>
      </p:sp>
      <p:sp>
        <p:nvSpPr>
          <p:cNvPr id="29708" name="Tekstiruutu 12"/>
          <p:cNvSpPr txBox="1">
            <a:spLocks noChangeArrowheads="1"/>
          </p:cNvSpPr>
          <p:nvPr/>
        </p:nvSpPr>
        <p:spPr bwMode="auto">
          <a:xfrm>
            <a:off x="8293563" y="2652105"/>
            <a:ext cx="3802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fi-FI" sz="1200" dirty="0">
                <a:solidFill>
                  <a:srgbClr val="002060"/>
                </a:solidFill>
              </a:rPr>
              <a:t>15</a:t>
            </a:r>
          </a:p>
        </p:txBody>
      </p:sp>
      <p:sp>
        <p:nvSpPr>
          <p:cNvPr id="29709" name="Tekstiruutu 13"/>
          <p:cNvSpPr txBox="1">
            <a:spLocks noChangeArrowheads="1"/>
          </p:cNvSpPr>
          <p:nvPr/>
        </p:nvSpPr>
        <p:spPr bwMode="auto">
          <a:xfrm>
            <a:off x="8296224" y="2922135"/>
            <a:ext cx="3802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fi-FI" sz="1200" dirty="0">
                <a:solidFill>
                  <a:srgbClr val="002060"/>
                </a:solidFill>
              </a:rPr>
              <a:t>10</a:t>
            </a:r>
          </a:p>
        </p:txBody>
      </p:sp>
      <p:sp>
        <p:nvSpPr>
          <p:cNvPr id="29710" name="Tekstiruutu 14"/>
          <p:cNvSpPr txBox="1">
            <a:spLocks noChangeArrowheads="1"/>
          </p:cNvSpPr>
          <p:nvPr/>
        </p:nvSpPr>
        <p:spPr bwMode="auto">
          <a:xfrm>
            <a:off x="8394006" y="3203141"/>
            <a:ext cx="2824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fi-FI" sz="1200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29712" name="Tekstiruutu 16"/>
          <p:cNvSpPr txBox="1">
            <a:spLocks noChangeArrowheads="1"/>
          </p:cNvSpPr>
          <p:nvPr/>
        </p:nvSpPr>
        <p:spPr bwMode="auto">
          <a:xfrm>
            <a:off x="8296224" y="440545"/>
            <a:ext cx="3802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fi-FI" sz="1200" dirty="0">
                <a:solidFill>
                  <a:srgbClr val="002060"/>
                </a:solidFill>
              </a:rPr>
              <a:t>55</a:t>
            </a:r>
            <a:endParaRPr lang="fi-FI" sz="1200" dirty="0">
              <a:solidFill>
                <a:srgbClr val="002060"/>
              </a:solidFill>
            </a:endParaRPr>
          </a:p>
        </p:txBody>
      </p:sp>
      <p:sp>
        <p:nvSpPr>
          <p:cNvPr id="29713" name="Tekstiruutu 3"/>
          <p:cNvSpPr txBox="1">
            <a:spLocks noChangeArrowheads="1"/>
          </p:cNvSpPr>
          <p:nvPr/>
        </p:nvSpPr>
        <p:spPr bwMode="auto">
          <a:xfrm>
            <a:off x="1691680" y="2139702"/>
            <a:ext cx="425116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825" dirty="0">
                <a:solidFill>
                  <a:srgbClr val="000308"/>
                </a:solidFill>
              </a:rPr>
              <a:t>23,5</a:t>
            </a:r>
          </a:p>
        </p:txBody>
      </p:sp>
      <p:sp>
        <p:nvSpPr>
          <p:cNvPr id="29714" name="Tekstiruutu 18"/>
          <p:cNvSpPr txBox="1">
            <a:spLocks noChangeArrowheads="1"/>
          </p:cNvSpPr>
          <p:nvPr/>
        </p:nvSpPr>
        <p:spPr bwMode="auto">
          <a:xfrm>
            <a:off x="2051720" y="2124000"/>
            <a:ext cx="425116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825" dirty="0">
                <a:solidFill>
                  <a:srgbClr val="000308"/>
                </a:solidFill>
              </a:rPr>
              <a:t>23,8</a:t>
            </a:r>
          </a:p>
        </p:txBody>
      </p:sp>
      <p:sp>
        <p:nvSpPr>
          <p:cNvPr id="29715" name="Tekstiruutu 19"/>
          <p:cNvSpPr txBox="1">
            <a:spLocks noChangeArrowheads="1"/>
          </p:cNvSpPr>
          <p:nvPr/>
        </p:nvSpPr>
        <p:spPr bwMode="auto">
          <a:xfrm>
            <a:off x="2346684" y="2052000"/>
            <a:ext cx="425116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825" dirty="0">
                <a:solidFill>
                  <a:srgbClr val="000308"/>
                </a:solidFill>
              </a:rPr>
              <a:t>25,3</a:t>
            </a:r>
          </a:p>
        </p:txBody>
      </p:sp>
      <p:sp>
        <p:nvSpPr>
          <p:cNvPr id="29716" name="Tekstiruutu 20"/>
          <p:cNvSpPr txBox="1">
            <a:spLocks noChangeArrowheads="1"/>
          </p:cNvSpPr>
          <p:nvPr/>
        </p:nvSpPr>
        <p:spPr bwMode="auto">
          <a:xfrm>
            <a:off x="2699792" y="1944000"/>
            <a:ext cx="425116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825" dirty="0">
                <a:solidFill>
                  <a:srgbClr val="000308"/>
                </a:solidFill>
              </a:rPr>
              <a:t>27,0</a:t>
            </a:r>
          </a:p>
        </p:txBody>
      </p:sp>
      <p:sp>
        <p:nvSpPr>
          <p:cNvPr id="29717" name="Tekstiruutu 21"/>
          <p:cNvSpPr txBox="1">
            <a:spLocks noChangeArrowheads="1"/>
          </p:cNvSpPr>
          <p:nvPr/>
        </p:nvSpPr>
        <p:spPr bwMode="auto">
          <a:xfrm>
            <a:off x="3096000" y="1908000"/>
            <a:ext cx="425116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825" dirty="0">
                <a:solidFill>
                  <a:srgbClr val="000308"/>
                </a:solidFill>
              </a:rPr>
              <a:t>27,5</a:t>
            </a:r>
          </a:p>
        </p:txBody>
      </p:sp>
      <p:sp>
        <p:nvSpPr>
          <p:cNvPr id="29718" name="Tekstiruutu 22"/>
          <p:cNvSpPr txBox="1">
            <a:spLocks noChangeArrowheads="1"/>
          </p:cNvSpPr>
          <p:nvPr/>
        </p:nvSpPr>
        <p:spPr bwMode="auto">
          <a:xfrm>
            <a:off x="3419872" y="1851670"/>
            <a:ext cx="425116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825" dirty="0">
                <a:solidFill>
                  <a:srgbClr val="000308"/>
                </a:solidFill>
              </a:rPr>
              <a:t>28,3</a:t>
            </a:r>
          </a:p>
        </p:txBody>
      </p:sp>
      <p:sp>
        <p:nvSpPr>
          <p:cNvPr id="29719" name="Tekstiruutu 23"/>
          <p:cNvSpPr txBox="1">
            <a:spLocks noChangeArrowheads="1"/>
          </p:cNvSpPr>
          <p:nvPr/>
        </p:nvSpPr>
        <p:spPr bwMode="auto">
          <a:xfrm>
            <a:off x="3724200" y="1779662"/>
            <a:ext cx="425116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825" dirty="0">
                <a:solidFill>
                  <a:srgbClr val="000308"/>
                </a:solidFill>
              </a:rPr>
              <a:t>29,6</a:t>
            </a:r>
          </a:p>
        </p:txBody>
      </p:sp>
      <p:sp>
        <p:nvSpPr>
          <p:cNvPr id="29720" name="Tekstiruutu 24"/>
          <p:cNvSpPr txBox="1">
            <a:spLocks noChangeArrowheads="1"/>
          </p:cNvSpPr>
          <p:nvPr/>
        </p:nvSpPr>
        <p:spPr bwMode="auto">
          <a:xfrm>
            <a:off x="4074876" y="1707654"/>
            <a:ext cx="425116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825" dirty="0">
                <a:solidFill>
                  <a:srgbClr val="000308"/>
                </a:solidFill>
              </a:rPr>
              <a:t>31,1</a:t>
            </a:r>
          </a:p>
        </p:txBody>
      </p:sp>
      <p:sp>
        <p:nvSpPr>
          <p:cNvPr id="29721" name="Tekstiruutu 25"/>
          <p:cNvSpPr txBox="1">
            <a:spLocks noChangeArrowheads="1"/>
          </p:cNvSpPr>
          <p:nvPr/>
        </p:nvSpPr>
        <p:spPr bwMode="auto">
          <a:xfrm>
            <a:off x="4434916" y="1563638"/>
            <a:ext cx="425116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825" dirty="0">
                <a:solidFill>
                  <a:srgbClr val="000308"/>
                </a:solidFill>
              </a:rPr>
              <a:t>32,9</a:t>
            </a:r>
          </a:p>
        </p:txBody>
      </p:sp>
      <p:sp>
        <p:nvSpPr>
          <p:cNvPr id="29722" name="Tekstiruutu 26"/>
          <p:cNvSpPr txBox="1">
            <a:spLocks noChangeArrowheads="1"/>
          </p:cNvSpPr>
          <p:nvPr/>
        </p:nvSpPr>
        <p:spPr bwMode="auto">
          <a:xfrm>
            <a:off x="4788024" y="1491630"/>
            <a:ext cx="425116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825" dirty="0">
                <a:solidFill>
                  <a:srgbClr val="000308"/>
                </a:solidFill>
              </a:rPr>
              <a:t>34,4</a:t>
            </a:r>
          </a:p>
        </p:txBody>
      </p:sp>
      <p:sp>
        <p:nvSpPr>
          <p:cNvPr id="29723" name="Tekstiruutu 27"/>
          <p:cNvSpPr txBox="1">
            <a:spLocks noChangeArrowheads="1"/>
          </p:cNvSpPr>
          <p:nvPr/>
        </p:nvSpPr>
        <p:spPr bwMode="auto">
          <a:xfrm>
            <a:off x="5148064" y="1347614"/>
            <a:ext cx="425116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825" dirty="0">
                <a:solidFill>
                  <a:srgbClr val="000308"/>
                </a:solidFill>
              </a:rPr>
              <a:t>37,4</a:t>
            </a:r>
          </a:p>
        </p:txBody>
      </p:sp>
      <p:sp>
        <p:nvSpPr>
          <p:cNvPr id="29724" name="Tekstiruutu 28"/>
          <p:cNvSpPr txBox="1">
            <a:spLocks noChangeArrowheads="1"/>
          </p:cNvSpPr>
          <p:nvPr/>
        </p:nvSpPr>
        <p:spPr bwMode="auto">
          <a:xfrm>
            <a:off x="5443028" y="1304888"/>
            <a:ext cx="425116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825" dirty="0">
                <a:solidFill>
                  <a:srgbClr val="000308"/>
                </a:solidFill>
              </a:rPr>
              <a:t>38,4</a:t>
            </a:r>
          </a:p>
        </p:txBody>
      </p:sp>
      <p:sp>
        <p:nvSpPr>
          <p:cNvPr id="29725" name="Tekstiruutu 29"/>
          <p:cNvSpPr txBox="1">
            <a:spLocks noChangeArrowheads="1"/>
          </p:cNvSpPr>
          <p:nvPr/>
        </p:nvSpPr>
        <p:spPr bwMode="auto">
          <a:xfrm>
            <a:off x="5832000" y="1080000"/>
            <a:ext cx="425116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825" dirty="0">
                <a:solidFill>
                  <a:srgbClr val="000308"/>
                </a:solidFill>
              </a:rPr>
              <a:t>42,6</a:t>
            </a:r>
          </a:p>
        </p:txBody>
      </p:sp>
      <p:sp>
        <p:nvSpPr>
          <p:cNvPr id="29726" name="Tekstiruutu 30"/>
          <p:cNvSpPr txBox="1">
            <a:spLocks noChangeArrowheads="1"/>
          </p:cNvSpPr>
          <p:nvPr/>
        </p:nvSpPr>
        <p:spPr bwMode="auto">
          <a:xfrm>
            <a:off x="7956376" y="998393"/>
            <a:ext cx="425116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825" dirty="0" smtClean="0">
                <a:solidFill>
                  <a:srgbClr val="000308"/>
                </a:solidFill>
              </a:rPr>
              <a:t>44,2</a:t>
            </a:r>
            <a:endParaRPr lang="fi-FI" sz="825" dirty="0">
              <a:solidFill>
                <a:srgbClr val="000308"/>
              </a:solidFill>
            </a:endParaRPr>
          </a:p>
        </p:txBody>
      </p:sp>
      <p:sp>
        <p:nvSpPr>
          <p:cNvPr id="29727" name="Tekstiruutu 31"/>
          <p:cNvSpPr txBox="1">
            <a:spLocks noChangeArrowheads="1"/>
          </p:cNvSpPr>
          <p:nvPr/>
        </p:nvSpPr>
        <p:spPr bwMode="auto">
          <a:xfrm>
            <a:off x="1331640" y="2139702"/>
            <a:ext cx="425116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825" dirty="0">
                <a:solidFill>
                  <a:srgbClr val="000308"/>
                </a:solidFill>
              </a:rPr>
              <a:t>23,2</a:t>
            </a:r>
          </a:p>
        </p:txBody>
      </p:sp>
      <p:sp>
        <p:nvSpPr>
          <p:cNvPr id="29728" name="Tekstiruutu 30"/>
          <p:cNvSpPr txBox="1">
            <a:spLocks noChangeArrowheads="1"/>
          </p:cNvSpPr>
          <p:nvPr/>
        </p:nvSpPr>
        <p:spPr bwMode="auto">
          <a:xfrm>
            <a:off x="6163108" y="1110857"/>
            <a:ext cx="425116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825" dirty="0">
                <a:solidFill>
                  <a:srgbClr val="000308"/>
                </a:solidFill>
              </a:rPr>
              <a:t>42,3</a:t>
            </a:r>
            <a:endParaRPr lang="fi-FI" sz="825" dirty="0">
              <a:solidFill>
                <a:srgbClr val="000308"/>
              </a:solidFill>
            </a:endParaRPr>
          </a:p>
        </p:txBody>
      </p:sp>
      <p:sp>
        <p:nvSpPr>
          <p:cNvPr id="34" name="Tekstiruutu 30"/>
          <p:cNvSpPr txBox="1">
            <a:spLocks noChangeArrowheads="1"/>
          </p:cNvSpPr>
          <p:nvPr/>
        </p:nvSpPr>
        <p:spPr bwMode="auto">
          <a:xfrm>
            <a:off x="6523148" y="986232"/>
            <a:ext cx="425116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825" dirty="0">
                <a:solidFill>
                  <a:srgbClr val="000308"/>
                </a:solidFill>
              </a:rPr>
              <a:t>44,3</a:t>
            </a:r>
            <a:endParaRPr lang="fi-FI" sz="825" dirty="0">
              <a:solidFill>
                <a:srgbClr val="000308"/>
              </a:solidFill>
            </a:endParaRPr>
          </a:p>
        </p:txBody>
      </p:sp>
      <p:sp>
        <p:nvSpPr>
          <p:cNvPr id="35" name="Tekstiruutu 30"/>
          <p:cNvSpPr txBox="1">
            <a:spLocks noChangeArrowheads="1"/>
          </p:cNvSpPr>
          <p:nvPr/>
        </p:nvSpPr>
        <p:spPr bwMode="auto">
          <a:xfrm>
            <a:off x="6883188" y="915566"/>
            <a:ext cx="425116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825" dirty="0">
                <a:solidFill>
                  <a:srgbClr val="000308"/>
                </a:solidFill>
              </a:rPr>
              <a:t>45,8</a:t>
            </a:r>
            <a:endParaRPr lang="fi-FI" sz="825" dirty="0">
              <a:solidFill>
                <a:srgbClr val="000308"/>
              </a:solidFill>
            </a:endParaRPr>
          </a:p>
        </p:txBody>
      </p:sp>
      <p:sp>
        <p:nvSpPr>
          <p:cNvPr id="36" name="Tekstiruutu 16"/>
          <p:cNvSpPr txBox="1">
            <a:spLocks noChangeArrowheads="1"/>
          </p:cNvSpPr>
          <p:nvPr/>
        </p:nvSpPr>
        <p:spPr bwMode="auto">
          <a:xfrm>
            <a:off x="8296224" y="998607"/>
            <a:ext cx="3802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fi-FI" sz="1200" dirty="0">
                <a:solidFill>
                  <a:srgbClr val="002060"/>
                </a:solidFill>
              </a:rPr>
              <a:t>45</a:t>
            </a:r>
          </a:p>
        </p:txBody>
      </p:sp>
      <p:sp>
        <p:nvSpPr>
          <p:cNvPr id="37" name="Tekstiruutu 30"/>
          <p:cNvSpPr txBox="1">
            <a:spLocks noChangeArrowheads="1"/>
          </p:cNvSpPr>
          <p:nvPr/>
        </p:nvSpPr>
        <p:spPr bwMode="auto">
          <a:xfrm>
            <a:off x="7243228" y="701357"/>
            <a:ext cx="425116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825" dirty="0">
                <a:solidFill>
                  <a:srgbClr val="000308"/>
                </a:solidFill>
              </a:rPr>
              <a:t>49,7</a:t>
            </a:r>
            <a:endParaRPr lang="fi-FI" sz="825" dirty="0">
              <a:solidFill>
                <a:srgbClr val="000308"/>
              </a:solidFill>
            </a:endParaRPr>
          </a:p>
        </p:txBody>
      </p:sp>
      <p:sp>
        <p:nvSpPr>
          <p:cNvPr id="38" name="Tekstiruutu 16"/>
          <p:cNvSpPr txBox="1">
            <a:spLocks noChangeArrowheads="1"/>
          </p:cNvSpPr>
          <p:nvPr/>
        </p:nvSpPr>
        <p:spPr bwMode="auto">
          <a:xfrm>
            <a:off x="8296224" y="710575"/>
            <a:ext cx="3802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fi-FI" sz="1200" dirty="0">
                <a:solidFill>
                  <a:srgbClr val="002060"/>
                </a:solidFill>
              </a:rPr>
              <a:t>50</a:t>
            </a:r>
            <a:endParaRPr lang="fi-FI" sz="1200" dirty="0">
              <a:solidFill>
                <a:srgbClr val="002060"/>
              </a:solidFill>
            </a:endParaRPr>
          </a:p>
        </p:txBody>
      </p:sp>
      <p:sp>
        <p:nvSpPr>
          <p:cNvPr id="39" name="Tekstiruutu 30"/>
          <p:cNvSpPr txBox="1">
            <a:spLocks noChangeArrowheads="1"/>
          </p:cNvSpPr>
          <p:nvPr/>
        </p:nvSpPr>
        <p:spPr bwMode="auto">
          <a:xfrm>
            <a:off x="7592409" y="1020484"/>
            <a:ext cx="425116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825" dirty="0">
                <a:solidFill>
                  <a:srgbClr val="000308"/>
                </a:solidFill>
              </a:rPr>
              <a:t>44,1</a:t>
            </a:r>
            <a:endParaRPr lang="fi-FI" sz="825" dirty="0">
              <a:solidFill>
                <a:srgbClr val="000308"/>
              </a:solidFill>
            </a:endParaRPr>
          </a:p>
        </p:txBody>
      </p:sp>
      <p:cxnSp>
        <p:nvCxnSpPr>
          <p:cNvPr id="5" name="Suora yhdysviiva 4"/>
          <p:cNvCxnSpPr/>
          <p:nvPr/>
        </p:nvCxnSpPr>
        <p:spPr>
          <a:xfrm flipV="1">
            <a:off x="7614000" y="586266"/>
            <a:ext cx="0" cy="3276000"/>
          </a:xfrm>
          <a:prstGeom prst="line">
            <a:avLst/>
          </a:prstGeom>
          <a:ln w="1587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749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äivämäärän paikkamerkki 4"/>
          <p:cNvSpPr>
            <a:spLocks noGrp="1"/>
          </p:cNvSpPr>
          <p:nvPr>
            <p:ph type="dt" sz="quarter" idx="10"/>
          </p:nvPr>
        </p:nvSpPr>
        <p:spPr bwMode="auto">
          <a:xfrm>
            <a:off x="3707904" y="4953001"/>
            <a:ext cx="1013222" cy="1258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defTabSz="342900"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1pPr>
            <a:lvl2pPr marL="557213" indent="-214313" defTabSz="342900"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2pPr>
            <a:lvl3pPr marL="857250" indent="-171450" defTabSz="342900"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3pPr>
            <a:lvl4pPr marL="1200150" indent="-171450" defTabSz="342900"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4pPr>
            <a:lvl5pPr marL="1543050" indent="-171450" defTabSz="342900"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5pPr>
            <a:lvl6pPr marL="1885950" indent="-171450" algn="ctr" defTabSz="342900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itchFamily="34" charset="0"/>
              </a:defRPr>
            </a:lvl6pPr>
            <a:lvl7pPr marL="2228850" indent="-171450" algn="ctr" defTabSz="342900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itchFamily="34" charset="0"/>
              </a:defRPr>
            </a:lvl7pPr>
            <a:lvl8pPr marL="2571750" indent="-171450" algn="ctr" defTabSz="342900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itchFamily="34" charset="0"/>
              </a:defRPr>
            </a:lvl8pPr>
            <a:lvl9pPr marL="2914650" indent="-171450" algn="ctr" defTabSz="342900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700" dirty="0" smtClean="0"/>
              <a:t>7.11.2017 /</a:t>
            </a:r>
            <a:r>
              <a:rPr lang="fi-FI" sz="700" dirty="0" err="1" smtClean="0"/>
              <a:t>hp</a:t>
            </a:r>
            <a:endParaRPr lang="fi-FI" sz="700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601391" y="33338"/>
            <a:ext cx="6103144" cy="602456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fi-FI" sz="1800" dirty="0">
                <a:solidFill>
                  <a:srgbClr val="003161"/>
                </a:solidFill>
              </a:rPr>
              <a:t>Kuntien ja kuntayhtymien ulkoiset menot</a:t>
            </a:r>
            <a:r>
              <a:rPr lang="fi-FI" sz="1800" baseline="30000" dirty="0">
                <a:solidFill>
                  <a:srgbClr val="003161"/>
                </a:solidFill>
              </a:rPr>
              <a:t>1)</a:t>
            </a:r>
            <a:r>
              <a:rPr lang="fi-FI" sz="1800" dirty="0">
                <a:solidFill>
                  <a:srgbClr val="003161"/>
                </a:solidFill>
              </a:rPr>
              <a:t/>
            </a:r>
            <a:br>
              <a:rPr lang="fi-FI" sz="1800" dirty="0">
                <a:solidFill>
                  <a:srgbClr val="003161"/>
                </a:solidFill>
              </a:rPr>
            </a:br>
            <a:r>
              <a:rPr lang="fi-FI" sz="1800" dirty="0">
                <a:solidFill>
                  <a:srgbClr val="003161"/>
                </a:solidFill>
              </a:rPr>
              <a:t> 1997-2016, %:a kokonaismenoista</a:t>
            </a: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8343269"/>
              </p:ext>
            </p:extLst>
          </p:nvPr>
        </p:nvGraphicFramePr>
        <p:xfrm>
          <a:off x="755576" y="503635"/>
          <a:ext cx="7272808" cy="3979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725" name="Tekstiruutu 6"/>
          <p:cNvSpPr txBox="1">
            <a:spLocks noChangeArrowheads="1"/>
          </p:cNvSpPr>
          <p:nvPr/>
        </p:nvSpPr>
        <p:spPr bwMode="auto">
          <a:xfrm>
            <a:off x="7932612" y="763191"/>
            <a:ext cx="3802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fi-FI" sz="1200">
                <a:solidFill>
                  <a:srgbClr val="002060"/>
                </a:solidFill>
              </a:rPr>
              <a:t>90</a:t>
            </a:r>
          </a:p>
        </p:txBody>
      </p:sp>
      <p:sp>
        <p:nvSpPr>
          <p:cNvPr id="30726" name="Tekstiruutu 7"/>
          <p:cNvSpPr txBox="1">
            <a:spLocks noChangeArrowheads="1"/>
          </p:cNvSpPr>
          <p:nvPr/>
        </p:nvSpPr>
        <p:spPr bwMode="auto">
          <a:xfrm>
            <a:off x="7932612" y="1033463"/>
            <a:ext cx="3802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fi-FI" sz="1200">
                <a:solidFill>
                  <a:srgbClr val="002060"/>
                </a:solidFill>
              </a:rPr>
              <a:t>80</a:t>
            </a:r>
          </a:p>
        </p:txBody>
      </p:sp>
      <p:sp>
        <p:nvSpPr>
          <p:cNvPr id="30727" name="Tekstiruutu 8"/>
          <p:cNvSpPr txBox="1">
            <a:spLocks noChangeArrowheads="1"/>
          </p:cNvSpPr>
          <p:nvPr/>
        </p:nvSpPr>
        <p:spPr bwMode="auto">
          <a:xfrm>
            <a:off x="7932612" y="1298181"/>
            <a:ext cx="3802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fi-FI" sz="1200" dirty="0">
                <a:solidFill>
                  <a:srgbClr val="002060"/>
                </a:solidFill>
              </a:rPr>
              <a:t>70</a:t>
            </a:r>
          </a:p>
        </p:txBody>
      </p:sp>
      <p:sp>
        <p:nvSpPr>
          <p:cNvPr id="30728" name="Tekstiruutu 9"/>
          <p:cNvSpPr txBox="1">
            <a:spLocks noChangeArrowheads="1"/>
          </p:cNvSpPr>
          <p:nvPr/>
        </p:nvSpPr>
        <p:spPr bwMode="auto">
          <a:xfrm>
            <a:off x="7932612" y="1563638"/>
            <a:ext cx="3802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fi-FI" sz="1200" dirty="0">
                <a:solidFill>
                  <a:srgbClr val="002060"/>
                </a:solidFill>
              </a:rPr>
              <a:t>60</a:t>
            </a:r>
          </a:p>
        </p:txBody>
      </p:sp>
      <p:sp>
        <p:nvSpPr>
          <p:cNvPr id="30729" name="Tekstiruutu 10"/>
          <p:cNvSpPr txBox="1">
            <a:spLocks noChangeArrowheads="1"/>
          </p:cNvSpPr>
          <p:nvPr/>
        </p:nvSpPr>
        <p:spPr bwMode="auto">
          <a:xfrm>
            <a:off x="7932612" y="1851670"/>
            <a:ext cx="3802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fi-FI" sz="1200" dirty="0">
                <a:solidFill>
                  <a:srgbClr val="002060"/>
                </a:solidFill>
              </a:rPr>
              <a:t>50</a:t>
            </a:r>
          </a:p>
        </p:txBody>
      </p:sp>
      <p:sp>
        <p:nvSpPr>
          <p:cNvPr id="30730" name="Tekstiruutu 11"/>
          <p:cNvSpPr txBox="1">
            <a:spLocks noChangeArrowheads="1"/>
          </p:cNvSpPr>
          <p:nvPr/>
        </p:nvSpPr>
        <p:spPr bwMode="auto">
          <a:xfrm>
            <a:off x="7932612" y="2090269"/>
            <a:ext cx="3802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fi-FI" sz="1200" dirty="0">
                <a:solidFill>
                  <a:srgbClr val="002060"/>
                </a:solidFill>
              </a:rPr>
              <a:t>40</a:t>
            </a:r>
          </a:p>
        </p:txBody>
      </p:sp>
      <p:sp>
        <p:nvSpPr>
          <p:cNvPr id="30731" name="Tekstiruutu 12"/>
          <p:cNvSpPr txBox="1">
            <a:spLocks noChangeArrowheads="1"/>
          </p:cNvSpPr>
          <p:nvPr/>
        </p:nvSpPr>
        <p:spPr bwMode="auto">
          <a:xfrm>
            <a:off x="7932612" y="2341813"/>
            <a:ext cx="3802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fi-FI" sz="1200">
                <a:solidFill>
                  <a:srgbClr val="002060"/>
                </a:solidFill>
              </a:rPr>
              <a:t>30</a:t>
            </a:r>
          </a:p>
        </p:txBody>
      </p:sp>
      <p:sp>
        <p:nvSpPr>
          <p:cNvPr id="30732" name="Tekstiruutu 13"/>
          <p:cNvSpPr txBox="1">
            <a:spLocks noChangeArrowheads="1"/>
          </p:cNvSpPr>
          <p:nvPr/>
        </p:nvSpPr>
        <p:spPr bwMode="auto">
          <a:xfrm>
            <a:off x="7932612" y="2882357"/>
            <a:ext cx="3802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fi-FI" sz="1200" dirty="0">
                <a:solidFill>
                  <a:srgbClr val="002060"/>
                </a:solidFill>
              </a:rPr>
              <a:t>10</a:t>
            </a:r>
          </a:p>
        </p:txBody>
      </p:sp>
      <p:sp>
        <p:nvSpPr>
          <p:cNvPr id="30733" name="Tekstiruutu 14"/>
          <p:cNvSpPr txBox="1">
            <a:spLocks noChangeArrowheads="1"/>
          </p:cNvSpPr>
          <p:nvPr/>
        </p:nvSpPr>
        <p:spPr bwMode="auto">
          <a:xfrm>
            <a:off x="8030394" y="3219450"/>
            <a:ext cx="2824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fi-FI" sz="120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30734" name="Tekstiruutu 15"/>
          <p:cNvSpPr txBox="1">
            <a:spLocks noChangeArrowheads="1"/>
          </p:cNvSpPr>
          <p:nvPr/>
        </p:nvSpPr>
        <p:spPr bwMode="auto">
          <a:xfrm>
            <a:off x="7932612" y="2612086"/>
            <a:ext cx="3802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fi-FI" sz="1200" dirty="0">
                <a:solidFill>
                  <a:srgbClr val="002060"/>
                </a:solidFill>
              </a:rPr>
              <a:t>20</a:t>
            </a:r>
          </a:p>
        </p:txBody>
      </p:sp>
      <p:sp>
        <p:nvSpPr>
          <p:cNvPr id="30735" name="Tekstiruutu 16"/>
          <p:cNvSpPr txBox="1">
            <a:spLocks noChangeArrowheads="1"/>
          </p:cNvSpPr>
          <p:nvPr/>
        </p:nvSpPr>
        <p:spPr bwMode="auto">
          <a:xfrm>
            <a:off x="7838400" y="492919"/>
            <a:ext cx="47801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fi-FI" sz="1200">
                <a:solidFill>
                  <a:srgbClr val="002060"/>
                </a:solidFill>
              </a:rPr>
              <a:t>100</a:t>
            </a:r>
          </a:p>
        </p:txBody>
      </p:sp>
      <p:sp>
        <p:nvSpPr>
          <p:cNvPr id="30736" name="Tekstiruutu 17"/>
          <p:cNvSpPr txBox="1">
            <a:spLocks noChangeArrowheads="1"/>
          </p:cNvSpPr>
          <p:nvPr/>
        </p:nvSpPr>
        <p:spPr bwMode="auto">
          <a:xfrm>
            <a:off x="899592" y="303610"/>
            <a:ext cx="340158" cy="26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fi-FI" sz="1125" dirty="0">
                <a:solidFill>
                  <a:srgbClr val="002060"/>
                </a:solidFill>
              </a:rPr>
              <a:t>%</a:t>
            </a:r>
          </a:p>
        </p:txBody>
      </p:sp>
      <p:sp>
        <p:nvSpPr>
          <p:cNvPr id="30737" name="Tekstiruutu 18"/>
          <p:cNvSpPr txBox="1">
            <a:spLocks noChangeArrowheads="1"/>
          </p:cNvSpPr>
          <p:nvPr/>
        </p:nvSpPr>
        <p:spPr bwMode="auto">
          <a:xfrm>
            <a:off x="7901156" y="303610"/>
            <a:ext cx="3497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fi-FI" sz="1200">
                <a:solidFill>
                  <a:srgbClr val="002060"/>
                </a:solidFill>
              </a:rPr>
              <a:t>%</a:t>
            </a:r>
          </a:p>
        </p:txBody>
      </p:sp>
      <p:cxnSp>
        <p:nvCxnSpPr>
          <p:cNvPr id="23" name="Suora yhdysviiva 22"/>
          <p:cNvCxnSpPr/>
          <p:nvPr/>
        </p:nvCxnSpPr>
        <p:spPr>
          <a:xfrm flipV="1">
            <a:off x="7250400" y="573528"/>
            <a:ext cx="0" cy="2844000"/>
          </a:xfrm>
          <a:prstGeom prst="line">
            <a:avLst/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5691808" y="4683428"/>
            <a:ext cx="3200672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fi-FI" sz="750" dirty="0">
                <a:solidFill>
                  <a:schemeClr val="tx1"/>
                </a:solidFill>
              </a:rPr>
              <a:t>Lähde: Kuntaliiton laskelma, pohjana </a:t>
            </a:r>
            <a:r>
              <a:rPr lang="fi-FI" sz="750" dirty="0">
                <a:solidFill>
                  <a:schemeClr val="tx1"/>
                </a:solidFill>
              </a:rPr>
              <a:t> </a:t>
            </a:r>
            <a:r>
              <a:rPr lang="fi-FI" sz="750" dirty="0" smtClean="0">
                <a:solidFill>
                  <a:schemeClr val="tx1"/>
                </a:solidFill>
              </a:rPr>
              <a:t>Tilastokeskuksen tiedot.</a:t>
            </a:r>
            <a:endParaRPr lang="fi-FI" sz="750" dirty="0">
              <a:solidFill>
                <a:schemeClr val="tx1"/>
              </a:solidFill>
            </a:endParaRPr>
          </a:p>
        </p:txBody>
      </p:sp>
      <p:sp>
        <p:nvSpPr>
          <p:cNvPr id="25" name="Tekstiruutu 1"/>
          <p:cNvSpPr txBox="1">
            <a:spLocks noChangeArrowheads="1"/>
          </p:cNvSpPr>
          <p:nvPr/>
        </p:nvSpPr>
        <p:spPr bwMode="auto">
          <a:xfrm>
            <a:off x="1285469" y="3867894"/>
            <a:ext cx="7344816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fi-FI" sz="750" dirty="0"/>
              <a:t> 1) Tulos- ja rahoituslaskelman mukaiset ulkoiset kokonaismenot.</a:t>
            </a:r>
          </a:p>
          <a:p>
            <a:pPr algn="l" eaLnBrk="1" hangingPunct="1"/>
            <a:r>
              <a:rPr lang="fi-FI" sz="750" dirty="0"/>
              <a:t>      </a:t>
            </a:r>
            <a:r>
              <a:rPr lang="fi-FI" sz="750" dirty="0"/>
              <a:t>Vuonna 2010 investointimenoissa  </a:t>
            </a:r>
            <a:r>
              <a:rPr lang="fi-FI" sz="750" dirty="0"/>
              <a:t>ja  muissa menoissa on  </a:t>
            </a:r>
            <a:r>
              <a:rPr lang="fi-FI" sz="750" dirty="0"/>
              <a:t>Helsingin </a:t>
            </a:r>
            <a:r>
              <a:rPr lang="fi-FI" sz="750" dirty="0"/>
              <a:t>seudun </a:t>
            </a:r>
            <a:r>
              <a:rPr lang="fi-FI" sz="750" dirty="0" smtClean="0"/>
              <a:t>ympäristöpalvelut-kuntayhtymän </a:t>
            </a:r>
            <a:r>
              <a:rPr lang="fi-FI" sz="750" dirty="0"/>
              <a:t>perustamiseen liittyviä </a:t>
            </a:r>
            <a:r>
              <a:rPr lang="fi-FI" sz="750" dirty="0"/>
              <a:t>eriä. </a:t>
            </a:r>
          </a:p>
          <a:p>
            <a:pPr algn="l" eaLnBrk="1" hangingPunct="1"/>
            <a:r>
              <a:rPr lang="fi-FI" sz="750" dirty="0"/>
              <a:t> </a:t>
            </a:r>
            <a:r>
              <a:rPr lang="fi-FI" sz="750" dirty="0"/>
              <a:t>     Vuosien 2014 ja 2015 lukuihin vaikuttavat kunnallisten liikelaitosten sekä ammattikorkeakoulujen yhtiöittämiset</a:t>
            </a:r>
            <a:r>
              <a:rPr lang="fi-FI" sz="750" dirty="0" smtClean="0"/>
              <a:t>. </a:t>
            </a:r>
          </a:p>
          <a:p>
            <a:pPr algn="l" eaLnBrk="1" hangingPunct="1"/>
            <a:r>
              <a:rPr lang="fi-FI" sz="750" dirty="0"/>
              <a:t> </a:t>
            </a:r>
            <a:r>
              <a:rPr lang="fi-FI" sz="750" dirty="0" smtClean="0"/>
              <a:t>     Tilastouudistuksen takia vuodet 2015 ja 2016 eivät ole täysin vertailukelpoisia aikaisempien vuosien kanssa.</a:t>
            </a:r>
            <a:endParaRPr lang="fi-FI" sz="750" dirty="0"/>
          </a:p>
          <a:p>
            <a:pPr algn="l" eaLnBrk="1" hangingPunct="1"/>
            <a:r>
              <a:rPr lang="fi-FI" sz="750" dirty="0"/>
              <a:t> 2</a:t>
            </a:r>
            <a:r>
              <a:rPr lang="fi-FI" sz="750" dirty="0"/>
              <a:t>)  Mm. materiaalin ostot, avustukset  ja vuokrat.</a:t>
            </a:r>
          </a:p>
          <a:p>
            <a:pPr algn="l" eaLnBrk="1" hangingPunct="1"/>
            <a:r>
              <a:rPr lang="fi-FI" sz="750" dirty="0"/>
              <a:t> 3)  Mm. </a:t>
            </a:r>
            <a:r>
              <a:rPr lang="fi-FI" sz="750" dirty="0" smtClean="0"/>
              <a:t>korkokulut </a:t>
            </a:r>
            <a:r>
              <a:rPr lang="fi-FI" sz="750" dirty="0"/>
              <a:t>ja lainojen lyhennykset, muut </a:t>
            </a:r>
            <a:r>
              <a:rPr lang="fi-FI" sz="750" dirty="0" smtClean="0"/>
              <a:t>rahoituskulut </a:t>
            </a:r>
            <a:r>
              <a:rPr lang="fi-FI" sz="750" dirty="0"/>
              <a:t>sekä antolainat</a:t>
            </a:r>
          </a:p>
        </p:txBody>
      </p:sp>
    </p:spTree>
    <p:extLst>
      <p:ext uri="{BB962C8B-B14F-4D97-AF65-F5344CB8AC3E}">
        <p14:creationId xmlns:p14="http://schemas.microsoft.com/office/powerpoint/2010/main" val="287422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Päivämäärän paikkamerkki 4"/>
          <p:cNvSpPr>
            <a:spLocks noGrp="1"/>
          </p:cNvSpPr>
          <p:nvPr>
            <p:ph type="dt" sz="quarter" idx="10"/>
          </p:nvPr>
        </p:nvSpPr>
        <p:spPr bwMode="auto">
          <a:xfrm>
            <a:off x="3918646" y="4938523"/>
            <a:ext cx="1013222" cy="1472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defTabSz="342900"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1pPr>
            <a:lvl2pPr marL="557213" indent="-214313" defTabSz="342900"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2pPr>
            <a:lvl3pPr marL="857250" indent="-171450" defTabSz="342900"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3pPr>
            <a:lvl4pPr marL="1200150" indent="-171450" defTabSz="342900"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4pPr>
            <a:lvl5pPr marL="1543050" indent="-171450" defTabSz="342900"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5pPr>
            <a:lvl6pPr marL="1885950" indent="-171450" algn="ctr" defTabSz="342900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itchFamily="34" charset="0"/>
              </a:defRPr>
            </a:lvl6pPr>
            <a:lvl7pPr marL="2228850" indent="-171450" algn="ctr" defTabSz="342900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itchFamily="34" charset="0"/>
              </a:defRPr>
            </a:lvl7pPr>
            <a:lvl8pPr marL="2571750" indent="-171450" algn="ctr" defTabSz="342900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itchFamily="34" charset="0"/>
              </a:defRPr>
            </a:lvl8pPr>
            <a:lvl9pPr marL="2914650" indent="-171450" algn="ctr" defTabSz="342900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700" dirty="0" smtClean="0"/>
              <a:t>7.11.2017 /</a:t>
            </a:r>
            <a:r>
              <a:rPr lang="fi-FI" sz="700" dirty="0" err="1" smtClean="0"/>
              <a:t>hp</a:t>
            </a:r>
            <a:endParaRPr lang="fi-FI" sz="700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601391" y="33338"/>
            <a:ext cx="6103144" cy="602456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fi-FI" sz="1800" dirty="0">
                <a:solidFill>
                  <a:srgbClr val="003161"/>
                </a:solidFill>
              </a:rPr>
              <a:t>Kuntien ja kuntayhtymien ulkoiset tulot</a:t>
            </a:r>
            <a:r>
              <a:rPr lang="fi-FI" sz="1800" baseline="30000" dirty="0">
                <a:solidFill>
                  <a:srgbClr val="003161"/>
                </a:solidFill>
              </a:rPr>
              <a:t>1)</a:t>
            </a:r>
            <a:r>
              <a:rPr lang="fi-FI" sz="1800" dirty="0">
                <a:solidFill>
                  <a:srgbClr val="003161"/>
                </a:solidFill>
              </a:rPr>
              <a:t/>
            </a:r>
            <a:br>
              <a:rPr lang="fi-FI" sz="1800" dirty="0">
                <a:solidFill>
                  <a:srgbClr val="003161"/>
                </a:solidFill>
              </a:rPr>
            </a:br>
            <a:r>
              <a:rPr lang="fi-FI" sz="1800" dirty="0">
                <a:solidFill>
                  <a:srgbClr val="003161"/>
                </a:solidFill>
              </a:rPr>
              <a:t> 1997-2016, mrd. €</a:t>
            </a: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5998235"/>
              </p:ext>
            </p:extLst>
          </p:nvPr>
        </p:nvGraphicFramePr>
        <p:xfrm>
          <a:off x="899592" y="504473"/>
          <a:ext cx="7344816" cy="3505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750" name="Tekstiruutu 6"/>
          <p:cNvSpPr txBox="1">
            <a:spLocks noChangeArrowheads="1"/>
          </p:cNvSpPr>
          <p:nvPr/>
        </p:nvSpPr>
        <p:spPr bwMode="auto">
          <a:xfrm>
            <a:off x="8080200" y="1329612"/>
            <a:ext cx="3802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fi-FI" sz="1200" dirty="0">
                <a:solidFill>
                  <a:srgbClr val="002060"/>
                </a:solidFill>
              </a:rPr>
              <a:t>40</a:t>
            </a:r>
          </a:p>
        </p:txBody>
      </p:sp>
      <p:sp>
        <p:nvSpPr>
          <p:cNvPr id="31751" name="Tekstiruutu 7"/>
          <p:cNvSpPr txBox="1">
            <a:spLocks noChangeArrowheads="1"/>
          </p:cNvSpPr>
          <p:nvPr/>
        </p:nvSpPr>
        <p:spPr bwMode="auto">
          <a:xfrm>
            <a:off x="8080200" y="1599642"/>
            <a:ext cx="3802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fi-FI" sz="1200" dirty="0">
                <a:solidFill>
                  <a:srgbClr val="002060"/>
                </a:solidFill>
              </a:rPr>
              <a:t>35</a:t>
            </a:r>
          </a:p>
        </p:txBody>
      </p:sp>
      <p:sp>
        <p:nvSpPr>
          <p:cNvPr id="31752" name="Tekstiruutu 8"/>
          <p:cNvSpPr txBox="1">
            <a:spLocks noChangeArrowheads="1"/>
          </p:cNvSpPr>
          <p:nvPr/>
        </p:nvSpPr>
        <p:spPr bwMode="auto">
          <a:xfrm>
            <a:off x="8080200" y="1869672"/>
            <a:ext cx="3802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fi-FI" sz="1200" dirty="0">
                <a:solidFill>
                  <a:srgbClr val="002060"/>
                </a:solidFill>
              </a:rPr>
              <a:t>30</a:t>
            </a:r>
          </a:p>
        </p:txBody>
      </p:sp>
      <p:sp>
        <p:nvSpPr>
          <p:cNvPr id="31753" name="Tekstiruutu 9"/>
          <p:cNvSpPr txBox="1">
            <a:spLocks noChangeArrowheads="1"/>
          </p:cNvSpPr>
          <p:nvPr/>
        </p:nvSpPr>
        <p:spPr bwMode="auto">
          <a:xfrm>
            <a:off x="8080200" y="2168035"/>
            <a:ext cx="3802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fi-FI" sz="1200" dirty="0">
                <a:solidFill>
                  <a:srgbClr val="002060"/>
                </a:solidFill>
              </a:rPr>
              <a:t>25</a:t>
            </a:r>
          </a:p>
        </p:txBody>
      </p:sp>
      <p:sp>
        <p:nvSpPr>
          <p:cNvPr id="31754" name="Tekstiruutu 10"/>
          <p:cNvSpPr txBox="1">
            <a:spLocks noChangeArrowheads="1"/>
          </p:cNvSpPr>
          <p:nvPr/>
        </p:nvSpPr>
        <p:spPr bwMode="auto">
          <a:xfrm>
            <a:off x="8080200" y="2409732"/>
            <a:ext cx="3802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fi-FI" sz="1200" dirty="0">
                <a:solidFill>
                  <a:srgbClr val="002060"/>
                </a:solidFill>
              </a:rPr>
              <a:t>20</a:t>
            </a:r>
          </a:p>
        </p:txBody>
      </p:sp>
      <p:sp>
        <p:nvSpPr>
          <p:cNvPr id="31755" name="Tekstiruutu 11"/>
          <p:cNvSpPr txBox="1">
            <a:spLocks noChangeArrowheads="1"/>
          </p:cNvSpPr>
          <p:nvPr/>
        </p:nvSpPr>
        <p:spPr bwMode="auto">
          <a:xfrm>
            <a:off x="8080200" y="2706905"/>
            <a:ext cx="3802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fi-FI" sz="1200" dirty="0">
                <a:solidFill>
                  <a:srgbClr val="002060"/>
                </a:solidFill>
              </a:rPr>
              <a:t>15</a:t>
            </a:r>
          </a:p>
        </p:txBody>
      </p:sp>
      <p:sp>
        <p:nvSpPr>
          <p:cNvPr id="31756" name="Tekstiruutu 12"/>
          <p:cNvSpPr txBox="1">
            <a:spLocks noChangeArrowheads="1"/>
          </p:cNvSpPr>
          <p:nvPr/>
        </p:nvSpPr>
        <p:spPr bwMode="auto">
          <a:xfrm>
            <a:off x="8080200" y="2978125"/>
            <a:ext cx="3802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fi-FI" sz="1200" dirty="0">
                <a:solidFill>
                  <a:srgbClr val="002060"/>
                </a:solidFill>
              </a:rPr>
              <a:t>10</a:t>
            </a:r>
          </a:p>
        </p:txBody>
      </p:sp>
      <p:sp>
        <p:nvSpPr>
          <p:cNvPr id="31757" name="Tekstiruutu 13"/>
          <p:cNvSpPr txBox="1">
            <a:spLocks noChangeArrowheads="1"/>
          </p:cNvSpPr>
          <p:nvPr/>
        </p:nvSpPr>
        <p:spPr bwMode="auto">
          <a:xfrm>
            <a:off x="8177982" y="3246965"/>
            <a:ext cx="2824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fi-FI" sz="1200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31758" name="Tekstiruutu 14"/>
          <p:cNvSpPr txBox="1">
            <a:spLocks noChangeArrowheads="1"/>
          </p:cNvSpPr>
          <p:nvPr/>
        </p:nvSpPr>
        <p:spPr bwMode="auto">
          <a:xfrm>
            <a:off x="8177982" y="3570685"/>
            <a:ext cx="2824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fi-FI" sz="120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31759" name="Tekstiruutu 15"/>
          <p:cNvSpPr txBox="1">
            <a:spLocks noChangeArrowheads="1"/>
          </p:cNvSpPr>
          <p:nvPr/>
        </p:nvSpPr>
        <p:spPr bwMode="auto">
          <a:xfrm>
            <a:off x="8080200" y="493173"/>
            <a:ext cx="3802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fi-FI" sz="1200" dirty="0">
                <a:solidFill>
                  <a:srgbClr val="002060"/>
                </a:solidFill>
              </a:rPr>
              <a:t>55</a:t>
            </a:r>
            <a:endParaRPr lang="fi-FI" sz="1200" dirty="0">
              <a:solidFill>
                <a:srgbClr val="002060"/>
              </a:solidFill>
            </a:endParaRPr>
          </a:p>
        </p:txBody>
      </p:sp>
      <p:sp>
        <p:nvSpPr>
          <p:cNvPr id="31760" name="Tekstiruutu 16"/>
          <p:cNvSpPr txBox="1">
            <a:spLocks noChangeArrowheads="1"/>
          </p:cNvSpPr>
          <p:nvPr/>
        </p:nvSpPr>
        <p:spPr bwMode="auto">
          <a:xfrm>
            <a:off x="1688844" y="2122744"/>
            <a:ext cx="425116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825" dirty="0">
                <a:solidFill>
                  <a:srgbClr val="000308"/>
                </a:solidFill>
              </a:rPr>
              <a:t>23,2</a:t>
            </a:r>
          </a:p>
        </p:txBody>
      </p:sp>
      <p:sp>
        <p:nvSpPr>
          <p:cNvPr id="31761" name="Tekstiruutu 17"/>
          <p:cNvSpPr txBox="1">
            <a:spLocks noChangeArrowheads="1"/>
          </p:cNvSpPr>
          <p:nvPr/>
        </p:nvSpPr>
        <p:spPr bwMode="auto">
          <a:xfrm>
            <a:off x="1989406" y="2092976"/>
            <a:ext cx="425116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825" dirty="0">
                <a:solidFill>
                  <a:srgbClr val="000308"/>
                </a:solidFill>
              </a:rPr>
              <a:t>23,8</a:t>
            </a:r>
          </a:p>
        </p:txBody>
      </p:sp>
      <p:sp>
        <p:nvSpPr>
          <p:cNvPr id="31762" name="Tekstiruutu 18"/>
          <p:cNvSpPr txBox="1">
            <a:spLocks noChangeArrowheads="1"/>
          </p:cNvSpPr>
          <p:nvPr/>
        </p:nvSpPr>
        <p:spPr bwMode="auto">
          <a:xfrm>
            <a:off x="2336823" y="2019745"/>
            <a:ext cx="425116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825" dirty="0">
                <a:solidFill>
                  <a:srgbClr val="000308"/>
                </a:solidFill>
              </a:rPr>
              <a:t>25,4</a:t>
            </a:r>
          </a:p>
        </p:txBody>
      </p:sp>
      <p:sp>
        <p:nvSpPr>
          <p:cNvPr id="31763" name="Tekstiruutu 19"/>
          <p:cNvSpPr txBox="1">
            <a:spLocks noChangeArrowheads="1"/>
          </p:cNvSpPr>
          <p:nvPr/>
        </p:nvSpPr>
        <p:spPr bwMode="auto">
          <a:xfrm>
            <a:off x="2689165" y="1943495"/>
            <a:ext cx="425116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825" dirty="0">
                <a:solidFill>
                  <a:srgbClr val="000308"/>
                </a:solidFill>
              </a:rPr>
              <a:t>26,7</a:t>
            </a:r>
          </a:p>
        </p:txBody>
      </p:sp>
      <p:sp>
        <p:nvSpPr>
          <p:cNvPr id="31764" name="Tekstiruutu 20"/>
          <p:cNvSpPr txBox="1">
            <a:spLocks noChangeArrowheads="1"/>
          </p:cNvSpPr>
          <p:nvPr/>
        </p:nvSpPr>
        <p:spPr bwMode="auto">
          <a:xfrm>
            <a:off x="3038605" y="1903453"/>
            <a:ext cx="425116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825" dirty="0">
                <a:solidFill>
                  <a:srgbClr val="000308"/>
                </a:solidFill>
              </a:rPr>
              <a:t>27,8</a:t>
            </a:r>
          </a:p>
        </p:txBody>
      </p:sp>
      <p:sp>
        <p:nvSpPr>
          <p:cNvPr id="31765" name="Tekstiruutu 21"/>
          <p:cNvSpPr txBox="1">
            <a:spLocks noChangeArrowheads="1"/>
          </p:cNvSpPr>
          <p:nvPr/>
        </p:nvSpPr>
        <p:spPr bwMode="auto">
          <a:xfrm>
            <a:off x="3372347" y="1863411"/>
            <a:ext cx="425116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825" dirty="0">
                <a:solidFill>
                  <a:srgbClr val="000308"/>
                </a:solidFill>
              </a:rPr>
              <a:t>28,1</a:t>
            </a:r>
          </a:p>
        </p:txBody>
      </p:sp>
      <p:sp>
        <p:nvSpPr>
          <p:cNvPr id="31766" name="Tekstiruutu 22"/>
          <p:cNvSpPr txBox="1">
            <a:spLocks noChangeArrowheads="1"/>
          </p:cNvSpPr>
          <p:nvPr/>
        </p:nvSpPr>
        <p:spPr bwMode="auto">
          <a:xfrm>
            <a:off x="3706088" y="1802397"/>
            <a:ext cx="425116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825" dirty="0">
                <a:solidFill>
                  <a:srgbClr val="000308"/>
                </a:solidFill>
              </a:rPr>
              <a:t>29,4</a:t>
            </a:r>
          </a:p>
        </p:txBody>
      </p:sp>
      <p:sp>
        <p:nvSpPr>
          <p:cNvPr id="31767" name="Tekstiruutu 23"/>
          <p:cNvSpPr txBox="1">
            <a:spLocks noChangeArrowheads="1"/>
          </p:cNvSpPr>
          <p:nvPr/>
        </p:nvSpPr>
        <p:spPr bwMode="auto">
          <a:xfrm>
            <a:off x="4026658" y="1724204"/>
            <a:ext cx="425116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825" dirty="0">
                <a:solidFill>
                  <a:srgbClr val="000308"/>
                </a:solidFill>
              </a:rPr>
              <a:t>30,9</a:t>
            </a:r>
          </a:p>
        </p:txBody>
      </p:sp>
      <p:sp>
        <p:nvSpPr>
          <p:cNvPr id="31768" name="Tekstiruutu 24"/>
          <p:cNvSpPr txBox="1">
            <a:spLocks noChangeArrowheads="1"/>
          </p:cNvSpPr>
          <p:nvPr/>
        </p:nvSpPr>
        <p:spPr bwMode="auto">
          <a:xfrm>
            <a:off x="4355722" y="1594627"/>
            <a:ext cx="425116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825" dirty="0">
                <a:solidFill>
                  <a:srgbClr val="000308"/>
                </a:solidFill>
              </a:rPr>
              <a:t>33,4</a:t>
            </a:r>
          </a:p>
        </p:txBody>
      </p:sp>
      <p:sp>
        <p:nvSpPr>
          <p:cNvPr id="31769" name="Tekstiruutu 25"/>
          <p:cNvSpPr txBox="1">
            <a:spLocks noChangeArrowheads="1"/>
          </p:cNvSpPr>
          <p:nvPr/>
        </p:nvSpPr>
        <p:spPr bwMode="auto">
          <a:xfrm>
            <a:off x="4696105" y="1518850"/>
            <a:ext cx="425116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825" dirty="0">
                <a:solidFill>
                  <a:srgbClr val="000308"/>
                </a:solidFill>
              </a:rPr>
              <a:t>34,4</a:t>
            </a:r>
          </a:p>
        </p:txBody>
      </p:sp>
      <p:sp>
        <p:nvSpPr>
          <p:cNvPr id="31770" name="Tekstiruutu 26"/>
          <p:cNvSpPr txBox="1">
            <a:spLocks noChangeArrowheads="1"/>
          </p:cNvSpPr>
          <p:nvPr/>
        </p:nvSpPr>
        <p:spPr bwMode="auto">
          <a:xfrm>
            <a:off x="5063161" y="1387320"/>
            <a:ext cx="425116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825" dirty="0">
                <a:solidFill>
                  <a:srgbClr val="000308"/>
                </a:solidFill>
              </a:rPr>
              <a:t>36,9</a:t>
            </a:r>
          </a:p>
        </p:txBody>
      </p:sp>
      <p:sp>
        <p:nvSpPr>
          <p:cNvPr id="31771" name="Tekstiruutu 27"/>
          <p:cNvSpPr txBox="1">
            <a:spLocks noChangeArrowheads="1"/>
          </p:cNvSpPr>
          <p:nvPr/>
        </p:nvSpPr>
        <p:spPr bwMode="auto">
          <a:xfrm>
            <a:off x="5386169" y="1304387"/>
            <a:ext cx="425116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825" dirty="0">
                <a:solidFill>
                  <a:srgbClr val="000308"/>
                </a:solidFill>
              </a:rPr>
              <a:t>38,6</a:t>
            </a:r>
          </a:p>
        </p:txBody>
      </p:sp>
      <p:sp>
        <p:nvSpPr>
          <p:cNvPr id="31772" name="Tekstiruutu 28"/>
          <p:cNvSpPr txBox="1">
            <a:spLocks noChangeArrowheads="1"/>
          </p:cNvSpPr>
          <p:nvPr/>
        </p:nvSpPr>
        <p:spPr bwMode="auto">
          <a:xfrm>
            <a:off x="5738166" y="1073796"/>
            <a:ext cx="425116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825" dirty="0">
                <a:solidFill>
                  <a:srgbClr val="000308"/>
                </a:solidFill>
              </a:rPr>
              <a:t>43,1</a:t>
            </a:r>
          </a:p>
        </p:txBody>
      </p:sp>
      <p:sp>
        <p:nvSpPr>
          <p:cNvPr id="31773" name="Tekstiruutu 29"/>
          <p:cNvSpPr txBox="1">
            <a:spLocks noChangeArrowheads="1"/>
          </p:cNvSpPr>
          <p:nvPr/>
        </p:nvSpPr>
        <p:spPr bwMode="auto">
          <a:xfrm>
            <a:off x="7738712" y="963371"/>
            <a:ext cx="425116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825" dirty="0" smtClean="0">
                <a:solidFill>
                  <a:srgbClr val="000308"/>
                </a:solidFill>
              </a:rPr>
              <a:t>44,7</a:t>
            </a:r>
            <a:endParaRPr lang="fi-FI" sz="825" dirty="0">
              <a:solidFill>
                <a:srgbClr val="000308"/>
              </a:solidFill>
            </a:endParaRPr>
          </a:p>
        </p:txBody>
      </p:sp>
      <p:sp>
        <p:nvSpPr>
          <p:cNvPr id="31774" name="Tekstiruutu 30"/>
          <p:cNvSpPr txBox="1">
            <a:spLocks noChangeArrowheads="1"/>
          </p:cNvSpPr>
          <p:nvPr/>
        </p:nvSpPr>
        <p:spPr bwMode="auto">
          <a:xfrm>
            <a:off x="1346807" y="2176887"/>
            <a:ext cx="425116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825" dirty="0">
                <a:solidFill>
                  <a:srgbClr val="000308"/>
                </a:solidFill>
              </a:rPr>
              <a:t>22,3</a:t>
            </a:r>
          </a:p>
        </p:txBody>
      </p:sp>
      <p:sp>
        <p:nvSpPr>
          <p:cNvPr id="31776" name="Tekstiruutu 29"/>
          <p:cNvSpPr txBox="1">
            <a:spLocks noChangeArrowheads="1"/>
          </p:cNvSpPr>
          <p:nvPr/>
        </p:nvSpPr>
        <p:spPr bwMode="auto">
          <a:xfrm>
            <a:off x="6057472" y="1130466"/>
            <a:ext cx="425116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825" dirty="0">
                <a:solidFill>
                  <a:srgbClr val="000308"/>
                </a:solidFill>
              </a:rPr>
              <a:t>41,7</a:t>
            </a:r>
            <a:endParaRPr lang="fi-FI" sz="825" dirty="0">
              <a:solidFill>
                <a:srgbClr val="000308"/>
              </a:solidFill>
            </a:endParaRPr>
          </a:p>
        </p:txBody>
      </p:sp>
      <p:sp>
        <p:nvSpPr>
          <p:cNvPr id="34" name="Tekstiruutu 29"/>
          <p:cNvSpPr txBox="1">
            <a:spLocks noChangeArrowheads="1"/>
          </p:cNvSpPr>
          <p:nvPr/>
        </p:nvSpPr>
        <p:spPr bwMode="auto">
          <a:xfrm>
            <a:off x="6350610" y="1030618"/>
            <a:ext cx="425116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825" dirty="0">
                <a:solidFill>
                  <a:srgbClr val="000308"/>
                </a:solidFill>
              </a:rPr>
              <a:t>43,7</a:t>
            </a:r>
            <a:endParaRPr lang="fi-FI" sz="825" dirty="0">
              <a:solidFill>
                <a:srgbClr val="000308"/>
              </a:solidFill>
            </a:endParaRPr>
          </a:p>
        </p:txBody>
      </p:sp>
      <p:sp>
        <p:nvSpPr>
          <p:cNvPr id="36" name="Tekstiruutu 15"/>
          <p:cNvSpPr txBox="1">
            <a:spLocks noChangeArrowheads="1"/>
          </p:cNvSpPr>
          <p:nvPr/>
        </p:nvSpPr>
        <p:spPr bwMode="auto">
          <a:xfrm>
            <a:off x="8080200" y="1032719"/>
            <a:ext cx="3802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fi-FI" sz="1200" dirty="0">
                <a:solidFill>
                  <a:srgbClr val="002060"/>
                </a:solidFill>
              </a:rPr>
              <a:t>45</a:t>
            </a:r>
          </a:p>
        </p:txBody>
      </p:sp>
      <p:sp>
        <p:nvSpPr>
          <p:cNvPr id="37" name="Tekstiruutu 29"/>
          <p:cNvSpPr txBox="1">
            <a:spLocks noChangeArrowheads="1"/>
          </p:cNvSpPr>
          <p:nvPr/>
        </p:nvSpPr>
        <p:spPr bwMode="auto">
          <a:xfrm>
            <a:off x="6719871" y="883167"/>
            <a:ext cx="425116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825" dirty="0">
                <a:solidFill>
                  <a:srgbClr val="000308"/>
                </a:solidFill>
              </a:rPr>
              <a:t>46,6</a:t>
            </a:r>
            <a:endParaRPr lang="fi-FI" sz="825" dirty="0">
              <a:solidFill>
                <a:srgbClr val="000308"/>
              </a:solidFill>
            </a:endParaRPr>
          </a:p>
        </p:txBody>
      </p:sp>
      <p:sp>
        <p:nvSpPr>
          <p:cNvPr id="38" name="Tekstiruutu 15"/>
          <p:cNvSpPr txBox="1">
            <a:spLocks noChangeArrowheads="1"/>
          </p:cNvSpPr>
          <p:nvPr/>
        </p:nvSpPr>
        <p:spPr bwMode="auto">
          <a:xfrm>
            <a:off x="8080200" y="763203"/>
            <a:ext cx="3802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fi-FI" sz="1200" dirty="0">
                <a:solidFill>
                  <a:srgbClr val="002060"/>
                </a:solidFill>
              </a:rPr>
              <a:t>50</a:t>
            </a:r>
            <a:endParaRPr lang="fi-FI" sz="1200" dirty="0">
              <a:solidFill>
                <a:srgbClr val="002060"/>
              </a:solidFill>
            </a:endParaRPr>
          </a:p>
        </p:txBody>
      </p:sp>
      <p:sp>
        <p:nvSpPr>
          <p:cNvPr id="39" name="Tekstiruutu 29"/>
          <p:cNvSpPr txBox="1">
            <a:spLocks noChangeArrowheads="1"/>
          </p:cNvSpPr>
          <p:nvPr/>
        </p:nvSpPr>
        <p:spPr bwMode="auto">
          <a:xfrm>
            <a:off x="7062944" y="717669"/>
            <a:ext cx="425116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825" dirty="0">
                <a:solidFill>
                  <a:srgbClr val="000308"/>
                </a:solidFill>
              </a:rPr>
              <a:t>49,5</a:t>
            </a:r>
            <a:endParaRPr lang="fi-FI" sz="825" dirty="0">
              <a:solidFill>
                <a:srgbClr val="000308"/>
              </a:solidFill>
            </a:endParaRPr>
          </a:p>
        </p:txBody>
      </p:sp>
      <p:sp>
        <p:nvSpPr>
          <p:cNvPr id="41" name="Tekstiruutu 1"/>
          <p:cNvSpPr txBox="1">
            <a:spLocks noChangeArrowheads="1"/>
          </p:cNvSpPr>
          <p:nvPr/>
        </p:nvSpPr>
        <p:spPr bwMode="auto">
          <a:xfrm>
            <a:off x="539552" y="3828985"/>
            <a:ext cx="84604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fi-FI" sz="800" dirty="0"/>
              <a:t> 1) Tulos- ja rahoituslaskelman mukaiset ulkoiset kokonaistulot.</a:t>
            </a:r>
          </a:p>
          <a:p>
            <a:pPr algn="l" eaLnBrk="1" hangingPunct="1"/>
            <a:r>
              <a:rPr lang="fi-FI" sz="800" dirty="0"/>
              <a:t>      Vuoden 2010 muissa </a:t>
            </a:r>
            <a:r>
              <a:rPr lang="fi-FI" sz="800" dirty="0" smtClean="0"/>
              <a:t>tuotoissa </a:t>
            </a:r>
            <a:r>
              <a:rPr lang="fi-FI" sz="800" dirty="0"/>
              <a:t>on  Helsingin seudun </a:t>
            </a:r>
            <a:r>
              <a:rPr lang="fi-FI" sz="800" dirty="0"/>
              <a:t>ympäristöpalvelut-kuntayhtymän perustamiseen </a:t>
            </a:r>
            <a:r>
              <a:rPr lang="fi-FI" sz="800" dirty="0" smtClean="0"/>
              <a:t>liittyviä eriä.</a:t>
            </a:r>
          </a:p>
          <a:p>
            <a:pPr algn="l" eaLnBrk="1" hangingPunct="1"/>
            <a:r>
              <a:rPr lang="fi-FI" sz="800" dirty="0"/>
              <a:t> </a:t>
            </a:r>
            <a:r>
              <a:rPr lang="fi-FI" sz="800" dirty="0" smtClean="0"/>
              <a:t>     </a:t>
            </a:r>
            <a:r>
              <a:rPr lang="fi-FI" sz="800" dirty="0"/>
              <a:t>Vuosien 2014 ja 2015 lukuihin </a:t>
            </a:r>
            <a:r>
              <a:rPr lang="fi-FI" sz="800" dirty="0"/>
              <a:t>vaikuttavat  </a:t>
            </a:r>
            <a:r>
              <a:rPr lang="fi-FI" sz="800" dirty="0"/>
              <a:t>ammattikorkeakoulujen  sekä liikelaitosten yhtiöittämiset</a:t>
            </a:r>
            <a:r>
              <a:rPr lang="fi-FI" sz="800" dirty="0" smtClean="0"/>
              <a:t>.</a:t>
            </a:r>
          </a:p>
          <a:p>
            <a:pPr eaLnBrk="1" hangingPunct="1"/>
            <a:r>
              <a:rPr lang="fi-FI" sz="800" dirty="0" smtClean="0"/>
              <a:t>      Tilastouudistuksen </a:t>
            </a:r>
            <a:r>
              <a:rPr lang="fi-FI" sz="800" dirty="0"/>
              <a:t>takia vuodet 2015 ja 2016 eivät ole täysin vertailukelpoisia aikaisempien vuosien kanssa</a:t>
            </a:r>
            <a:r>
              <a:rPr lang="fi-FI" sz="800" dirty="0" smtClean="0"/>
              <a:t>.</a:t>
            </a:r>
            <a:endParaRPr lang="fi-FI" sz="800" dirty="0"/>
          </a:p>
          <a:p>
            <a:pPr algn="l" eaLnBrk="1" hangingPunct="1"/>
            <a:r>
              <a:rPr lang="fi-FI" sz="800" dirty="0"/>
              <a:t> 2)  Valtionosuuksien tasoon </a:t>
            </a:r>
            <a:r>
              <a:rPr lang="fi-FI" sz="800" dirty="0"/>
              <a:t>2002-2016 </a:t>
            </a:r>
            <a:r>
              <a:rPr lang="fi-FI" sz="800" dirty="0"/>
              <a:t>vaikuttaa verokevennysten kompensointi  </a:t>
            </a:r>
            <a:r>
              <a:rPr lang="fi-FI" sz="800" dirty="0"/>
              <a:t>kunnille  </a:t>
            </a:r>
            <a:r>
              <a:rPr lang="fi-FI" sz="800" dirty="0"/>
              <a:t>valtionosuuksia lisäämällä.</a:t>
            </a:r>
          </a:p>
          <a:p>
            <a:pPr algn="l" eaLnBrk="1" hangingPunct="1"/>
            <a:r>
              <a:rPr lang="fi-FI" sz="800" dirty="0"/>
              <a:t> 3)  Mm. </a:t>
            </a:r>
            <a:r>
              <a:rPr lang="fi-FI" sz="800" dirty="0"/>
              <a:t>lainanotto, </a:t>
            </a:r>
            <a:r>
              <a:rPr lang="fi-FI" sz="800" dirty="0" smtClean="0"/>
              <a:t>korkotuotot </a:t>
            </a:r>
            <a:r>
              <a:rPr lang="fi-FI" sz="800" dirty="0"/>
              <a:t>ja muut </a:t>
            </a:r>
            <a:r>
              <a:rPr lang="fi-FI" sz="800" dirty="0" smtClean="0"/>
              <a:t>rahoitustuotot</a:t>
            </a:r>
            <a:r>
              <a:rPr lang="fi-FI" sz="800" dirty="0"/>
              <a:t>, satunnaiset </a:t>
            </a:r>
            <a:r>
              <a:rPr lang="fi-FI" sz="800" dirty="0" smtClean="0"/>
              <a:t>tuotot</a:t>
            </a:r>
            <a:r>
              <a:rPr lang="fi-FI" sz="800" dirty="0"/>
              <a:t>, rahoitusosuudet </a:t>
            </a:r>
            <a:r>
              <a:rPr lang="fi-FI" sz="800" dirty="0" smtClean="0"/>
              <a:t>investointeihin</a:t>
            </a:r>
            <a:r>
              <a:rPr lang="fi-FI" sz="800" dirty="0"/>
              <a:t>, omaisuuden myyntitulot, antolainojen lyhennykset.</a:t>
            </a:r>
          </a:p>
        </p:txBody>
      </p:sp>
      <p:sp>
        <p:nvSpPr>
          <p:cNvPr id="40" name="Tekstiruutu 29"/>
          <p:cNvSpPr txBox="1">
            <a:spLocks noChangeArrowheads="1"/>
          </p:cNvSpPr>
          <p:nvPr/>
        </p:nvSpPr>
        <p:spPr bwMode="auto">
          <a:xfrm>
            <a:off x="7424044" y="1018835"/>
            <a:ext cx="440132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825" dirty="0">
                <a:solidFill>
                  <a:srgbClr val="000308"/>
                </a:solidFill>
              </a:rPr>
              <a:t>43,9</a:t>
            </a:r>
            <a:endParaRPr lang="fi-FI" sz="825" dirty="0">
              <a:solidFill>
                <a:srgbClr val="000308"/>
              </a:solidFill>
            </a:endParaRPr>
          </a:p>
        </p:txBody>
      </p:sp>
      <p:cxnSp>
        <p:nvCxnSpPr>
          <p:cNvPr id="43" name="Suora yhdysviiva 42"/>
          <p:cNvCxnSpPr/>
          <p:nvPr/>
        </p:nvCxnSpPr>
        <p:spPr>
          <a:xfrm flipV="1">
            <a:off x="7437600" y="600894"/>
            <a:ext cx="0" cy="3204000"/>
          </a:xfrm>
          <a:prstGeom prst="line">
            <a:avLst/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 Box 5"/>
          <p:cNvSpPr txBox="1">
            <a:spLocks noChangeArrowheads="1"/>
          </p:cNvSpPr>
          <p:nvPr/>
        </p:nvSpPr>
        <p:spPr bwMode="auto">
          <a:xfrm>
            <a:off x="5691808" y="4683428"/>
            <a:ext cx="3200672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fi-FI" sz="750" dirty="0">
                <a:solidFill>
                  <a:schemeClr val="tx1"/>
                </a:solidFill>
              </a:rPr>
              <a:t>Lähde: Kuntaliiton laskelma, pohjana </a:t>
            </a:r>
            <a:r>
              <a:rPr lang="fi-FI" sz="750" dirty="0">
                <a:solidFill>
                  <a:schemeClr val="tx1"/>
                </a:solidFill>
              </a:rPr>
              <a:t> </a:t>
            </a:r>
            <a:r>
              <a:rPr lang="fi-FI" sz="750" dirty="0" smtClean="0">
                <a:solidFill>
                  <a:schemeClr val="tx1"/>
                </a:solidFill>
              </a:rPr>
              <a:t>Tilastokeskuksen tiedot.</a:t>
            </a:r>
            <a:endParaRPr lang="fi-FI" sz="7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82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Päivämäärän paikkamerkki 4"/>
          <p:cNvSpPr>
            <a:spLocks noGrp="1"/>
          </p:cNvSpPr>
          <p:nvPr>
            <p:ph type="dt" sz="quarter" idx="10"/>
          </p:nvPr>
        </p:nvSpPr>
        <p:spPr bwMode="auto">
          <a:xfrm>
            <a:off x="3851920" y="4945682"/>
            <a:ext cx="1013222" cy="19781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defTabSz="342900"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1pPr>
            <a:lvl2pPr marL="557213" indent="-214313" defTabSz="342900"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2pPr>
            <a:lvl3pPr marL="857250" indent="-171450" defTabSz="342900"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3pPr>
            <a:lvl4pPr marL="1200150" indent="-171450" defTabSz="342900"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4pPr>
            <a:lvl5pPr marL="1543050" indent="-171450" defTabSz="342900"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5pPr>
            <a:lvl6pPr marL="1885950" indent="-171450" algn="ctr" defTabSz="342900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itchFamily="34" charset="0"/>
              </a:defRPr>
            </a:lvl6pPr>
            <a:lvl7pPr marL="2228850" indent="-171450" algn="ctr" defTabSz="342900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itchFamily="34" charset="0"/>
              </a:defRPr>
            </a:lvl7pPr>
            <a:lvl8pPr marL="2571750" indent="-171450" algn="ctr" defTabSz="342900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itchFamily="34" charset="0"/>
              </a:defRPr>
            </a:lvl8pPr>
            <a:lvl9pPr marL="2914650" indent="-171450" algn="ctr" defTabSz="342900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700" dirty="0" smtClean="0"/>
              <a:t>7.11.2017 /</a:t>
            </a:r>
            <a:r>
              <a:rPr lang="fi-FI" sz="700" dirty="0" err="1" smtClean="0"/>
              <a:t>hp</a:t>
            </a:r>
            <a:endParaRPr lang="fi-FI" sz="700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601391" y="47625"/>
            <a:ext cx="6103144" cy="57983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fi-FI" sz="1800" dirty="0">
                <a:solidFill>
                  <a:srgbClr val="003161"/>
                </a:solidFill>
              </a:rPr>
              <a:t>Kuntien ja kuntayhtymien ulkoiset tulot</a:t>
            </a:r>
            <a:r>
              <a:rPr lang="fi-FI" sz="1800" baseline="30000" dirty="0">
                <a:solidFill>
                  <a:srgbClr val="003161"/>
                </a:solidFill>
              </a:rPr>
              <a:t>1)</a:t>
            </a:r>
            <a:r>
              <a:rPr lang="fi-FI" sz="1800" dirty="0">
                <a:solidFill>
                  <a:srgbClr val="003161"/>
                </a:solidFill>
              </a:rPr>
              <a:t/>
            </a:r>
            <a:br>
              <a:rPr lang="fi-FI" sz="1800" dirty="0">
                <a:solidFill>
                  <a:srgbClr val="003161"/>
                </a:solidFill>
              </a:rPr>
            </a:br>
            <a:r>
              <a:rPr lang="fi-FI" sz="1800" dirty="0">
                <a:solidFill>
                  <a:srgbClr val="003161"/>
                </a:solidFill>
              </a:rPr>
              <a:t> 1997-2016, %:a kokonaistuloista</a:t>
            </a: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9607423"/>
              </p:ext>
            </p:extLst>
          </p:nvPr>
        </p:nvGraphicFramePr>
        <p:xfrm>
          <a:off x="971600" y="492919"/>
          <a:ext cx="7138405" cy="347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2773" name="Tekstiruutu 6"/>
          <p:cNvSpPr txBox="1">
            <a:spLocks noChangeArrowheads="1"/>
          </p:cNvSpPr>
          <p:nvPr/>
        </p:nvSpPr>
        <p:spPr bwMode="auto">
          <a:xfrm>
            <a:off x="8005811" y="710575"/>
            <a:ext cx="3802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fi-FI" sz="1200" dirty="0">
                <a:solidFill>
                  <a:srgbClr val="002060"/>
                </a:solidFill>
              </a:rPr>
              <a:t>90</a:t>
            </a:r>
          </a:p>
        </p:txBody>
      </p:sp>
      <p:sp>
        <p:nvSpPr>
          <p:cNvPr id="32774" name="Tekstiruutu 7"/>
          <p:cNvSpPr txBox="1">
            <a:spLocks noChangeArrowheads="1"/>
          </p:cNvSpPr>
          <p:nvPr/>
        </p:nvSpPr>
        <p:spPr bwMode="auto">
          <a:xfrm>
            <a:off x="8005811" y="987574"/>
            <a:ext cx="3802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fi-FI" sz="1200" dirty="0">
                <a:solidFill>
                  <a:srgbClr val="002060"/>
                </a:solidFill>
              </a:rPr>
              <a:t>80</a:t>
            </a:r>
          </a:p>
        </p:txBody>
      </p:sp>
      <p:sp>
        <p:nvSpPr>
          <p:cNvPr id="32775" name="Tekstiruutu 8"/>
          <p:cNvSpPr txBox="1">
            <a:spLocks noChangeArrowheads="1"/>
          </p:cNvSpPr>
          <p:nvPr/>
        </p:nvSpPr>
        <p:spPr bwMode="auto">
          <a:xfrm>
            <a:off x="8005811" y="1232392"/>
            <a:ext cx="3802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fi-FI" sz="1200">
                <a:solidFill>
                  <a:srgbClr val="002060"/>
                </a:solidFill>
              </a:rPr>
              <a:t>70</a:t>
            </a:r>
          </a:p>
        </p:txBody>
      </p:sp>
      <p:sp>
        <p:nvSpPr>
          <p:cNvPr id="32776" name="Tekstiruutu 9"/>
          <p:cNvSpPr txBox="1">
            <a:spLocks noChangeArrowheads="1"/>
          </p:cNvSpPr>
          <p:nvPr/>
        </p:nvSpPr>
        <p:spPr bwMode="auto">
          <a:xfrm>
            <a:off x="8005811" y="1502663"/>
            <a:ext cx="3802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fi-FI" sz="1200" dirty="0">
                <a:solidFill>
                  <a:srgbClr val="002060"/>
                </a:solidFill>
              </a:rPr>
              <a:t>60</a:t>
            </a:r>
          </a:p>
        </p:txBody>
      </p:sp>
      <p:sp>
        <p:nvSpPr>
          <p:cNvPr id="32777" name="Tekstiruutu 10"/>
          <p:cNvSpPr txBox="1">
            <a:spLocks noChangeArrowheads="1"/>
          </p:cNvSpPr>
          <p:nvPr/>
        </p:nvSpPr>
        <p:spPr bwMode="auto">
          <a:xfrm>
            <a:off x="8005811" y="1780680"/>
            <a:ext cx="3802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fi-FI" sz="1200">
                <a:solidFill>
                  <a:srgbClr val="002060"/>
                </a:solidFill>
              </a:rPr>
              <a:t>50</a:t>
            </a:r>
          </a:p>
        </p:txBody>
      </p:sp>
      <p:sp>
        <p:nvSpPr>
          <p:cNvPr id="32778" name="Tekstiruutu 11"/>
          <p:cNvSpPr txBox="1">
            <a:spLocks noChangeArrowheads="1"/>
          </p:cNvSpPr>
          <p:nvPr/>
        </p:nvSpPr>
        <p:spPr bwMode="auto">
          <a:xfrm>
            <a:off x="8005811" y="2051100"/>
            <a:ext cx="3802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fi-FI" sz="1200" dirty="0">
                <a:solidFill>
                  <a:srgbClr val="002060"/>
                </a:solidFill>
              </a:rPr>
              <a:t>40</a:t>
            </a:r>
          </a:p>
        </p:txBody>
      </p:sp>
      <p:sp>
        <p:nvSpPr>
          <p:cNvPr id="32779" name="Tekstiruutu 12"/>
          <p:cNvSpPr txBox="1">
            <a:spLocks noChangeArrowheads="1"/>
          </p:cNvSpPr>
          <p:nvPr/>
        </p:nvSpPr>
        <p:spPr bwMode="auto">
          <a:xfrm>
            <a:off x="8005811" y="2294751"/>
            <a:ext cx="3802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fi-FI" sz="1200" dirty="0">
                <a:solidFill>
                  <a:srgbClr val="002060"/>
                </a:solidFill>
              </a:rPr>
              <a:t>30</a:t>
            </a:r>
          </a:p>
        </p:txBody>
      </p:sp>
      <p:sp>
        <p:nvSpPr>
          <p:cNvPr id="32780" name="Tekstiruutu 13"/>
          <p:cNvSpPr txBox="1">
            <a:spLocks noChangeArrowheads="1"/>
          </p:cNvSpPr>
          <p:nvPr/>
        </p:nvSpPr>
        <p:spPr bwMode="auto">
          <a:xfrm>
            <a:off x="8005811" y="2790913"/>
            <a:ext cx="3802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fi-FI" sz="1200" dirty="0">
                <a:solidFill>
                  <a:srgbClr val="002060"/>
                </a:solidFill>
              </a:rPr>
              <a:t>10</a:t>
            </a:r>
          </a:p>
        </p:txBody>
      </p:sp>
      <p:sp>
        <p:nvSpPr>
          <p:cNvPr id="32781" name="Tekstiruutu 14"/>
          <p:cNvSpPr txBox="1">
            <a:spLocks noChangeArrowheads="1"/>
          </p:cNvSpPr>
          <p:nvPr/>
        </p:nvSpPr>
        <p:spPr bwMode="auto">
          <a:xfrm>
            <a:off x="8103593" y="3075806"/>
            <a:ext cx="2824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fi-FI" sz="1200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32782" name="Tekstiruutu 15"/>
          <p:cNvSpPr txBox="1">
            <a:spLocks noChangeArrowheads="1"/>
          </p:cNvSpPr>
          <p:nvPr/>
        </p:nvSpPr>
        <p:spPr bwMode="auto">
          <a:xfrm>
            <a:off x="1122109" y="281747"/>
            <a:ext cx="340158" cy="26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fi-FI" sz="1125" dirty="0">
                <a:solidFill>
                  <a:srgbClr val="002060"/>
                </a:solidFill>
              </a:rPr>
              <a:t>%</a:t>
            </a:r>
          </a:p>
        </p:txBody>
      </p:sp>
      <p:sp>
        <p:nvSpPr>
          <p:cNvPr id="32783" name="Tekstiruutu 31"/>
          <p:cNvSpPr txBox="1">
            <a:spLocks noChangeArrowheads="1"/>
          </p:cNvSpPr>
          <p:nvPr/>
        </p:nvSpPr>
        <p:spPr bwMode="auto">
          <a:xfrm>
            <a:off x="8005811" y="2520641"/>
            <a:ext cx="3802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fi-FI" sz="1200">
                <a:solidFill>
                  <a:srgbClr val="002060"/>
                </a:solidFill>
              </a:rPr>
              <a:t>20</a:t>
            </a:r>
          </a:p>
        </p:txBody>
      </p:sp>
      <p:sp>
        <p:nvSpPr>
          <p:cNvPr id="32784" name="Tekstiruutu 32"/>
          <p:cNvSpPr txBox="1">
            <a:spLocks noChangeArrowheads="1"/>
          </p:cNvSpPr>
          <p:nvPr/>
        </p:nvSpPr>
        <p:spPr bwMode="auto">
          <a:xfrm>
            <a:off x="7910408" y="483518"/>
            <a:ext cx="47801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fi-FI" sz="1200" dirty="0">
                <a:solidFill>
                  <a:srgbClr val="002060"/>
                </a:solidFill>
              </a:rPr>
              <a:t>100</a:t>
            </a:r>
          </a:p>
        </p:txBody>
      </p:sp>
      <p:sp>
        <p:nvSpPr>
          <p:cNvPr id="32785" name="Tekstiruutu 33"/>
          <p:cNvSpPr txBox="1">
            <a:spLocks noChangeArrowheads="1"/>
          </p:cNvSpPr>
          <p:nvPr/>
        </p:nvSpPr>
        <p:spPr bwMode="auto">
          <a:xfrm>
            <a:off x="7973165" y="303610"/>
            <a:ext cx="3497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fi-FI" sz="1200">
                <a:solidFill>
                  <a:srgbClr val="002060"/>
                </a:solidFill>
              </a:rPr>
              <a:t>%</a:t>
            </a:r>
          </a:p>
        </p:txBody>
      </p:sp>
      <p:cxnSp>
        <p:nvCxnSpPr>
          <p:cNvPr id="23" name="Suora yhdysviiva 22"/>
          <p:cNvCxnSpPr/>
          <p:nvPr/>
        </p:nvCxnSpPr>
        <p:spPr>
          <a:xfrm flipV="1">
            <a:off x="7344000" y="573528"/>
            <a:ext cx="0" cy="2880000"/>
          </a:xfrm>
          <a:prstGeom prst="line">
            <a:avLst/>
          </a:prstGeom>
          <a:ln w="1587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kstiruutu 1"/>
          <p:cNvSpPr txBox="1">
            <a:spLocks noChangeArrowheads="1"/>
          </p:cNvSpPr>
          <p:nvPr/>
        </p:nvSpPr>
        <p:spPr bwMode="auto">
          <a:xfrm>
            <a:off x="539552" y="3828985"/>
            <a:ext cx="84604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fi-FI" sz="800" dirty="0"/>
              <a:t> 1) Tulos- ja rahoituslaskelman mukaiset ulkoiset kokonaistulot.</a:t>
            </a:r>
          </a:p>
          <a:p>
            <a:pPr algn="l" eaLnBrk="1" hangingPunct="1"/>
            <a:r>
              <a:rPr lang="fi-FI" sz="800" dirty="0"/>
              <a:t>      Vuoden 2010 muissa </a:t>
            </a:r>
            <a:r>
              <a:rPr lang="fi-FI" sz="800" dirty="0" smtClean="0"/>
              <a:t>tuotoissa </a:t>
            </a:r>
            <a:r>
              <a:rPr lang="fi-FI" sz="800" dirty="0"/>
              <a:t>on  Helsingin seudun </a:t>
            </a:r>
            <a:r>
              <a:rPr lang="fi-FI" sz="800" dirty="0"/>
              <a:t>ympäristöpalvelut-kuntayhtymän perustamiseen </a:t>
            </a:r>
            <a:r>
              <a:rPr lang="fi-FI" sz="800" dirty="0" smtClean="0"/>
              <a:t>liittyviä eriä.</a:t>
            </a:r>
          </a:p>
          <a:p>
            <a:pPr algn="l" eaLnBrk="1" hangingPunct="1"/>
            <a:r>
              <a:rPr lang="fi-FI" sz="800" dirty="0"/>
              <a:t> </a:t>
            </a:r>
            <a:r>
              <a:rPr lang="fi-FI" sz="800" dirty="0" smtClean="0"/>
              <a:t>     </a:t>
            </a:r>
            <a:r>
              <a:rPr lang="fi-FI" sz="800" dirty="0"/>
              <a:t>Vuosien 2014 ja 2015 lukuihin </a:t>
            </a:r>
            <a:r>
              <a:rPr lang="fi-FI" sz="800" dirty="0"/>
              <a:t>vaikuttavat  </a:t>
            </a:r>
            <a:r>
              <a:rPr lang="fi-FI" sz="800" dirty="0"/>
              <a:t>ammattikorkeakoulujen  sekä liikelaitosten yhtiöittämiset</a:t>
            </a:r>
            <a:r>
              <a:rPr lang="fi-FI" sz="800" dirty="0" smtClean="0"/>
              <a:t>.</a:t>
            </a:r>
          </a:p>
          <a:p>
            <a:pPr eaLnBrk="1" hangingPunct="1"/>
            <a:r>
              <a:rPr lang="fi-FI" sz="800" dirty="0" smtClean="0"/>
              <a:t>      Tilastouudistuksen </a:t>
            </a:r>
            <a:r>
              <a:rPr lang="fi-FI" sz="800" dirty="0"/>
              <a:t>takia vuodet 2015 ja 2016 eivät ole täysin vertailukelpoisia aikaisempien vuosien kanssa</a:t>
            </a:r>
            <a:r>
              <a:rPr lang="fi-FI" sz="800" dirty="0" smtClean="0"/>
              <a:t>.</a:t>
            </a:r>
            <a:endParaRPr lang="fi-FI" sz="800" dirty="0"/>
          </a:p>
          <a:p>
            <a:pPr algn="l" eaLnBrk="1" hangingPunct="1"/>
            <a:r>
              <a:rPr lang="fi-FI" sz="800" dirty="0"/>
              <a:t> 2)  Valtionosuuksien tasoon </a:t>
            </a:r>
            <a:r>
              <a:rPr lang="fi-FI" sz="800" dirty="0"/>
              <a:t>2002-2016 </a:t>
            </a:r>
            <a:r>
              <a:rPr lang="fi-FI" sz="800" dirty="0"/>
              <a:t>vaikuttaa verokevennysten kompensointi  </a:t>
            </a:r>
            <a:r>
              <a:rPr lang="fi-FI" sz="800" dirty="0"/>
              <a:t>kunnille  </a:t>
            </a:r>
            <a:r>
              <a:rPr lang="fi-FI" sz="800" dirty="0"/>
              <a:t>valtionosuuksia lisäämällä.</a:t>
            </a:r>
          </a:p>
          <a:p>
            <a:pPr algn="l" eaLnBrk="1" hangingPunct="1"/>
            <a:r>
              <a:rPr lang="fi-FI" sz="800" dirty="0"/>
              <a:t> 3)  Mm. </a:t>
            </a:r>
            <a:r>
              <a:rPr lang="fi-FI" sz="800" dirty="0"/>
              <a:t>lainanotto, </a:t>
            </a:r>
            <a:r>
              <a:rPr lang="fi-FI" sz="800" dirty="0" smtClean="0"/>
              <a:t>korkotuotot </a:t>
            </a:r>
            <a:r>
              <a:rPr lang="fi-FI" sz="800" dirty="0"/>
              <a:t>ja muut </a:t>
            </a:r>
            <a:r>
              <a:rPr lang="fi-FI" sz="800" dirty="0" smtClean="0"/>
              <a:t>rahoitustuotot</a:t>
            </a:r>
            <a:r>
              <a:rPr lang="fi-FI" sz="800" dirty="0"/>
              <a:t>, satunnaiset </a:t>
            </a:r>
            <a:r>
              <a:rPr lang="fi-FI" sz="800" dirty="0" smtClean="0"/>
              <a:t>tuotot</a:t>
            </a:r>
            <a:r>
              <a:rPr lang="fi-FI" sz="800" dirty="0"/>
              <a:t>, rahoitusosuudet </a:t>
            </a:r>
            <a:r>
              <a:rPr lang="fi-FI" sz="800" dirty="0" smtClean="0"/>
              <a:t>investointeihin</a:t>
            </a:r>
            <a:r>
              <a:rPr lang="fi-FI" sz="800" dirty="0"/>
              <a:t>, omaisuuden myyntitulot, antolainojen lyhennykset.</a:t>
            </a: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5691808" y="4683428"/>
            <a:ext cx="3200672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fi-FI" sz="750" dirty="0">
                <a:solidFill>
                  <a:schemeClr val="tx1"/>
                </a:solidFill>
              </a:rPr>
              <a:t>Lähde: Kuntaliiton laskelma, pohjana </a:t>
            </a:r>
            <a:r>
              <a:rPr lang="fi-FI" sz="750" dirty="0">
                <a:solidFill>
                  <a:schemeClr val="tx1"/>
                </a:solidFill>
              </a:rPr>
              <a:t> </a:t>
            </a:r>
            <a:r>
              <a:rPr lang="fi-FI" sz="750" dirty="0" smtClean="0">
                <a:solidFill>
                  <a:schemeClr val="tx1"/>
                </a:solidFill>
              </a:rPr>
              <a:t>Tilastokeskuksen tiedot.</a:t>
            </a:r>
            <a:endParaRPr lang="fi-FI" sz="7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74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809582" y="4083918"/>
            <a:ext cx="6642738" cy="22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863" kern="0" dirty="0">
                <a:solidFill>
                  <a:srgbClr val="002E63"/>
                </a:solidFill>
              </a:rPr>
              <a:t>1) Mm. opetustoimen ylläpitäjämallin johdosta vuosi 1997 ei ole vertailukelpoinen aikaisempien vuosien kanssa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04057" y="123478"/>
            <a:ext cx="8172399" cy="263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2C5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2C5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5000"/>
              </a:lnSpc>
              <a:defRPr/>
            </a:pPr>
            <a:r>
              <a:rPr lang="fi-FI" kern="0" dirty="0">
                <a:solidFill>
                  <a:srgbClr val="003161"/>
                </a:solidFill>
              </a:rPr>
              <a:t>Kuntien ja kuntayhtymien </a:t>
            </a:r>
            <a:r>
              <a:rPr lang="fi-FI" kern="0" dirty="0" smtClean="0">
                <a:solidFill>
                  <a:srgbClr val="003161"/>
                </a:solidFill>
              </a:rPr>
              <a:t>toimintakulujen kasvuprosentit </a:t>
            </a:r>
            <a:r>
              <a:rPr lang="fi-FI" kern="0" dirty="0">
                <a:solidFill>
                  <a:srgbClr val="003161"/>
                </a:solidFill>
              </a:rPr>
              <a:t>1991-2016</a:t>
            </a:r>
            <a:endParaRPr lang="fi-FI" kern="0" dirty="0">
              <a:solidFill>
                <a:srgbClr val="003161"/>
              </a:solidFill>
            </a:endParaRP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4915831"/>
              </p:ext>
            </p:extLst>
          </p:nvPr>
        </p:nvGraphicFramePr>
        <p:xfrm>
          <a:off x="971600" y="580450"/>
          <a:ext cx="7416824" cy="3503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09856" y="339502"/>
            <a:ext cx="34977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200" kern="0" dirty="0">
                <a:solidFill>
                  <a:srgbClr val="002E63"/>
                </a:solidFill>
              </a:rPr>
              <a:t>%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915816" y="3556778"/>
            <a:ext cx="31130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900" kern="0" dirty="0">
                <a:solidFill>
                  <a:srgbClr val="002E63"/>
                </a:solidFill>
              </a:rPr>
              <a:t>1)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6629210" y="4708441"/>
            <a:ext cx="253947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i-FI" sz="900" kern="0" dirty="0">
                <a:solidFill>
                  <a:srgbClr val="002E63"/>
                </a:solidFill>
              </a:rPr>
              <a:t>Lähde: </a:t>
            </a:r>
            <a:r>
              <a:rPr lang="fi-FI" sz="900" kern="0" dirty="0" smtClean="0">
                <a:solidFill>
                  <a:srgbClr val="002E63"/>
                </a:solidFill>
              </a:rPr>
              <a:t>Tilastokeskus/Kuntaliitto            </a:t>
            </a:r>
            <a:endParaRPr lang="fi-FI" sz="900" kern="0" dirty="0">
              <a:solidFill>
                <a:srgbClr val="002E63"/>
              </a:solidFill>
            </a:endParaRPr>
          </a:p>
        </p:txBody>
      </p:sp>
      <p:sp>
        <p:nvSpPr>
          <p:cNvPr id="11" name="Tekstiruutu 10"/>
          <p:cNvSpPr txBox="1"/>
          <p:nvPr/>
        </p:nvSpPr>
        <p:spPr>
          <a:xfrm>
            <a:off x="7524328" y="3565054"/>
            <a:ext cx="31130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900" dirty="0"/>
              <a:t>2)</a:t>
            </a:r>
            <a:endParaRPr lang="fi-FI" sz="900" dirty="0"/>
          </a:p>
        </p:txBody>
      </p:sp>
      <p:sp>
        <p:nvSpPr>
          <p:cNvPr id="13" name="Tekstiruutu 12"/>
          <p:cNvSpPr txBox="1"/>
          <p:nvPr/>
        </p:nvSpPr>
        <p:spPr>
          <a:xfrm>
            <a:off x="7789088" y="3565054"/>
            <a:ext cx="31130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900" dirty="0" smtClean="0"/>
              <a:t>2)</a:t>
            </a:r>
            <a:endParaRPr lang="fi-FI" sz="900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>
          <a:xfrm>
            <a:off x="3623971" y="4934572"/>
            <a:ext cx="1092045" cy="201146"/>
          </a:xfrm>
        </p:spPr>
        <p:txBody>
          <a:bodyPr/>
          <a:lstStyle/>
          <a:p>
            <a:pPr>
              <a:defRPr/>
            </a:pPr>
            <a:r>
              <a:rPr lang="fi-FI" sz="750" dirty="0" smtClean="0"/>
              <a:t>7.11.2017 /</a:t>
            </a:r>
            <a:r>
              <a:rPr lang="fi-FI" sz="750" dirty="0" err="1" smtClean="0"/>
              <a:t>hp</a:t>
            </a:r>
            <a:endParaRPr lang="fi-FI" sz="750" dirty="0"/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755576" y="4308725"/>
            <a:ext cx="8132690" cy="351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fi-FI" sz="850" kern="0" dirty="0">
                <a:solidFill>
                  <a:srgbClr val="002E63"/>
                </a:solidFill>
              </a:rPr>
              <a:t> 2) Vuosina 2014-2015 toimintamenojen kasvua hidastaa kunnallisten ammattikorkeakoulujen sekä liikelaitosten yhtiöittäminen.     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fi-FI" sz="850" kern="0" dirty="0">
                <a:solidFill>
                  <a:srgbClr val="002E63"/>
                </a:solidFill>
              </a:rPr>
              <a:t>     Lisäksi vuonna 2015 menojen tasoon vaikuttaa tilastouudistus. Ilman näitä toimenpiteitä kasvu olisi ollut vuosina 2014 ja 2015 noin 1 %.</a:t>
            </a:r>
            <a:endParaRPr lang="fi-FI" sz="850" b="1" kern="0" dirty="0">
              <a:solidFill>
                <a:srgbClr val="F913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56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3" name="Object 2"/>
          <p:cNvGraphicFramePr>
            <a:graphicFrameLocks noChangeAspect="1"/>
          </p:cNvGraphicFramePr>
          <p:nvPr/>
        </p:nvGraphicFramePr>
        <p:xfrm>
          <a:off x="1633538" y="934642"/>
          <a:ext cx="6057900" cy="3058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2" name="Kaavio" r:id="rId4" imgW="10096677" imgH="5095777" progId="MSGraph.Chart.8">
                  <p:embed followColorScheme="full"/>
                </p:oleObj>
              </mc:Choice>
              <mc:Fallback>
                <p:oleObj name="Kaavio" r:id="rId4" imgW="10096677" imgH="5095777" progId="MSGraph.Chart.8">
                  <p:embed followColorScheme="full"/>
                  <p:pic>
                    <p:nvPicPr>
                      <p:cNvPr id="3072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3538" y="934642"/>
                        <a:ext cx="6057900" cy="30587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4" name="Rectangle 4"/>
          <p:cNvSpPr>
            <a:spLocks noChangeArrowheads="1"/>
          </p:cNvSpPr>
          <p:nvPr/>
        </p:nvSpPr>
        <p:spPr bwMode="white">
          <a:xfrm>
            <a:off x="7429500" y="4914900"/>
            <a:ext cx="539354" cy="13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fi-FI" sz="1350">
              <a:solidFill>
                <a:schemeClr val="accent1"/>
              </a:solidFill>
            </a:endParaRPr>
          </a:p>
        </p:txBody>
      </p:sp>
      <p:graphicFrame>
        <p:nvGraphicFramePr>
          <p:cNvPr id="30725" name="Object 5"/>
          <p:cNvGraphicFramePr>
            <a:graphicFrameLocks noChangeAspect="1"/>
          </p:cNvGraphicFramePr>
          <p:nvPr/>
        </p:nvGraphicFramePr>
        <p:xfrm>
          <a:off x="1656160" y="844154"/>
          <a:ext cx="6057900" cy="3058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3" name="Kaavio" r:id="rId6" imgW="10096677" imgH="5095777" progId="MSGraph.Chart.8">
                  <p:embed followColorScheme="full"/>
                </p:oleObj>
              </mc:Choice>
              <mc:Fallback>
                <p:oleObj name="Kaavio" r:id="rId6" imgW="10096677" imgH="5095777" progId="MSGraph.Chart.8">
                  <p:embed followColorScheme="full"/>
                  <p:pic>
                    <p:nvPicPr>
                      <p:cNvPr id="307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6160" y="844154"/>
                        <a:ext cx="6057900" cy="30587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6090743" y="4871361"/>
            <a:ext cx="1853392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fi-FI" sz="750" dirty="0">
                <a:solidFill>
                  <a:schemeClr val="tx1"/>
                </a:solidFill>
              </a:rPr>
              <a:t>Lähde: Tilastokeskus ja Kuntaliitto</a:t>
            </a: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1497112" y="43111"/>
            <a:ext cx="6498702" cy="558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2C5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2C54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fi-FI" dirty="0"/>
              <a:t>Sosiaali- ja terveystoimen käyttökustannukset v. 2016</a:t>
            </a:r>
          </a:p>
          <a:p>
            <a:pPr algn="ctr" eaLnBrk="0" hangingPunct="0">
              <a:lnSpc>
                <a:spcPct val="110000"/>
              </a:lnSpc>
            </a:pPr>
            <a:r>
              <a:rPr lang="fi-FI" sz="1500" dirty="0"/>
              <a:t>Kunnat ja kuntayhtymät</a:t>
            </a:r>
          </a:p>
        </p:txBody>
      </p:sp>
      <p:graphicFrame>
        <p:nvGraphicFramePr>
          <p:cNvPr id="20" name="Object 3"/>
          <p:cNvGraphicFramePr>
            <a:graphicFrameLocks noChangeAspect="1"/>
          </p:cNvGraphicFramePr>
          <p:nvPr>
            <p:extLst/>
          </p:nvPr>
        </p:nvGraphicFramePr>
        <p:xfrm>
          <a:off x="2267545" y="657913"/>
          <a:ext cx="4824735" cy="3624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2135744" y="4227934"/>
            <a:ext cx="5256760" cy="414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fi-FI" sz="1275" dirty="0"/>
              <a:t>Sosiaali- ja terveystoimen käyttökustannukset 21,15 mrd. €</a:t>
            </a:r>
          </a:p>
          <a:p>
            <a:pPr algn="ctr" eaLnBrk="0" hangingPunct="0">
              <a:lnSpc>
                <a:spcPct val="90000"/>
              </a:lnSpc>
            </a:pPr>
            <a:r>
              <a:rPr lang="fi-FI" sz="1050" dirty="0"/>
              <a:t>(=toimintamenot + käyttöomaisuuden poistot + vyörytyserät)</a:t>
            </a:r>
          </a:p>
        </p:txBody>
      </p:sp>
      <p:sp>
        <p:nvSpPr>
          <p:cNvPr id="26" name="Tekstiruutu 25"/>
          <p:cNvSpPr txBox="1"/>
          <p:nvPr/>
        </p:nvSpPr>
        <p:spPr>
          <a:xfrm>
            <a:off x="5652120" y="590946"/>
            <a:ext cx="283022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050" dirty="0"/>
              <a:t>Lastensuojelun laitos- ja perhehoito</a:t>
            </a:r>
          </a:p>
          <a:p>
            <a:pPr algn="l"/>
            <a:r>
              <a:rPr lang="fi-FI" sz="1050" dirty="0"/>
              <a:t>sekä muut lasten ja perheiden </a:t>
            </a:r>
            <a:r>
              <a:rPr lang="fi-FI" sz="1050" dirty="0" err="1"/>
              <a:t>palv</a:t>
            </a:r>
            <a:r>
              <a:rPr lang="fi-FI" sz="1050" dirty="0"/>
              <a:t>.</a:t>
            </a:r>
          </a:p>
          <a:p>
            <a:pPr algn="l"/>
            <a:r>
              <a:rPr lang="fi-FI" sz="1050" dirty="0"/>
              <a:t>5,9 %, </a:t>
            </a:r>
            <a:r>
              <a:rPr lang="fi-FI" sz="1050" dirty="0">
                <a:solidFill>
                  <a:schemeClr val="accent5">
                    <a:lumMod val="50000"/>
                  </a:schemeClr>
                </a:solidFill>
              </a:rPr>
              <a:t>1,26 mrd. €</a:t>
            </a:r>
          </a:p>
        </p:txBody>
      </p:sp>
      <p:sp>
        <p:nvSpPr>
          <p:cNvPr id="27" name="Tekstiruutu 26"/>
          <p:cNvSpPr txBox="1"/>
          <p:nvPr/>
        </p:nvSpPr>
        <p:spPr>
          <a:xfrm>
            <a:off x="5940152" y="1203598"/>
            <a:ext cx="2326278" cy="565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50" dirty="0"/>
              <a:t>Ikääntyneiden palvelut </a:t>
            </a:r>
            <a:r>
              <a:rPr lang="fi-FI" sz="975" dirty="0"/>
              <a:t>(pl. koti-</a:t>
            </a:r>
          </a:p>
          <a:p>
            <a:r>
              <a:rPr lang="fi-FI" sz="975" dirty="0"/>
              <a:t>palvelu sekä kotisairaanhoito)</a:t>
            </a:r>
          </a:p>
          <a:p>
            <a:r>
              <a:rPr lang="fi-FI" sz="1050" dirty="0">
                <a:solidFill>
                  <a:schemeClr val="accent1"/>
                </a:solidFill>
              </a:rPr>
              <a:t>14,6 %, </a:t>
            </a:r>
            <a:r>
              <a:rPr lang="fi-FI" sz="1050" dirty="0">
                <a:solidFill>
                  <a:schemeClr val="accent5">
                    <a:lumMod val="50000"/>
                  </a:schemeClr>
                </a:solidFill>
              </a:rPr>
              <a:t>3,09 mrd. €</a:t>
            </a:r>
          </a:p>
        </p:txBody>
      </p:sp>
      <p:cxnSp>
        <p:nvCxnSpPr>
          <p:cNvPr id="3" name="Suora yhdysviiva 2"/>
          <p:cNvCxnSpPr/>
          <p:nvPr/>
        </p:nvCxnSpPr>
        <p:spPr>
          <a:xfrm flipV="1">
            <a:off x="4968120" y="699542"/>
            <a:ext cx="684000" cy="257451"/>
          </a:xfrm>
          <a:prstGeom prst="line">
            <a:avLst/>
          </a:prstGeom>
          <a:ln w="63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kstiruutu 30"/>
          <p:cNvSpPr txBox="1"/>
          <p:nvPr/>
        </p:nvSpPr>
        <p:spPr>
          <a:xfrm>
            <a:off x="6156176" y="2067694"/>
            <a:ext cx="2201244" cy="565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050" dirty="0"/>
              <a:t>Vammaisten palvelut </a:t>
            </a:r>
            <a:r>
              <a:rPr lang="fi-FI" sz="975" dirty="0"/>
              <a:t>(pl. koti-</a:t>
            </a:r>
          </a:p>
          <a:p>
            <a:pPr algn="l"/>
            <a:r>
              <a:rPr lang="fi-FI" sz="975" dirty="0"/>
              <a:t>palvelu sekä kotisairaanhoito)</a:t>
            </a:r>
          </a:p>
          <a:p>
            <a:pPr algn="l"/>
            <a:r>
              <a:rPr lang="fi-FI" sz="1050" dirty="0">
                <a:solidFill>
                  <a:schemeClr val="accent1"/>
                </a:solidFill>
              </a:rPr>
              <a:t>8,9 %, </a:t>
            </a:r>
            <a:r>
              <a:rPr lang="fi-FI" sz="1050" dirty="0">
                <a:solidFill>
                  <a:schemeClr val="accent5">
                    <a:lumMod val="50000"/>
                  </a:schemeClr>
                </a:solidFill>
              </a:rPr>
              <a:t>1,88 mrd. €</a:t>
            </a:r>
          </a:p>
        </p:txBody>
      </p:sp>
      <p:sp>
        <p:nvSpPr>
          <p:cNvPr id="35" name="Tekstiruutu 34"/>
          <p:cNvSpPr txBox="1"/>
          <p:nvPr/>
        </p:nvSpPr>
        <p:spPr>
          <a:xfrm>
            <a:off x="6012160" y="2839384"/>
            <a:ext cx="28803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050" dirty="0"/>
              <a:t>Kotihoito </a:t>
            </a:r>
            <a:r>
              <a:rPr lang="fi-FI" sz="975" dirty="0"/>
              <a:t>(kotipalvelu + kotisairaanhoito) </a:t>
            </a:r>
          </a:p>
          <a:p>
            <a:pPr algn="l"/>
            <a:r>
              <a:rPr lang="fi-FI" sz="1050" dirty="0">
                <a:solidFill>
                  <a:schemeClr val="accent1"/>
                </a:solidFill>
              </a:rPr>
              <a:t>5,6 %, </a:t>
            </a:r>
            <a:r>
              <a:rPr lang="fi-FI" sz="1050" dirty="0">
                <a:solidFill>
                  <a:schemeClr val="accent5">
                    <a:lumMod val="50000"/>
                  </a:schemeClr>
                </a:solidFill>
              </a:rPr>
              <a:t>1,19 mrd. €</a:t>
            </a:r>
          </a:p>
        </p:txBody>
      </p:sp>
      <p:sp>
        <p:nvSpPr>
          <p:cNvPr id="49" name="Tekstiruutu 48"/>
          <p:cNvSpPr txBox="1"/>
          <p:nvPr/>
        </p:nvSpPr>
        <p:spPr>
          <a:xfrm>
            <a:off x="5871897" y="3308380"/>
            <a:ext cx="222849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050" dirty="0"/>
              <a:t>Työllistymistä tukeva toiminta</a:t>
            </a:r>
          </a:p>
          <a:p>
            <a:pPr algn="l"/>
            <a:r>
              <a:rPr lang="fi-FI" sz="1050" dirty="0">
                <a:solidFill>
                  <a:schemeClr val="accent1"/>
                </a:solidFill>
              </a:rPr>
              <a:t>2,6 %, </a:t>
            </a:r>
            <a:r>
              <a:rPr lang="fi-FI" sz="1050" dirty="0">
                <a:solidFill>
                  <a:schemeClr val="accent5">
                    <a:lumMod val="50000"/>
                  </a:schemeClr>
                </a:solidFill>
              </a:rPr>
              <a:t>0,56 mrd. €</a:t>
            </a:r>
          </a:p>
        </p:txBody>
      </p:sp>
      <p:sp>
        <p:nvSpPr>
          <p:cNvPr id="50" name="Tekstiruutu 49"/>
          <p:cNvSpPr txBox="1"/>
          <p:nvPr/>
        </p:nvSpPr>
        <p:spPr>
          <a:xfrm>
            <a:off x="5389820" y="3974018"/>
            <a:ext cx="37186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50" dirty="0"/>
              <a:t>Siitä: Suun terveydenhuolto 2,8 %, </a:t>
            </a:r>
            <a:r>
              <a:rPr lang="fi-FI" sz="1050" dirty="0">
                <a:solidFill>
                  <a:schemeClr val="accent5">
                    <a:lumMod val="50000"/>
                  </a:schemeClr>
                </a:solidFill>
              </a:rPr>
              <a:t>0,60 mrd. €</a:t>
            </a:r>
          </a:p>
        </p:txBody>
      </p:sp>
      <p:sp>
        <p:nvSpPr>
          <p:cNvPr id="51" name="Tekstiruutu 50"/>
          <p:cNvSpPr txBox="1"/>
          <p:nvPr/>
        </p:nvSpPr>
        <p:spPr>
          <a:xfrm>
            <a:off x="1358690" y="2211710"/>
            <a:ext cx="158729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050" dirty="0"/>
              <a:t>Erikoissairaanhoito</a:t>
            </a:r>
          </a:p>
          <a:p>
            <a:pPr algn="l"/>
            <a:r>
              <a:rPr lang="fi-FI" sz="1050" dirty="0">
                <a:solidFill>
                  <a:schemeClr val="accent1"/>
                </a:solidFill>
              </a:rPr>
              <a:t>34,8 %, </a:t>
            </a:r>
            <a:r>
              <a:rPr lang="fi-FI" sz="1050" dirty="0">
                <a:solidFill>
                  <a:schemeClr val="accent5">
                    <a:lumMod val="50000"/>
                  </a:schemeClr>
                </a:solidFill>
              </a:rPr>
              <a:t>7,36 mrd. €</a:t>
            </a:r>
          </a:p>
        </p:txBody>
      </p:sp>
      <p:sp>
        <p:nvSpPr>
          <p:cNvPr id="52" name="Tekstiruutu 51"/>
          <p:cNvSpPr txBox="1"/>
          <p:nvPr/>
        </p:nvSpPr>
        <p:spPr>
          <a:xfrm>
            <a:off x="1202210" y="573528"/>
            <a:ext cx="213552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50" dirty="0"/>
              <a:t>Muu </a:t>
            </a:r>
            <a:r>
              <a:rPr lang="fi-FI" sz="1050" dirty="0" err="1"/>
              <a:t>sosiaali</a:t>
            </a:r>
            <a:r>
              <a:rPr lang="fi-FI" sz="1050" dirty="0"/>
              <a:t>- ja terveystoimi</a:t>
            </a:r>
          </a:p>
          <a:p>
            <a:r>
              <a:rPr lang="fi-FI" sz="1050" dirty="0">
                <a:solidFill>
                  <a:schemeClr val="accent1"/>
                </a:solidFill>
              </a:rPr>
              <a:t>8,7 %, </a:t>
            </a:r>
            <a:r>
              <a:rPr lang="fi-FI" sz="1050" dirty="0">
                <a:solidFill>
                  <a:schemeClr val="accent5">
                    <a:lumMod val="50000"/>
                  </a:schemeClr>
                </a:solidFill>
              </a:rPr>
              <a:t>1,83 mrd. €</a:t>
            </a:r>
            <a:endParaRPr lang="fi-FI" sz="825" i="1" dirty="0">
              <a:solidFill>
                <a:schemeClr val="accent1"/>
              </a:solidFill>
            </a:endParaRPr>
          </a:p>
        </p:txBody>
      </p:sp>
      <p:sp>
        <p:nvSpPr>
          <p:cNvPr id="5" name="Tekstiruutu 4"/>
          <p:cNvSpPr txBox="1"/>
          <p:nvPr/>
        </p:nvSpPr>
        <p:spPr>
          <a:xfrm>
            <a:off x="611560" y="933495"/>
            <a:ext cx="2800767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350" dirty="0"/>
              <a:t> </a:t>
            </a:r>
            <a:r>
              <a:rPr lang="fi-FI" sz="900" i="1" dirty="0"/>
              <a:t>- Päihdehuollon erityispalvelut </a:t>
            </a:r>
            <a:r>
              <a:rPr lang="fi-FI" sz="900" i="1" dirty="0">
                <a:solidFill>
                  <a:schemeClr val="accent5">
                    <a:lumMod val="50000"/>
                  </a:schemeClr>
                </a:solidFill>
              </a:rPr>
              <a:t>0,21 mrd. €</a:t>
            </a:r>
          </a:p>
          <a:p>
            <a:pPr algn="l"/>
            <a:r>
              <a:rPr lang="fi-FI" sz="900" i="1" dirty="0"/>
              <a:t> - Ympäristöterveydenhuolto </a:t>
            </a:r>
            <a:r>
              <a:rPr lang="fi-FI" sz="900" i="1" dirty="0">
                <a:solidFill>
                  <a:schemeClr val="accent5">
                    <a:lumMod val="50000"/>
                  </a:schemeClr>
                </a:solidFill>
              </a:rPr>
              <a:t>0,09 mrd. €</a:t>
            </a:r>
          </a:p>
          <a:p>
            <a:pPr algn="l"/>
            <a:r>
              <a:rPr lang="fi-FI" sz="900" i="1" dirty="0"/>
              <a:t> - Muu sosiaali- ja terveystoimi </a:t>
            </a:r>
            <a:r>
              <a:rPr lang="fi-FI" sz="900" i="1" dirty="0">
                <a:solidFill>
                  <a:schemeClr val="accent5">
                    <a:lumMod val="50000"/>
                  </a:schemeClr>
                </a:solidFill>
              </a:rPr>
              <a:t>1,53 mrd. €</a:t>
            </a:r>
          </a:p>
        </p:txBody>
      </p:sp>
      <p:cxnSp>
        <p:nvCxnSpPr>
          <p:cNvPr id="7" name="Suora yhdysviiva 6"/>
          <p:cNvCxnSpPr/>
          <p:nvPr/>
        </p:nvCxnSpPr>
        <p:spPr>
          <a:xfrm>
            <a:off x="3288651" y="736535"/>
            <a:ext cx="779293" cy="323047"/>
          </a:xfrm>
          <a:prstGeom prst="line">
            <a:avLst/>
          </a:prstGeom>
          <a:ln w="63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kstiruutu 21"/>
          <p:cNvSpPr txBox="1"/>
          <p:nvPr/>
        </p:nvSpPr>
        <p:spPr>
          <a:xfrm>
            <a:off x="5343669" y="3668420"/>
            <a:ext cx="232467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050" dirty="0"/>
              <a:t>Perusterveydenhuolto yhteensä</a:t>
            </a:r>
          </a:p>
          <a:p>
            <a:pPr algn="l"/>
            <a:r>
              <a:rPr lang="fi-FI" sz="1050" dirty="0">
                <a:solidFill>
                  <a:schemeClr val="accent1"/>
                </a:solidFill>
              </a:rPr>
              <a:t>18,9 %, </a:t>
            </a:r>
            <a:r>
              <a:rPr lang="fi-FI" sz="1050" dirty="0">
                <a:solidFill>
                  <a:schemeClr val="accent5">
                    <a:lumMod val="50000"/>
                  </a:schemeClr>
                </a:solidFill>
              </a:rPr>
              <a:t>3,99 mrd. €</a:t>
            </a:r>
          </a:p>
        </p:txBody>
      </p:sp>
      <p:cxnSp>
        <p:nvCxnSpPr>
          <p:cNvPr id="4" name="Suora nuoliyhdysviiva 3"/>
          <p:cNvCxnSpPr>
            <a:stCxn id="50" idx="1"/>
          </p:cNvCxnSpPr>
          <p:nvPr/>
        </p:nvCxnSpPr>
        <p:spPr>
          <a:xfrm flipH="1" flipV="1">
            <a:off x="4001808" y="3688196"/>
            <a:ext cx="1388012" cy="412780"/>
          </a:xfrm>
          <a:prstGeom prst="straightConnector1">
            <a:avLst/>
          </a:prstGeom>
          <a:ln w="635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Päivämäärän paikkamerkki 2"/>
          <p:cNvSpPr txBox="1">
            <a:spLocks/>
          </p:cNvSpPr>
          <p:nvPr/>
        </p:nvSpPr>
        <p:spPr bwMode="auto">
          <a:xfrm>
            <a:off x="4086225" y="4907757"/>
            <a:ext cx="958454" cy="14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ctr" anchorCtr="0"/>
          <a:lstStyle>
            <a:defPPr>
              <a:defRPr lang="fi-FI"/>
            </a:defPPr>
            <a:lvl1pPr marL="0" algn="ctr" defTabSz="914400" rtl="0" eaLnBrk="0" latinLnBrk="0" hangingPunct="0">
              <a:defRPr sz="750" kern="1200">
                <a:solidFill>
                  <a:srgbClr val="003882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557213" indent="-214313" algn="l" defTabSz="914400" rtl="0" eaLnBrk="0" latinLnBrk="0" hangingPunct="0">
              <a:defRPr sz="750" kern="1200">
                <a:solidFill>
                  <a:srgbClr val="003882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857250" indent="-171450" algn="l" defTabSz="914400" rtl="0" eaLnBrk="0" latinLnBrk="0" hangingPunct="0">
              <a:defRPr sz="750" kern="1200">
                <a:solidFill>
                  <a:srgbClr val="003882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200150" indent="-171450" algn="l" defTabSz="914400" rtl="0" eaLnBrk="0" latinLnBrk="0" hangingPunct="0">
              <a:defRPr sz="750" kern="1200">
                <a:solidFill>
                  <a:srgbClr val="003882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543050" indent="-171450" algn="l" defTabSz="914400" rtl="0" eaLnBrk="0" latinLnBrk="0" hangingPunct="0">
              <a:defRPr sz="750" kern="1200">
                <a:solidFill>
                  <a:srgbClr val="003882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1885950" indent="-1714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750" kern="1200">
                <a:solidFill>
                  <a:srgbClr val="003882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228850" indent="-1714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750" kern="1200">
                <a:solidFill>
                  <a:srgbClr val="003882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2571750" indent="-1714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750" kern="1200">
                <a:solidFill>
                  <a:srgbClr val="003882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2914650" indent="-1714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750" kern="1200">
                <a:solidFill>
                  <a:srgbClr val="003882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fi-FI" sz="675" smtClean="0"/>
              <a:t>2.11.2017/hp</a:t>
            </a:r>
            <a:endParaRPr lang="fi-FI" sz="675" dirty="0"/>
          </a:p>
        </p:txBody>
      </p:sp>
    </p:spTree>
    <p:extLst>
      <p:ext uri="{BB962C8B-B14F-4D97-AF65-F5344CB8AC3E}">
        <p14:creationId xmlns:p14="http://schemas.microsoft.com/office/powerpoint/2010/main" val="367620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untaliitto suomenkielinen">
  <a:themeElements>
    <a:clrScheme name="Kuntaliitto">
      <a:dk1>
        <a:srgbClr val="002E63"/>
      </a:dk1>
      <a:lt1>
        <a:sysClr val="window" lastClr="FFFFFF"/>
      </a:lt1>
      <a:dk2>
        <a:srgbClr val="000000"/>
      </a:dk2>
      <a:lt2>
        <a:srgbClr val="EEECE1"/>
      </a:lt2>
      <a:accent1>
        <a:srgbClr val="002E63"/>
      </a:accent1>
      <a:accent2>
        <a:srgbClr val="00A6D6"/>
      </a:accent2>
      <a:accent3>
        <a:srgbClr val="6B8F00"/>
      </a:accent3>
      <a:accent4>
        <a:srgbClr val="B5BA05"/>
      </a:accent4>
      <a:accent5>
        <a:srgbClr val="F25900"/>
      </a:accent5>
      <a:accent6>
        <a:srgbClr val="E0AD12"/>
      </a:accent6>
      <a:hlink>
        <a:srgbClr val="0000FF"/>
      </a:hlink>
      <a:folHlink>
        <a:srgbClr val="800080"/>
      </a:folHlink>
    </a:clrScheme>
    <a:fontScheme name="Kuntaliitto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custClrLst>
    <a:custClr name="PMS 295">
      <a:srgbClr val="002E63"/>
    </a:custClr>
    <a:custClr name="PMS Process Cyan">
      <a:srgbClr val="00A6D6"/>
    </a:custClr>
    <a:custClr name="PMS 1655">
      <a:srgbClr val="F25900"/>
    </a:custClr>
    <a:custClr name="PMS 124">
      <a:srgbClr val="E0AD12"/>
    </a:custClr>
    <a:custClr name="PMS 603">
      <a:srgbClr val="EBE657"/>
    </a:custClr>
    <a:custClr name="PMS 2583">
      <a:srgbClr val="9E4DAB"/>
    </a:custClr>
    <a:custClr name="PMS 200">
      <a:srgbClr val="BA122B"/>
    </a:custClr>
    <a:custClr name="PMS 377">
      <a:srgbClr val="6B8F00"/>
    </a:custClr>
    <a:custClr name="PMS 390">
      <a:srgbClr val="B5BA05"/>
    </a:custClr>
    <a:custClr name="PMS 1525">
      <a:srgbClr val="BA5700"/>
    </a:custClr>
    <a:custClr name="PMS 729">
      <a:srgbClr val="C48F5E"/>
    </a:custClr>
    <a:custClr name="PMS Warm Gray 6">
      <a:srgbClr val="ADA194"/>
    </a:custClr>
    <a:custClr name="PMS 651">
      <a:srgbClr val="A1ADC7"/>
    </a:custClr>
    <a:custClr name="PMS 2905">
      <a:srgbClr val="9EC9E3"/>
    </a:custClr>
    <a:custClr name="PMS 660">
      <a:srgbClr val="426BBA"/>
    </a:custClr>
  </a:custClrLst>
  <a:extLst>
    <a:ext uri="{05A4C25C-085E-4340-85A3-A5531E510DB2}">
      <thm15:themeFamily xmlns:thm15="http://schemas.microsoft.com/office/thememl/2012/main" name="Kuntaliitto_OnnistuvaSuomi.potx" id="{D34A764C-1D6C-47DA-9A4B-D205980E9BEB}" vid="{3B661B2C-4D1A-4452-91E8-74049B15E2B8}"/>
    </a:ext>
  </a:extLst>
</a:theme>
</file>

<file path=ppt/theme/theme2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Kuntaliitto Onnistuva Suomi Suomi-Ruotsi 2017</Template>
  <TotalTime>3679</TotalTime>
  <Words>1329</Words>
  <Application>Microsoft Office PowerPoint</Application>
  <PresentationFormat>Näytössä katseltava esitys (16:9)</PresentationFormat>
  <Paragraphs>291</Paragraphs>
  <Slides>11</Slides>
  <Notes>2</Notes>
  <HiddenSlides>0</HiddenSlides>
  <MMClips>0</MMClips>
  <ScaleCrop>false</ScaleCrop>
  <HeadingPairs>
    <vt:vector size="8" baseType="variant">
      <vt:variant>
        <vt:lpstr>Käytetyt fontit</vt:lpstr>
      </vt:variant>
      <vt:variant>
        <vt:i4>6</vt:i4>
      </vt:variant>
      <vt:variant>
        <vt:lpstr>Teema</vt:lpstr>
      </vt:variant>
      <vt:variant>
        <vt:i4>2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20" baseType="lpstr">
      <vt:lpstr>Arial</vt:lpstr>
      <vt:lpstr>Arial Narrow</vt:lpstr>
      <vt:lpstr>Calibri</vt:lpstr>
      <vt:lpstr>Calibri Light</vt:lpstr>
      <vt:lpstr>Times New Roman</vt:lpstr>
      <vt:lpstr>Verdana</vt:lpstr>
      <vt:lpstr>Kuntaliitto suomenkielinen</vt:lpstr>
      <vt:lpstr>Mukautettu suunnittelumalli</vt:lpstr>
      <vt:lpstr>Kaavio</vt:lpstr>
      <vt:lpstr>Laskelma kuntien ja kuntayhtymien menoista vuonna 2016</vt:lpstr>
      <vt:lpstr>Laskelma kuntien ja kuntayhtymien tuloista vuonna 2016</vt:lpstr>
      <vt:lpstr>Tulos- ja rahoituslaskelman mukaiset ulkoiset tulot ja menot</vt:lpstr>
      <vt:lpstr>Kuntien ja kuntayhtymien ulkoiset menot1)  1997-2016, mrd. €</vt:lpstr>
      <vt:lpstr>Kuntien ja kuntayhtymien ulkoiset menot1)  1997-2016, %:a kokonaismenoista</vt:lpstr>
      <vt:lpstr>Kuntien ja kuntayhtymien ulkoiset tulot1)  1997-2016, mrd. €</vt:lpstr>
      <vt:lpstr>Kuntien ja kuntayhtymien ulkoiset tulot1)  1997-2016, %:a kokonaistuloista</vt:lpstr>
      <vt:lpstr>PowerPoint-esitys</vt:lpstr>
      <vt:lpstr>PowerPoint-esitys</vt:lpstr>
      <vt:lpstr>PowerPoint-esitys</vt:lpstr>
      <vt:lpstr>PowerPoint-esitys</vt:lpstr>
    </vt:vector>
  </TitlesOfParts>
  <Company>KL-FCG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Pukki Heikki</dc:creator>
  <cp:lastModifiedBy>Pukki Heikki</cp:lastModifiedBy>
  <cp:revision>139</cp:revision>
  <cp:lastPrinted>2017-09-18T11:02:53Z</cp:lastPrinted>
  <dcterms:created xsi:type="dcterms:W3CDTF">2017-08-22T05:46:58Z</dcterms:created>
  <dcterms:modified xsi:type="dcterms:W3CDTF">2017-11-07T12:57:31Z</dcterms:modified>
</cp:coreProperties>
</file>