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4" r:id="rId2"/>
    <p:sldId id="316" r:id="rId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92D2"/>
    <a:srgbClr val="6B8F00"/>
    <a:srgbClr val="00A6D6"/>
    <a:srgbClr val="012054"/>
    <a:srgbClr val="051C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8455" autoAdjust="0"/>
  </p:normalViewPr>
  <p:slideViewPr>
    <p:cSldViewPr>
      <p:cViewPr>
        <p:scale>
          <a:sx n="100" d="100"/>
          <a:sy n="100" d="100"/>
        </p:scale>
        <p:origin x="-1848" y="-10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Relationship Id="rId6" Type="http://schemas.openxmlformats.org/officeDocument/2006/relationships/image" Target="../media/image12.png"/><Relationship Id="rId7" Type="http://schemas.openxmlformats.org/officeDocument/2006/relationships/image" Target="../media/image13.png"/><Relationship Id="rId8" Type="http://schemas.openxmlformats.org/officeDocument/2006/relationships/image" Target="../media/image6.png"/><Relationship Id="rId9" Type="http://schemas.openxmlformats.org/officeDocument/2006/relationships/image" Target="../media/image14.png"/><Relationship Id="rId10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6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7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8.jpeg"/><Relationship Id="rId3" Type="http://schemas.openxmlformats.org/officeDocument/2006/relationships/image" Target="../media/image2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4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9.jpe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0.jpeg"/><Relationship Id="rId3" Type="http://schemas.openxmlformats.org/officeDocument/2006/relationships/image" Target="../media/image2.emf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0.jpeg"/><Relationship Id="rId3" Type="http://schemas.openxmlformats.org/officeDocument/2006/relationships/image" Target="../media/image2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8" descr="ribbon_kansisiv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8687" y="2679976"/>
            <a:ext cx="4052760" cy="4142028"/>
          </a:xfrm>
          <a:prstGeom prst="rect">
            <a:avLst/>
          </a:prstGeom>
        </p:spPr>
      </p:pic>
      <p:pic>
        <p:nvPicPr>
          <p:cNvPr id="8" name="Picture 7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137" y="579855"/>
            <a:ext cx="2548466" cy="608925"/>
          </a:xfrm>
          <a:prstGeom prst="rect">
            <a:avLst/>
          </a:prstGeom>
        </p:spPr>
      </p:pic>
      <p:sp>
        <p:nvSpPr>
          <p:cNvPr id="9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825200"/>
            <a:ext cx="7297200" cy="1468800"/>
          </a:xfrm>
        </p:spPr>
        <p:txBody>
          <a:bodyPr rIns="90000"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3301200"/>
            <a:ext cx="6102000" cy="1638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8378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 userDrawn="1"/>
        </p:nvGrpSpPr>
        <p:grpSpPr>
          <a:xfrm rot="18900000">
            <a:off x="1295400" y="152400"/>
            <a:ext cx="6618727" cy="6629400"/>
            <a:chOff x="1447800" y="304800"/>
            <a:chExt cx="6618727" cy="6629400"/>
          </a:xfrm>
          <a:solidFill>
            <a:srgbClr val="FFFFFF">
              <a:alpha val="56000"/>
            </a:srgbClr>
          </a:solidFill>
        </p:grpSpPr>
        <p:sp>
          <p:nvSpPr>
            <p:cNvPr id="15" name="Ellipsi 7"/>
            <p:cNvSpPr/>
            <p:nvPr userDrawn="1"/>
          </p:nvSpPr>
          <p:spPr>
            <a:xfrm>
              <a:off x="4245496" y="3048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9" name="Ellipsi 7"/>
            <p:cNvSpPr/>
            <p:nvPr userDrawn="1"/>
          </p:nvSpPr>
          <p:spPr>
            <a:xfrm>
              <a:off x="4267200" y="29718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0" name="Ellipsi 7"/>
            <p:cNvSpPr/>
            <p:nvPr userDrawn="1"/>
          </p:nvSpPr>
          <p:spPr>
            <a:xfrm rot="5400000">
              <a:off x="2960948" y="16110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21" name="Ellipsi 7"/>
            <p:cNvSpPr/>
            <p:nvPr userDrawn="1"/>
          </p:nvSpPr>
          <p:spPr>
            <a:xfrm rot="5400000">
              <a:off x="5617275" y="16110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grpSp>
        <p:nvGrpSpPr>
          <p:cNvPr id="25" name="Group 24"/>
          <p:cNvGrpSpPr/>
          <p:nvPr userDrawn="1"/>
        </p:nvGrpSpPr>
        <p:grpSpPr>
          <a:xfrm>
            <a:off x="1295400" y="152400"/>
            <a:ext cx="6618727" cy="6629400"/>
            <a:chOff x="1295400" y="152400"/>
            <a:chExt cx="6618727" cy="6629400"/>
          </a:xfrm>
          <a:solidFill>
            <a:srgbClr val="FFFFFF">
              <a:alpha val="56000"/>
            </a:srgbClr>
          </a:solidFill>
        </p:grpSpPr>
        <p:sp>
          <p:nvSpPr>
            <p:cNvPr id="10" name="Ellipsi 7"/>
            <p:cNvSpPr/>
            <p:nvPr userDrawn="1"/>
          </p:nvSpPr>
          <p:spPr>
            <a:xfrm>
              <a:off x="4093096" y="1524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2" name="Ellipsi 7"/>
            <p:cNvSpPr/>
            <p:nvPr userDrawn="1"/>
          </p:nvSpPr>
          <p:spPr>
            <a:xfrm>
              <a:off x="4114800" y="2819400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3" name="Ellipsi 7"/>
            <p:cNvSpPr/>
            <p:nvPr userDrawn="1"/>
          </p:nvSpPr>
          <p:spPr>
            <a:xfrm rot="5400000">
              <a:off x="2808548" y="14586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14" name="Ellipsi 7"/>
            <p:cNvSpPr/>
            <p:nvPr userDrawn="1"/>
          </p:nvSpPr>
          <p:spPr>
            <a:xfrm rot="5400000">
              <a:off x="5464875" y="1458652"/>
              <a:ext cx="936104" cy="3962400"/>
            </a:xfrm>
            <a:prstGeom prst="ellipse">
              <a:avLst/>
            </a:prstGeom>
            <a:grpFill/>
            <a:ln w="25400" cap="flat" cmpd="sng" algn="ctr">
              <a:solidFill>
                <a:schemeClr val="accent1">
                  <a:shade val="50000"/>
                </a:schemeClr>
              </a:solidFill>
              <a:prstDash val="sysDash"/>
              <a:round/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24" name="Rectangle 2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Ellipsi 7"/>
          <p:cNvSpPr/>
          <p:nvPr userDrawn="1"/>
        </p:nvSpPr>
        <p:spPr>
          <a:xfrm>
            <a:off x="3936504" y="2793504"/>
            <a:ext cx="1321296" cy="1321296"/>
          </a:xfrm>
          <a:prstGeom prst="ellipse">
            <a:avLst/>
          </a:prstGeom>
          <a:solidFill>
            <a:schemeClr val="bg1"/>
          </a:solidFill>
          <a:ln w="31750" cap="flat" cmpd="sng" algn="ctr">
            <a:solidFill>
              <a:schemeClr val="accent2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5039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152400" y="228600"/>
            <a:ext cx="8839200" cy="6477000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uora yhdysviiva 9"/>
          <p:cNvCxnSpPr/>
          <p:nvPr userDrawn="1"/>
        </p:nvCxnSpPr>
        <p:spPr>
          <a:xfrm>
            <a:off x="152400" y="5181600"/>
            <a:ext cx="88392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uora yhdysviiva 9"/>
          <p:cNvCxnSpPr/>
          <p:nvPr userDrawn="1"/>
        </p:nvCxnSpPr>
        <p:spPr>
          <a:xfrm rot="5400000" flipH="1" flipV="1">
            <a:off x="3929289" y="5943997"/>
            <a:ext cx="1524794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uora yhdysviiva 9"/>
          <p:cNvCxnSpPr/>
          <p:nvPr userDrawn="1"/>
        </p:nvCxnSpPr>
        <p:spPr>
          <a:xfrm rot="5400000">
            <a:off x="-537993" y="2705894"/>
            <a:ext cx="4951412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uora yhdysviiva 9"/>
          <p:cNvCxnSpPr/>
          <p:nvPr userDrawn="1"/>
        </p:nvCxnSpPr>
        <p:spPr>
          <a:xfrm rot="5400000">
            <a:off x="1258888" y="2705100"/>
            <a:ext cx="4953000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uora yhdysviiva 9"/>
          <p:cNvCxnSpPr/>
          <p:nvPr userDrawn="1"/>
        </p:nvCxnSpPr>
        <p:spPr>
          <a:xfrm rot="5400000">
            <a:off x="3002007" y="2704703"/>
            <a:ext cx="4953794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uora yhdysviiva 9"/>
          <p:cNvCxnSpPr/>
          <p:nvPr userDrawn="1"/>
        </p:nvCxnSpPr>
        <p:spPr>
          <a:xfrm rot="5400000">
            <a:off x="4766472" y="2704306"/>
            <a:ext cx="4954588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uora yhdysviiva 9"/>
          <p:cNvCxnSpPr/>
          <p:nvPr userDrawn="1"/>
        </p:nvCxnSpPr>
        <p:spPr>
          <a:xfrm rot="10800000">
            <a:off x="1970530" y="2667000"/>
            <a:ext cx="1763271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kstiruutu 16"/>
          <p:cNvSpPr txBox="1"/>
          <p:nvPr userDrawn="1"/>
        </p:nvSpPr>
        <p:spPr>
          <a:xfrm>
            <a:off x="196581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7. Kumppanit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4" name="Tekstiruutu 16"/>
          <p:cNvSpPr txBox="1"/>
          <p:nvPr userDrawn="1"/>
        </p:nvSpPr>
        <p:spPr>
          <a:xfrm>
            <a:off x="1991873" y="271790"/>
            <a:ext cx="1676400" cy="369332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5. Tärkeät </a:t>
            </a:r>
          </a:p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tehtävät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5" name="Tekstiruutu 16"/>
          <p:cNvSpPr txBox="1"/>
          <p:nvPr userDrawn="1"/>
        </p:nvSpPr>
        <p:spPr>
          <a:xfrm>
            <a:off x="3767308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4.Arvolupaus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6" name="Tekstiruutu 16"/>
          <p:cNvSpPr txBox="1"/>
          <p:nvPr userDrawn="1"/>
        </p:nvSpPr>
        <p:spPr>
          <a:xfrm>
            <a:off x="5532070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2. Asiakassuhteet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7" name="Tekstiruutu 16"/>
          <p:cNvSpPr txBox="1"/>
          <p:nvPr userDrawn="1"/>
        </p:nvSpPr>
        <p:spPr>
          <a:xfrm>
            <a:off x="7286159" y="271790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1. Asiakasryhmä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8" name="Tekstiruutu 16"/>
          <p:cNvSpPr txBox="1"/>
          <p:nvPr userDrawn="1"/>
        </p:nvSpPr>
        <p:spPr>
          <a:xfrm>
            <a:off x="1991873" y="2700512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5. Ydinresurssit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39" name="Tekstiruutu 16"/>
          <p:cNvSpPr txBox="1"/>
          <p:nvPr userDrawn="1"/>
        </p:nvSpPr>
        <p:spPr>
          <a:xfrm>
            <a:off x="5532070" y="2700512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3. Kanavat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cxnSp>
        <p:nvCxnSpPr>
          <p:cNvPr id="41" name="Suora yhdysviiva 9"/>
          <p:cNvCxnSpPr/>
          <p:nvPr userDrawn="1"/>
        </p:nvCxnSpPr>
        <p:spPr>
          <a:xfrm rot="10800000">
            <a:off x="5475729" y="2667000"/>
            <a:ext cx="1763271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kstiruutu 16"/>
          <p:cNvSpPr txBox="1"/>
          <p:nvPr userDrawn="1"/>
        </p:nvSpPr>
        <p:spPr>
          <a:xfrm>
            <a:off x="195092" y="5214118"/>
            <a:ext cx="16764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8. Kulurakenne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sp>
        <p:nvSpPr>
          <p:cNvPr id="43" name="Tekstiruutu 16"/>
          <p:cNvSpPr txBox="1"/>
          <p:nvPr userDrawn="1"/>
        </p:nvSpPr>
        <p:spPr>
          <a:xfrm>
            <a:off x="4724400" y="5214118"/>
            <a:ext cx="2209800" cy="24622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l"/>
            <a:r>
              <a:rPr lang="fi-FI" sz="1000" b="1" i="1" cap="small" dirty="0" smtClean="0">
                <a:solidFill>
                  <a:schemeClr val="tx1"/>
                </a:solidFill>
              </a:rPr>
              <a:t>9. Vaikuttavuus ja mittarit</a:t>
            </a:r>
            <a:endParaRPr lang="fi-FI" sz="500" b="1" i="1" cap="small" dirty="0">
              <a:solidFill>
                <a:schemeClr val="tx1"/>
              </a:solidFill>
            </a:endParaRPr>
          </a:p>
        </p:txBody>
      </p:sp>
      <p:pic>
        <p:nvPicPr>
          <p:cNvPr id="46" name="Picture 4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6844" y="281721"/>
            <a:ext cx="310800" cy="305981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05400" y="282902"/>
            <a:ext cx="304800" cy="389861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34400" y="5225902"/>
            <a:ext cx="381000" cy="407582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4400" y="293852"/>
            <a:ext cx="428800" cy="332058"/>
          </a:xfrm>
          <a:prstGeom prst="rect">
            <a:avLst/>
          </a:prstGeom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49699" y="282902"/>
            <a:ext cx="314251" cy="304800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9444" y="2710353"/>
            <a:ext cx="387350" cy="387350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08852" y="293851"/>
            <a:ext cx="319200" cy="304800"/>
          </a:xfrm>
          <a:prstGeom prst="rect">
            <a:avLst/>
          </a:prstGeom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289339" y="5257800"/>
            <a:ext cx="332088" cy="381000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68948" y="2699847"/>
            <a:ext cx="347957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44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 rot="5400000">
            <a:off x="1508125" y="3997325"/>
            <a:ext cx="5519738" cy="1587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rot="10800000">
            <a:off x="2" y="4648200"/>
            <a:ext cx="4267199" cy="1588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 rot="10800000">
            <a:off x="4267201" y="3733801"/>
            <a:ext cx="4876801" cy="1"/>
          </a:xfrm>
          <a:prstGeom prst="line">
            <a:avLst/>
          </a:prstGeom>
          <a:ln w="25400" cap="flat" cmpd="sng" algn="ctr">
            <a:solidFill>
              <a:srgbClr val="002E63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" name="Group 24"/>
          <p:cNvGrpSpPr>
            <a:grpSpLocks/>
          </p:cNvGrpSpPr>
          <p:nvPr userDrawn="1"/>
        </p:nvGrpSpPr>
        <p:grpSpPr bwMode="auto">
          <a:xfrm>
            <a:off x="4352925" y="3954224"/>
            <a:ext cx="528638" cy="523875"/>
            <a:chOff x="4660595" y="3300006"/>
            <a:chExt cx="528485" cy="523009"/>
          </a:xfrm>
        </p:grpSpPr>
        <p:sp>
          <p:nvSpPr>
            <p:cNvPr id="10" name="Plus 9"/>
            <p:cNvSpPr/>
            <p:nvPr/>
          </p:nvSpPr>
          <p:spPr>
            <a:xfrm>
              <a:off x="4708206" y="3357062"/>
              <a:ext cx="431675" cy="432672"/>
            </a:xfrm>
            <a:prstGeom prst="mathPlus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660595" y="3300006"/>
              <a:ext cx="528485" cy="523009"/>
            </a:xfrm>
            <a:prstGeom prst="roundRect">
              <a:avLst/>
            </a:prstGeom>
            <a:noFill/>
            <a:ln w="571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grpSp>
        <p:nvGrpSpPr>
          <p:cNvPr id="12" name="Group 23"/>
          <p:cNvGrpSpPr>
            <a:grpSpLocks/>
          </p:cNvGrpSpPr>
          <p:nvPr userDrawn="1"/>
        </p:nvGrpSpPr>
        <p:grpSpPr bwMode="auto">
          <a:xfrm>
            <a:off x="4343400" y="5547618"/>
            <a:ext cx="528638" cy="522287"/>
            <a:chOff x="4650843" y="4887634"/>
            <a:chExt cx="528485" cy="523009"/>
          </a:xfrm>
        </p:grpSpPr>
        <p:sp>
          <p:nvSpPr>
            <p:cNvPr id="13" name="Minus 12"/>
            <p:cNvSpPr/>
            <p:nvPr/>
          </p:nvSpPr>
          <p:spPr>
            <a:xfrm>
              <a:off x="4673062" y="4909890"/>
              <a:ext cx="488808" cy="488036"/>
            </a:xfrm>
            <a:prstGeom prst="mathMinus">
              <a:avLst/>
            </a:prstGeom>
            <a:solidFill>
              <a:srgbClr val="FF0000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4650843" y="4887634"/>
              <a:ext cx="528485" cy="523009"/>
            </a:xfrm>
            <a:prstGeom prst="roundRect">
              <a:avLst/>
            </a:prstGeom>
            <a:noFill/>
            <a:ln w="57150" cap="flat" cmpd="sng" algn="ctr">
              <a:solidFill>
                <a:schemeClr val="bg1">
                  <a:lumMod val="6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</p:grpSp>
      <p:sp>
        <p:nvSpPr>
          <p:cNvPr id="15" name="Title 1"/>
          <p:cNvSpPr txBox="1">
            <a:spLocks/>
          </p:cNvSpPr>
          <p:nvPr userDrawn="1"/>
        </p:nvSpPr>
        <p:spPr bwMode="auto">
          <a:xfrm>
            <a:off x="0" y="0"/>
            <a:ext cx="1752600" cy="2286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Skenaario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udjettipuu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43000" y="63500"/>
            <a:ext cx="6972300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6200000">
            <a:off x="1222943" y="-1063057"/>
            <a:ext cx="6705600" cy="90095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631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äli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 descr="ribbon_kansisiv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1649" y="3796906"/>
            <a:ext cx="3812351" cy="306109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825200"/>
            <a:ext cx="7297200" cy="1468800"/>
          </a:xfrm>
        </p:spPr>
        <p:txBody>
          <a:bodyPr rIns="90000"/>
          <a:lstStyle/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3301200"/>
            <a:ext cx="6102000" cy="1638000"/>
          </a:xfrm>
        </p:spPr>
        <p:txBody>
          <a:bodyPr>
            <a:normAutofit/>
          </a:bodyPr>
          <a:lstStyle>
            <a:lvl1pPr marL="0" indent="0" algn="l">
              <a:buNone/>
              <a:defRPr sz="26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  <p:sp>
        <p:nvSpPr>
          <p:cNvPr id="12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pic>
        <p:nvPicPr>
          <p:cNvPr id="13" name="Picture 6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571687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Väliotsikkodia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6" descr="otsikko_kuva_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4526280"/>
          </a:xfrm>
          <a:prstGeom prst="rect">
            <a:avLst/>
          </a:prstGeom>
        </p:spPr>
      </p:pic>
      <p:pic>
        <p:nvPicPr>
          <p:cNvPr id="13" name="Picture 8" descr="ribbon_kansisivu.jpg"/>
          <p:cNvPicPr>
            <a:picLocks noChangeAspect="1"/>
          </p:cNvPicPr>
          <p:nvPr/>
        </p:nvPicPr>
        <p:blipFill>
          <a:blip r:embed="rId3"/>
          <a:srcRect r="13860"/>
          <a:stretch>
            <a:fillRect/>
          </a:stretch>
        </p:blipFill>
        <p:spPr>
          <a:xfrm>
            <a:off x="6855070" y="4724400"/>
            <a:ext cx="2288930" cy="2133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4550400"/>
            <a:ext cx="7239600" cy="1044000"/>
          </a:xfrm>
        </p:spPr>
        <p:txBody>
          <a:bodyPr rIns="90000" anchor="b" anchorCtr="0"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400" y="5594400"/>
            <a:ext cx="7239600" cy="8280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000">
                <a:solidFill>
                  <a:srgbClr val="00A6D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  <p:sp>
        <p:nvSpPr>
          <p:cNvPr id="14" name="Rectangle 9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16" name="Rectangle 5"/>
          <p:cNvSpPr/>
          <p:nvPr/>
        </p:nvSpPr>
        <p:spPr>
          <a:xfrm rot="10800000" flipV="1">
            <a:off x="0" y="4508280"/>
            <a:ext cx="9144000" cy="36000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baseline="30000" dirty="0"/>
          </a:p>
        </p:txBody>
      </p:sp>
      <p:pic>
        <p:nvPicPr>
          <p:cNvPr id="15" name="Picture 11" descr="logo.wm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5773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äliotsikkodia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400" y="1628800"/>
            <a:ext cx="7779600" cy="1360800"/>
          </a:xfrm>
        </p:spPr>
        <p:txBody>
          <a:bodyPr anchor="t"/>
          <a:lstStyle>
            <a:lvl1pPr algn="ctr">
              <a:defRPr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33996" y="5445224"/>
            <a:ext cx="3672408" cy="349072"/>
          </a:xfrm>
        </p:spPr>
        <p:txBody>
          <a:bodyPr anchor="b" anchorCtr="0">
            <a:normAutofit/>
          </a:bodyPr>
          <a:lstStyle>
            <a:lvl1pPr marL="0" indent="0" algn="ctr">
              <a:buNone/>
              <a:defRPr sz="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 dirty="0"/>
          </a:p>
        </p:txBody>
      </p:sp>
      <p:pic>
        <p:nvPicPr>
          <p:cNvPr id="7" name="Picture 7" descr="ribbon_sisaltosivu-1.jp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71558" y="4521200"/>
            <a:ext cx="2572442" cy="2336799"/>
          </a:xfrm>
          <a:prstGeom prst="rect">
            <a:avLst/>
          </a:prstGeom>
        </p:spPr>
      </p:pic>
      <p:sp>
        <p:nvSpPr>
          <p:cNvPr id="8" name="Rectangle 6"/>
          <p:cNvSpPr/>
          <p:nvPr userDrawn="1"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16" descr="logo.wmf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773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7" descr="ribbon_sisaltosivu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1558" y="4521200"/>
            <a:ext cx="2572442" cy="23367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8" name="Rectangle 6"/>
          <p:cNvSpPr/>
          <p:nvPr/>
        </p:nvSpPr>
        <p:spPr>
          <a:xfrm>
            <a:off x="0" y="6722534"/>
            <a:ext cx="9144000" cy="141805"/>
          </a:xfrm>
          <a:prstGeom prst="rect">
            <a:avLst/>
          </a:prstGeom>
          <a:gradFill>
            <a:gsLst>
              <a:gs pos="50000">
                <a:srgbClr val="002E63"/>
              </a:gs>
              <a:gs pos="100000">
                <a:srgbClr val="00A6D6"/>
              </a:gs>
            </a:gsLst>
            <a:lin ang="10800000" scaled="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9" name="Picture 16" descr="logo.wm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605" y="6272940"/>
            <a:ext cx="1549908" cy="3703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160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uora yhdysviiva 6"/>
          <p:cNvCxnSpPr/>
          <p:nvPr userDrawn="1"/>
        </p:nvCxnSpPr>
        <p:spPr>
          <a:xfrm>
            <a:off x="0" y="5517232"/>
            <a:ext cx="9144000" cy="0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uora yhdysviiva 7"/>
          <p:cNvCxnSpPr/>
          <p:nvPr userDrawn="1"/>
        </p:nvCxnSpPr>
        <p:spPr>
          <a:xfrm>
            <a:off x="0" y="0"/>
            <a:ext cx="9144000" cy="5373216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uora yhdysviiva 8"/>
          <p:cNvCxnSpPr/>
          <p:nvPr userDrawn="1"/>
        </p:nvCxnSpPr>
        <p:spPr>
          <a:xfrm flipV="1">
            <a:off x="0" y="0"/>
            <a:ext cx="9144000" cy="5373216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Ellipsi 9"/>
          <p:cNvSpPr/>
          <p:nvPr userDrawn="1"/>
        </p:nvSpPr>
        <p:spPr>
          <a:xfrm>
            <a:off x="3851920" y="2132856"/>
            <a:ext cx="1440160" cy="1440160"/>
          </a:xfrm>
          <a:prstGeom prst="ellipse">
            <a:avLst/>
          </a:prstGeom>
          <a:solidFill>
            <a:srgbClr val="012054"/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17" name="Suora yhdysviiva 16"/>
          <p:cNvCxnSpPr/>
          <p:nvPr userDrawn="1"/>
        </p:nvCxnSpPr>
        <p:spPr>
          <a:xfrm rot="5400000" flipH="1" flipV="1">
            <a:off x="4018620" y="6187988"/>
            <a:ext cx="1250776" cy="1588"/>
          </a:xfrm>
          <a:prstGeom prst="line">
            <a:avLst/>
          </a:prstGeom>
          <a:ln w="25400" cap="flat" cmpd="sng" algn="ctr">
            <a:solidFill>
              <a:schemeClr val="accent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8" name="Kuva 1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210050" y="2434084"/>
            <a:ext cx="723900" cy="850900"/>
          </a:xfrm>
          <a:prstGeom prst="rect">
            <a:avLst/>
          </a:prstGeom>
        </p:spPr>
      </p:pic>
      <p:sp>
        <p:nvSpPr>
          <p:cNvPr id="11" name="Tekstiruutu 16"/>
          <p:cNvSpPr txBox="1"/>
          <p:nvPr userDrawn="1"/>
        </p:nvSpPr>
        <p:spPr>
          <a:xfrm>
            <a:off x="3563888" y="620688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/>
              <a:t>Ajattelee ja tuntee</a:t>
            </a:r>
            <a:r>
              <a:rPr lang="fi-FI" sz="1400" i="1" dirty="0" smtClean="0"/>
              <a:t>?</a:t>
            </a:r>
            <a:endParaRPr lang="fi-FI" sz="900" b="0" i="1" dirty="0"/>
          </a:p>
        </p:txBody>
      </p:sp>
      <p:sp>
        <p:nvSpPr>
          <p:cNvPr id="12" name="Tekstiruutu 16"/>
          <p:cNvSpPr txBox="1"/>
          <p:nvPr userDrawn="1"/>
        </p:nvSpPr>
        <p:spPr>
          <a:xfrm>
            <a:off x="6477000" y="2514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Näkee?</a:t>
            </a:r>
            <a:endParaRPr lang="fi-FI" sz="900" b="0" i="1" dirty="0"/>
          </a:p>
        </p:txBody>
      </p:sp>
      <p:sp>
        <p:nvSpPr>
          <p:cNvPr id="13" name="Tekstiruutu 16"/>
          <p:cNvSpPr txBox="1"/>
          <p:nvPr userDrawn="1"/>
        </p:nvSpPr>
        <p:spPr>
          <a:xfrm>
            <a:off x="3581400" y="4038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Sanoo ja tekee?</a:t>
            </a:r>
            <a:endParaRPr lang="fi-FI" sz="900" b="0" i="1" dirty="0"/>
          </a:p>
        </p:txBody>
      </p:sp>
      <p:sp>
        <p:nvSpPr>
          <p:cNvPr id="14" name="Tekstiruutu 16"/>
          <p:cNvSpPr txBox="1"/>
          <p:nvPr userDrawn="1"/>
        </p:nvSpPr>
        <p:spPr>
          <a:xfrm>
            <a:off x="457200" y="2514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Kuulee?</a:t>
            </a:r>
            <a:endParaRPr lang="fi-FI" sz="900" b="0" i="1" dirty="0"/>
          </a:p>
        </p:txBody>
      </p:sp>
      <p:sp>
        <p:nvSpPr>
          <p:cNvPr id="15" name="Tekstiruutu 16"/>
          <p:cNvSpPr txBox="1"/>
          <p:nvPr userDrawn="1"/>
        </p:nvSpPr>
        <p:spPr>
          <a:xfrm>
            <a:off x="76200" y="5562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Kipupisteet</a:t>
            </a:r>
            <a:endParaRPr lang="fi-FI" sz="900" b="0" i="1" dirty="0"/>
          </a:p>
        </p:txBody>
      </p:sp>
      <p:sp>
        <p:nvSpPr>
          <p:cNvPr id="16" name="Tekstiruutu 16"/>
          <p:cNvSpPr txBox="1"/>
          <p:nvPr userDrawn="1"/>
        </p:nvSpPr>
        <p:spPr>
          <a:xfrm>
            <a:off x="4706888" y="5562600"/>
            <a:ext cx="2074912" cy="307777"/>
          </a:xfrm>
          <a:prstGeom prst="rect">
            <a:avLst/>
          </a:prstGeom>
          <a:solidFill>
            <a:srgbClr val="0092D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1400" i="1" dirty="0" smtClean="0"/>
              <a:t>Onnistumiset</a:t>
            </a:r>
            <a:endParaRPr lang="fi-FI" sz="900" b="0" i="1" dirty="0"/>
          </a:p>
        </p:txBody>
      </p:sp>
      <p:sp>
        <p:nvSpPr>
          <p:cNvPr id="19" name="Rectangle 18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995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75803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uorakulmio 49"/>
          <p:cNvSpPr/>
          <p:nvPr userDrawn="1"/>
        </p:nvSpPr>
        <p:spPr>
          <a:xfrm>
            <a:off x="0" y="4509120"/>
            <a:ext cx="9144000" cy="234888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0" name="TextBox 14"/>
          <p:cNvSpPr txBox="1">
            <a:spLocks noChangeArrowheads="1"/>
          </p:cNvSpPr>
          <p:nvPr userDrawn="1"/>
        </p:nvSpPr>
        <p:spPr bwMode="auto">
          <a:xfrm>
            <a:off x="4847456" y="4572000"/>
            <a:ext cx="437274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ts val="425"/>
              </a:spcBef>
            </a:pPr>
            <a:r>
              <a:rPr lang="fi-FI" sz="1400" b="1" dirty="0" smtClean="0">
                <a:solidFill>
                  <a:prstClr val="black"/>
                </a:solidFill>
                <a:latin typeface="Arial"/>
                <a:cs typeface="Arial"/>
              </a:rPr>
              <a:t>Asiakaskokemuksen keskeiset rakennuspalikat</a:t>
            </a:r>
            <a:endParaRPr lang="fi-FI" sz="140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TextBox 15"/>
          <p:cNvSpPr txBox="1">
            <a:spLocks noChangeArrowheads="1"/>
          </p:cNvSpPr>
          <p:nvPr userDrawn="1"/>
        </p:nvSpPr>
        <p:spPr bwMode="auto">
          <a:xfrm>
            <a:off x="141287" y="4572000"/>
            <a:ext cx="19161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fi-FI" sz="1400" b="1" dirty="0">
                <a:solidFill>
                  <a:srgbClr val="000000"/>
                </a:solidFill>
                <a:latin typeface="Arial" pitchFamily="8" charset="0"/>
                <a:ea typeface="Arial" pitchFamily="8" charset="0"/>
                <a:cs typeface="Arial" pitchFamily="8" charset="0"/>
              </a:rPr>
              <a:t>Profiilin painotukset</a:t>
            </a:r>
            <a:endParaRPr lang="fi-FI" sz="1400" dirty="0">
              <a:solidFill>
                <a:srgbClr val="000000"/>
              </a:solidFill>
              <a:latin typeface="Arial" pitchFamily="8" charset="0"/>
              <a:ea typeface="Arial" pitchFamily="8" charset="0"/>
              <a:cs typeface="Arial" pitchFamily="8" charset="0"/>
            </a:endParaRPr>
          </a:p>
        </p:txBody>
      </p:sp>
      <p:cxnSp>
        <p:nvCxnSpPr>
          <p:cNvPr id="51" name="Suora yhdysviiva 50"/>
          <p:cNvCxnSpPr/>
          <p:nvPr userDrawn="1"/>
        </p:nvCxnSpPr>
        <p:spPr>
          <a:xfrm flipV="1">
            <a:off x="4800600" y="4653136"/>
            <a:ext cx="0" cy="2016224"/>
          </a:xfrm>
          <a:prstGeom prst="line">
            <a:avLst/>
          </a:prstGeom>
          <a:ln w="254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34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86712" y="499224"/>
            <a:ext cx="8991600" cy="1588"/>
          </a:xfrm>
          <a:prstGeom prst="line">
            <a:avLst/>
          </a:prstGeom>
          <a:ln w="1905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 userDrawn="1"/>
        </p:nvGrpSpPr>
        <p:grpSpPr>
          <a:xfrm>
            <a:off x="0" y="713199"/>
            <a:ext cx="9078381" cy="277401"/>
            <a:chOff x="0" y="1153343"/>
            <a:chExt cx="9078381" cy="277401"/>
          </a:xfrm>
        </p:grpSpPr>
        <p:sp>
          <p:nvSpPr>
            <p:cNvPr id="3" name="Pentagon 2"/>
            <p:cNvSpPr/>
            <p:nvPr userDrawn="1"/>
          </p:nvSpPr>
          <p:spPr>
            <a:xfrm>
              <a:off x="762000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4" name="Pentagon 3"/>
            <p:cNvSpPr/>
            <p:nvPr userDrawn="1"/>
          </p:nvSpPr>
          <p:spPr>
            <a:xfrm>
              <a:off x="3037327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5" name="Pentagon 4"/>
            <p:cNvSpPr/>
            <p:nvPr userDrawn="1"/>
          </p:nvSpPr>
          <p:spPr>
            <a:xfrm>
              <a:off x="5312654" y="1164344"/>
              <a:ext cx="22098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6" name="Pentagon 5"/>
            <p:cNvSpPr/>
            <p:nvPr userDrawn="1"/>
          </p:nvSpPr>
          <p:spPr>
            <a:xfrm>
              <a:off x="7587981" y="1164344"/>
              <a:ext cx="1490400" cy="266400"/>
            </a:xfrm>
            <a:prstGeom prst="homePlat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noProof="0"/>
            </a:p>
          </p:txBody>
        </p:sp>
        <p:sp>
          <p:nvSpPr>
            <p:cNvPr id="9" name="TextBox 8"/>
            <p:cNvSpPr txBox="1"/>
            <p:nvPr userDrawn="1"/>
          </p:nvSpPr>
          <p:spPr>
            <a:xfrm>
              <a:off x="0" y="1153343"/>
              <a:ext cx="710557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i-FI" sz="1100" noProof="0" smtClean="0"/>
                <a:t>Vaiheet</a:t>
              </a:r>
              <a:endParaRPr lang="fi-FI" sz="1100" noProof="0"/>
            </a:p>
          </p:txBody>
        </p:sp>
      </p:grpSp>
      <p:sp>
        <p:nvSpPr>
          <p:cNvPr id="12" name="TextBox 11"/>
          <p:cNvSpPr txBox="1"/>
          <p:nvPr userDrawn="1"/>
        </p:nvSpPr>
        <p:spPr>
          <a:xfrm>
            <a:off x="0" y="6062990"/>
            <a:ext cx="82930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smtClean="0"/>
              <a:t>Kokemus</a:t>
            </a:r>
            <a:endParaRPr lang="fi-FI" sz="1100" noProof="0"/>
          </a:p>
        </p:txBody>
      </p:sp>
      <p:cxnSp>
        <p:nvCxnSpPr>
          <p:cNvPr id="29" name="Curved Connector 28"/>
          <p:cNvCxnSpPr>
            <a:endCxn id="77" idx="1"/>
          </p:cNvCxnSpPr>
          <p:nvPr userDrawn="1"/>
        </p:nvCxnSpPr>
        <p:spPr>
          <a:xfrm rot="16200000" flipH="1">
            <a:off x="152400" y="2285999"/>
            <a:ext cx="1698719" cy="479518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diamond" w="lg" len="lg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Curved Connector 32"/>
          <p:cNvCxnSpPr>
            <a:stCxn id="102" idx="1"/>
            <a:endCxn id="77" idx="5"/>
          </p:cNvCxnSpPr>
          <p:nvPr userDrawn="1"/>
        </p:nvCxnSpPr>
        <p:spPr>
          <a:xfrm rot="16200000" flipV="1">
            <a:off x="1120682" y="3711482"/>
            <a:ext cx="1416236" cy="959036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Curved Connector 36"/>
          <p:cNvCxnSpPr>
            <a:stCxn id="106" idx="2"/>
            <a:endCxn id="102" idx="6"/>
          </p:cNvCxnSpPr>
          <p:nvPr userDrawn="1"/>
        </p:nvCxnSpPr>
        <p:spPr>
          <a:xfrm rot="10800000" flipV="1">
            <a:off x="2438400" y="1524000"/>
            <a:ext cx="533400" cy="34290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>
            <a:stCxn id="106" idx="6"/>
            <a:endCxn id="110" idx="0"/>
          </p:cNvCxnSpPr>
          <p:nvPr userDrawn="1"/>
        </p:nvCxnSpPr>
        <p:spPr>
          <a:xfrm>
            <a:off x="3124200" y="1524000"/>
            <a:ext cx="992089" cy="1696248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0"/>
          <p:cNvCxnSpPr>
            <a:stCxn id="110" idx="4"/>
            <a:endCxn id="85" idx="2"/>
          </p:cNvCxnSpPr>
          <p:nvPr userDrawn="1"/>
        </p:nvCxnSpPr>
        <p:spPr>
          <a:xfrm rot="16200000" flipH="1">
            <a:off x="3477768" y="4011168"/>
            <a:ext cx="1732752" cy="455711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Curved Connector 40"/>
          <p:cNvCxnSpPr>
            <a:stCxn id="85" idx="6"/>
            <a:endCxn id="117" idx="2"/>
          </p:cNvCxnSpPr>
          <p:nvPr userDrawn="1"/>
        </p:nvCxnSpPr>
        <p:spPr>
          <a:xfrm flipV="1">
            <a:off x="4724400" y="1524000"/>
            <a:ext cx="609600" cy="3581400"/>
          </a:xfrm>
          <a:prstGeom prst="curvedConnector3">
            <a:avLst>
              <a:gd name="adj1" fmla="val 21987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urved Connector 40"/>
          <p:cNvCxnSpPr>
            <a:endCxn id="117" idx="4"/>
          </p:cNvCxnSpPr>
          <p:nvPr userDrawn="1"/>
        </p:nvCxnSpPr>
        <p:spPr>
          <a:xfrm rot="16200000" flipV="1">
            <a:off x="5219700" y="1790700"/>
            <a:ext cx="1143000" cy="7620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Curved Connector 40"/>
          <p:cNvCxnSpPr>
            <a:stCxn id="123" idx="0"/>
            <a:endCxn id="121" idx="4"/>
          </p:cNvCxnSpPr>
          <p:nvPr userDrawn="1"/>
        </p:nvCxnSpPr>
        <p:spPr>
          <a:xfrm rot="16200000" flipV="1">
            <a:off x="5867400" y="3200400"/>
            <a:ext cx="1066800" cy="45720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Curved Connector 40"/>
          <p:cNvCxnSpPr>
            <a:stCxn id="126" idx="2"/>
            <a:endCxn id="123" idx="4"/>
          </p:cNvCxnSpPr>
          <p:nvPr userDrawn="1"/>
        </p:nvCxnSpPr>
        <p:spPr>
          <a:xfrm rot="10800000">
            <a:off x="6629400" y="4114800"/>
            <a:ext cx="685800" cy="990600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urved Connector 40"/>
          <p:cNvCxnSpPr>
            <a:stCxn id="126" idx="7"/>
            <a:endCxn id="129" idx="2"/>
          </p:cNvCxnSpPr>
          <p:nvPr userDrawn="1"/>
        </p:nvCxnSpPr>
        <p:spPr>
          <a:xfrm rot="5400000" flipH="1" flipV="1">
            <a:off x="5845082" y="3124200"/>
            <a:ext cx="3527518" cy="327118"/>
          </a:xfrm>
          <a:prstGeom prst="curvedConnector2">
            <a:avLst/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urved Connector 40"/>
          <p:cNvCxnSpPr>
            <a:endCxn id="129" idx="5"/>
          </p:cNvCxnSpPr>
          <p:nvPr userDrawn="1"/>
        </p:nvCxnSpPr>
        <p:spPr>
          <a:xfrm rot="16200000" flipV="1">
            <a:off x="7330983" y="2149382"/>
            <a:ext cx="2155919" cy="1012920"/>
          </a:xfrm>
          <a:prstGeom prst="curvedConnector3">
            <a:avLst>
              <a:gd name="adj1" fmla="val 50000"/>
            </a:avLst>
          </a:prstGeom>
          <a:ln w="127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triangl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 userDrawn="1"/>
        </p:nvCxnSpPr>
        <p:spPr>
          <a:xfrm>
            <a:off x="76200" y="5562600"/>
            <a:ext cx="8991600" cy="1588"/>
          </a:xfrm>
          <a:prstGeom prst="line">
            <a:avLst/>
          </a:prstGeom>
          <a:ln w="25400" cap="flat" cmpd="sng" algn="ctr">
            <a:solidFill>
              <a:schemeClr val="bg1">
                <a:lumMod val="50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 userDrawn="1"/>
        </p:nvCxnSpPr>
        <p:spPr>
          <a:xfrm>
            <a:off x="914400" y="6205047"/>
            <a:ext cx="8077200" cy="1588"/>
          </a:xfrm>
          <a:prstGeom prst="line">
            <a:avLst/>
          </a:prstGeom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Oval 75"/>
          <p:cNvSpPr/>
          <p:nvPr userDrawn="1"/>
        </p:nvSpPr>
        <p:spPr>
          <a:xfrm>
            <a:off x="839689" y="2362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 userDrawn="1"/>
        </p:nvSpPr>
        <p:spPr>
          <a:xfrm>
            <a:off x="1219200" y="3352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Oval 77"/>
          <p:cNvSpPr/>
          <p:nvPr userDrawn="1"/>
        </p:nvSpPr>
        <p:spPr>
          <a:xfrm>
            <a:off x="14478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Oval 78"/>
          <p:cNvSpPr/>
          <p:nvPr userDrawn="1"/>
        </p:nvSpPr>
        <p:spPr>
          <a:xfrm>
            <a:off x="2057400" y="4267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 userDrawn="1"/>
        </p:nvSpPr>
        <p:spPr>
          <a:xfrm>
            <a:off x="2569454" y="4038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Oval 80"/>
          <p:cNvSpPr/>
          <p:nvPr userDrawn="1"/>
        </p:nvSpPr>
        <p:spPr>
          <a:xfrm>
            <a:off x="2643890" y="2590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2" name="Oval 81"/>
          <p:cNvSpPr/>
          <p:nvPr userDrawn="1"/>
        </p:nvSpPr>
        <p:spPr>
          <a:xfrm>
            <a:off x="3581400" y="1752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3" name="Oval 82"/>
          <p:cNvSpPr/>
          <p:nvPr userDrawn="1"/>
        </p:nvSpPr>
        <p:spPr>
          <a:xfrm>
            <a:off x="3919708" y="2438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4" name="Oval 83"/>
          <p:cNvSpPr/>
          <p:nvPr userDrawn="1"/>
        </p:nvSpPr>
        <p:spPr>
          <a:xfrm>
            <a:off x="4114800" y="41910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Oval 84"/>
          <p:cNvSpPr/>
          <p:nvPr userDrawn="1"/>
        </p:nvSpPr>
        <p:spPr>
          <a:xfrm>
            <a:off x="4572000" y="5029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6" name="Oval 85"/>
          <p:cNvSpPr/>
          <p:nvPr userDrawn="1"/>
        </p:nvSpPr>
        <p:spPr>
          <a:xfrm>
            <a:off x="4755869" y="4171152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7" name="Oval 86"/>
          <p:cNvSpPr/>
          <p:nvPr userDrawn="1"/>
        </p:nvSpPr>
        <p:spPr>
          <a:xfrm>
            <a:off x="4789927" y="3124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Oval 87"/>
          <p:cNvSpPr/>
          <p:nvPr userDrawn="1"/>
        </p:nvSpPr>
        <p:spPr>
          <a:xfrm>
            <a:off x="4910308" y="2146156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Oval 88"/>
          <p:cNvSpPr/>
          <p:nvPr userDrawn="1"/>
        </p:nvSpPr>
        <p:spPr>
          <a:xfrm>
            <a:off x="5791200" y="21336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0" name="Oval 89"/>
          <p:cNvSpPr/>
          <p:nvPr userDrawn="1"/>
        </p:nvSpPr>
        <p:spPr>
          <a:xfrm>
            <a:off x="6324600" y="3352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1" name="Oval 90"/>
          <p:cNvSpPr/>
          <p:nvPr userDrawn="1"/>
        </p:nvSpPr>
        <p:spPr>
          <a:xfrm>
            <a:off x="6705600" y="4648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Oval 91"/>
          <p:cNvSpPr/>
          <p:nvPr userDrawn="1"/>
        </p:nvSpPr>
        <p:spPr>
          <a:xfrm>
            <a:off x="73914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3" name="Oval 92"/>
          <p:cNvSpPr/>
          <p:nvPr userDrawn="1"/>
        </p:nvSpPr>
        <p:spPr>
          <a:xfrm>
            <a:off x="7467600" y="2438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4" name="Oval 93"/>
          <p:cNvSpPr/>
          <p:nvPr userDrawn="1"/>
        </p:nvSpPr>
        <p:spPr>
          <a:xfrm>
            <a:off x="7946146" y="2819843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5" name="Picture 9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32" y="98541"/>
            <a:ext cx="640080" cy="304800"/>
          </a:xfrm>
          <a:prstGeom prst="rect">
            <a:avLst/>
          </a:prstGeom>
        </p:spPr>
      </p:pic>
      <p:pic>
        <p:nvPicPr>
          <p:cNvPr id="96" name="Picture 9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964" y="6286500"/>
            <a:ext cx="187036" cy="342900"/>
          </a:xfrm>
          <a:prstGeom prst="rect">
            <a:avLst/>
          </a:prstGeom>
        </p:spPr>
      </p:pic>
      <p:pic>
        <p:nvPicPr>
          <p:cNvPr id="97" name="Picture 9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4400" y="5867400"/>
            <a:ext cx="285950" cy="273050"/>
          </a:xfrm>
          <a:prstGeom prst="rect">
            <a:avLst/>
          </a:prstGeom>
        </p:spPr>
      </p:pic>
      <p:sp>
        <p:nvSpPr>
          <p:cNvPr id="102" name="Oval 101"/>
          <p:cNvSpPr/>
          <p:nvPr userDrawn="1"/>
        </p:nvSpPr>
        <p:spPr>
          <a:xfrm>
            <a:off x="2286000" y="4876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 userDrawn="1"/>
        </p:nvSpPr>
        <p:spPr>
          <a:xfrm>
            <a:off x="29718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 userDrawn="1"/>
        </p:nvSpPr>
        <p:spPr>
          <a:xfrm>
            <a:off x="4040089" y="3220248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/>
          <p:nvPr userDrawn="1"/>
        </p:nvSpPr>
        <p:spPr>
          <a:xfrm>
            <a:off x="53340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 userDrawn="1"/>
        </p:nvSpPr>
        <p:spPr>
          <a:xfrm>
            <a:off x="6096000" y="2743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 userDrawn="1"/>
        </p:nvSpPr>
        <p:spPr>
          <a:xfrm>
            <a:off x="6553200" y="39624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 userDrawn="1"/>
        </p:nvSpPr>
        <p:spPr>
          <a:xfrm>
            <a:off x="7315200" y="50292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/>
          <p:nvPr userDrawn="1"/>
        </p:nvSpPr>
        <p:spPr>
          <a:xfrm>
            <a:off x="7772400" y="1447800"/>
            <a:ext cx="152400" cy="152400"/>
          </a:xfrm>
          <a:prstGeom prst="ellipse">
            <a:avLst/>
          </a:prstGeom>
          <a:solidFill>
            <a:schemeClr val="bg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1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uorakulmio 16"/>
          <p:cNvSpPr/>
          <p:nvPr userDrawn="1"/>
        </p:nvSpPr>
        <p:spPr>
          <a:xfrm>
            <a:off x="467544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8" name="Suorakulmio 17"/>
          <p:cNvSpPr/>
          <p:nvPr userDrawn="1"/>
        </p:nvSpPr>
        <p:spPr>
          <a:xfrm>
            <a:off x="2555776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9" name="Suorakulmio 18"/>
          <p:cNvSpPr/>
          <p:nvPr userDrawn="1"/>
        </p:nvSpPr>
        <p:spPr>
          <a:xfrm>
            <a:off x="4644008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Suorakulmio 19"/>
          <p:cNvSpPr/>
          <p:nvPr userDrawn="1"/>
        </p:nvSpPr>
        <p:spPr>
          <a:xfrm>
            <a:off x="6732240" y="4572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5" name="Suorakulmio 24"/>
          <p:cNvSpPr/>
          <p:nvPr userDrawn="1"/>
        </p:nvSpPr>
        <p:spPr>
          <a:xfrm>
            <a:off x="467544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" name="Suorakulmio 25"/>
          <p:cNvSpPr/>
          <p:nvPr userDrawn="1"/>
        </p:nvSpPr>
        <p:spPr>
          <a:xfrm>
            <a:off x="2555776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7" name="Suorakulmio 26"/>
          <p:cNvSpPr/>
          <p:nvPr userDrawn="1"/>
        </p:nvSpPr>
        <p:spPr>
          <a:xfrm>
            <a:off x="4644008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8" name="Suorakulmio 27"/>
          <p:cNvSpPr/>
          <p:nvPr userDrawn="1"/>
        </p:nvSpPr>
        <p:spPr>
          <a:xfrm>
            <a:off x="6732240" y="3429000"/>
            <a:ext cx="1872208" cy="1872208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uorakulmio 19"/>
          <p:cNvSpPr/>
          <p:nvPr userDrawn="1"/>
        </p:nvSpPr>
        <p:spPr>
          <a:xfrm>
            <a:off x="6858000" y="2286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uorakulmio 19"/>
          <p:cNvSpPr/>
          <p:nvPr userDrawn="1"/>
        </p:nvSpPr>
        <p:spPr>
          <a:xfrm>
            <a:off x="6324600" y="22860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6" name="Suorakulmio 19"/>
          <p:cNvSpPr/>
          <p:nvPr userDrawn="1"/>
        </p:nvSpPr>
        <p:spPr>
          <a:xfrm>
            <a:off x="6858000" y="4343400"/>
            <a:ext cx="2133600" cy="2133600"/>
          </a:xfrm>
          <a:prstGeom prst="rect">
            <a:avLst/>
          </a:prstGeom>
          <a:noFill/>
          <a:ln w="9525">
            <a:solidFill>
              <a:srgbClr val="0120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739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 userDrawn="1"/>
        </p:nvSpPr>
        <p:spPr>
          <a:xfrm>
            <a:off x="0" y="5410200"/>
            <a:ext cx="9144000" cy="144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 userDrawn="1"/>
        </p:nvSpPr>
        <p:spPr>
          <a:xfrm>
            <a:off x="0" y="4082784"/>
            <a:ext cx="9144000" cy="1327416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10673" y="0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3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0" y="1219200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1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0" y="2652857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smtClean="0">
                <a:solidFill>
                  <a:schemeClr val="accent2"/>
                </a:solidFill>
              </a:rPr>
              <a:t>2</a:t>
            </a:r>
            <a:endParaRPr lang="fi-FI" sz="2000" b="1" noProof="0">
              <a:solidFill>
                <a:schemeClr val="accent2"/>
              </a:solidFill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0" y="4042071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dirty="0" smtClean="0">
                <a:solidFill>
                  <a:schemeClr val="accent2"/>
                </a:solidFill>
              </a:rPr>
              <a:t>4</a:t>
            </a:r>
            <a:endParaRPr lang="fi-FI" sz="2000" b="1" noProof="0" dirty="0">
              <a:solidFill>
                <a:schemeClr val="accent2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0" y="5325562"/>
            <a:ext cx="367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2000" b="1" noProof="0" smtClean="0">
                <a:solidFill>
                  <a:schemeClr val="accent2"/>
                </a:solidFill>
              </a:rPr>
              <a:t>5</a:t>
            </a:r>
            <a:endParaRPr lang="fi-FI" sz="2000" b="1" noProof="0">
              <a:solidFill>
                <a:schemeClr val="accent2"/>
              </a:solidFill>
            </a:endParaRPr>
          </a:p>
        </p:txBody>
      </p:sp>
      <p:sp>
        <p:nvSpPr>
          <p:cNvPr id="14" name="TextBox 13"/>
          <p:cNvSpPr txBox="1"/>
          <p:nvPr userDrawn="1"/>
        </p:nvSpPr>
        <p:spPr>
          <a:xfrm>
            <a:off x="228600" y="42688"/>
            <a:ext cx="147477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Fyysiset elementit</a:t>
            </a:r>
            <a:endParaRPr lang="fi-FI" sz="1100" noProof="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228600" y="1259654"/>
            <a:ext cx="212512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Asiakkaan polku palvelussa</a:t>
            </a:r>
            <a:endParaRPr lang="fi-FI" sz="1100" noProof="0" dirty="0"/>
          </a:p>
        </p:txBody>
      </p:sp>
      <p:sp>
        <p:nvSpPr>
          <p:cNvPr id="16" name="TextBox 15"/>
          <p:cNvSpPr txBox="1"/>
          <p:nvPr userDrawn="1"/>
        </p:nvSpPr>
        <p:spPr>
          <a:xfrm>
            <a:off x="228600" y="2671967"/>
            <a:ext cx="47128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smtClean="0"/>
              <a:t>Front-office, asiakaspalvelija, asiakkaalle näkyvä osa palvelusta</a:t>
            </a:r>
            <a:endParaRPr lang="fi-FI" sz="1100" noProof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28600" y="4062677"/>
            <a:ext cx="374702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100" noProof="0" dirty="0" smtClean="0"/>
              <a:t>Back-office</a:t>
            </a:r>
            <a:r>
              <a:rPr lang="fi-FI" sz="1100" noProof="0" dirty="0" smtClean="0"/>
              <a:t>, asiakkaalle näkymätön osa palvelusta</a:t>
            </a:r>
            <a:endParaRPr lang="fi-FI" sz="1100" noProof="0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228600" y="5366016"/>
            <a:ext cx="24134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1100" noProof="0" dirty="0" smtClean="0"/>
              <a:t>Tukitoiminnot ja</a:t>
            </a:r>
            <a:r>
              <a:rPr lang="fi-FI" sz="1100" baseline="0" noProof="0" dirty="0" smtClean="0"/>
              <a:t> päätöksenteko</a:t>
            </a:r>
            <a:endParaRPr lang="fi-FI" sz="1100" noProof="0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0" y="2514600"/>
            <a:ext cx="992579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700" cap="all" noProof="0" smtClean="0"/>
              <a:t>Vuorovaikutus</a:t>
            </a:r>
            <a:endParaRPr lang="fi-FI" sz="700" cap="all" noProof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0" y="3886200"/>
            <a:ext cx="992579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noAutofit/>
          </a:bodyPr>
          <a:lstStyle/>
          <a:p>
            <a:pPr algn="ctr"/>
            <a:r>
              <a:rPr lang="fi-FI" sz="700" cap="all" noProof="0" smtClean="0"/>
              <a:t>NÄKYVyys</a:t>
            </a:r>
            <a:endParaRPr lang="fi-FI" sz="700" cap="all" noProof="0"/>
          </a:p>
        </p:txBody>
      </p:sp>
      <p:sp>
        <p:nvSpPr>
          <p:cNvPr id="22" name="TextBox 21"/>
          <p:cNvSpPr txBox="1"/>
          <p:nvPr userDrawn="1"/>
        </p:nvSpPr>
        <p:spPr>
          <a:xfrm>
            <a:off x="0" y="5210145"/>
            <a:ext cx="1467068" cy="20005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fi-FI" sz="700" cap="all" noProof="0" smtClean="0"/>
              <a:t>Sisäinen</a:t>
            </a:r>
            <a:r>
              <a:rPr lang="fi-FI" sz="700" cap="all" baseline="0" noProof="0" smtClean="0"/>
              <a:t> vuorovaikutus</a:t>
            </a:r>
            <a:endParaRPr lang="fi-FI" sz="700" cap="all" noProof="0"/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2716151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 userDrawn="1"/>
        </p:nvCxnSpPr>
        <p:spPr>
          <a:xfrm flipV="1">
            <a:off x="0" y="4086255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5411788"/>
            <a:ext cx="9144000" cy="1588"/>
          </a:xfrm>
          <a:prstGeom prst="line">
            <a:avLst/>
          </a:prstGeom>
          <a:ln w="2540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1420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ukautettu asette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noFill/>
          <a:ln w="38100" cap="flat" cmpd="sng" algn="ctr">
            <a:solidFill>
              <a:srgbClr val="002E63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Ellipsi 5"/>
          <p:cNvSpPr/>
          <p:nvPr userDrawn="1"/>
        </p:nvSpPr>
        <p:spPr>
          <a:xfrm>
            <a:off x="1547664" y="476672"/>
            <a:ext cx="5976664" cy="5976664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Ellipsi 6"/>
          <p:cNvSpPr/>
          <p:nvPr userDrawn="1"/>
        </p:nvSpPr>
        <p:spPr>
          <a:xfrm>
            <a:off x="2483768" y="1412776"/>
            <a:ext cx="4104456" cy="4104456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Ellipsi 7"/>
          <p:cNvSpPr/>
          <p:nvPr userDrawn="1"/>
        </p:nvSpPr>
        <p:spPr>
          <a:xfrm>
            <a:off x="3635896" y="2564904"/>
            <a:ext cx="1800200" cy="1800200"/>
          </a:xfrm>
          <a:prstGeom prst="ellipse">
            <a:avLst/>
          </a:prstGeom>
          <a:noFill/>
          <a:ln w="25400" cap="flat" cmpd="sng" algn="ctr">
            <a:solidFill>
              <a:schemeClr val="accent1">
                <a:shade val="50000"/>
              </a:schemeClr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40696" y="2971800"/>
            <a:ext cx="990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39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20" Type="http://schemas.openxmlformats.org/officeDocument/2006/relationships/slideLayout" Target="../slideLayouts/slideLayout20.xml"/><Relationship Id="rId2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slideLayout" Target="../slideLayouts/slideLayout18.xml"/><Relationship Id="rId19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400" y="274638"/>
            <a:ext cx="7779600" cy="1143000"/>
          </a:xfrm>
          <a:prstGeom prst="rect">
            <a:avLst/>
          </a:prstGeom>
        </p:spPr>
        <p:txBody>
          <a:bodyPr vert="horz" lIns="0" tIns="45720" rIns="0" bIns="45720" rtlCol="0" anchor="b" anchorCtr="0">
            <a:normAutofit/>
          </a:bodyPr>
          <a:lstStyle/>
          <a:p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400" y="1602000"/>
            <a:ext cx="7779600" cy="45252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54000" y="6451200"/>
            <a:ext cx="903600" cy="2664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296BCC30-2BB7-4CF5-A15A-E25F6E5CE828}" type="datetimeFigureOut">
              <a:rPr lang="fi-FI" smtClean="0"/>
              <a:pPr/>
              <a:t>30/05/14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69200" y="6451200"/>
            <a:ext cx="3096000" cy="266400"/>
          </a:xfrm>
          <a:prstGeom prst="rect">
            <a:avLst/>
          </a:prstGeom>
        </p:spPr>
        <p:txBody>
          <a:bodyPr vert="horz" lIns="0" tIns="0" rIns="0" bIns="0" rtlCol="0" anchor="ctr" anchorCtr="0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68000" y="6451200"/>
            <a:ext cx="392400" cy="2664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100">
                <a:solidFill>
                  <a:schemeClr val="tx1"/>
                </a:solidFill>
              </a:defRPr>
            </a:lvl1pPr>
          </a:lstStyle>
          <a:p>
            <a:fld id="{A36FFC6D-B985-4A2B-AA00-7544E52C11C3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5351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2" r:id="rId2"/>
    <p:sldLayoutId id="2147483694" r:id="rId3"/>
    <p:sldLayoutId id="2147483696" r:id="rId4"/>
    <p:sldLayoutId id="2147483700" r:id="rId5"/>
    <p:sldLayoutId id="2147483695" r:id="rId6"/>
    <p:sldLayoutId id="2147483703" r:id="rId7"/>
    <p:sldLayoutId id="2147483697" r:id="rId8"/>
    <p:sldLayoutId id="2147483698" r:id="rId9"/>
    <p:sldLayoutId id="2147483701" r:id="rId10"/>
    <p:sldLayoutId id="2147483699" r:id="rId11"/>
    <p:sldLayoutId id="2147483702" r:id="rId12"/>
    <p:sldLayoutId id="2147483704" r:id="rId13"/>
    <p:sldLayoutId id="2147483705" r:id="rId14"/>
    <p:sldLayoutId id="2147483662" r:id="rId15"/>
    <p:sldLayoutId id="2147483663" r:id="rId16"/>
    <p:sldLayoutId id="2147483670" r:id="rId17"/>
    <p:sldLayoutId id="2147483671" r:id="rId18"/>
    <p:sldLayoutId id="2147483672" r:id="rId19"/>
    <p:sldLayoutId id="2147483676" r:id="rId20"/>
  </p:sldLayoutIdLst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2E63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rgbClr val="002E63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Verdana" pitchFamily="34" charset="0"/>
        <a:buChar char="»"/>
        <a:defRPr sz="2000" kern="1200">
          <a:solidFill>
            <a:srgbClr val="002E63"/>
          </a:solidFill>
          <a:latin typeface="+mn-lt"/>
          <a:ea typeface="+mn-ea"/>
          <a:cs typeface="+mn-cs"/>
        </a:defRPr>
      </a:lvl2pPr>
      <a:lvl3pPr marL="1144800" indent="-2304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002E63"/>
          </a:solidFill>
          <a:latin typeface="+mn-lt"/>
          <a:ea typeface="+mn-ea"/>
          <a:cs typeface="+mn-cs"/>
        </a:defRPr>
      </a:lvl3pPr>
      <a:lvl4pPr marL="1602000" indent="-2304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1400" kern="1200">
          <a:solidFill>
            <a:srgbClr val="002E63"/>
          </a:solidFill>
          <a:latin typeface="+mn-lt"/>
          <a:ea typeface="+mn-ea"/>
          <a:cs typeface="+mn-cs"/>
        </a:defRPr>
      </a:lvl4pPr>
      <a:lvl5pPr marL="2059200" indent="-230400" algn="l" defTabSz="914400" rtl="0" eaLnBrk="1" latinLnBrk="0" hangingPunct="1">
        <a:spcBef>
          <a:spcPts val="24"/>
        </a:spcBef>
        <a:buClr>
          <a:schemeClr val="accent1"/>
        </a:buClr>
        <a:buFont typeface="Verdana" pitchFamily="34" charset="0"/>
        <a:buChar char="»"/>
        <a:defRPr sz="1400" kern="1200">
          <a:solidFill>
            <a:srgbClr val="002E63"/>
          </a:solidFill>
          <a:latin typeface="+mn-lt"/>
          <a:ea typeface="+mn-ea"/>
          <a:cs typeface="+mn-cs"/>
        </a:defRPr>
      </a:lvl5pPr>
      <a:lvl6pPr marL="2327275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6pPr>
      <a:lvl7pPr marL="2605088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7pPr>
      <a:lvl8pPr marL="2870200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8pPr>
      <a:lvl9pPr marL="3136900" indent="-230400" algn="l" defTabSz="914400" rtl="0" eaLnBrk="1" latinLnBrk="0" hangingPunct="1">
        <a:spcBef>
          <a:spcPts val="24"/>
        </a:spcBef>
        <a:buClr>
          <a:schemeClr val="accent1"/>
        </a:buClr>
        <a:buFont typeface="Arial" pitchFamily="34" charset="0"/>
        <a:buChar char="•"/>
        <a:defRPr sz="1400" kern="1200">
          <a:solidFill>
            <a:srgbClr val="002E63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28600" y="1752600"/>
            <a:ext cx="1143000" cy="68580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fi-FI" sz="1200" i="1" dirty="0" smtClean="0">
                <a:solidFill>
                  <a:srgbClr val="002E63"/>
                </a:solidFill>
                <a:latin typeface="Arial"/>
                <a:cs typeface="Arial"/>
              </a:rPr>
              <a:t>…</a:t>
            </a:r>
            <a:endParaRPr lang="en-US" b="1" dirty="0">
              <a:solidFill>
                <a:srgbClr val="012054"/>
              </a:solidFill>
              <a:latin typeface="Arial"/>
              <a:cs typeface="Arial"/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447800" y="1752600"/>
            <a:ext cx="1143000" cy="68580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fi-FI" sz="1200" i="1" dirty="0" smtClean="0">
                <a:solidFill>
                  <a:srgbClr val="002E63"/>
                </a:solidFill>
                <a:latin typeface="Arial"/>
                <a:cs typeface="Arial"/>
              </a:rPr>
              <a:t>…</a:t>
            </a:r>
            <a:endParaRPr lang="en-US" b="1" dirty="0">
              <a:solidFill>
                <a:srgbClr val="012054"/>
              </a:solidFill>
              <a:latin typeface="Arial"/>
              <a:cs typeface="Arial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667000" y="1752600"/>
            <a:ext cx="1143000" cy="685800"/>
          </a:xfrm>
          <a:prstGeom prst="roundRect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spcBef>
                <a:spcPct val="0"/>
              </a:spcBef>
              <a:defRPr/>
            </a:pPr>
            <a:r>
              <a:rPr lang="fi-FI" sz="1050" i="1" dirty="0" smtClean="0">
                <a:solidFill>
                  <a:srgbClr val="002E63"/>
                </a:solidFill>
                <a:latin typeface="Arial"/>
                <a:cs typeface="Arial"/>
              </a:rPr>
              <a:t>…</a:t>
            </a:r>
            <a:endParaRPr lang="en-US" sz="1400" b="1" dirty="0">
              <a:solidFill>
                <a:srgbClr val="012054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ervice-blueprint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09600" y="-228600"/>
            <a:ext cx="10352714" cy="731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Kuntaliitto">
  <a:themeElements>
    <a:clrScheme name="Kuntaliitto">
      <a:dk1>
        <a:srgbClr val="002E63"/>
      </a:dk1>
      <a:lt1>
        <a:sysClr val="window" lastClr="FFFFFF"/>
      </a:lt1>
      <a:dk2>
        <a:srgbClr val="000000"/>
      </a:dk2>
      <a:lt2>
        <a:srgbClr val="EEECE1"/>
      </a:lt2>
      <a:accent1>
        <a:srgbClr val="002E63"/>
      </a:accent1>
      <a:accent2>
        <a:srgbClr val="00A6D6"/>
      </a:accent2>
      <a:accent3>
        <a:srgbClr val="6B8F00"/>
      </a:accent3>
      <a:accent4>
        <a:srgbClr val="B5BA05"/>
      </a:accent4>
      <a:accent5>
        <a:srgbClr val="F25900"/>
      </a:accent5>
      <a:accent6>
        <a:srgbClr val="E0AD12"/>
      </a:accent6>
      <a:hlink>
        <a:srgbClr val="0000FF"/>
      </a:hlink>
      <a:folHlink>
        <a:srgbClr val="800080"/>
      </a:folHlink>
    </a:clrScheme>
    <a:fontScheme name="Kuntaliitto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>
          <a:gsLst>
            <a:gs pos="0">
              <a:schemeClr val="accent1">
                <a:tint val="100000"/>
                <a:shade val="100000"/>
                <a:satMod val="130000"/>
              </a:schemeClr>
            </a:gs>
            <a:gs pos="100000">
              <a:schemeClr val="accent1"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PMS 295">
      <a:srgbClr val="002E63"/>
    </a:custClr>
    <a:custClr name="PMS Process Cyan">
      <a:srgbClr val="00A6D6"/>
    </a:custClr>
    <a:custClr name="PMS 1655">
      <a:srgbClr val="F25900"/>
    </a:custClr>
    <a:custClr name="PMS 124">
      <a:srgbClr val="E0AD12"/>
    </a:custClr>
    <a:custClr name="PMS 603">
      <a:srgbClr val="EBE657"/>
    </a:custClr>
    <a:custClr name="PMS 2583">
      <a:srgbClr val="9E4DAB"/>
    </a:custClr>
    <a:custClr name="PMS 200">
      <a:srgbClr val="BA122B"/>
    </a:custClr>
    <a:custClr name="PMS 377">
      <a:srgbClr val="6B8F00"/>
    </a:custClr>
    <a:custClr name="PMS 390">
      <a:srgbClr val="B5BA05"/>
    </a:custClr>
    <a:custClr name="PMS 1525">
      <a:srgbClr val="BA5700"/>
    </a:custClr>
    <a:custClr name="PMS 729">
      <a:srgbClr val="C48F5E"/>
    </a:custClr>
    <a:custClr name="PMS Warm Gray 6">
      <a:srgbClr val="ADA194"/>
    </a:custClr>
    <a:custClr name="PMS 651">
      <a:srgbClr val="A1ADC7"/>
    </a:custClr>
    <a:custClr name="PMS 2905">
      <a:srgbClr val="9EC9E3"/>
    </a:custClr>
    <a:custClr name="PMS 660">
      <a:srgbClr val="426BBA"/>
    </a:custClr>
  </a:custClr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Kuntaliitto</Template>
  <TotalTime>4717</TotalTime>
  <Words>3</Words>
  <Application>Microsoft Macintosh PowerPoint</Application>
  <PresentationFormat>Näytössä katseltava diaesitys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Kuntaliitto</vt:lpstr>
      <vt:lpstr>PowerPoint-esitys</vt:lpstr>
      <vt:lpstr>PowerPoint-esitys</vt:lpstr>
    </vt:vector>
  </TitlesOfParts>
  <Company>Suomen Kuntaliitto 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Osallistamisen työkalupakki</dc:title>
  <dc:creator>Nieminen Ville</dc:creator>
  <cp:lastModifiedBy>Hannu Ripatti</cp:lastModifiedBy>
  <cp:revision>82</cp:revision>
  <cp:lastPrinted>2014-05-08T10:14:34Z</cp:lastPrinted>
  <dcterms:created xsi:type="dcterms:W3CDTF">2014-05-08T10:11:25Z</dcterms:created>
  <dcterms:modified xsi:type="dcterms:W3CDTF">2014-05-30T06:47:36Z</dcterms:modified>
</cp:coreProperties>
</file>