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03" r:id="rId2"/>
  </p:sldMasterIdLst>
  <p:notesMasterIdLst>
    <p:notesMasterId r:id="rId11"/>
  </p:notesMasterIdLst>
  <p:sldIdLst>
    <p:sldId id="261" r:id="rId3"/>
    <p:sldId id="259" r:id="rId4"/>
    <p:sldId id="266" r:id="rId5"/>
    <p:sldId id="267" r:id="rId6"/>
    <p:sldId id="260" r:id="rId7"/>
    <p:sldId id="268" r:id="rId8"/>
    <p:sldId id="264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27.1.2015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4123-5E41-2E41-BD47-C370B56BAA5B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pic>
        <p:nvPicPr>
          <p:cNvPr id="8" name="Picture 7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4588"/>
            <a:ext cx="9144000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ibbon_sisaltosivu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5486400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748400"/>
            <a:ext cx="5486400" cy="565200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0"/>
            <a:ext cx="5486400" cy="8064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2679700"/>
            <a:ext cx="4052888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79438"/>
            <a:ext cx="2547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840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797300"/>
            <a:ext cx="38115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82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59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5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23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228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83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608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6854825" y="4724400"/>
            <a:ext cx="2289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0"/>
            <a:ext cx="9144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71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56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89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6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60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402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605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1665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824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51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36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49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272213"/>
            <a:ext cx="1550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3681413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266065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209800" y="64992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908300" y="66040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r>
              <a:rPr lang="fi-FI" smtClean="0">
                <a:solidFill>
                  <a:srgbClr val="002E63"/>
                </a:solidFill>
                <a:cs typeface="Arial" charset="0"/>
              </a:rPr>
              <a:t>5.4.2011</a:t>
            </a:r>
            <a:endParaRPr lang="fi-FI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2713" y="66040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srgbClr val="002E63"/>
                </a:solidFill>
                <a:cs typeface="Arial" charset="0"/>
              </a:rPr>
              <a:t>etunimi sukunimi Titteli | Tapahtuma</a:t>
            </a:r>
            <a:endParaRPr lang="fi-FI" dirty="0" smtClean="0">
              <a:solidFill>
                <a:srgbClr val="002E63"/>
              </a:solidFill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3833813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281305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2362200" y="6651625"/>
            <a:ext cx="101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900" y="6451600"/>
            <a:ext cx="904875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313" y="6451600"/>
            <a:ext cx="3095625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8538" y="6451600"/>
            <a:ext cx="392112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861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3"/>
            <a:ext cx="9144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4638"/>
            <a:ext cx="3698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2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838200" y="708025"/>
            <a:ext cx="6477000" cy="533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84663" y="6524625"/>
            <a:ext cx="1800225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fi-FI" smtClean="0">
                <a:solidFill>
                  <a:srgbClr val="002E63"/>
                </a:solidFill>
              </a:rPr>
              <a:t>27.1.2015     Sanna Lehtonen, Suomen Kuntaliitto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7380288" y="6524625"/>
            <a:ext cx="1439862" cy="73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7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5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20745"/>
          <a:stretch/>
        </p:blipFill>
        <p:spPr>
          <a:xfrm>
            <a:off x="0" y="-27384"/>
            <a:ext cx="9144000" cy="45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0"/>
            <a:ext cx="9144000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" y="-1"/>
            <a:ext cx="9144000" cy="44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8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27.1.2015     Sanna Lehtonen, Suomen Kuntaliitto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12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688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Kuntien valtionavut ja valtionosuusjärjestelmä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Perustiedot Suomen </a:t>
            </a:r>
            <a:r>
              <a:rPr lang="fi-FI" dirty="0" smtClean="0"/>
              <a:t>valtionapujärjestelmästä</a:t>
            </a:r>
          </a:p>
          <a:p>
            <a:endParaRPr lang="fi-FI" dirty="0"/>
          </a:p>
          <a:p>
            <a:r>
              <a:rPr lang="fi-FI" sz="1500" i="1" dirty="0" smtClean="0"/>
              <a:t>Päivitetty 27.1.2015 / Sanna Lehtonen, Kuntaliitto</a:t>
            </a:r>
            <a:endParaRPr lang="fi-FI" sz="1500" i="1" dirty="0"/>
          </a:p>
        </p:txBody>
      </p:sp>
    </p:spTree>
    <p:extLst>
      <p:ext uri="{BB962C8B-B14F-4D97-AF65-F5344CB8AC3E}">
        <p14:creationId xmlns:p14="http://schemas.microsoft.com/office/powerpoint/2010/main" val="22119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922114"/>
          </a:xfrm>
        </p:spPr>
        <p:txBody>
          <a:bodyPr/>
          <a:lstStyle/>
          <a:p>
            <a:r>
              <a:rPr lang="fi-FI" dirty="0" smtClean="0"/>
              <a:t>Kuntien valtionavut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268760"/>
            <a:ext cx="777875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Kaikilla suomalaisilla on perustuslain takaama </a:t>
            </a:r>
            <a:r>
              <a:rPr lang="fi-FI" b="1" dirty="0"/>
              <a:t>yhtäläinen oikeus</a:t>
            </a:r>
            <a:r>
              <a:rPr lang="fi-FI" dirty="0"/>
              <a:t> tiettyihin peruspalveluihin</a:t>
            </a:r>
            <a:r>
              <a:rPr lang="fi-FI" dirty="0" smtClean="0"/>
              <a:t>. Kunnat </a:t>
            </a:r>
            <a:r>
              <a:rPr lang="fi-FI" b="1" dirty="0" smtClean="0"/>
              <a:t>järjestävät</a:t>
            </a:r>
            <a:r>
              <a:rPr lang="fi-FI" dirty="0" smtClean="0"/>
              <a:t> valtaosan peruspalveluista. </a:t>
            </a:r>
            <a:r>
              <a:rPr lang="fi-FI" b="1" dirty="0" smtClean="0"/>
              <a:t>Rahoitusvastuu </a:t>
            </a:r>
            <a:r>
              <a:rPr lang="fi-FI" dirty="0"/>
              <a:t>palveluista </a:t>
            </a:r>
            <a:r>
              <a:rPr lang="fi-FI" dirty="0" smtClean="0"/>
              <a:t>sen sijaan on </a:t>
            </a:r>
            <a:r>
              <a:rPr lang="fi-FI" dirty="0"/>
              <a:t>jaettu kuntien ja valtion kesken. </a:t>
            </a:r>
            <a:endParaRPr lang="fi-FI" dirty="0" smtClean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Valtion </a:t>
            </a:r>
            <a:r>
              <a:rPr lang="fi-FI" dirty="0" smtClean="0"/>
              <a:t>kunnille myöntämällä rahoituksella, </a:t>
            </a:r>
            <a:r>
              <a:rPr lang="fi-FI" b="1" dirty="0" smtClean="0"/>
              <a:t>valtionavuilla</a:t>
            </a:r>
            <a:r>
              <a:rPr lang="fi-FI" dirty="0" smtClean="0"/>
              <a:t>, toteutetaan </a:t>
            </a:r>
            <a:r>
              <a:rPr lang="fi-FI" b="1" dirty="0"/>
              <a:t>rahoituspohjan ja tehtävien välistä tasapainoa </a:t>
            </a:r>
            <a:r>
              <a:rPr lang="fi-FI" dirty="0"/>
              <a:t>kuntien ja valtion välillä. </a:t>
            </a:r>
            <a:r>
              <a:rPr lang="fi-FI" dirty="0" smtClean="0"/>
              <a:t>Valtionapujen tasolla myös määritetään ja taataan </a:t>
            </a:r>
            <a:r>
              <a:rPr lang="fi-FI" dirty="0"/>
              <a:t>tietty </a:t>
            </a:r>
            <a:r>
              <a:rPr lang="fi-FI" dirty="0" smtClean="0"/>
              <a:t>palvelutaso. Valtionavut voidaan jakaa valtionosuuksiin ja valtionavustuksiin.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Valtionavuilla </a:t>
            </a:r>
            <a:r>
              <a:rPr lang="fi-FI" dirty="0"/>
              <a:t>huolehditaan siitä, että kunnilla on </a:t>
            </a:r>
            <a:r>
              <a:rPr lang="fi-FI" b="1" dirty="0"/>
              <a:t>mahdollisuus järjestää lailla säädetyt palvelut</a:t>
            </a:r>
            <a:r>
              <a:rPr lang="fi-FI" dirty="0"/>
              <a:t> koko maassa kaikille kansalaisille kohtuullisella veroasteella </a:t>
            </a:r>
            <a:r>
              <a:rPr lang="fi-FI" b="1" dirty="0"/>
              <a:t>huolimatta siitä, että kunnat eroavat toisistaan</a:t>
            </a:r>
            <a:r>
              <a:rPr lang="fi-FI" dirty="0"/>
              <a:t> ominaisuuksiltaan, palvelutarpeiltaan ja tulopohjaltaan.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60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Valtionavut, -osuudet ja -avustukset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484784"/>
            <a:ext cx="7778750" cy="4781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Valtion </a:t>
            </a:r>
            <a:r>
              <a:rPr lang="fi-FI" dirty="0" smtClean="0"/>
              <a:t>rahavirtoja </a:t>
            </a:r>
            <a:r>
              <a:rPr lang="fi-FI" dirty="0"/>
              <a:t>kuntiin kutsutaan </a:t>
            </a:r>
            <a:r>
              <a:rPr lang="fi-FI" dirty="0" smtClean="0"/>
              <a:t>yleiskäsitteellä </a:t>
            </a:r>
            <a:r>
              <a:rPr lang="fi-FI" b="1" dirty="0" smtClean="0"/>
              <a:t>valtionavuiksi</a:t>
            </a:r>
            <a:r>
              <a:rPr lang="fi-FI" dirty="0"/>
              <a:t>. Valtionavut jakautuvat valtionosuuksiin ja </a:t>
            </a:r>
            <a:r>
              <a:rPr lang="fi-FI" dirty="0" smtClean="0"/>
              <a:t>valtionavustuksiin siten, että valtionosuudet kattavat valtaosan, noin 90 prosenttia kaikista valtionavuista.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Valtionosuudet</a:t>
            </a:r>
            <a:r>
              <a:rPr lang="fi-FI" dirty="0"/>
              <a:t> ovat kunnille yleiskatteellinen tuloerä, jota ei ole korvamerkitty tiettyjen palvelujen järjestämiseen, vaan </a:t>
            </a:r>
            <a:r>
              <a:rPr lang="fi-FI" dirty="0" smtClean="0"/>
              <a:t>kunta itse päättää valtionosuusrahoituksensa </a:t>
            </a:r>
            <a:r>
              <a:rPr lang="fi-FI" dirty="0"/>
              <a:t>tarkoituksenmukaisimmasta käytöstä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Valtionavustukset</a:t>
            </a:r>
            <a:r>
              <a:rPr lang="fi-FI" dirty="0"/>
              <a:t> ovat tiettyyn hakumenettelyyn ja/tai kustannukseen sidottuja ”korvamerkittyjä” </a:t>
            </a:r>
            <a:r>
              <a:rPr lang="fi-FI" dirty="0" smtClean="0"/>
              <a:t>valtionapuja. Valtionavustukset kunnan tulee käyttää tietyn palvelun järjestämiseen, tietyn kustannuksen kattamiseen tai avustuksen myöntämiseksi kunnan tulee täyttää tietyt hakuilmoituksessa määrätyt kriteerit.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3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0" y="1206228"/>
            <a:ext cx="6624535" cy="503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679450" y="301556"/>
            <a:ext cx="7778750" cy="90467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Kuntien valtionosuudet osana Suomen valtionapujärjestelmää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9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92211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Valtionosuusjärjestelmä tasaa kuntien välisiä eroja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268760"/>
            <a:ext cx="777875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Valtionosuusjärjestelmä tasaa </a:t>
            </a:r>
            <a:r>
              <a:rPr lang="fi-FI" dirty="0"/>
              <a:t>sekä kunnan </a:t>
            </a:r>
            <a:r>
              <a:rPr lang="fi-FI" b="1" dirty="0"/>
              <a:t>ominaisuuksien</a:t>
            </a:r>
            <a:r>
              <a:rPr lang="fi-FI" dirty="0"/>
              <a:t> ja </a:t>
            </a:r>
            <a:r>
              <a:rPr lang="fi-FI" b="1" dirty="0"/>
              <a:t>palvelutarpeen</a:t>
            </a:r>
            <a:r>
              <a:rPr lang="fi-FI" dirty="0"/>
              <a:t> kautta kunnan kustannuksiin vaikuttavia eroja että eroja kuntien </a:t>
            </a:r>
            <a:r>
              <a:rPr lang="fi-FI" b="1" dirty="0"/>
              <a:t>tulopohjassa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Kustannuserot</a:t>
            </a:r>
            <a:r>
              <a:rPr lang="fi-FI" dirty="0" smtClean="0"/>
              <a:t> kuntien välillä </a:t>
            </a:r>
            <a:r>
              <a:rPr lang="fi-FI" b="1" dirty="0" smtClean="0"/>
              <a:t>tasataan</a:t>
            </a:r>
            <a:r>
              <a:rPr lang="fi-FI" dirty="0" smtClean="0"/>
              <a:t> </a:t>
            </a:r>
            <a:r>
              <a:rPr lang="fi-FI" dirty="0"/>
              <a:t>Suomen järjestelmässä </a:t>
            </a:r>
            <a:r>
              <a:rPr lang="fi-FI" b="1" dirty="0"/>
              <a:t>täysimääräisesti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Kustannuseroja </a:t>
            </a:r>
            <a:r>
              <a:rPr lang="fi-FI" dirty="0"/>
              <a:t>tasattaessa perusajatuksena </a:t>
            </a:r>
            <a:r>
              <a:rPr lang="fi-FI" dirty="0" smtClean="0"/>
              <a:t>on, </a:t>
            </a:r>
            <a:r>
              <a:rPr lang="fi-FI" dirty="0"/>
              <a:t>että valtionosuuskriteereiksi valitaan </a:t>
            </a:r>
            <a:r>
              <a:rPr lang="fi-FI" dirty="0" smtClean="0"/>
              <a:t>sellaisia (</a:t>
            </a:r>
            <a:r>
              <a:rPr lang="fi-FI" dirty="0"/>
              <a:t>ja vain sellaisia) kuntien välisiä </a:t>
            </a:r>
            <a:r>
              <a:rPr lang="fi-FI" dirty="0" smtClean="0"/>
              <a:t>kustannuseroja kuvaavia, kunnan ominaisuuksiin </a:t>
            </a:r>
            <a:r>
              <a:rPr lang="fi-FI" dirty="0"/>
              <a:t>ja </a:t>
            </a:r>
            <a:r>
              <a:rPr lang="fi-FI" dirty="0" smtClean="0"/>
              <a:t>palvelutarpeeseen liittyviä </a:t>
            </a:r>
            <a:r>
              <a:rPr lang="fi-FI" b="1" dirty="0" smtClean="0"/>
              <a:t>tekijöitä</a:t>
            </a:r>
            <a:r>
              <a:rPr lang="fi-FI" b="1" dirty="0"/>
              <a:t>, joihin kunta ei voi itse </a:t>
            </a:r>
            <a:r>
              <a:rPr lang="fi-FI" b="1" dirty="0" smtClean="0"/>
              <a:t>vaikuttaa</a:t>
            </a:r>
            <a:r>
              <a:rPr lang="fi-FI" dirty="0"/>
              <a:t>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44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Verotuloihin perustuva valtionosuuden tasaus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484784"/>
            <a:ext cx="7778750" cy="4781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Kunnan peruspalveluiden valtionosuuteen sisältyvää tulopohjan tasausta kutsutaan </a:t>
            </a:r>
            <a:r>
              <a:rPr lang="fi-FI" b="1" dirty="0"/>
              <a:t>verotuloihin perustuvaksi valtionosuuden </a:t>
            </a:r>
            <a:r>
              <a:rPr lang="fi-FI" b="1" dirty="0" smtClean="0"/>
              <a:t>tasaukseksi</a:t>
            </a:r>
            <a:r>
              <a:rPr lang="fi-FI" dirty="0" smtClean="0"/>
              <a:t>. Tasaus perustuu </a:t>
            </a:r>
            <a:r>
              <a:rPr lang="fi-FI" b="1" dirty="0" smtClean="0"/>
              <a:t>kunnan laskennalliseen verotuloon</a:t>
            </a:r>
            <a:r>
              <a:rPr lang="fi-FI" dirty="0" smtClean="0"/>
              <a:t>, ei kunnan todelliseen verotuloon. Täten yksittäisen kunnan veroprosentin muutoksella ei ole vaikutusta kunnan tasauslisään tai -vähennykseen.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Kuntien </a:t>
            </a:r>
            <a:r>
              <a:rPr lang="fi-FI" b="1" dirty="0"/>
              <a:t>tulopohja</a:t>
            </a:r>
            <a:r>
              <a:rPr lang="fi-FI" dirty="0"/>
              <a:t> </a:t>
            </a:r>
            <a:r>
              <a:rPr lang="fi-FI" b="1" dirty="0"/>
              <a:t>tasataan</a:t>
            </a:r>
            <a:r>
              <a:rPr lang="fi-FI" dirty="0"/>
              <a:t> Suomen järjestelmässä vain </a:t>
            </a:r>
            <a:r>
              <a:rPr lang="fi-FI" b="1" dirty="0"/>
              <a:t>osittain</a:t>
            </a:r>
            <a:r>
              <a:rPr lang="fi-FI" dirty="0"/>
              <a:t>. </a:t>
            </a:r>
            <a:r>
              <a:rPr lang="fi-FI" dirty="0" smtClean="0"/>
              <a:t>Täysin </a:t>
            </a:r>
            <a:r>
              <a:rPr lang="fi-FI" dirty="0"/>
              <a:t>toteutetussa tulopohjan tasauksessa huomioon otettaisiin kaikki kunnan </a:t>
            </a:r>
            <a:r>
              <a:rPr lang="fi-FI" dirty="0" smtClean="0"/>
              <a:t>veropohjat </a:t>
            </a:r>
            <a:r>
              <a:rPr lang="fi-FI" dirty="0"/>
              <a:t>ja tasaus tehtäisiin </a:t>
            </a:r>
            <a:r>
              <a:rPr lang="fi-FI" dirty="0" smtClean="0"/>
              <a:t>kaikkien kuntien osalta kokonaan </a:t>
            </a:r>
            <a:r>
              <a:rPr lang="fi-FI" dirty="0"/>
              <a:t>(tai ainakin hyvin lähelle) koko maan keskimääräistä asukaskohtaista tuloa.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Esimerkiksi </a:t>
            </a:r>
            <a:r>
              <a:rPr lang="fi-FI" b="1" dirty="0"/>
              <a:t>Ruotsissa</a:t>
            </a:r>
            <a:r>
              <a:rPr lang="fi-FI" dirty="0"/>
              <a:t> valtionosuusjärjestelmä tasaa kuntien tuloeroja paljon Suomen järjestelmää voimakkaammin.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4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Hallinnollisesti kaksiosainen valtionosuusjärjestelmä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Kunnan </a:t>
            </a:r>
            <a:r>
              <a:rPr lang="fi-FI" dirty="0"/>
              <a:t>valtionosuusrahoitus muodostuu </a:t>
            </a:r>
            <a:r>
              <a:rPr lang="fi-FI" b="1" dirty="0" smtClean="0"/>
              <a:t>hallinnollisesti </a:t>
            </a:r>
            <a:r>
              <a:rPr lang="fi-FI" b="1" dirty="0"/>
              <a:t>kahdesta osasta</a:t>
            </a:r>
            <a:r>
              <a:rPr lang="fi-FI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</a:t>
            </a:r>
            <a:r>
              <a:rPr lang="fi-FI" dirty="0" smtClean="0"/>
              <a:t>altiovarainministeriön </a:t>
            </a:r>
            <a:r>
              <a:rPr lang="fi-FI" dirty="0"/>
              <a:t>hallinnoimasta kunnan peruspalvelujen valtionosuudesta (1704/2009) ja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</a:t>
            </a:r>
            <a:r>
              <a:rPr lang="fi-FI" dirty="0" smtClean="0"/>
              <a:t>petus- </a:t>
            </a:r>
            <a:r>
              <a:rPr lang="fi-FI" dirty="0"/>
              <a:t>ja kulttuuritoimen rahoituksesta annetun lain (1705/2009) mukaisesta opetus- ja kulttuuritoimen valtionosuudesta, jota hallinnoi  opetus- ja kulttuuriministeriö. 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Kunnan valtionosuusrahoituksen kokonaisuutta arvioitaessa </a:t>
            </a:r>
            <a:r>
              <a:rPr lang="fi-FI" b="1" dirty="0" smtClean="0"/>
              <a:t>kumpikin valtionosuusjärjestelmän osa </a:t>
            </a:r>
            <a:r>
              <a:rPr lang="fi-FI" dirty="0" smtClean="0"/>
              <a:t>tulee ottaa huomioon.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Valtionosuusrahoitus </a:t>
            </a:r>
            <a:r>
              <a:rPr lang="fi-FI" dirty="0"/>
              <a:t>maksetaan kunnille ja muille rahoituksen saajille </a:t>
            </a:r>
            <a:r>
              <a:rPr lang="fi-FI" b="1" dirty="0"/>
              <a:t>yhtenä eränä </a:t>
            </a:r>
            <a:r>
              <a:rPr lang="fi-FI" dirty="0"/>
              <a:t>jokaisen kuukauden 11. päivään mennessä.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16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Valtionosuusjärjestelmän kannustavuus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 smtClean="0"/>
              <a:t>Valtionosuusjärjestelmä </a:t>
            </a:r>
            <a:r>
              <a:rPr lang="fi-FI" dirty="0"/>
              <a:t>kannustaa kuntia taloudelliseen, tuottavaan ja tehokkaaseen </a:t>
            </a:r>
            <a:r>
              <a:rPr lang="fi-FI" dirty="0" smtClean="0"/>
              <a:t>toimintaan erityisesti kolmesta syystä: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Valtionosuus </a:t>
            </a:r>
            <a:r>
              <a:rPr lang="fi-FI" b="1" dirty="0"/>
              <a:t>ei kata täysimääräisesti </a:t>
            </a:r>
            <a:r>
              <a:rPr lang="fi-FI" b="1" dirty="0" smtClean="0"/>
              <a:t>kaikkia kustannuksia. </a:t>
            </a:r>
            <a:r>
              <a:rPr lang="fi-FI" dirty="0" smtClean="0"/>
              <a:t>Kunnalle itselleen jää osa kustannuksista katettavaksi omilla verotuloillaan.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Kunta </a:t>
            </a:r>
            <a:r>
              <a:rPr lang="fi-FI" b="1" dirty="0"/>
              <a:t>ei voi omalla </a:t>
            </a:r>
            <a:r>
              <a:rPr lang="fi-FI" b="1" dirty="0" smtClean="0"/>
              <a:t>toiminnallaan</a:t>
            </a:r>
            <a:r>
              <a:rPr lang="fi-FI" dirty="0" smtClean="0"/>
              <a:t>, esimerkiksi kustannuksia lisäämällä, </a:t>
            </a:r>
            <a:r>
              <a:rPr lang="fi-FI" b="1" dirty="0"/>
              <a:t>vaikuttaa saamansa valtionosuuden määrään</a:t>
            </a:r>
            <a:r>
              <a:rPr lang="fi-FI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Kunta </a:t>
            </a:r>
            <a:r>
              <a:rPr lang="fi-FI" b="1" dirty="0" smtClean="0"/>
              <a:t>hyötyy</a:t>
            </a:r>
            <a:r>
              <a:rPr lang="fi-FI" dirty="0" smtClean="0"/>
              <a:t>, mikäli se järjestää palvelut valtionosuuden perusteena käytettävää </a:t>
            </a:r>
            <a:r>
              <a:rPr lang="fi-FI" b="1" dirty="0" smtClean="0"/>
              <a:t>laskennallista kustannusta edullisemmin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27.1.2015     Sanna Lehtonen, Suomen Kuntaliitto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34797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11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AE89FB0F6474334C9AAEDBF1AE1F4064" ma:contentTypeVersion="8" ma:contentTypeDescription="KN2 Dokumentti sisältölaji." ma:contentTypeScope="" ma:versionID="f57c14ab43a07321fedc1f6a853881c4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7c2349090df3c877161d5ecabcfec02a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1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Kuntatalous</TermName>
          <TermId xmlns="http://schemas.microsoft.com/office/infopath/2007/PartnerControls">f60f4e25-53fd-466c-b326-d92406949689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/>
    </KN2LanguageTaxHTField0>
    <KN2ArticleDateTime xmlns="f674653e-f7ee-4492-bd39-da975c8607c5">2015-01-27T14:00:00+00:00</KN2ArticleDateTime>
    <KN2Description xmlns="a86a36f1-5a8f-416f-bf33-cf6bc51d313a">Kuntien valtionavut ja valtionosuusjärjestelmä Suomessa. PowerPoint-muotoinen tietopaketti Suomen valtionapujärjestelmästä.</KN2Description>
    <ThemeTaxHTField0 xmlns="2ca64109-ff74-4a3f-8df8-1404b228dfda">
      <Terms xmlns="http://schemas.microsoft.com/office/infopath/2007/PartnerControls"/>
    </ThemeTaxHTField0>
    <TaxCatchAll xmlns="2ca64109-ff74-4a3f-8df8-1404b228dfda">
      <Value>7</Value>
    </TaxCatchAll>
    <_dlc_DocId xmlns="2ca64109-ff74-4a3f-8df8-1404b228dfda">G94TWSLYV3F3-7749-6</_dlc_DocId>
    <_dlc_DocIdUrl xmlns="2ca64109-ff74-4a3f-8df8-1404b228dfda">
      <Url>http://www.kunnat.net/fi/asiantuntijapalvelut/kuntatalous/valtionosuudet/_layouts/DocIdRedir.aspx?ID=G94TWSLYV3F3-7749-6</Url>
      <Description>G94TWSLYV3F3-7749-6</Description>
    </_dlc_DocIdUrl>
  </documentManagement>
</p:properties>
</file>

<file path=customXml/itemProps1.xml><?xml version="1.0" encoding="utf-8"?>
<ds:datastoreItem xmlns:ds="http://schemas.openxmlformats.org/officeDocument/2006/customXml" ds:itemID="{28FC795A-9F29-4113-927A-145CBA6198E5}"/>
</file>

<file path=customXml/itemProps2.xml><?xml version="1.0" encoding="utf-8"?>
<ds:datastoreItem xmlns:ds="http://schemas.openxmlformats.org/officeDocument/2006/customXml" ds:itemID="{33B80DA4-FFF6-476B-9E5B-6B3269E6B7DC}"/>
</file>

<file path=customXml/itemProps3.xml><?xml version="1.0" encoding="utf-8"?>
<ds:datastoreItem xmlns:ds="http://schemas.openxmlformats.org/officeDocument/2006/customXml" ds:itemID="{D8796D94-EBF5-4F70-A150-EFA2C5C28083}"/>
</file>

<file path=customXml/itemProps4.xml><?xml version="1.0" encoding="utf-8"?>
<ds:datastoreItem xmlns:ds="http://schemas.openxmlformats.org/officeDocument/2006/customXml" ds:itemID="{E850B9B2-8895-49A4-868F-BB420DD277F6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141</TotalTime>
  <Words>492</Words>
  <Application>Microsoft Office PowerPoint</Application>
  <PresentationFormat>Näytössä katseltava diaesitys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Kuntaliitto suomen- ja ruotsinkielinen</vt:lpstr>
      <vt:lpstr>11_Kuntaliitto suomenkielinen</vt:lpstr>
      <vt:lpstr>Kuntien valtionavut ja valtionosuusjärjestelmä</vt:lpstr>
      <vt:lpstr>Kuntien valtionavut</vt:lpstr>
      <vt:lpstr>Valtionavut, -osuudet ja -avustukset</vt:lpstr>
      <vt:lpstr>Kuntien valtionosuudet osana Suomen valtionapujärjestelmää</vt:lpstr>
      <vt:lpstr>Valtionosuusjärjestelmä tasaa kuntien välisiä eroja</vt:lpstr>
      <vt:lpstr>Verotuloihin perustuva valtionosuuden tasaus</vt:lpstr>
      <vt:lpstr>Hallinnollisesti kaksiosainen valtionosuusjärjestelmä</vt:lpstr>
      <vt:lpstr>Valtionosuusjärjestelmän kannustavuus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Perustietoa Suomen valtionapujärjestelmästä</dc:title>
  <dc:creator>Lehtonen Sanna</dc:creator>
  <cp:lastModifiedBy>Lehtonen Sanna</cp:lastModifiedBy>
  <cp:revision>9</cp:revision>
  <dcterms:created xsi:type="dcterms:W3CDTF">2015-01-16T10:26:38Z</dcterms:created>
  <dcterms:modified xsi:type="dcterms:W3CDTF">2015-01-27T20:24:13Z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0x010100FB67A0028CB54352919050D117ADD96100AE89FB0F6474334C9AAEDBF1AE1F4064</vt:lpwstr>
  </property>
  <property fmtid="{D5CDD505-2E9C-101B-9397-08002B2CF9AE}" pid="3" name="_dlc_DocIdItemGuid">
    <vt:lpwstr>8a404d21-3010-4a0d-9d90-ecd25f1ebed1</vt:lpwstr>
  </property>
  <property fmtid="{D5CDD505-2E9C-101B-9397-08002B2CF9AE}" pid="4" name="KN2Keywords">
    <vt:lpwstr/>
  </property>
  <property fmtid="{D5CDD505-2E9C-101B-9397-08002B2CF9AE}" pid="5" name="Theme">
    <vt:lpwstr/>
  </property>
  <property fmtid="{D5CDD505-2E9C-101B-9397-08002B2CF9AE}" pid="6" name="KN2Language">
    <vt:lpwstr/>
  </property>
  <property fmtid="{D5CDD505-2E9C-101B-9397-08002B2CF9AE}" pid="7" name="Municipality">
    <vt:lpwstr/>
  </property>
  <property fmtid="{D5CDD505-2E9C-101B-9397-08002B2CF9AE}" pid="8" name="ExpertService">
    <vt:lpwstr>7;#Kuntatalous|f60f4e25-53fd-466c-b326-d92406949689</vt:lpwstr>
  </property>
</Properties>
</file>