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9.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charts/chart6.xml" ContentType="application/vnd.openxmlformats-officedocument.drawingml.chart+xml"/>
  <Override PartName="/ppt/notesMasters/notesMaster1.xml" ContentType="application/vnd.openxmlformats-officedocument.presentationml.notesMaster+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7.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charts/chart2.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theme/theme5.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charts/chart13.xml" ContentType="application/vnd.openxmlformats-officedocument.drawingml.chart+xml"/>
  <Override PartName="/ppt/charts/chart14.xml" ContentType="application/vnd.openxmlformats-officedocument.drawingml.chart+xml"/>
  <Override PartName="/ppt/charts/chart17.xml" ContentType="application/vnd.openxmlformats-officedocument.drawingml.chart+xml"/>
  <Override PartName="/ppt/charts/chart16.xml" ContentType="application/vnd.openxmlformats-officedocument.drawingml.chart+xml"/>
  <Override PartName="/ppt/charts/chart15.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857" r:id="rId3"/>
  </p:sldMasterIdLst>
  <p:notesMasterIdLst>
    <p:notesMasterId r:id="rId23"/>
  </p:notesMasterIdLst>
  <p:handoutMasterIdLst>
    <p:handoutMasterId r:id="rId24"/>
  </p:handoutMasterIdLst>
  <p:sldIdLst>
    <p:sldId id="344" r:id="rId4"/>
    <p:sldId id="360" r:id="rId5"/>
    <p:sldId id="345" r:id="rId6"/>
    <p:sldId id="346" r:id="rId7"/>
    <p:sldId id="347" r:id="rId8"/>
    <p:sldId id="335" r:id="rId9"/>
    <p:sldId id="349" r:id="rId10"/>
    <p:sldId id="351" r:id="rId11"/>
    <p:sldId id="348" r:id="rId12"/>
    <p:sldId id="322" r:id="rId13"/>
    <p:sldId id="350" r:id="rId14"/>
    <p:sldId id="352" r:id="rId15"/>
    <p:sldId id="356" r:id="rId16"/>
    <p:sldId id="353" r:id="rId17"/>
    <p:sldId id="354" r:id="rId18"/>
    <p:sldId id="355" r:id="rId19"/>
    <p:sldId id="358" r:id="rId20"/>
    <p:sldId id="361" r:id="rId21"/>
    <p:sldId id="362" r:id="rId22"/>
  </p:sldIdLst>
  <p:sldSz cx="9144000" cy="6858000" type="screen4x3"/>
  <p:notesSz cx="6735763" cy="9866313"/>
  <p:defaultTextStyle>
    <a:defPPr>
      <a:defRPr lang="fi-FI"/>
    </a:defPPr>
    <a:lvl1pPr algn="l" rtl="0" fontAlgn="base">
      <a:spcBef>
        <a:spcPct val="0"/>
      </a:spcBef>
      <a:spcAft>
        <a:spcPct val="0"/>
      </a:spcAft>
      <a:defRPr sz="1000" kern="1200">
        <a:solidFill>
          <a:srgbClr val="003882"/>
        </a:solidFill>
        <a:latin typeface="Verdana" pitchFamily="34" charset="0"/>
        <a:ea typeface="+mn-ea"/>
        <a:cs typeface="Arial" charset="0"/>
      </a:defRPr>
    </a:lvl1pPr>
    <a:lvl2pPr marL="457200" algn="l" rtl="0" fontAlgn="base">
      <a:spcBef>
        <a:spcPct val="0"/>
      </a:spcBef>
      <a:spcAft>
        <a:spcPct val="0"/>
      </a:spcAft>
      <a:defRPr sz="1000" kern="1200">
        <a:solidFill>
          <a:srgbClr val="003882"/>
        </a:solidFill>
        <a:latin typeface="Verdana" pitchFamily="34" charset="0"/>
        <a:ea typeface="+mn-ea"/>
        <a:cs typeface="Arial" charset="0"/>
      </a:defRPr>
    </a:lvl2pPr>
    <a:lvl3pPr marL="914400" algn="l" rtl="0" fontAlgn="base">
      <a:spcBef>
        <a:spcPct val="0"/>
      </a:spcBef>
      <a:spcAft>
        <a:spcPct val="0"/>
      </a:spcAft>
      <a:defRPr sz="1000" kern="1200">
        <a:solidFill>
          <a:srgbClr val="003882"/>
        </a:solidFill>
        <a:latin typeface="Verdana" pitchFamily="34" charset="0"/>
        <a:ea typeface="+mn-ea"/>
        <a:cs typeface="Arial" charset="0"/>
      </a:defRPr>
    </a:lvl3pPr>
    <a:lvl4pPr marL="1371600" algn="l" rtl="0" fontAlgn="base">
      <a:spcBef>
        <a:spcPct val="0"/>
      </a:spcBef>
      <a:spcAft>
        <a:spcPct val="0"/>
      </a:spcAft>
      <a:defRPr sz="1000" kern="1200">
        <a:solidFill>
          <a:srgbClr val="003882"/>
        </a:solidFill>
        <a:latin typeface="Verdana" pitchFamily="34" charset="0"/>
        <a:ea typeface="+mn-ea"/>
        <a:cs typeface="Arial" charset="0"/>
      </a:defRPr>
    </a:lvl4pPr>
    <a:lvl5pPr marL="1828800" algn="l" rtl="0" fontAlgn="base">
      <a:spcBef>
        <a:spcPct val="0"/>
      </a:spcBef>
      <a:spcAft>
        <a:spcPct val="0"/>
      </a:spcAft>
      <a:defRPr sz="1000" kern="1200">
        <a:solidFill>
          <a:srgbClr val="003882"/>
        </a:solidFill>
        <a:latin typeface="Verdana" pitchFamily="34" charset="0"/>
        <a:ea typeface="+mn-ea"/>
        <a:cs typeface="Arial" charset="0"/>
      </a:defRPr>
    </a:lvl5pPr>
    <a:lvl6pPr marL="2286000" algn="l" defTabSz="914400" rtl="0" eaLnBrk="1" latinLnBrk="0" hangingPunct="1">
      <a:defRPr sz="1000" kern="1200">
        <a:solidFill>
          <a:srgbClr val="003882"/>
        </a:solidFill>
        <a:latin typeface="Verdana" pitchFamily="34" charset="0"/>
        <a:ea typeface="+mn-ea"/>
        <a:cs typeface="Arial" charset="0"/>
      </a:defRPr>
    </a:lvl6pPr>
    <a:lvl7pPr marL="2743200" algn="l" defTabSz="914400" rtl="0" eaLnBrk="1" latinLnBrk="0" hangingPunct="1">
      <a:defRPr sz="1000" kern="1200">
        <a:solidFill>
          <a:srgbClr val="003882"/>
        </a:solidFill>
        <a:latin typeface="Verdana" pitchFamily="34" charset="0"/>
        <a:ea typeface="+mn-ea"/>
        <a:cs typeface="Arial" charset="0"/>
      </a:defRPr>
    </a:lvl7pPr>
    <a:lvl8pPr marL="3200400" algn="l" defTabSz="914400" rtl="0" eaLnBrk="1" latinLnBrk="0" hangingPunct="1">
      <a:defRPr sz="1000" kern="1200">
        <a:solidFill>
          <a:srgbClr val="003882"/>
        </a:solidFill>
        <a:latin typeface="Verdana" pitchFamily="34" charset="0"/>
        <a:ea typeface="+mn-ea"/>
        <a:cs typeface="Arial" charset="0"/>
      </a:defRPr>
    </a:lvl8pPr>
    <a:lvl9pPr marL="3657600" algn="l" defTabSz="914400" rtl="0" eaLnBrk="1" latinLnBrk="0" hangingPunct="1">
      <a:defRPr sz="1000" kern="1200">
        <a:solidFill>
          <a:srgbClr val="003882"/>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a:srgbClr val="FF6161"/>
    <a:srgbClr val="FF4747"/>
    <a:srgbClr val="53A5FF"/>
    <a:srgbClr val="3EC6F0"/>
    <a:srgbClr val="FF9F9F"/>
    <a:srgbClr val="003882"/>
    <a:srgbClr val="FF4B4B"/>
    <a:srgbClr val="C6E6A2"/>
    <a:srgbClr val="B0D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660"/>
  </p:normalViewPr>
  <p:slideViewPr>
    <p:cSldViewPr>
      <p:cViewPr varScale="1">
        <p:scale>
          <a:sx n="83" d="100"/>
          <a:sy n="83" d="100"/>
        </p:scale>
        <p:origin x="145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32" Type="http://schemas.openxmlformats.org/officeDocument/2006/relationships/customXml" Target="../customXml/item4.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2.2497419579401646E-2"/>
          <c:w val="0.88571428571428568"/>
          <c:h val="0.90379573991070605"/>
        </c:manualLayout>
      </c:layout>
      <c:barChart>
        <c:barDir val="col"/>
        <c:grouping val="clustered"/>
        <c:varyColors val="0"/>
        <c:ser>
          <c:idx val="1"/>
          <c:order val="0"/>
          <c:tx>
            <c:strRef>
              <c:f>Sheet1!$A$2</c:f>
              <c:strCache>
                <c:ptCount val="1"/>
                <c:pt idx="0">
                  <c:v>Lainakanta</c:v>
                </c:pt>
              </c:strCache>
            </c:strRef>
          </c:tx>
          <c:spPr>
            <a:solidFill>
              <a:srgbClr val="FF6161"/>
            </a:solidFill>
            <a:ln w="12700">
              <a:solidFill>
                <a:schemeClr val="tx2"/>
              </a:solidFill>
              <a:prstDash val="solid"/>
            </a:ln>
          </c:spPr>
          <c:invertIfNegative val="0"/>
          <c:cat>
            <c:strRef>
              <c:f>Sheet1!$B$1:$Z$1</c:f>
              <c:strCache>
                <c:ptCount val="25"/>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strCache>
            </c:strRef>
          </c:cat>
          <c:val>
            <c:numRef>
              <c:f>Sheet1!$B$2:$Z$2</c:f>
              <c:numCache>
                <c:formatCode>General</c:formatCode>
                <c:ptCount val="25"/>
                <c:pt idx="0">
                  <c:v>4.3899999999999997</c:v>
                </c:pt>
                <c:pt idx="1">
                  <c:v>5.23</c:v>
                </c:pt>
                <c:pt idx="2">
                  <c:v>5.47</c:v>
                </c:pt>
                <c:pt idx="3">
                  <c:v>4.99</c:v>
                </c:pt>
                <c:pt idx="4">
                  <c:v>4.5199999999999996</c:v>
                </c:pt>
                <c:pt idx="5">
                  <c:v>3.97</c:v>
                </c:pt>
                <c:pt idx="6">
                  <c:v>4.0999999999999996</c:v>
                </c:pt>
                <c:pt idx="7">
                  <c:v>4.09</c:v>
                </c:pt>
                <c:pt idx="8">
                  <c:v>3.87</c:v>
                </c:pt>
                <c:pt idx="9">
                  <c:v>4.03</c:v>
                </c:pt>
                <c:pt idx="10">
                  <c:v>4.3150000000000004</c:v>
                </c:pt>
                <c:pt idx="11">
                  <c:v>4.8330000000000002</c:v>
                </c:pt>
                <c:pt idx="12">
                  <c:v>5.6040000000000001</c:v>
                </c:pt>
                <c:pt idx="13">
                  <c:v>6.6230000000000002</c:v>
                </c:pt>
                <c:pt idx="14">
                  <c:v>7.7050000000000001</c:v>
                </c:pt>
                <c:pt idx="15">
                  <c:v>8.4079999999999995</c:v>
                </c:pt>
                <c:pt idx="16">
                  <c:v>9.01</c:v>
                </c:pt>
                <c:pt idx="17">
                  <c:v>9.6</c:v>
                </c:pt>
                <c:pt idx="18">
                  <c:v>10.88</c:v>
                </c:pt>
                <c:pt idx="19">
                  <c:v>11.67</c:v>
                </c:pt>
                <c:pt idx="20">
                  <c:v>12.295999999999999</c:v>
                </c:pt>
                <c:pt idx="21">
                  <c:v>13.81</c:v>
                </c:pt>
                <c:pt idx="22">
                  <c:v>15.554</c:v>
                </c:pt>
                <c:pt idx="23">
                  <c:v>16.532</c:v>
                </c:pt>
                <c:pt idx="24">
                  <c:v>17.395</c:v>
                </c:pt>
              </c:numCache>
            </c:numRef>
          </c:val>
          <c:extLst>
            <c:ext xmlns:c16="http://schemas.microsoft.com/office/drawing/2014/chart" uri="{C3380CC4-5D6E-409C-BE32-E72D297353CC}">
              <c16:uniqueId val="{00000000-0776-4065-833F-048B941BABBE}"/>
            </c:ext>
          </c:extLst>
        </c:ser>
        <c:dLbls>
          <c:showLegendKey val="0"/>
          <c:showVal val="0"/>
          <c:showCatName val="0"/>
          <c:showSerName val="0"/>
          <c:showPercent val="0"/>
          <c:showBubbleSize val="0"/>
        </c:dLbls>
        <c:gapWidth val="52"/>
        <c:axId val="175843968"/>
        <c:axId val="175846144"/>
      </c:barChart>
      <c:lineChart>
        <c:grouping val="standard"/>
        <c:varyColors val="0"/>
        <c:ser>
          <c:idx val="0"/>
          <c:order val="1"/>
          <c:tx>
            <c:strRef>
              <c:f>Sheet1!$A$3</c:f>
              <c:strCache>
                <c:ptCount val="1"/>
                <c:pt idx="0">
                  <c:v>Rahavarat</c:v>
                </c:pt>
              </c:strCache>
            </c:strRef>
          </c:tx>
          <c:spPr>
            <a:ln w="22225">
              <a:solidFill>
                <a:schemeClr val="tx1">
                  <a:lumMod val="90000"/>
                  <a:lumOff val="10000"/>
                </a:schemeClr>
              </a:solidFill>
              <a:prstDash val="solid"/>
            </a:ln>
          </c:spPr>
          <c:marker>
            <c:symbol val="circle"/>
            <c:size val="6"/>
            <c:spPr>
              <a:solidFill>
                <a:schemeClr val="tx1">
                  <a:lumMod val="90000"/>
                  <a:lumOff val="10000"/>
                </a:schemeClr>
              </a:solidFill>
            </c:spPr>
          </c:marker>
          <c:cat>
            <c:strRef>
              <c:f>Sheet1!$B$1:$Z$1</c:f>
              <c:strCache>
                <c:ptCount val="25"/>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strCache>
            </c:strRef>
          </c:cat>
          <c:val>
            <c:numRef>
              <c:f>Sheet1!$B$3:$Z$3</c:f>
              <c:numCache>
                <c:formatCode>General</c:formatCode>
                <c:ptCount val="25"/>
                <c:pt idx="0">
                  <c:v>1.37</c:v>
                </c:pt>
                <c:pt idx="1">
                  <c:v>1.67</c:v>
                </c:pt>
                <c:pt idx="2">
                  <c:v>2.0699999999999998</c:v>
                </c:pt>
                <c:pt idx="3">
                  <c:v>3.12</c:v>
                </c:pt>
                <c:pt idx="4">
                  <c:v>3.19</c:v>
                </c:pt>
                <c:pt idx="5">
                  <c:v>3.16</c:v>
                </c:pt>
                <c:pt idx="6">
                  <c:v>2.64</c:v>
                </c:pt>
                <c:pt idx="7">
                  <c:v>2.54</c:v>
                </c:pt>
                <c:pt idx="8">
                  <c:v>2.69</c:v>
                </c:pt>
                <c:pt idx="9">
                  <c:v>3.1560000000000001</c:v>
                </c:pt>
                <c:pt idx="10">
                  <c:v>3.077</c:v>
                </c:pt>
                <c:pt idx="11">
                  <c:v>3.339</c:v>
                </c:pt>
                <c:pt idx="12">
                  <c:v>3.31</c:v>
                </c:pt>
                <c:pt idx="13">
                  <c:v>3.2250000000000001</c:v>
                </c:pt>
                <c:pt idx="14">
                  <c:v>3.1869999999999998</c:v>
                </c:pt>
                <c:pt idx="15">
                  <c:v>4.1219999999999999</c:v>
                </c:pt>
                <c:pt idx="16">
                  <c:v>4.3019999999999996</c:v>
                </c:pt>
                <c:pt idx="17">
                  <c:v>4.0430000000000001</c:v>
                </c:pt>
                <c:pt idx="18">
                  <c:v>4.2210000000000001</c:v>
                </c:pt>
                <c:pt idx="19">
                  <c:v>4.76</c:v>
                </c:pt>
                <c:pt idx="20">
                  <c:v>4.5350000000000001</c:v>
                </c:pt>
                <c:pt idx="21">
                  <c:v>4.1970000000000001</c:v>
                </c:pt>
                <c:pt idx="22">
                  <c:v>5.1589999999999998</c:v>
                </c:pt>
                <c:pt idx="23">
                  <c:v>5.3040000000000003</c:v>
                </c:pt>
                <c:pt idx="24">
                  <c:v>5.1079999999999997</c:v>
                </c:pt>
              </c:numCache>
            </c:numRef>
          </c:val>
          <c:smooth val="0"/>
          <c:extLst>
            <c:ext xmlns:c16="http://schemas.microsoft.com/office/drawing/2014/chart" uri="{C3380CC4-5D6E-409C-BE32-E72D297353CC}">
              <c16:uniqueId val="{00000001-0776-4065-833F-048B941BABBE}"/>
            </c:ext>
          </c:extLst>
        </c:ser>
        <c:dLbls>
          <c:showLegendKey val="0"/>
          <c:showVal val="0"/>
          <c:showCatName val="0"/>
          <c:showSerName val="0"/>
          <c:showPercent val="0"/>
          <c:showBubbleSize val="0"/>
        </c:dLbls>
        <c:marker val="1"/>
        <c:smooth val="0"/>
        <c:axId val="175847680"/>
        <c:axId val="175857664"/>
      </c:lineChart>
      <c:catAx>
        <c:axId val="175843968"/>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300" b="0" i="0" u="none" strike="noStrike" baseline="0">
                <a:solidFill>
                  <a:srgbClr val="333399"/>
                </a:solidFill>
                <a:latin typeface="Verdana"/>
                <a:ea typeface="Verdana"/>
                <a:cs typeface="Verdana"/>
              </a:defRPr>
            </a:pPr>
            <a:endParaRPr lang="fi-FI"/>
          </a:p>
        </c:txPr>
        <c:crossAx val="175846144"/>
        <c:crosses val="autoZero"/>
        <c:auto val="0"/>
        <c:lblAlgn val="ctr"/>
        <c:lblOffset val="100"/>
        <c:tickLblSkip val="1"/>
        <c:tickMarkSkip val="1"/>
        <c:noMultiLvlLbl val="0"/>
      </c:catAx>
      <c:valAx>
        <c:axId val="175846144"/>
        <c:scaling>
          <c:orientation val="minMax"/>
          <c:max val="18"/>
          <c:min val="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175843968"/>
        <c:crosses val="autoZero"/>
        <c:crossBetween val="between"/>
        <c:majorUnit val="2"/>
        <c:minorUnit val="0.5"/>
      </c:valAx>
      <c:catAx>
        <c:axId val="175847680"/>
        <c:scaling>
          <c:orientation val="minMax"/>
        </c:scaling>
        <c:delete val="1"/>
        <c:axPos val="b"/>
        <c:numFmt formatCode="General" sourceLinked="1"/>
        <c:majorTickMark val="out"/>
        <c:minorTickMark val="none"/>
        <c:tickLblPos val="nextTo"/>
        <c:crossAx val="175857664"/>
        <c:crosses val="autoZero"/>
        <c:auto val="0"/>
        <c:lblAlgn val="ctr"/>
        <c:lblOffset val="100"/>
        <c:noMultiLvlLbl val="0"/>
      </c:catAx>
      <c:valAx>
        <c:axId val="175857664"/>
        <c:scaling>
          <c:orientation val="minMax"/>
          <c:max val="18"/>
        </c:scaling>
        <c:delete val="0"/>
        <c:axPos val="r"/>
        <c:numFmt formatCode="General" sourceLinked="1"/>
        <c:majorTickMark val="cross"/>
        <c:minorTickMark val="out"/>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175847680"/>
        <c:crosses val="max"/>
        <c:crossBetween val="between"/>
        <c:majorUnit val="2"/>
        <c:minorUnit val="0.5"/>
      </c:valAx>
      <c:spPr>
        <a:noFill/>
        <a:ln w="15707">
          <a:solidFill>
            <a:schemeClr val="tx1"/>
          </a:solidFill>
          <a:prstDash val="solid"/>
        </a:ln>
      </c:spPr>
    </c:plotArea>
    <c:legend>
      <c:legendPos val="r"/>
      <c:layout>
        <c:manualLayout>
          <c:xMode val="edge"/>
          <c:yMode val="edge"/>
          <c:x val="0.1214116985376828"/>
          <c:y val="0.11244019138755981"/>
          <c:w val="0.20658557307996075"/>
          <c:h val="0.11722488038277512"/>
        </c:manualLayout>
      </c:layout>
      <c:overlay val="0"/>
      <c:spPr>
        <a:solidFill>
          <a:schemeClr val="bg1"/>
        </a:solidFill>
        <a:ln w="3927">
          <a:solidFill>
            <a:schemeClr val="tx1"/>
          </a:solidFill>
          <a:prstDash val="solid"/>
        </a:ln>
      </c:spPr>
      <c:txPr>
        <a:bodyPr/>
        <a:lstStyle/>
        <a:p>
          <a:pPr>
            <a:defRPr sz="146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88642312689894365"/>
          <c:h val="0.90652022202496252"/>
        </c:manualLayout>
      </c:layout>
      <c:lineChart>
        <c:grouping val="standard"/>
        <c:varyColors val="0"/>
        <c:ser>
          <c:idx val="0"/>
          <c:order val="0"/>
          <c:tx>
            <c:strRef>
              <c:f>Sheet1!$A$2</c:f>
              <c:strCache>
                <c:ptCount val="1"/>
                <c:pt idx="0">
                  <c:v>Alle 5000 as. kunnat</c:v>
                </c:pt>
              </c:strCache>
            </c:strRef>
          </c:tx>
          <c:spPr>
            <a:ln w="31750">
              <a:solidFill>
                <a:srgbClr val="00FF00"/>
              </a:solidFill>
              <a:prstDash val="solid"/>
            </a:ln>
          </c:spPr>
          <c:marker>
            <c:symbol val="circle"/>
            <c:size val="6"/>
            <c:spPr>
              <a:solidFill>
                <a:srgbClr val="FFFFFF"/>
              </a:solidFill>
              <a:ln>
                <a:solidFill>
                  <a:srgbClr val="00FF0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Sheet1!$B$2:$Q$2</c:f>
              <c:numCache>
                <c:formatCode>#,##0</c:formatCode>
                <c:ptCount val="16"/>
                <c:pt idx="0">
                  <c:v>703.53734734747172</c:v>
                </c:pt>
                <c:pt idx="1">
                  <c:v>836.56287650510399</c:v>
                </c:pt>
                <c:pt idx="2">
                  <c:v>908.71414307022837</c:v>
                </c:pt>
                <c:pt idx="3">
                  <c:v>960.12455949380933</c:v>
                </c:pt>
                <c:pt idx="4">
                  <c:v>1128.332715931959</c:v>
                </c:pt>
                <c:pt idx="5">
                  <c:v>1293.0709249190481</c:v>
                </c:pt>
                <c:pt idx="6">
                  <c:v>1387.9325485205218</c:v>
                </c:pt>
                <c:pt idx="7">
                  <c:v>1429.5266326908059</c:v>
                </c:pt>
                <c:pt idx="8">
                  <c:v>1466.1825785346086</c:v>
                </c:pt>
                <c:pt idx="9">
                  <c:v>1575.4104580122712</c:v>
                </c:pt>
                <c:pt idx="10">
                  <c:v>1636.8898021549567</c:v>
                </c:pt>
                <c:pt idx="11">
                  <c:v>1738.1501000613923</c:v>
                </c:pt>
                <c:pt idx="12" formatCode="0">
                  <c:v>1932.6621022956101</c:v>
                </c:pt>
                <c:pt idx="13" formatCode="0">
                  <c:v>2180.9586542084448</c:v>
                </c:pt>
                <c:pt idx="14" formatCode="General">
                  <c:v>2311.6353355651377</c:v>
                </c:pt>
                <c:pt idx="15" formatCode="General">
                  <c:v>2440.9506266679241</c:v>
                </c:pt>
              </c:numCache>
            </c:numRef>
          </c:val>
          <c:smooth val="0"/>
          <c:extLst>
            <c:ext xmlns:c16="http://schemas.microsoft.com/office/drawing/2014/chart" uri="{C3380CC4-5D6E-409C-BE32-E72D297353CC}">
              <c16:uniqueId val="{00000000-640C-4E13-AFA2-EE0719E87521}"/>
            </c:ext>
          </c:extLst>
        </c:ser>
        <c:ser>
          <c:idx val="1"/>
          <c:order val="1"/>
          <c:tx>
            <c:strRef>
              <c:f>Sheet1!$A$3</c:f>
              <c:strCache>
                <c:ptCount val="1"/>
                <c:pt idx="0">
                  <c:v>5000-20000 as. kunnat</c:v>
                </c:pt>
              </c:strCache>
            </c:strRef>
          </c:tx>
          <c:spPr>
            <a:ln w="31750">
              <a:solidFill>
                <a:srgbClr val="FF0000"/>
              </a:solidFill>
              <a:prstDash val="solid"/>
            </a:ln>
          </c:spPr>
          <c:marker>
            <c:symbol val="circle"/>
            <c:size val="6"/>
            <c:spPr>
              <a:solidFill>
                <a:srgbClr val="FF0000"/>
              </a:solidFill>
              <a:ln>
                <a:solidFill>
                  <a:srgbClr val="FF000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Sheet1!$B$3:$Q$3</c:f>
              <c:numCache>
                <c:formatCode>#,##0</c:formatCode>
                <c:ptCount val="16"/>
                <c:pt idx="0">
                  <c:v>789.06167235291866</c:v>
                </c:pt>
                <c:pt idx="1">
                  <c:v>872.30974997099247</c:v>
                </c:pt>
                <c:pt idx="2">
                  <c:v>868.60643787112463</c:v>
                </c:pt>
                <c:pt idx="3">
                  <c:v>941.79063957034089</c:v>
                </c:pt>
                <c:pt idx="4">
                  <c:v>1107.7968587244193</c:v>
                </c:pt>
                <c:pt idx="5">
                  <c:v>1300.5165404694192</c:v>
                </c:pt>
                <c:pt idx="6">
                  <c:v>1447.6198941126408</c:v>
                </c:pt>
                <c:pt idx="7">
                  <c:v>1554.6805961942541</c:v>
                </c:pt>
                <c:pt idx="8">
                  <c:v>1661.9973959786178</c:v>
                </c:pt>
                <c:pt idx="9">
                  <c:v>1819.4923241283711</c:v>
                </c:pt>
                <c:pt idx="10">
                  <c:v>1860.3763096708767</c:v>
                </c:pt>
                <c:pt idx="11">
                  <c:v>1938.3492904756579</c:v>
                </c:pt>
                <c:pt idx="12" formatCode="0">
                  <c:v>2182.859775061464</c:v>
                </c:pt>
                <c:pt idx="13" formatCode="0">
                  <c:v>2414.9096540389542</c:v>
                </c:pt>
                <c:pt idx="14" formatCode="General">
                  <c:v>2582.0729842680189</c:v>
                </c:pt>
                <c:pt idx="15" formatCode="General">
                  <c:v>2688.9900567853329</c:v>
                </c:pt>
              </c:numCache>
            </c:numRef>
          </c:val>
          <c:smooth val="0"/>
          <c:extLst>
            <c:ext xmlns:c16="http://schemas.microsoft.com/office/drawing/2014/chart" uri="{C3380CC4-5D6E-409C-BE32-E72D297353CC}">
              <c16:uniqueId val="{00000001-640C-4E13-AFA2-EE0719E87521}"/>
            </c:ext>
          </c:extLst>
        </c:ser>
        <c:ser>
          <c:idx val="4"/>
          <c:order val="2"/>
          <c:tx>
            <c:strRef>
              <c:f>Sheet1!$A$4</c:f>
              <c:strCache>
                <c:ptCount val="1"/>
                <c:pt idx="0">
                  <c:v>20001-100000 as. kunnat</c:v>
                </c:pt>
              </c:strCache>
            </c:strRef>
          </c:tx>
          <c:spPr>
            <a:ln w="31750">
              <a:solidFill>
                <a:srgbClr val="002060"/>
              </a:solidFill>
              <a:prstDash val="solid"/>
            </a:ln>
          </c:spPr>
          <c:marker>
            <c:symbol val="circle"/>
            <c:size val="6"/>
            <c:spPr>
              <a:solidFill>
                <a:srgbClr val="99CCFF"/>
              </a:solidFill>
              <a:ln>
                <a:solidFill>
                  <a:srgbClr val="00206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Sheet1!$B$4:$Q$4</c:f>
              <c:numCache>
                <c:formatCode>#,##0</c:formatCode>
                <c:ptCount val="16"/>
                <c:pt idx="0">
                  <c:v>868.27597344501157</c:v>
                </c:pt>
                <c:pt idx="1">
                  <c:v>907.50589590012703</c:v>
                </c:pt>
                <c:pt idx="2">
                  <c:v>909.23638037757303</c:v>
                </c:pt>
                <c:pt idx="3">
                  <c:v>1004.9738622341287</c:v>
                </c:pt>
                <c:pt idx="4">
                  <c:v>1202.825081494972</c:v>
                </c:pt>
                <c:pt idx="5">
                  <c:v>1409.7587983190165</c:v>
                </c:pt>
                <c:pt idx="6">
                  <c:v>1577.4274937355185</c:v>
                </c:pt>
                <c:pt idx="7">
                  <c:v>1647.109653259108</c:v>
                </c:pt>
                <c:pt idx="8">
                  <c:v>1819.7204814341756</c:v>
                </c:pt>
                <c:pt idx="9">
                  <c:v>1994.1166642596415</c:v>
                </c:pt>
                <c:pt idx="10">
                  <c:v>2043.3524724148567</c:v>
                </c:pt>
                <c:pt idx="11">
                  <c:v>2072.5201706991215</c:v>
                </c:pt>
                <c:pt idx="12" formatCode="0">
                  <c:v>2322.5161418173552</c:v>
                </c:pt>
                <c:pt idx="13" formatCode="0">
                  <c:v>2517.3666274373909</c:v>
                </c:pt>
                <c:pt idx="14" formatCode="General">
                  <c:v>2621.8560176093092</c:v>
                </c:pt>
                <c:pt idx="15" formatCode="General">
                  <c:v>2732.2811644521598</c:v>
                </c:pt>
              </c:numCache>
            </c:numRef>
          </c:val>
          <c:smooth val="0"/>
          <c:extLst>
            <c:ext xmlns:c16="http://schemas.microsoft.com/office/drawing/2014/chart" uri="{C3380CC4-5D6E-409C-BE32-E72D297353CC}">
              <c16:uniqueId val="{00000002-640C-4E13-AFA2-EE0719E87521}"/>
            </c:ext>
          </c:extLst>
        </c:ser>
        <c:ser>
          <c:idx val="2"/>
          <c:order val="3"/>
          <c:tx>
            <c:strRef>
              <c:f>Sheet1!$A$5</c:f>
              <c:strCache>
                <c:ptCount val="1"/>
                <c:pt idx="0">
                  <c:v>Yli 100000 as. kunnat</c:v>
                </c:pt>
              </c:strCache>
            </c:strRef>
          </c:tx>
          <c:spPr>
            <a:ln w="31750">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Sheet1!$B$5:$Q$5</c:f>
              <c:numCache>
                <c:formatCode>#,##0</c:formatCode>
                <c:ptCount val="16"/>
                <c:pt idx="0">
                  <c:v>608.76832104447362</c:v>
                </c:pt>
                <c:pt idx="1">
                  <c:v>584.31389867184828</c:v>
                </c:pt>
                <c:pt idx="2">
                  <c:v>802.67068979306976</c:v>
                </c:pt>
                <c:pt idx="3">
                  <c:v>1042.986955261799</c:v>
                </c:pt>
                <c:pt idx="4">
                  <c:v>1208.8477706168048</c:v>
                </c:pt>
                <c:pt idx="5">
                  <c:v>1344.4569071295759</c:v>
                </c:pt>
                <c:pt idx="6">
                  <c:v>1387.1429295178266</c:v>
                </c:pt>
                <c:pt idx="7">
                  <c:v>1476.5114053910816</c:v>
                </c:pt>
                <c:pt idx="8">
                  <c:v>1468.8362160337288</c:v>
                </c:pt>
                <c:pt idx="9">
                  <c:v>1762.8170795382628</c:v>
                </c:pt>
                <c:pt idx="10">
                  <c:v>2003.65502692989</c:v>
                </c:pt>
                <c:pt idx="11">
                  <c:v>2125.4993343896008</c:v>
                </c:pt>
                <c:pt idx="12" formatCode="0">
                  <c:v>2317.1719605991229</c:v>
                </c:pt>
                <c:pt idx="13" formatCode="0">
                  <c:v>2704.0932572412371</c:v>
                </c:pt>
                <c:pt idx="14" formatCode="General">
                  <c:v>2893.6311502505591</c:v>
                </c:pt>
                <c:pt idx="15" formatCode="General">
                  <c:v>3081.5130694281906</c:v>
                </c:pt>
              </c:numCache>
            </c:numRef>
          </c:val>
          <c:smooth val="0"/>
          <c:extLst>
            <c:ext xmlns:c16="http://schemas.microsoft.com/office/drawing/2014/chart" uri="{C3380CC4-5D6E-409C-BE32-E72D297353CC}">
              <c16:uniqueId val="{00000003-640C-4E13-AFA2-EE0719E87521}"/>
            </c:ext>
          </c:extLst>
        </c:ser>
        <c:dLbls>
          <c:showLegendKey val="0"/>
          <c:showVal val="0"/>
          <c:showCatName val="0"/>
          <c:showSerName val="0"/>
          <c:showPercent val="0"/>
          <c:showBubbleSize val="0"/>
        </c:dLbls>
        <c:marker val="1"/>
        <c:smooth val="0"/>
        <c:axId val="158304512"/>
        <c:axId val="158314880"/>
      </c:lineChart>
      <c:lineChart>
        <c:grouping val="standard"/>
        <c:varyColors val="0"/>
        <c:ser>
          <c:idx val="3"/>
          <c:order val="4"/>
          <c:tx>
            <c:strRef>
              <c:f>Sheet1!$A$6</c:f>
              <c:strCache>
                <c:ptCount val="1"/>
                <c:pt idx="0">
                  <c:v>Koko maa</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Sheet1!$B$6:$Q$6</c:f>
              <c:numCache>
                <c:formatCode>#,##0</c:formatCode>
                <c:ptCount val="16"/>
                <c:pt idx="0">
                  <c:v>745.73046630563499</c:v>
                </c:pt>
                <c:pt idx="1">
                  <c:v>780.57406676277378</c:v>
                </c:pt>
                <c:pt idx="2">
                  <c:v>861.90217803639632</c:v>
                </c:pt>
                <c:pt idx="3">
                  <c:v>999.50380594252726</c:v>
                </c:pt>
                <c:pt idx="4">
                  <c:v>1176.199072262576</c:v>
                </c:pt>
                <c:pt idx="5">
                  <c:v>1351.4325726180555</c:v>
                </c:pt>
                <c:pt idx="6">
                  <c:v>1464.4282545521044</c:v>
                </c:pt>
                <c:pt idx="7">
                  <c:v>1548.0784396292868</c:v>
                </c:pt>
                <c:pt idx="8">
                  <c:v>1630.5878699603516</c:v>
                </c:pt>
                <c:pt idx="9">
                  <c:v>1839.2103638898559</c:v>
                </c:pt>
                <c:pt idx="10">
                  <c:v>1956.9986731844094</c:v>
                </c:pt>
                <c:pt idx="11">
                  <c:v>2037.0640814460755</c:v>
                </c:pt>
                <c:pt idx="12" formatCode="0">
                  <c:v>2261.1621777906689</c:v>
                </c:pt>
                <c:pt idx="13" formatCode="0">
                  <c:v>2540.233560252932</c:v>
                </c:pt>
                <c:pt idx="14" formatCode="General">
                  <c:v>2693.8690397757355</c:v>
                </c:pt>
                <c:pt idx="15" formatCode="General">
                  <c:v>2835.3460385310977</c:v>
                </c:pt>
              </c:numCache>
            </c:numRef>
          </c:val>
          <c:smooth val="0"/>
          <c:extLst>
            <c:ext xmlns:c16="http://schemas.microsoft.com/office/drawing/2014/chart" uri="{C3380CC4-5D6E-409C-BE32-E72D297353CC}">
              <c16:uniqueId val="{00000004-640C-4E13-AFA2-EE0719E87521}"/>
            </c:ext>
          </c:extLst>
        </c:ser>
        <c:dLbls>
          <c:showLegendKey val="0"/>
          <c:showVal val="0"/>
          <c:showCatName val="0"/>
          <c:showSerName val="0"/>
          <c:showPercent val="0"/>
          <c:showBubbleSize val="0"/>
        </c:dLbls>
        <c:marker val="1"/>
        <c:smooth val="0"/>
        <c:axId val="1019992415"/>
        <c:axId val="1157727551"/>
      </c:lineChart>
      <c:catAx>
        <c:axId val="158304512"/>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21" b="0" i="0" u="none" strike="noStrike" baseline="0">
                <a:solidFill>
                  <a:schemeClr val="tx1"/>
                </a:solidFill>
                <a:latin typeface="Verdana"/>
                <a:ea typeface="Verdana"/>
                <a:cs typeface="Verdana"/>
              </a:defRPr>
            </a:pPr>
            <a:endParaRPr lang="fi-FI"/>
          </a:p>
        </c:txPr>
        <c:crossAx val="158314880"/>
        <c:crosses val="autoZero"/>
        <c:auto val="1"/>
        <c:lblAlgn val="ctr"/>
        <c:lblOffset val="100"/>
        <c:tickLblSkip val="1"/>
        <c:tickMarkSkip val="1"/>
        <c:noMultiLvlLbl val="0"/>
      </c:catAx>
      <c:valAx>
        <c:axId val="158314880"/>
        <c:scaling>
          <c:orientation val="minMax"/>
          <c:max val="3500"/>
          <c:min val="0"/>
        </c:scaling>
        <c:delete val="0"/>
        <c:axPos val="l"/>
        <c:majorGridlines>
          <c:spPr>
            <a:ln w="6350">
              <a:solidFill>
                <a:schemeClr val="tx1"/>
              </a:solidFill>
              <a:prstDash val="sysDot"/>
            </a:ln>
          </c:spPr>
        </c:majorGridlines>
        <c:numFmt formatCode="0" sourceLinked="0"/>
        <c:majorTickMark val="out"/>
        <c:minorTickMark val="in"/>
        <c:tickLblPos val="nextTo"/>
        <c:spPr>
          <a:ln w="3227">
            <a:solidFill>
              <a:schemeClr val="tx1"/>
            </a:solidFill>
            <a:prstDash val="solid"/>
          </a:ln>
        </c:spPr>
        <c:txPr>
          <a:bodyPr rot="0" vert="horz"/>
          <a:lstStyle/>
          <a:p>
            <a:pPr>
              <a:defRPr sz="1500" b="0" i="0" u="none" strike="noStrike" baseline="0">
                <a:solidFill>
                  <a:schemeClr val="tx1"/>
                </a:solidFill>
                <a:latin typeface="Verdana"/>
                <a:ea typeface="Verdana"/>
                <a:cs typeface="Verdana"/>
              </a:defRPr>
            </a:pPr>
            <a:endParaRPr lang="fi-FI"/>
          </a:p>
        </c:txPr>
        <c:crossAx val="158304512"/>
        <c:crosses val="autoZero"/>
        <c:crossBetween val="between"/>
        <c:majorUnit val="500"/>
        <c:minorUnit val="100"/>
      </c:valAx>
      <c:valAx>
        <c:axId val="1157727551"/>
        <c:scaling>
          <c:orientation val="minMax"/>
          <c:max val="3500"/>
        </c:scaling>
        <c:delete val="0"/>
        <c:axPos val="r"/>
        <c:numFmt formatCode="0" sourceLinked="0"/>
        <c:majorTickMark val="out"/>
        <c:minorTickMark val="none"/>
        <c:tickLblPos val="nextTo"/>
        <c:txPr>
          <a:bodyPr/>
          <a:lstStyle/>
          <a:p>
            <a:pPr>
              <a:defRPr sz="1450" b="0" i="0" baseline="0">
                <a:latin typeface="Verdana" panose="020B0604030504040204" pitchFamily="34" charset="0"/>
              </a:defRPr>
            </a:pPr>
            <a:endParaRPr lang="fi-FI"/>
          </a:p>
        </c:txPr>
        <c:crossAx val="1019992415"/>
        <c:crosses val="max"/>
        <c:crossBetween val="between"/>
      </c:valAx>
      <c:catAx>
        <c:axId val="1019992415"/>
        <c:scaling>
          <c:orientation val="minMax"/>
        </c:scaling>
        <c:delete val="1"/>
        <c:axPos val="b"/>
        <c:numFmt formatCode="General" sourceLinked="1"/>
        <c:majorTickMark val="out"/>
        <c:minorTickMark val="none"/>
        <c:tickLblPos val="nextTo"/>
        <c:crossAx val="1157727551"/>
        <c:crosses val="autoZero"/>
        <c:auto val="1"/>
        <c:lblAlgn val="ctr"/>
        <c:lblOffset val="100"/>
        <c:noMultiLvlLbl val="0"/>
      </c:catAx>
      <c:spPr>
        <a:noFill/>
        <a:ln w="12907">
          <a:solidFill>
            <a:schemeClr val="tx1"/>
          </a:solidFill>
          <a:prstDash val="solid"/>
        </a:ln>
      </c:spPr>
    </c:plotArea>
    <c:legend>
      <c:legendPos val="r"/>
      <c:layout>
        <c:manualLayout>
          <c:xMode val="edge"/>
          <c:yMode val="edge"/>
          <c:x val="0.15218730404719624"/>
          <c:y val="8.5311530330745719E-2"/>
          <c:w val="0.33012927942093062"/>
          <c:h val="0.23844318549895083"/>
        </c:manualLayout>
      </c:layout>
      <c:overlay val="0"/>
      <c:spPr>
        <a:solidFill>
          <a:srgbClr val="FFFFFF"/>
        </a:solidFill>
        <a:ln w="3227">
          <a:solidFill>
            <a:schemeClr val="tx1"/>
          </a:solidFill>
          <a:prstDash val="solid"/>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156266238373093E-2"/>
          <c:y val="1.3617022493283967E-2"/>
          <c:w val="0.89167385435255375"/>
          <c:h val="0.84904632578292427"/>
        </c:manualLayout>
      </c:layout>
      <c:barChart>
        <c:barDir val="bar"/>
        <c:grouping val="stacked"/>
        <c:varyColors val="0"/>
        <c:ser>
          <c:idx val="1"/>
          <c:order val="0"/>
          <c:tx>
            <c:strRef>
              <c:f>Sheet1!$B$1</c:f>
              <c:strCache>
                <c:ptCount val="1"/>
                <c:pt idx="0">
                  <c:v>Kunnat</c:v>
                </c:pt>
              </c:strCache>
            </c:strRef>
          </c:tx>
          <c:spPr>
            <a:solidFill>
              <a:schemeClr val="accent1">
                <a:lumMod val="50000"/>
                <a:lumOff val="50000"/>
              </a:schemeClr>
            </a:solidFill>
            <a:ln w="12700">
              <a:solidFill>
                <a:schemeClr val="tx1"/>
              </a:solidFill>
              <a:prstDash val="solid"/>
            </a:ln>
          </c:spPr>
          <c:invertIfNegative val="0"/>
          <c:dLbls>
            <c:numFmt formatCode="0.0" sourceLinked="0"/>
            <c:spPr>
              <a:noFill/>
              <a:ln w="28786">
                <a:noFill/>
              </a:ln>
            </c:spPr>
            <c:txPr>
              <a:bodyPr/>
              <a:lstStyle/>
              <a:p>
                <a:pPr>
                  <a:defRPr sz="1105" b="0" i="0" u="none" strike="noStrike" baseline="0">
                    <a:solidFill>
                      <a:schemeClr val="tx1"/>
                    </a:solidFill>
                    <a:latin typeface="Verdana"/>
                    <a:ea typeface="Verdana"/>
                    <a:cs typeface="Verdana"/>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numCache>
            </c:numRef>
          </c:cat>
          <c:val>
            <c:numRef>
              <c:f>Sheet1!$B$2:$B$17</c:f>
              <c:numCache>
                <c:formatCode>General</c:formatCode>
                <c:ptCount val="16"/>
                <c:pt idx="0">
                  <c:v>15.544</c:v>
                </c:pt>
                <c:pt idx="1">
                  <c:v>14.727</c:v>
                </c:pt>
                <c:pt idx="2">
                  <c:v>13.836</c:v>
                </c:pt>
                <c:pt idx="3">
                  <c:v>12.262</c:v>
                </c:pt>
                <c:pt idx="4">
                  <c:v>10.99</c:v>
                </c:pt>
                <c:pt idx="5">
                  <c:v>10.510999999999999</c:v>
                </c:pt>
                <c:pt idx="6">
                  <c:v>9.8360000000000003</c:v>
                </c:pt>
                <c:pt idx="7">
                  <c:v>8.6769999999999996</c:v>
                </c:pt>
                <c:pt idx="8">
                  <c:v>8.1999999999999993</c:v>
                </c:pt>
                <c:pt idx="9">
                  <c:v>7.7140000000000004</c:v>
                </c:pt>
                <c:pt idx="10">
                  <c:v>7.0949999999999998</c:v>
                </c:pt>
                <c:pt idx="11">
                  <c:v>6.1529999999999996</c:v>
                </c:pt>
                <c:pt idx="12">
                  <c:v>5.2149999999999999</c:v>
                </c:pt>
                <c:pt idx="13">
                  <c:v>4.4850000000000003</c:v>
                </c:pt>
                <c:pt idx="14">
                  <c:v>4.0510000000000002</c:v>
                </c:pt>
                <c:pt idx="15">
                  <c:v>3.8359999999999999</c:v>
                </c:pt>
              </c:numCache>
            </c:numRef>
          </c:val>
          <c:extLst>
            <c:ext xmlns:c16="http://schemas.microsoft.com/office/drawing/2014/chart" uri="{C3380CC4-5D6E-409C-BE32-E72D297353CC}">
              <c16:uniqueId val="{00000000-FC2E-45DD-9A19-FFFF8105AAE1}"/>
            </c:ext>
          </c:extLst>
        </c:ser>
        <c:ser>
          <c:idx val="4"/>
          <c:order val="1"/>
          <c:tx>
            <c:strRef>
              <c:f>Sheet1!$C$1</c:f>
              <c:strCache>
                <c:ptCount val="1"/>
                <c:pt idx="0">
                  <c:v>Kuntayhtymät</c:v>
                </c:pt>
              </c:strCache>
            </c:strRef>
          </c:tx>
          <c:spPr>
            <a:solidFill>
              <a:schemeClr val="accent1">
                <a:lumMod val="25000"/>
                <a:lumOff val="75000"/>
              </a:schemeClr>
            </a:solidFill>
            <a:ln w="12700">
              <a:solidFill>
                <a:schemeClr val="tx1"/>
              </a:solidFill>
              <a:prstDash val="solid"/>
            </a:ln>
          </c:spPr>
          <c:invertIfNegative val="0"/>
          <c:dLbls>
            <c:numFmt formatCode="0.0" sourceLinked="0"/>
            <c:spPr>
              <a:noFill/>
              <a:ln w="28786">
                <a:noFill/>
              </a:ln>
            </c:spPr>
            <c:txPr>
              <a:bodyPr/>
              <a:lstStyle/>
              <a:p>
                <a:pPr>
                  <a:defRPr sz="1105" b="0" i="0" u="none" strike="noStrike" baseline="0">
                    <a:solidFill>
                      <a:schemeClr val="tx1"/>
                    </a:solidFill>
                    <a:latin typeface="Verdana"/>
                    <a:ea typeface="Verdana"/>
                    <a:cs typeface="Verdana"/>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numCache>
            </c:numRef>
          </c:cat>
          <c:val>
            <c:numRef>
              <c:f>Sheet1!$C$2:$C$17</c:f>
              <c:numCache>
                <c:formatCode>General</c:formatCode>
                <c:ptCount val="16"/>
                <c:pt idx="0">
                  <c:v>1.851</c:v>
                </c:pt>
                <c:pt idx="1">
                  <c:v>1.804</c:v>
                </c:pt>
                <c:pt idx="2">
                  <c:v>1.718</c:v>
                </c:pt>
                <c:pt idx="3">
                  <c:v>1.5489999999999999</c:v>
                </c:pt>
                <c:pt idx="4">
                  <c:v>1.302</c:v>
                </c:pt>
                <c:pt idx="5">
                  <c:v>1.1619999999999999</c:v>
                </c:pt>
                <c:pt idx="6">
                  <c:v>1.0469999999999999</c:v>
                </c:pt>
                <c:pt idx="7">
                  <c:v>0.91900000000000004</c:v>
                </c:pt>
                <c:pt idx="8">
                  <c:v>0.81100000000000005</c:v>
                </c:pt>
                <c:pt idx="9">
                  <c:v>0.69399999999999995</c:v>
                </c:pt>
                <c:pt idx="10">
                  <c:v>0.61</c:v>
                </c:pt>
                <c:pt idx="11">
                  <c:v>0.46800000000000003</c:v>
                </c:pt>
                <c:pt idx="12">
                  <c:v>0.39</c:v>
                </c:pt>
                <c:pt idx="13">
                  <c:v>0.34799999999999998</c:v>
                </c:pt>
                <c:pt idx="14">
                  <c:v>0.26400000000000001</c:v>
                </c:pt>
                <c:pt idx="15">
                  <c:v>0.19500000000000001</c:v>
                </c:pt>
              </c:numCache>
            </c:numRef>
          </c:val>
          <c:extLst>
            <c:ext xmlns:c16="http://schemas.microsoft.com/office/drawing/2014/chart" uri="{C3380CC4-5D6E-409C-BE32-E72D297353CC}">
              <c16:uniqueId val="{00000001-FC2E-45DD-9A19-FFFF8105AAE1}"/>
            </c:ext>
          </c:extLst>
        </c:ser>
        <c:ser>
          <c:idx val="0"/>
          <c:order val="2"/>
          <c:tx>
            <c:strRef>
              <c:f>Sheet1!$D$1</c:f>
              <c:strCache>
                <c:ptCount val="1"/>
                <c:pt idx="0">
                  <c:v>Tytäryhteisöt</c:v>
                </c:pt>
              </c:strCache>
            </c:strRef>
          </c:tx>
          <c:spPr>
            <a:solidFill>
              <a:srgbClr val="E87C8E"/>
            </a:solidFill>
            <a:ln w="12700">
              <a:solidFill>
                <a:schemeClr val="tx1"/>
              </a:solidFill>
              <a:prstDash val="solid"/>
            </a:ln>
          </c:spPr>
          <c:invertIfNegative val="0"/>
          <c:dLbls>
            <c:numFmt formatCode="0.0" sourceLinked="0"/>
            <c:spPr>
              <a:noFill/>
              <a:ln w="28786">
                <a:noFill/>
              </a:ln>
            </c:spPr>
            <c:txPr>
              <a:bodyPr/>
              <a:lstStyle/>
              <a:p>
                <a:pPr>
                  <a:defRPr sz="1105" b="0" i="0" u="none" strike="noStrike" baseline="0">
                    <a:solidFill>
                      <a:schemeClr val="tx1"/>
                    </a:solidFill>
                    <a:latin typeface="Verdana"/>
                    <a:ea typeface="Verdana"/>
                    <a:cs typeface="Verdana"/>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numCache>
            </c:numRef>
          </c:cat>
          <c:val>
            <c:numRef>
              <c:f>Sheet1!$D$2:$D$17</c:f>
              <c:numCache>
                <c:formatCode>General</c:formatCode>
                <c:ptCount val="16"/>
                <c:pt idx="0">
                  <c:v>15.407999999999998</c:v>
                </c:pt>
                <c:pt idx="1">
                  <c:v>15.032999999999999</c:v>
                </c:pt>
                <c:pt idx="2">
                  <c:v>14.669</c:v>
                </c:pt>
                <c:pt idx="3">
                  <c:v>13.542000000000002</c:v>
                </c:pt>
                <c:pt idx="4">
                  <c:v>13.26</c:v>
                </c:pt>
                <c:pt idx="5">
                  <c:v>12.935000000000002</c:v>
                </c:pt>
                <c:pt idx="6">
                  <c:v>11.9</c:v>
                </c:pt>
                <c:pt idx="7">
                  <c:v>11.248000000000001</c:v>
                </c:pt>
                <c:pt idx="8">
                  <c:v>10.805</c:v>
                </c:pt>
                <c:pt idx="9">
                  <c:v>10.538</c:v>
                </c:pt>
                <c:pt idx="10">
                  <c:v>10.339000000000002</c:v>
                </c:pt>
                <c:pt idx="11">
                  <c:v>10.125</c:v>
                </c:pt>
                <c:pt idx="12">
                  <c:v>9.9109999999999996</c:v>
                </c:pt>
                <c:pt idx="13">
                  <c:v>9.5129999999999999</c:v>
                </c:pt>
                <c:pt idx="14">
                  <c:v>9.1420000000000012</c:v>
                </c:pt>
                <c:pt idx="15">
                  <c:v>8.7089999999999996</c:v>
                </c:pt>
              </c:numCache>
            </c:numRef>
          </c:val>
          <c:extLst>
            <c:ext xmlns:c16="http://schemas.microsoft.com/office/drawing/2014/chart" uri="{C3380CC4-5D6E-409C-BE32-E72D297353CC}">
              <c16:uniqueId val="{00000002-FC2E-45DD-9A19-FFFF8105AAE1}"/>
            </c:ext>
          </c:extLst>
        </c:ser>
        <c:dLbls>
          <c:showLegendKey val="0"/>
          <c:showVal val="0"/>
          <c:showCatName val="0"/>
          <c:showSerName val="0"/>
          <c:showPercent val="0"/>
          <c:showBubbleSize val="0"/>
        </c:dLbls>
        <c:gapWidth val="50"/>
        <c:overlap val="100"/>
        <c:axId val="175434752"/>
        <c:axId val="175710976"/>
      </c:barChart>
      <c:catAx>
        <c:axId val="175434752"/>
        <c:scaling>
          <c:orientation val="minMax"/>
        </c:scaling>
        <c:delete val="0"/>
        <c:axPos val="l"/>
        <c:numFmt formatCode="General" sourceLinked="1"/>
        <c:majorTickMark val="out"/>
        <c:minorTickMark val="none"/>
        <c:tickLblPos val="nextTo"/>
        <c:spPr>
          <a:ln w="3598">
            <a:solidFill>
              <a:schemeClr val="tx1"/>
            </a:solidFill>
            <a:prstDash val="solid"/>
          </a:ln>
        </c:spPr>
        <c:txPr>
          <a:bodyPr rot="0" vert="horz"/>
          <a:lstStyle/>
          <a:p>
            <a:pPr>
              <a:defRPr sz="1400" b="0" i="0" u="none" strike="noStrike" baseline="0">
                <a:solidFill>
                  <a:schemeClr val="tx1"/>
                </a:solidFill>
                <a:latin typeface="Verdana"/>
                <a:ea typeface="Verdana"/>
                <a:cs typeface="Verdana"/>
              </a:defRPr>
            </a:pPr>
            <a:endParaRPr lang="fi-FI"/>
          </a:p>
        </c:txPr>
        <c:crossAx val="175710976"/>
        <c:crosses val="autoZero"/>
        <c:auto val="1"/>
        <c:lblAlgn val="ctr"/>
        <c:lblOffset val="100"/>
        <c:tickLblSkip val="1"/>
        <c:tickMarkSkip val="1"/>
        <c:noMultiLvlLbl val="0"/>
      </c:catAx>
      <c:valAx>
        <c:axId val="175710976"/>
        <c:scaling>
          <c:orientation val="minMax"/>
          <c:max val="34"/>
          <c:min val="0"/>
        </c:scaling>
        <c:delete val="0"/>
        <c:axPos val="b"/>
        <c:majorGridlines>
          <c:spPr>
            <a:ln w="3598">
              <a:solidFill>
                <a:schemeClr val="tx1"/>
              </a:solidFill>
              <a:prstDash val="sysDash"/>
            </a:ln>
          </c:spPr>
        </c:majorGridlines>
        <c:numFmt formatCode="General" sourceLinked="1"/>
        <c:majorTickMark val="out"/>
        <c:minorTickMark val="in"/>
        <c:tickLblPos val="nextTo"/>
        <c:spPr>
          <a:ln w="3598">
            <a:solidFill>
              <a:schemeClr val="tx1"/>
            </a:solidFill>
            <a:prstDash val="solid"/>
          </a:ln>
        </c:spPr>
        <c:txPr>
          <a:bodyPr rot="0" vert="horz"/>
          <a:lstStyle/>
          <a:p>
            <a:pPr>
              <a:defRPr sz="1400" b="0" i="0" u="none" strike="noStrike" baseline="0">
                <a:solidFill>
                  <a:schemeClr val="tx1"/>
                </a:solidFill>
                <a:latin typeface="Verdana"/>
                <a:ea typeface="Verdana"/>
                <a:cs typeface="Verdana"/>
              </a:defRPr>
            </a:pPr>
            <a:endParaRPr lang="fi-FI"/>
          </a:p>
        </c:txPr>
        <c:crossAx val="175434752"/>
        <c:crosses val="autoZero"/>
        <c:crossBetween val="between"/>
        <c:majorUnit val="2"/>
        <c:minorUnit val="1"/>
      </c:valAx>
      <c:spPr>
        <a:noFill/>
        <a:ln w="14392">
          <a:solidFill>
            <a:schemeClr val="tx1"/>
          </a:solidFill>
          <a:prstDash val="solid"/>
        </a:ln>
      </c:spPr>
    </c:plotArea>
    <c:legend>
      <c:legendPos val="b"/>
      <c:layout>
        <c:manualLayout>
          <c:xMode val="edge"/>
          <c:yMode val="edge"/>
          <c:x val="0.20070049450558031"/>
          <c:y val="0.92958199775544803"/>
          <c:w val="0.64677922124722964"/>
          <c:h val="6.377657018224836E-2"/>
        </c:manualLayout>
      </c:layout>
      <c:overlay val="0"/>
      <c:spPr>
        <a:solidFill>
          <a:schemeClr val="bg1"/>
        </a:solidFill>
        <a:ln w="3598">
          <a:solidFill>
            <a:schemeClr val="tx1"/>
          </a:solidFill>
          <a:prstDash val="solid"/>
        </a:ln>
      </c:spPr>
      <c:txPr>
        <a:bodyPr/>
        <a:lstStyle/>
        <a:p>
          <a:pPr>
            <a:defRPr sz="1599"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2040"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88642312689894365"/>
          <c:h val="0.90652022202496252"/>
        </c:manualLayout>
      </c:layout>
      <c:lineChart>
        <c:grouping val="standard"/>
        <c:varyColors val="0"/>
        <c:ser>
          <c:idx val="0"/>
          <c:order val="0"/>
          <c:tx>
            <c:strRef>
              <c:f>Sheet1!$A$2</c:f>
              <c:strCache>
                <c:ptCount val="1"/>
                <c:pt idx="0">
                  <c:v>Alle 5000 as. kunnat</c:v>
                </c:pt>
              </c:strCache>
            </c:strRef>
          </c:tx>
          <c:spPr>
            <a:ln w="31750">
              <a:solidFill>
                <a:srgbClr val="00FF00"/>
              </a:solidFill>
              <a:prstDash val="solid"/>
            </a:ln>
          </c:spPr>
          <c:marker>
            <c:symbol val="circle"/>
            <c:size val="6"/>
            <c:spPr>
              <a:solidFill>
                <a:srgbClr val="FFFFFF"/>
              </a:solidFill>
              <a:ln>
                <a:solidFill>
                  <a:srgbClr val="00FF0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Sheet1!$B$2:$Q$2</c:f>
              <c:numCache>
                <c:formatCode>#,##0</c:formatCode>
                <c:ptCount val="16"/>
                <c:pt idx="0">
                  <c:v>1698.3164526744445</c:v>
                </c:pt>
                <c:pt idx="1">
                  <c:v>1865.9578882956898</c:v>
                </c:pt>
                <c:pt idx="2">
                  <c:v>1924.9713391107111</c:v>
                </c:pt>
                <c:pt idx="3">
                  <c:v>2004.3392034355754</c:v>
                </c:pt>
                <c:pt idx="4">
                  <c:v>2196.7766642304341</c:v>
                </c:pt>
                <c:pt idx="5">
                  <c:v>2394.0035104354756</c:v>
                </c:pt>
                <c:pt idx="6">
                  <c:v>2508.304167992364</c:v>
                </c:pt>
                <c:pt idx="7">
                  <c:v>2603.9209239242118</c:v>
                </c:pt>
                <c:pt idx="8">
                  <c:v>2704.7918498859826</c:v>
                </c:pt>
                <c:pt idx="9">
                  <c:v>2850.3172464317954</c:v>
                </c:pt>
                <c:pt idx="10">
                  <c:v>2937.4403962169708</c:v>
                </c:pt>
                <c:pt idx="11">
                  <c:v>3091.3362514583982</c:v>
                </c:pt>
                <c:pt idx="12" formatCode="0">
                  <c:v>3364.9644247550009</c:v>
                </c:pt>
                <c:pt idx="13" formatCode="0">
                  <c:v>3669.1415049076613</c:v>
                </c:pt>
                <c:pt idx="14" formatCode="General">
                  <c:v>3828.1875811586024</c:v>
                </c:pt>
                <c:pt idx="15" formatCode="General">
                  <c:v>3980.9170046438339</c:v>
                </c:pt>
              </c:numCache>
            </c:numRef>
          </c:val>
          <c:smooth val="0"/>
          <c:extLst>
            <c:ext xmlns:c16="http://schemas.microsoft.com/office/drawing/2014/chart" uri="{C3380CC4-5D6E-409C-BE32-E72D297353CC}">
              <c16:uniqueId val="{00000000-640C-4E13-AFA2-EE0719E87521}"/>
            </c:ext>
          </c:extLst>
        </c:ser>
        <c:ser>
          <c:idx val="1"/>
          <c:order val="1"/>
          <c:tx>
            <c:strRef>
              <c:f>Sheet1!$A$3</c:f>
              <c:strCache>
                <c:ptCount val="1"/>
                <c:pt idx="0">
                  <c:v>5000-20000 as. kunnat</c:v>
                </c:pt>
              </c:strCache>
            </c:strRef>
          </c:tx>
          <c:spPr>
            <a:ln w="31750">
              <a:solidFill>
                <a:srgbClr val="FF0000"/>
              </a:solidFill>
              <a:prstDash val="solid"/>
            </a:ln>
          </c:spPr>
          <c:marker>
            <c:symbol val="circle"/>
            <c:size val="6"/>
            <c:spPr>
              <a:solidFill>
                <a:srgbClr val="FF0000"/>
              </a:solidFill>
              <a:ln>
                <a:solidFill>
                  <a:srgbClr val="FF000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Sheet1!$B$3:$Q$3</c:f>
              <c:numCache>
                <c:formatCode>#,##0</c:formatCode>
                <c:ptCount val="16"/>
                <c:pt idx="0">
                  <c:v>1915.9079098956124</c:v>
                </c:pt>
                <c:pt idx="1">
                  <c:v>2050.1442442103266</c:v>
                </c:pt>
                <c:pt idx="2">
                  <c:v>2072.3610112275655</c:v>
                </c:pt>
                <c:pt idx="3">
                  <c:v>2170.6509807007533</c:v>
                </c:pt>
                <c:pt idx="4">
                  <c:v>2349.0766877826345</c:v>
                </c:pt>
                <c:pt idx="5">
                  <c:v>2559.5556052195452</c:v>
                </c:pt>
                <c:pt idx="6">
                  <c:v>2717.7970521122807</c:v>
                </c:pt>
                <c:pt idx="7">
                  <c:v>2889.29246116686</c:v>
                </c:pt>
                <c:pt idx="8">
                  <c:v>3097.2390615779555</c:v>
                </c:pt>
                <c:pt idx="9">
                  <c:v>3331.3440209703836</c:v>
                </c:pt>
                <c:pt idx="10">
                  <c:v>3408.0763988784879</c:v>
                </c:pt>
                <c:pt idx="11">
                  <c:v>3512.0367846660188</c:v>
                </c:pt>
                <c:pt idx="12" formatCode="0">
                  <c:v>3836.8647426710404</c:v>
                </c:pt>
                <c:pt idx="13" formatCode="0">
                  <c:v>4164.5343659489927</c:v>
                </c:pt>
                <c:pt idx="14" formatCode="General">
                  <c:v>4310.8540116273998</c:v>
                </c:pt>
                <c:pt idx="15" formatCode="General">
                  <c:v>4406.5226977857628</c:v>
                </c:pt>
              </c:numCache>
            </c:numRef>
          </c:val>
          <c:smooth val="0"/>
          <c:extLst>
            <c:ext xmlns:c16="http://schemas.microsoft.com/office/drawing/2014/chart" uri="{C3380CC4-5D6E-409C-BE32-E72D297353CC}">
              <c16:uniqueId val="{00000001-640C-4E13-AFA2-EE0719E87521}"/>
            </c:ext>
          </c:extLst>
        </c:ser>
        <c:ser>
          <c:idx val="4"/>
          <c:order val="2"/>
          <c:tx>
            <c:strRef>
              <c:f>Sheet1!$A$4</c:f>
              <c:strCache>
                <c:ptCount val="1"/>
                <c:pt idx="0">
                  <c:v>20001-100000 as. kunnat</c:v>
                </c:pt>
              </c:strCache>
            </c:strRef>
          </c:tx>
          <c:spPr>
            <a:ln w="31750">
              <a:solidFill>
                <a:srgbClr val="002060"/>
              </a:solidFill>
              <a:prstDash val="solid"/>
            </a:ln>
          </c:spPr>
          <c:marker>
            <c:symbol val="circle"/>
            <c:size val="6"/>
            <c:spPr>
              <a:solidFill>
                <a:srgbClr val="99CCFF"/>
              </a:solidFill>
              <a:ln>
                <a:solidFill>
                  <a:srgbClr val="00206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Sheet1!$B$4:$Q$4</c:f>
              <c:numCache>
                <c:formatCode>#,##0</c:formatCode>
                <c:ptCount val="16"/>
                <c:pt idx="0">
                  <c:v>2468.3303639699998</c:v>
                </c:pt>
                <c:pt idx="1">
                  <c:v>2604.055684127422</c:v>
                </c:pt>
                <c:pt idx="2">
                  <c:v>2625.6068221282271</c:v>
                </c:pt>
                <c:pt idx="3">
                  <c:v>2842.9606317255134</c:v>
                </c:pt>
                <c:pt idx="4">
                  <c:v>3078.1415541204533</c:v>
                </c:pt>
                <c:pt idx="5">
                  <c:v>3324.8152167876183</c:v>
                </c:pt>
                <c:pt idx="6">
                  <c:v>3444.5807775668836</c:v>
                </c:pt>
                <c:pt idx="7">
                  <c:v>3567.8900720583792</c:v>
                </c:pt>
                <c:pt idx="8">
                  <c:v>3836.5120771022921</c:v>
                </c:pt>
                <c:pt idx="9">
                  <c:v>4195.8961637683251</c:v>
                </c:pt>
                <c:pt idx="10">
                  <c:v>4248.2349962701064</c:v>
                </c:pt>
                <c:pt idx="11">
                  <c:v>4342.3495670466909</c:v>
                </c:pt>
                <c:pt idx="12" formatCode="0">
                  <c:v>4688.3949094076534</c:v>
                </c:pt>
                <c:pt idx="13" formatCode="0">
                  <c:v>5054.2457739244173</c:v>
                </c:pt>
                <c:pt idx="14" formatCode="General">
                  <c:v>5211.7027047800675</c:v>
                </c:pt>
                <c:pt idx="15" formatCode="General">
                  <c:v>5428.1437092430615</c:v>
                </c:pt>
              </c:numCache>
            </c:numRef>
          </c:val>
          <c:smooth val="0"/>
          <c:extLst>
            <c:ext xmlns:c16="http://schemas.microsoft.com/office/drawing/2014/chart" uri="{C3380CC4-5D6E-409C-BE32-E72D297353CC}">
              <c16:uniqueId val="{00000002-640C-4E13-AFA2-EE0719E87521}"/>
            </c:ext>
          </c:extLst>
        </c:ser>
        <c:ser>
          <c:idx val="2"/>
          <c:order val="3"/>
          <c:tx>
            <c:strRef>
              <c:f>Sheet1!$A$5</c:f>
              <c:strCache>
                <c:ptCount val="1"/>
                <c:pt idx="0">
                  <c:v>Yli 100000 as. kunnat</c:v>
                </c:pt>
              </c:strCache>
            </c:strRef>
          </c:tx>
          <c:spPr>
            <a:ln w="31750">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Sheet1!$B$5:$Q$5</c:f>
              <c:numCache>
                <c:formatCode>#,##0</c:formatCode>
                <c:ptCount val="16"/>
                <c:pt idx="0">
                  <c:v>3013.7357398875974</c:v>
                </c:pt>
                <c:pt idx="1">
                  <c:v>3121.9330275932703</c:v>
                </c:pt>
                <c:pt idx="2">
                  <c:v>3537.2544572668817</c:v>
                </c:pt>
                <c:pt idx="3">
                  <c:v>3860.4281646072959</c:v>
                </c:pt>
                <c:pt idx="4">
                  <c:v>4110.3314623568667</c:v>
                </c:pt>
                <c:pt idx="5">
                  <c:v>4352.5885403280181</c:v>
                </c:pt>
                <c:pt idx="6">
                  <c:v>4543.8046454826399</c:v>
                </c:pt>
                <c:pt idx="7">
                  <c:v>4701.5747569210653</c:v>
                </c:pt>
                <c:pt idx="8">
                  <c:v>4771.8230757353303</c:v>
                </c:pt>
                <c:pt idx="9">
                  <c:v>5200.7145366921941</c:v>
                </c:pt>
                <c:pt idx="10">
                  <c:v>5957.9556642928201</c:v>
                </c:pt>
                <c:pt idx="11">
                  <c:v>6173.1468105134545</c:v>
                </c:pt>
                <c:pt idx="12" formatCode="0">
                  <c:v>6422.9174468527644</c:v>
                </c:pt>
                <c:pt idx="13" formatCode="0">
                  <c:v>7180.0681748854622</c:v>
                </c:pt>
                <c:pt idx="14" formatCode="General">
                  <c:v>7496.7986566644595</c:v>
                </c:pt>
                <c:pt idx="15" formatCode="General">
                  <c:v>7750.3108786072635</c:v>
                </c:pt>
              </c:numCache>
            </c:numRef>
          </c:val>
          <c:smooth val="0"/>
          <c:extLst>
            <c:ext xmlns:c16="http://schemas.microsoft.com/office/drawing/2014/chart" uri="{C3380CC4-5D6E-409C-BE32-E72D297353CC}">
              <c16:uniqueId val="{00000003-640C-4E13-AFA2-EE0719E87521}"/>
            </c:ext>
          </c:extLst>
        </c:ser>
        <c:dLbls>
          <c:showLegendKey val="0"/>
          <c:showVal val="0"/>
          <c:showCatName val="0"/>
          <c:showSerName val="0"/>
          <c:showPercent val="0"/>
          <c:showBubbleSize val="0"/>
        </c:dLbls>
        <c:marker val="1"/>
        <c:smooth val="0"/>
        <c:axId val="158304512"/>
        <c:axId val="158314880"/>
      </c:lineChart>
      <c:lineChart>
        <c:grouping val="standard"/>
        <c:varyColors val="0"/>
        <c:ser>
          <c:idx val="3"/>
          <c:order val="4"/>
          <c:tx>
            <c:strRef>
              <c:f>Sheet1!$A$6</c:f>
              <c:strCache>
                <c:ptCount val="1"/>
                <c:pt idx="0">
                  <c:v>Koko maa</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Sheet1!$B$6:$Q$6</c:f>
              <c:numCache>
                <c:formatCode>#,##0</c:formatCode>
                <c:ptCount val="16"/>
                <c:pt idx="0">
                  <c:v>2458.8615183191273</c:v>
                </c:pt>
                <c:pt idx="1">
                  <c:v>2590.5040843621155</c:v>
                </c:pt>
                <c:pt idx="2">
                  <c:v>2755.4648747333758</c:v>
                </c:pt>
                <c:pt idx="3">
                  <c:v>2972.4895837564072</c:v>
                </c:pt>
                <c:pt idx="4">
                  <c:v>3197.8527715730652</c:v>
                </c:pt>
                <c:pt idx="5">
                  <c:v>3433.2459975873262</c:v>
                </c:pt>
                <c:pt idx="6">
                  <c:v>3590.3804372028944</c:v>
                </c:pt>
                <c:pt idx="7">
                  <c:v>3738.481240581049</c:v>
                </c:pt>
                <c:pt idx="8">
                  <c:v>3913.4639827843421</c:v>
                </c:pt>
                <c:pt idx="9">
                  <c:v>4257.2861406873344</c:v>
                </c:pt>
                <c:pt idx="10">
                  <c:v>4578.0655728189586</c:v>
                </c:pt>
                <c:pt idx="11">
                  <c:v>4729.4534782302007</c:v>
                </c:pt>
                <c:pt idx="12" formatCode="0">
                  <c:v>5037.9001944837664</c:v>
                </c:pt>
                <c:pt idx="13" formatCode="0">
                  <c:v>5544.2129999064437</c:v>
                </c:pt>
                <c:pt idx="14" formatCode="General">
                  <c:v>5768.4540950587498</c:v>
                </c:pt>
                <c:pt idx="15" formatCode="General">
                  <c:v>5977.9562218851215</c:v>
                </c:pt>
              </c:numCache>
            </c:numRef>
          </c:val>
          <c:smooth val="0"/>
          <c:extLst>
            <c:ext xmlns:c16="http://schemas.microsoft.com/office/drawing/2014/chart" uri="{C3380CC4-5D6E-409C-BE32-E72D297353CC}">
              <c16:uniqueId val="{00000004-640C-4E13-AFA2-EE0719E87521}"/>
            </c:ext>
          </c:extLst>
        </c:ser>
        <c:dLbls>
          <c:showLegendKey val="0"/>
          <c:showVal val="0"/>
          <c:showCatName val="0"/>
          <c:showSerName val="0"/>
          <c:showPercent val="0"/>
          <c:showBubbleSize val="0"/>
        </c:dLbls>
        <c:marker val="1"/>
        <c:smooth val="0"/>
        <c:axId val="1019992415"/>
        <c:axId val="1157727551"/>
      </c:lineChart>
      <c:catAx>
        <c:axId val="158304512"/>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21" b="0" i="0" u="none" strike="noStrike" baseline="0">
                <a:solidFill>
                  <a:schemeClr val="tx1"/>
                </a:solidFill>
                <a:latin typeface="Verdana"/>
                <a:ea typeface="Verdana"/>
                <a:cs typeface="Verdana"/>
              </a:defRPr>
            </a:pPr>
            <a:endParaRPr lang="fi-FI"/>
          </a:p>
        </c:txPr>
        <c:crossAx val="158314880"/>
        <c:crosses val="autoZero"/>
        <c:auto val="1"/>
        <c:lblAlgn val="ctr"/>
        <c:lblOffset val="100"/>
        <c:tickLblSkip val="1"/>
        <c:tickMarkSkip val="1"/>
        <c:noMultiLvlLbl val="0"/>
      </c:catAx>
      <c:valAx>
        <c:axId val="158314880"/>
        <c:scaling>
          <c:orientation val="minMax"/>
          <c:max val="9000"/>
          <c:min val="0"/>
        </c:scaling>
        <c:delete val="0"/>
        <c:axPos val="l"/>
        <c:majorGridlines>
          <c:spPr>
            <a:ln w="6350">
              <a:solidFill>
                <a:schemeClr val="tx1"/>
              </a:solidFill>
              <a:prstDash val="sysDot"/>
            </a:ln>
          </c:spPr>
        </c:majorGridlines>
        <c:numFmt formatCode="0" sourceLinked="0"/>
        <c:majorTickMark val="out"/>
        <c:minorTickMark val="in"/>
        <c:tickLblPos val="nextTo"/>
        <c:spPr>
          <a:ln w="3227">
            <a:solidFill>
              <a:schemeClr val="tx1"/>
            </a:solidFill>
            <a:prstDash val="solid"/>
          </a:ln>
        </c:spPr>
        <c:txPr>
          <a:bodyPr rot="0" vert="horz"/>
          <a:lstStyle/>
          <a:p>
            <a:pPr>
              <a:defRPr sz="1500" b="0" i="0" u="none" strike="noStrike" baseline="0">
                <a:solidFill>
                  <a:schemeClr val="tx1"/>
                </a:solidFill>
                <a:latin typeface="Verdana"/>
                <a:ea typeface="Verdana"/>
                <a:cs typeface="Verdana"/>
              </a:defRPr>
            </a:pPr>
            <a:endParaRPr lang="fi-FI"/>
          </a:p>
        </c:txPr>
        <c:crossAx val="158304512"/>
        <c:crosses val="autoZero"/>
        <c:crossBetween val="between"/>
        <c:majorUnit val="1000"/>
        <c:minorUnit val="500"/>
      </c:valAx>
      <c:valAx>
        <c:axId val="1157727551"/>
        <c:scaling>
          <c:orientation val="minMax"/>
          <c:max val="9000"/>
        </c:scaling>
        <c:delete val="0"/>
        <c:axPos val="r"/>
        <c:numFmt formatCode="0" sourceLinked="0"/>
        <c:majorTickMark val="out"/>
        <c:minorTickMark val="none"/>
        <c:tickLblPos val="nextTo"/>
        <c:txPr>
          <a:bodyPr/>
          <a:lstStyle/>
          <a:p>
            <a:pPr>
              <a:defRPr sz="1450" b="0" i="0" baseline="0">
                <a:latin typeface="Verdana" panose="020B0604030504040204" pitchFamily="34" charset="0"/>
              </a:defRPr>
            </a:pPr>
            <a:endParaRPr lang="fi-FI"/>
          </a:p>
        </c:txPr>
        <c:crossAx val="1019992415"/>
        <c:crosses val="max"/>
        <c:crossBetween val="between"/>
        <c:minorUnit val="500"/>
      </c:valAx>
      <c:catAx>
        <c:axId val="1019992415"/>
        <c:scaling>
          <c:orientation val="minMax"/>
        </c:scaling>
        <c:delete val="1"/>
        <c:axPos val="b"/>
        <c:numFmt formatCode="General" sourceLinked="1"/>
        <c:majorTickMark val="out"/>
        <c:minorTickMark val="none"/>
        <c:tickLblPos val="nextTo"/>
        <c:crossAx val="1157727551"/>
        <c:crosses val="autoZero"/>
        <c:auto val="1"/>
        <c:lblAlgn val="ctr"/>
        <c:lblOffset val="100"/>
        <c:noMultiLvlLbl val="0"/>
      </c:catAx>
      <c:spPr>
        <a:noFill/>
        <a:ln w="12907">
          <a:solidFill>
            <a:schemeClr val="tx1"/>
          </a:solidFill>
          <a:prstDash val="solid"/>
        </a:ln>
      </c:spPr>
    </c:plotArea>
    <c:legend>
      <c:legendPos val="r"/>
      <c:layout>
        <c:manualLayout>
          <c:xMode val="edge"/>
          <c:yMode val="edge"/>
          <c:x val="0.15218730404719624"/>
          <c:y val="8.5311530330745719E-2"/>
          <c:w val="0.33012927942093062"/>
          <c:h val="0.23844318549895083"/>
        </c:manualLayout>
      </c:layout>
      <c:overlay val="0"/>
      <c:spPr>
        <a:solidFill>
          <a:srgbClr val="FFFFFF"/>
        </a:solidFill>
        <a:ln w="3227">
          <a:solidFill>
            <a:schemeClr val="tx1"/>
          </a:solidFill>
          <a:prstDash val="solid"/>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5960264900662E-2"/>
          <c:y val="2.6726057906458798E-2"/>
          <c:w val="0.92052980132450335"/>
          <c:h val="0.79756873539959239"/>
        </c:manualLayout>
      </c:layout>
      <c:barChart>
        <c:barDir val="bar"/>
        <c:grouping val="clustered"/>
        <c:varyColors val="0"/>
        <c:ser>
          <c:idx val="4"/>
          <c:order val="0"/>
          <c:tx>
            <c:strRef>
              <c:f>Sheet1!$B$1</c:f>
              <c:strCache>
                <c:ptCount val="1"/>
                <c:pt idx="0">
                  <c:v>Konserni</c:v>
                </c:pt>
              </c:strCache>
            </c:strRef>
          </c:tx>
          <c:spPr>
            <a:solidFill>
              <a:srgbClr val="0070C0"/>
            </a:solidFill>
            <a:ln w="12503">
              <a:solidFill>
                <a:schemeClr val="tx1"/>
              </a:solidFill>
              <a:prstDash val="solid"/>
            </a:ln>
          </c:spPr>
          <c:invertIfNegative val="0"/>
          <c:dLbls>
            <c:spPr>
              <a:noFill/>
              <a:ln>
                <a:noFill/>
              </a:ln>
              <a:effectLst/>
            </c:spPr>
            <c:txPr>
              <a:bodyPr wrap="square" lIns="38100" tIns="19050" rIns="38100" bIns="19050" anchor="ctr">
                <a:spAutoFit/>
              </a:bodyPr>
              <a:lstStyle/>
              <a:p>
                <a:pPr>
                  <a:defRPr sz="1200" b="0" i="0" baseline="0">
                    <a:solidFill>
                      <a:schemeClr val="bg1"/>
                    </a:solidFill>
                    <a:latin typeface="Verdana" panose="020B0604030504040204" pitchFamily="34" charset="0"/>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Sheet1!$A$2:$A$9</c:f>
              <c:numCache>
                <c:formatCode>General</c:formatCode>
                <c:ptCount val="8"/>
              </c:numCache>
            </c:numRef>
          </c:cat>
          <c:val>
            <c:numRef>
              <c:f>Sheet1!$B$2:$B$9</c:f>
              <c:numCache>
                <c:formatCode>0</c:formatCode>
                <c:ptCount val="8"/>
                <c:pt idx="0">
                  <c:v>5977.9562218851215</c:v>
                </c:pt>
                <c:pt idx="1">
                  <c:v>7750.3108786072635</c:v>
                </c:pt>
                <c:pt idx="2">
                  <c:v>6068.3647143074859</c:v>
                </c:pt>
                <c:pt idx="3">
                  <c:v>4978.5055519194211</c:v>
                </c:pt>
                <c:pt idx="4">
                  <c:v>4473.9505986204604</c:v>
                </c:pt>
                <c:pt idx="5">
                  <c:v>4327.9889798602808</c:v>
                </c:pt>
                <c:pt idx="6">
                  <c:v>4012.9593170479225</c:v>
                </c:pt>
                <c:pt idx="7">
                  <c:v>3803.7670922756497</c:v>
                </c:pt>
              </c:numCache>
            </c:numRef>
          </c:val>
          <c:extLst>
            <c:ext xmlns:c16="http://schemas.microsoft.com/office/drawing/2014/chart" uri="{C3380CC4-5D6E-409C-BE32-E72D297353CC}">
              <c16:uniqueId val="{00000001-6E5E-435A-B824-ABFEB19F3044}"/>
            </c:ext>
          </c:extLst>
        </c:ser>
        <c:ser>
          <c:idx val="0"/>
          <c:order val="1"/>
          <c:tx>
            <c:strRef>
              <c:f>Sheet1!$C$1</c:f>
              <c:strCache>
                <c:ptCount val="1"/>
                <c:pt idx="0">
                  <c:v>Kunta</c:v>
                </c:pt>
              </c:strCache>
            </c:strRef>
          </c:tx>
          <c:spPr>
            <a:solidFill>
              <a:schemeClr val="accent5">
                <a:lumMod val="75000"/>
              </a:schemeClr>
            </a:solidFill>
            <a:ln w="12503">
              <a:solidFill>
                <a:schemeClr val="tx1"/>
              </a:solidFill>
              <a:prstDash val="solid"/>
            </a:ln>
          </c:spPr>
          <c:invertIfNegative val="0"/>
          <c:dLbls>
            <c:spPr>
              <a:noFill/>
              <a:ln>
                <a:noFill/>
              </a:ln>
              <a:effectLst/>
            </c:spPr>
            <c:txPr>
              <a:bodyPr wrap="square" lIns="38100" tIns="19050" rIns="38100" bIns="19050" anchor="ctr">
                <a:spAutoFit/>
              </a:bodyPr>
              <a:lstStyle/>
              <a:p>
                <a:pPr>
                  <a:defRPr sz="1200" b="0" i="0" baseline="0">
                    <a:solidFill>
                      <a:schemeClr val="bg1"/>
                    </a:solidFill>
                    <a:latin typeface="Verdana" panose="020B0604030504040204" pitchFamily="34" charset="0"/>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Sheet1!$A$2:$A$9</c:f>
              <c:numCache>
                <c:formatCode>General</c:formatCode>
                <c:ptCount val="8"/>
              </c:numCache>
            </c:numRef>
          </c:cat>
          <c:val>
            <c:numRef>
              <c:f>Sheet1!$C$2:$C$9</c:f>
              <c:numCache>
                <c:formatCode>0</c:formatCode>
                <c:ptCount val="8"/>
                <c:pt idx="0">
                  <c:v>2835.3460385310977</c:v>
                </c:pt>
                <c:pt idx="1">
                  <c:v>3081.5130694281906</c:v>
                </c:pt>
                <c:pt idx="2">
                  <c:v>2953.2596337859873</c:v>
                </c:pt>
                <c:pt idx="3">
                  <c:v>2577.0842075052969</c:v>
                </c:pt>
                <c:pt idx="4">
                  <c:v>2769.0012716423748</c:v>
                </c:pt>
                <c:pt idx="5">
                  <c:v>2595.8004705654898</c:v>
                </c:pt>
                <c:pt idx="6">
                  <c:v>2406.7934862724928</c:v>
                </c:pt>
                <c:pt idx="7">
                  <c:v>2629.7926288146336</c:v>
                </c:pt>
              </c:numCache>
            </c:numRef>
          </c:val>
          <c:extLst>
            <c:ext xmlns:c16="http://schemas.microsoft.com/office/drawing/2014/chart" uri="{C3380CC4-5D6E-409C-BE32-E72D297353CC}">
              <c16:uniqueId val="{00000002-6E5E-435A-B824-ABFEB19F3044}"/>
            </c:ext>
          </c:extLst>
        </c:ser>
        <c:dLbls>
          <c:showLegendKey val="0"/>
          <c:showVal val="0"/>
          <c:showCatName val="0"/>
          <c:showSerName val="0"/>
          <c:showPercent val="0"/>
          <c:showBubbleSize val="0"/>
        </c:dLbls>
        <c:gapWidth val="68"/>
        <c:overlap val="27"/>
        <c:axId val="153372544"/>
        <c:axId val="153400064"/>
      </c:barChart>
      <c:catAx>
        <c:axId val="153372544"/>
        <c:scaling>
          <c:orientation val="minMax"/>
        </c:scaling>
        <c:delete val="0"/>
        <c:axPos val="l"/>
        <c:numFmt formatCode="General" sourceLinked="1"/>
        <c:majorTickMark val="out"/>
        <c:minorTickMark val="none"/>
        <c:tickLblPos val="nextTo"/>
        <c:spPr>
          <a:ln w="3126">
            <a:solidFill>
              <a:schemeClr val="tx1"/>
            </a:solidFill>
            <a:prstDash val="solid"/>
          </a:ln>
        </c:spPr>
        <c:txPr>
          <a:bodyPr rot="0" vert="horz"/>
          <a:lstStyle/>
          <a:p>
            <a:pPr>
              <a:defRPr sz="1304" b="0" i="0" u="none" strike="noStrike" baseline="0">
                <a:solidFill>
                  <a:schemeClr val="tx1"/>
                </a:solidFill>
                <a:latin typeface="Times New Roman"/>
                <a:ea typeface="Times New Roman"/>
                <a:cs typeface="Times New Roman"/>
              </a:defRPr>
            </a:pPr>
            <a:endParaRPr lang="fi-FI"/>
          </a:p>
        </c:txPr>
        <c:crossAx val="153400064"/>
        <c:crosses val="autoZero"/>
        <c:auto val="1"/>
        <c:lblAlgn val="ctr"/>
        <c:lblOffset val="100"/>
        <c:tickLblSkip val="1"/>
        <c:tickMarkSkip val="1"/>
        <c:noMultiLvlLbl val="0"/>
      </c:catAx>
      <c:valAx>
        <c:axId val="153400064"/>
        <c:scaling>
          <c:orientation val="minMax"/>
          <c:max val="8000"/>
          <c:min val="0"/>
        </c:scaling>
        <c:delete val="0"/>
        <c:axPos val="b"/>
        <c:majorGridlines>
          <c:spPr>
            <a:ln w="3126">
              <a:solidFill>
                <a:schemeClr val="tx1"/>
              </a:solidFill>
              <a:prstDash val="sysDash"/>
            </a:ln>
          </c:spPr>
        </c:majorGridlines>
        <c:numFmt formatCode="0" sourceLinked="1"/>
        <c:majorTickMark val="out"/>
        <c:minorTickMark val="in"/>
        <c:tickLblPos val="nextTo"/>
        <c:spPr>
          <a:ln w="3126">
            <a:solidFill>
              <a:schemeClr val="tx1"/>
            </a:solidFill>
            <a:prstDash val="solid"/>
          </a:ln>
        </c:spPr>
        <c:txPr>
          <a:bodyPr rot="0" vert="horz"/>
          <a:lstStyle/>
          <a:p>
            <a:pPr>
              <a:defRPr sz="1400" b="0" i="0" u="none" strike="noStrike" baseline="0">
                <a:solidFill>
                  <a:schemeClr val="tx1"/>
                </a:solidFill>
                <a:latin typeface="Verdana"/>
                <a:ea typeface="Verdana"/>
                <a:cs typeface="Verdana"/>
              </a:defRPr>
            </a:pPr>
            <a:endParaRPr lang="fi-FI"/>
          </a:p>
        </c:txPr>
        <c:crossAx val="153372544"/>
        <c:crosses val="autoZero"/>
        <c:crossBetween val="between"/>
        <c:majorUnit val="1000"/>
        <c:minorUnit val="500"/>
      </c:valAx>
      <c:spPr>
        <a:noFill/>
        <a:ln w="12503">
          <a:solidFill>
            <a:schemeClr val="tx1"/>
          </a:solidFill>
          <a:prstDash val="solid"/>
        </a:ln>
      </c:spPr>
    </c:plotArea>
    <c:legend>
      <c:legendPos val="b"/>
      <c:overlay val="0"/>
      <c:spPr>
        <a:solidFill>
          <a:schemeClr val="bg1"/>
        </a:solidFill>
        <a:ln w="3126">
          <a:solidFill>
            <a:schemeClr val="tx1"/>
          </a:solidFill>
          <a:prstDash val="solid"/>
        </a:ln>
      </c:spPr>
      <c:txPr>
        <a:bodyPr/>
        <a:lstStyle/>
        <a:p>
          <a:pPr>
            <a:defRPr sz="154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04619408347476"/>
          <c:y val="2.6725966768350325E-2"/>
          <c:w val="0.93931398416886547"/>
          <c:h val="0.90706080672741418"/>
        </c:manualLayout>
      </c:layout>
      <c:barChart>
        <c:barDir val="bar"/>
        <c:grouping val="clustered"/>
        <c:varyColors val="0"/>
        <c:ser>
          <c:idx val="1"/>
          <c:order val="0"/>
          <c:tx>
            <c:strRef>
              <c:f>Sheet1!$B$1</c:f>
              <c:strCache>
                <c:ptCount val="1"/>
                <c:pt idx="0">
                  <c:v>Konserni</c:v>
                </c:pt>
              </c:strCache>
            </c:strRef>
          </c:tx>
          <c:spPr>
            <a:solidFill>
              <a:srgbClr val="0070C0"/>
            </a:solidFill>
            <a:ln w="12204">
              <a:solidFill>
                <a:schemeClr val="tx1"/>
              </a:solidFill>
              <a:prstDash val="solid"/>
            </a:ln>
          </c:spPr>
          <c:invertIfNegative val="0"/>
          <c:cat>
            <c:strRef>
              <c:f>Sheet1!$A$2:$A$20</c:f>
              <c:strCache>
                <c:ptCount val="19"/>
                <c:pt idx="0">
                  <c:v>Keski-Pohjanmaa</c:v>
                </c:pt>
                <c:pt idx="1">
                  <c:v>Päijät-Häme</c:v>
                </c:pt>
                <c:pt idx="2">
                  <c:v>Kymenlaakso</c:v>
                </c:pt>
                <c:pt idx="3">
                  <c:v>Pohjois-Pohjanmaa</c:v>
                </c:pt>
                <c:pt idx="4">
                  <c:v>Etelä-Pohjanmaa</c:v>
                </c:pt>
                <c:pt idx="5">
                  <c:v>Etelä-Savo</c:v>
                </c:pt>
                <c:pt idx="6">
                  <c:v>Keski-Suomi</c:v>
                </c:pt>
                <c:pt idx="7">
                  <c:v>Kanta-Häme</c:v>
                </c:pt>
                <c:pt idx="8">
                  <c:v>Pohjanmaa</c:v>
                </c:pt>
                <c:pt idx="9">
                  <c:v>Uusimaa</c:v>
                </c:pt>
                <c:pt idx="10">
                  <c:v>Pohjois-Savo</c:v>
                </c:pt>
                <c:pt idx="11">
                  <c:v>Varsinais-Suomi</c:v>
                </c:pt>
                <c:pt idx="12">
                  <c:v>Lappi</c:v>
                </c:pt>
                <c:pt idx="13">
                  <c:v>Etelä-Karjala</c:v>
                </c:pt>
                <c:pt idx="14">
                  <c:v>Kainuu</c:v>
                </c:pt>
                <c:pt idx="15">
                  <c:v>Pirkanmaa</c:v>
                </c:pt>
                <c:pt idx="16">
                  <c:v>Pohjois-Karjala</c:v>
                </c:pt>
                <c:pt idx="17">
                  <c:v>Satakunta</c:v>
                </c:pt>
                <c:pt idx="18">
                  <c:v>Ahvenanmaa</c:v>
                </c:pt>
              </c:strCache>
            </c:strRef>
          </c:cat>
          <c:val>
            <c:numRef>
              <c:f>Sheet1!$B$2:$B$20</c:f>
              <c:numCache>
                <c:formatCode>0</c:formatCode>
                <c:ptCount val="19"/>
                <c:pt idx="0">
                  <c:v>9071.1264341175101</c:v>
                </c:pt>
                <c:pt idx="1">
                  <c:v>6411.5318800684472</c:v>
                </c:pt>
                <c:pt idx="2">
                  <c:v>6404.3976092406874</c:v>
                </c:pt>
                <c:pt idx="3">
                  <c:v>4872.7726178190578</c:v>
                </c:pt>
                <c:pt idx="4">
                  <c:v>6069.672769567881</c:v>
                </c:pt>
                <c:pt idx="5">
                  <c:v>6152.31030238515</c:v>
                </c:pt>
                <c:pt idx="6">
                  <c:v>6527.3188773660167</c:v>
                </c:pt>
                <c:pt idx="7">
                  <c:v>4828.9851754335759</c:v>
                </c:pt>
                <c:pt idx="8">
                  <c:v>5321.1543436500642</c:v>
                </c:pt>
                <c:pt idx="9">
                  <c:v>7413.7456866517186</c:v>
                </c:pt>
                <c:pt idx="10">
                  <c:v>6858.7549218350132</c:v>
                </c:pt>
                <c:pt idx="11">
                  <c:v>4884.7873706314049</c:v>
                </c:pt>
                <c:pt idx="12">
                  <c:v>4730.4957480454277</c:v>
                </c:pt>
                <c:pt idx="13">
                  <c:v>6173.5198810567645</c:v>
                </c:pt>
                <c:pt idx="14">
                  <c:v>5703.0153830454856</c:v>
                </c:pt>
                <c:pt idx="15">
                  <c:v>4395.8535033609032</c:v>
                </c:pt>
                <c:pt idx="16">
                  <c:v>4336.2143789262846</c:v>
                </c:pt>
                <c:pt idx="17">
                  <c:v>3846.9346107096885</c:v>
                </c:pt>
                <c:pt idx="18">
                  <c:v>3866.3699409998967</c:v>
                </c:pt>
              </c:numCache>
            </c:numRef>
          </c:val>
          <c:extLst>
            <c:ext xmlns:c16="http://schemas.microsoft.com/office/drawing/2014/chart" uri="{C3380CC4-5D6E-409C-BE32-E72D297353CC}">
              <c16:uniqueId val="{00000000-D1D0-4AB8-82B4-E17CFB9F1688}"/>
            </c:ext>
          </c:extLst>
        </c:ser>
        <c:ser>
          <c:idx val="4"/>
          <c:order val="1"/>
          <c:tx>
            <c:strRef>
              <c:f>Sheet1!$C$1</c:f>
              <c:strCache>
                <c:ptCount val="1"/>
                <c:pt idx="0">
                  <c:v>Kunta</c:v>
                </c:pt>
              </c:strCache>
            </c:strRef>
          </c:tx>
          <c:spPr>
            <a:solidFill>
              <a:schemeClr val="accent5">
                <a:lumMod val="75000"/>
              </a:schemeClr>
            </a:solidFill>
            <a:ln w="12204">
              <a:solidFill>
                <a:schemeClr val="tx2"/>
              </a:solidFill>
              <a:prstDash val="solid"/>
            </a:ln>
          </c:spPr>
          <c:invertIfNegative val="0"/>
          <c:cat>
            <c:strRef>
              <c:f>Sheet1!$A$2:$A$20</c:f>
              <c:strCache>
                <c:ptCount val="19"/>
                <c:pt idx="0">
                  <c:v>Keski-Pohjanmaa</c:v>
                </c:pt>
                <c:pt idx="1">
                  <c:v>Päijät-Häme</c:v>
                </c:pt>
                <c:pt idx="2">
                  <c:v>Kymenlaakso</c:v>
                </c:pt>
                <c:pt idx="3">
                  <c:v>Pohjois-Pohjanmaa</c:v>
                </c:pt>
                <c:pt idx="4">
                  <c:v>Etelä-Pohjanmaa</c:v>
                </c:pt>
                <c:pt idx="5">
                  <c:v>Etelä-Savo</c:v>
                </c:pt>
                <c:pt idx="6">
                  <c:v>Keski-Suomi</c:v>
                </c:pt>
                <c:pt idx="7">
                  <c:v>Kanta-Häme</c:v>
                </c:pt>
                <c:pt idx="8">
                  <c:v>Pohjanmaa</c:v>
                </c:pt>
                <c:pt idx="9">
                  <c:v>Uusimaa</c:v>
                </c:pt>
                <c:pt idx="10">
                  <c:v>Pohjois-Savo</c:v>
                </c:pt>
                <c:pt idx="11">
                  <c:v>Varsinais-Suomi</c:v>
                </c:pt>
                <c:pt idx="12">
                  <c:v>Lappi</c:v>
                </c:pt>
                <c:pt idx="13">
                  <c:v>Etelä-Karjala</c:v>
                </c:pt>
                <c:pt idx="14">
                  <c:v>Kainuu</c:v>
                </c:pt>
                <c:pt idx="15">
                  <c:v>Pirkanmaa</c:v>
                </c:pt>
                <c:pt idx="16">
                  <c:v>Pohjois-Karjala</c:v>
                </c:pt>
                <c:pt idx="17">
                  <c:v>Satakunta</c:v>
                </c:pt>
                <c:pt idx="18">
                  <c:v>Ahvenanmaa</c:v>
                </c:pt>
              </c:strCache>
            </c:strRef>
          </c:cat>
          <c:val>
            <c:numRef>
              <c:f>Sheet1!$C$2:$C$20</c:f>
              <c:numCache>
                <c:formatCode>0</c:formatCode>
                <c:ptCount val="19"/>
                <c:pt idx="0">
                  <c:v>4833.6423687565184</c:v>
                </c:pt>
                <c:pt idx="1">
                  <c:v>4651.6826625003096</c:v>
                </c:pt>
                <c:pt idx="2">
                  <c:v>3433.2131984240687</c:v>
                </c:pt>
                <c:pt idx="3">
                  <c:v>3298.0146444542729</c:v>
                </c:pt>
                <c:pt idx="4">
                  <c:v>3274.8486390495673</c:v>
                </c:pt>
                <c:pt idx="5">
                  <c:v>3063.8767838727922</c:v>
                </c:pt>
                <c:pt idx="6">
                  <c:v>3052.8500979041264</c:v>
                </c:pt>
                <c:pt idx="7">
                  <c:v>2952.4698071089233</c:v>
                </c:pt>
                <c:pt idx="8">
                  <c:v>2888.1268611121814</c:v>
                </c:pt>
                <c:pt idx="9">
                  <c:v>2824.2579436276005</c:v>
                </c:pt>
                <c:pt idx="10">
                  <c:v>2638.5227039161082</c:v>
                </c:pt>
                <c:pt idx="11">
                  <c:v>2599.5429274987719</c:v>
                </c:pt>
                <c:pt idx="12">
                  <c:v>2573.8479912417479</c:v>
                </c:pt>
                <c:pt idx="13">
                  <c:v>2571.8043536273876</c:v>
                </c:pt>
                <c:pt idx="14">
                  <c:v>2391.8849970662518</c:v>
                </c:pt>
                <c:pt idx="15">
                  <c:v>2201.0732759813009</c:v>
                </c:pt>
                <c:pt idx="16">
                  <c:v>1925.5439895602563</c:v>
                </c:pt>
                <c:pt idx="17">
                  <c:v>1875.2405172297797</c:v>
                </c:pt>
                <c:pt idx="18">
                  <c:v>1867.3360245661249</c:v>
                </c:pt>
              </c:numCache>
            </c:numRef>
          </c:val>
          <c:extLst>
            <c:ext xmlns:c16="http://schemas.microsoft.com/office/drawing/2014/chart" uri="{C3380CC4-5D6E-409C-BE32-E72D297353CC}">
              <c16:uniqueId val="{00000001-D1D0-4AB8-82B4-E17CFB9F1688}"/>
            </c:ext>
          </c:extLst>
        </c:ser>
        <c:dLbls>
          <c:showLegendKey val="0"/>
          <c:showVal val="0"/>
          <c:showCatName val="0"/>
          <c:showSerName val="0"/>
          <c:showPercent val="0"/>
          <c:showBubbleSize val="0"/>
        </c:dLbls>
        <c:gapWidth val="64"/>
        <c:overlap val="40"/>
        <c:axId val="174924160"/>
        <c:axId val="174925696"/>
      </c:barChart>
      <c:catAx>
        <c:axId val="174924160"/>
        <c:scaling>
          <c:orientation val="minMax"/>
        </c:scaling>
        <c:delete val="0"/>
        <c:axPos val="l"/>
        <c:numFmt formatCode="General" sourceLinked="1"/>
        <c:majorTickMark val="out"/>
        <c:minorTickMark val="none"/>
        <c:tickLblPos val="nextTo"/>
        <c:spPr>
          <a:ln w="3051">
            <a:solidFill>
              <a:schemeClr val="tx1"/>
            </a:solidFill>
            <a:prstDash val="solid"/>
          </a:ln>
        </c:spPr>
        <c:txPr>
          <a:bodyPr rot="0" vert="horz"/>
          <a:lstStyle/>
          <a:p>
            <a:pPr>
              <a:defRPr sz="1400" baseline="0"/>
            </a:pPr>
            <a:endParaRPr lang="fi-FI"/>
          </a:p>
        </c:txPr>
        <c:crossAx val="174925696"/>
        <c:crosses val="autoZero"/>
        <c:auto val="1"/>
        <c:lblAlgn val="ctr"/>
        <c:lblOffset val="100"/>
        <c:tickLblSkip val="1"/>
        <c:tickMarkSkip val="1"/>
        <c:noMultiLvlLbl val="0"/>
      </c:catAx>
      <c:valAx>
        <c:axId val="174925696"/>
        <c:scaling>
          <c:orientation val="minMax"/>
          <c:max val="10000"/>
          <c:min val="0"/>
        </c:scaling>
        <c:delete val="0"/>
        <c:axPos val="b"/>
        <c:majorGridlines>
          <c:spPr>
            <a:ln w="12700">
              <a:solidFill>
                <a:schemeClr val="tx1"/>
              </a:solidFill>
              <a:prstDash val="sysDot"/>
            </a:ln>
          </c:spPr>
        </c:majorGridlines>
        <c:numFmt formatCode="0" sourceLinked="0"/>
        <c:majorTickMark val="out"/>
        <c:minorTickMark val="in"/>
        <c:tickLblPos val="nextTo"/>
        <c:spPr>
          <a:ln w="3051">
            <a:solidFill>
              <a:schemeClr val="tx1"/>
            </a:solidFill>
            <a:prstDash val="solid"/>
          </a:ln>
        </c:spPr>
        <c:txPr>
          <a:bodyPr rot="0" vert="horz"/>
          <a:lstStyle/>
          <a:p>
            <a:pPr>
              <a:defRPr sz="1380" baseline="0"/>
            </a:pPr>
            <a:endParaRPr lang="fi-FI"/>
          </a:p>
        </c:txPr>
        <c:crossAx val="174924160"/>
        <c:crosses val="autoZero"/>
        <c:crossBetween val="between"/>
        <c:majorUnit val="1000"/>
        <c:minorUnit val="500"/>
      </c:valAx>
      <c:spPr>
        <a:noFill/>
        <a:ln w="12204">
          <a:solidFill>
            <a:schemeClr val="tx1"/>
          </a:solidFill>
          <a:prstDash val="solid"/>
        </a:ln>
      </c:spPr>
    </c:plotArea>
    <c:legend>
      <c:legendPos val="r"/>
      <c:layout>
        <c:manualLayout>
          <c:xMode val="edge"/>
          <c:yMode val="edge"/>
          <c:x val="0.75117786806603826"/>
          <c:y val="0.21042720398479708"/>
          <c:w val="0.14896879728046661"/>
          <c:h val="9.8255514579815101E-2"/>
        </c:manualLayout>
      </c:layout>
      <c:overlay val="0"/>
      <c:spPr>
        <a:solidFill>
          <a:schemeClr val="bg1"/>
        </a:solidFill>
        <a:ln w="3051">
          <a:solidFill>
            <a:schemeClr val="tx1"/>
          </a:solidFill>
          <a:prstDash val="solid"/>
        </a:ln>
      </c:spPr>
      <c:txPr>
        <a:bodyPr/>
        <a:lstStyle/>
        <a:p>
          <a:pPr>
            <a:defRPr sz="1500" baseline="0"/>
          </a:pPr>
          <a:endParaRPr lang="fi-FI"/>
        </a:p>
      </c:txPr>
    </c:legend>
    <c:plotVisOnly val="1"/>
    <c:dispBlanksAs val="gap"/>
    <c:showDLblsOverMax val="0"/>
  </c:chart>
  <c:spPr>
    <a:noFill/>
    <a:ln>
      <a:noFill/>
    </a:ln>
  </c:spPr>
  <c:txPr>
    <a:bodyPr/>
    <a:lstStyle/>
    <a:p>
      <a:pPr>
        <a:defRPr sz="1320" b="0" i="0" u="none" strike="noStrike" baseline="0">
          <a:solidFill>
            <a:schemeClr val="tx1"/>
          </a:solidFill>
          <a:latin typeface="Verdana" pitchFamily="34" charset="0"/>
          <a:ea typeface="Times New Roman"/>
          <a:cs typeface="Times New Roman"/>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0552070263483E-2"/>
          <c:y val="3.6468330134356998E-2"/>
          <c:w val="0.87954830614805524"/>
          <c:h val="0.86756238003838759"/>
        </c:manualLayout>
      </c:layout>
      <c:barChart>
        <c:barDir val="col"/>
        <c:grouping val="clustered"/>
        <c:varyColors val="0"/>
        <c:ser>
          <c:idx val="1"/>
          <c:order val="0"/>
          <c:tx>
            <c:strRef>
              <c:f>Sheet1!$A$2</c:f>
              <c:strCache>
                <c:ptCount val="1"/>
                <c:pt idx="0">
                  <c:v>Lainakanta</c:v>
                </c:pt>
              </c:strCache>
            </c:strRef>
          </c:tx>
          <c:spPr>
            <a:solidFill>
              <a:schemeClr val="accent5">
                <a:lumMod val="60000"/>
                <a:lumOff val="40000"/>
              </a:schemeClr>
            </a:solidFill>
            <a:ln w="12700">
              <a:solidFill>
                <a:schemeClr val="tx1"/>
              </a:solidFill>
              <a:prstDash val="solid"/>
            </a:ln>
          </c:spPr>
          <c:invertIfNegative val="0"/>
          <c:dPt>
            <c:idx val="22"/>
            <c:invertIfNegative val="0"/>
            <c:bubble3D val="0"/>
            <c:extLst>
              <c:ext xmlns:c16="http://schemas.microsoft.com/office/drawing/2014/chart" uri="{C3380CC4-5D6E-409C-BE32-E72D297353CC}">
                <c16:uniqueId val="{00000000-92A6-45DA-9951-DCBB9F2BCBD8}"/>
              </c:ext>
            </c:extLst>
          </c:dPt>
          <c:dPt>
            <c:idx val="23"/>
            <c:invertIfNegative val="0"/>
            <c:bubble3D val="0"/>
            <c:extLst>
              <c:ext xmlns:c16="http://schemas.microsoft.com/office/drawing/2014/chart" uri="{C3380CC4-5D6E-409C-BE32-E72D297353CC}">
                <c16:uniqueId val="{00000001-92A6-45DA-9951-DCBB9F2BCBD8}"/>
              </c:ext>
            </c:extLst>
          </c:dPt>
          <c:dPt>
            <c:idx val="24"/>
            <c:invertIfNegative val="0"/>
            <c:bubble3D val="0"/>
            <c:extLst>
              <c:ext xmlns:c16="http://schemas.microsoft.com/office/drawing/2014/chart" uri="{C3380CC4-5D6E-409C-BE32-E72D297353CC}">
                <c16:uniqueId val="{00000002-92A6-45DA-9951-DCBB9F2BCBD8}"/>
              </c:ext>
            </c:extLst>
          </c:dPt>
          <c:dPt>
            <c:idx val="25"/>
            <c:invertIfNegative val="0"/>
            <c:bubble3D val="0"/>
            <c:spPr>
              <a:solidFill>
                <a:schemeClr val="accent5">
                  <a:lumMod val="60000"/>
                  <a:lumOff val="40000"/>
                </a:schemeClr>
              </a:solidFill>
              <a:ln w="12700">
                <a:solidFill>
                  <a:schemeClr val="tx1"/>
                </a:solidFill>
                <a:prstDash val="solid"/>
              </a:ln>
            </c:spPr>
            <c:extLst>
              <c:ext xmlns:c16="http://schemas.microsoft.com/office/drawing/2014/chart" uri="{C3380CC4-5D6E-409C-BE32-E72D297353CC}">
                <c16:uniqueId val="{00000004-92A6-45DA-9951-DCBB9F2BCBD8}"/>
              </c:ext>
            </c:extLst>
          </c:dPt>
          <c:dPt>
            <c:idx val="26"/>
            <c:invertIfNegative val="0"/>
            <c:bubble3D val="0"/>
            <c:spPr>
              <a:solidFill>
                <a:schemeClr val="accent5">
                  <a:lumMod val="60000"/>
                  <a:lumOff val="40000"/>
                </a:schemeClr>
              </a:solidFill>
              <a:ln w="12700">
                <a:solidFill>
                  <a:schemeClr val="tx1"/>
                </a:solidFill>
                <a:prstDash val="solid"/>
              </a:ln>
            </c:spPr>
            <c:extLst>
              <c:ext xmlns:c16="http://schemas.microsoft.com/office/drawing/2014/chart" uri="{C3380CC4-5D6E-409C-BE32-E72D297353CC}">
                <c16:uniqueId val="{00000006-92A6-45DA-9951-DCBB9F2BCBD8}"/>
              </c:ext>
            </c:extLst>
          </c:dPt>
          <c:dPt>
            <c:idx val="27"/>
            <c:invertIfNegative val="0"/>
            <c:bubble3D val="0"/>
            <c:spPr>
              <a:solidFill>
                <a:schemeClr val="accent5">
                  <a:lumMod val="60000"/>
                  <a:lumOff val="40000"/>
                </a:schemeClr>
              </a:solidFill>
              <a:ln w="12700">
                <a:solidFill>
                  <a:schemeClr val="tx1"/>
                </a:solidFill>
                <a:prstDash val="solid"/>
              </a:ln>
            </c:spPr>
            <c:extLst>
              <c:ext xmlns:c16="http://schemas.microsoft.com/office/drawing/2014/chart" uri="{C3380CC4-5D6E-409C-BE32-E72D297353CC}">
                <c16:uniqueId val="{00000008-92A6-45DA-9951-DCBB9F2BCBD8}"/>
              </c:ext>
            </c:extLst>
          </c:dPt>
          <c:dPt>
            <c:idx val="28"/>
            <c:invertIfNegative val="0"/>
            <c:bubble3D val="0"/>
            <c:spPr>
              <a:solidFill>
                <a:schemeClr val="accent5">
                  <a:lumMod val="60000"/>
                  <a:lumOff val="40000"/>
                </a:schemeClr>
              </a:solidFill>
              <a:ln w="12700">
                <a:solidFill>
                  <a:schemeClr val="tx1"/>
                </a:solidFill>
                <a:prstDash val="solid"/>
              </a:ln>
            </c:spPr>
            <c:extLst>
              <c:ext xmlns:c16="http://schemas.microsoft.com/office/drawing/2014/chart" uri="{C3380CC4-5D6E-409C-BE32-E72D297353CC}">
                <c16:uniqueId val="{0000000A-92A6-45DA-9951-DCBB9F2BCBD8}"/>
              </c:ext>
            </c:extLst>
          </c:dPt>
          <c:dPt>
            <c:idx val="29"/>
            <c:invertIfNegative val="0"/>
            <c:bubble3D val="0"/>
            <c:spPr>
              <a:solidFill>
                <a:schemeClr val="accent5">
                  <a:lumMod val="60000"/>
                  <a:lumOff val="40000"/>
                </a:schemeClr>
              </a:solidFill>
              <a:ln w="12700">
                <a:solidFill>
                  <a:schemeClr val="tx1"/>
                </a:solidFill>
                <a:prstDash val="solid"/>
              </a:ln>
            </c:spPr>
            <c:extLst>
              <c:ext xmlns:c16="http://schemas.microsoft.com/office/drawing/2014/chart" uri="{C3380CC4-5D6E-409C-BE32-E72D297353CC}">
                <c16:uniqueId val="{0000000C-92A6-45DA-9951-DCBB9F2BCBD8}"/>
              </c:ext>
            </c:extLst>
          </c:dPt>
          <c:dLbls>
            <c:spPr>
              <a:noFill/>
              <a:ln>
                <a:noFill/>
              </a:ln>
              <a:effectLst/>
            </c:spPr>
            <c:txPr>
              <a:bodyPr wrap="square" lIns="38100" tIns="19050" rIns="38100" bIns="19050" anchor="ctr">
                <a:spAutoFit/>
              </a:bodyPr>
              <a:lstStyle/>
              <a:p>
                <a:pPr>
                  <a:defRPr sz="1300" b="0" i="0" baseline="0">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Sheet1!$B$1:$T$1</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Sheet1!$B$2:$T$2</c:f>
              <c:numCache>
                <c:formatCode>#,##0.0</c:formatCode>
                <c:ptCount val="19"/>
                <c:pt idx="0">
                  <c:v>1.3352041603863225</c:v>
                </c:pt>
                <c:pt idx="1">
                  <c:v>1.50665625196635</c:v>
                </c:pt>
                <c:pt idx="2">
                  <c:v>1.448962371702927</c:v>
                </c:pt>
                <c:pt idx="3">
                  <c:v>1.9022667514560507</c:v>
                </c:pt>
                <c:pt idx="4">
                  <c:v>2.202877490039842</c:v>
                </c:pt>
                <c:pt idx="5">
                  <c:v>2.4130566959921791</c:v>
                </c:pt>
                <c:pt idx="6">
                  <c:v>1.872375040566959</c:v>
                </c:pt>
                <c:pt idx="7">
                  <c:v>1.578868652147688</c:v>
                </c:pt>
                <c:pt idx="8">
                  <c:v>1.6471303872366165</c:v>
                </c:pt>
                <c:pt idx="9">
                  <c:v>1.9490506659262463</c:v>
                </c:pt>
                <c:pt idx="10">
                  <c:v>1.9544135515180807</c:v>
                </c:pt>
                <c:pt idx="11">
                  <c:v>1.9263535446776183</c:v>
                </c:pt>
                <c:pt idx="12">
                  <c:v>1.6352220004502522</c:v>
                </c:pt>
                <c:pt idx="13">
                  <c:v>2.1092393316722737</c:v>
                </c:pt>
                <c:pt idx="14">
                  <c:v>1.6252100840336134</c:v>
                </c:pt>
                <c:pt idx="15">
                  <c:v>1.1720904578047435</c:v>
                </c:pt>
                <c:pt idx="16">
                  <c:v>1.5385802469135803</c:v>
                </c:pt>
                <c:pt idx="17">
                  <c:v>1.4200445434298441</c:v>
                </c:pt>
                <c:pt idx="18">
                  <c:v>1.3249113475177305</c:v>
                </c:pt>
              </c:numCache>
            </c:numRef>
          </c:val>
          <c:extLst>
            <c:ext xmlns:c16="http://schemas.microsoft.com/office/drawing/2014/chart" uri="{C3380CC4-5D6E-409C-BE32-E72D297353CC}">
              <c16:uniqueId val="{0000000D-92A6-45DA-9951-DCBB9F2BCBD8}"/>
            </c:ext>
          </c:extLst>
        </c:ser>
        <c:dLbls>
          <c:showLegendKey val="0"/>
          <c:showVal val="0"/>
          <c:showCatName val="0"/>
          <c:showSerName val="0"/>
          <c:showPercent val="0"/>
          <c:showBubbleSize val="0"/>
        </c:dLbls>
        <c:gapWidth val="50"/>
        <c:axId val="382748160"/>
        <c:axId val="382749696"/>
      </c:barChart>
      <c:catAx>
        <c:axId val="382748160"/>
        <c:scaling>
          <c:orientation val="minMax"/>
        </c:scaling>
        <c:delete val="0"/>
        <c:axPos val="b"/>
        <c:numFmt formatCode="General" sourceLinked="1"/>
        <c:majorTickMark val="cross"/>
        <c:minorTickMark val="none"/>
        <c:tickLblPos val="nextTo"/>
        <c:spPr>
          <a:ln w="3870">
            <a:solidFill>
              <a:schemeClr val="tx1"/>
            </a:solidFill>
            <a:prstDash val="solid"/>
          </a:ln>
        </c:spPr>
        <c:txPr>
          <a:bodyPr rot="0" vert="horz"/>
          <a:lstStyle/>
          <a:p>
            <a:pPr>
              <a:defRPr sz="1350" b="0" i="0" u="none" strike="noStrike" baseline="0">
                <a:solidFill>
                  <a:srgbClr val="333399"/>
                </a:solidFill>
                <a:latin typeface="Verdana"/>
                <a:ea typeface="Verdana"/>
                <a:cs typeface="Verdana"/>
              </a:defRPr>
            </a:pPr>
            <a:endParaRPr lang="fi-FI"/>
          </a:p>
        </c:txPr>
        <c:crossAx val="382749696"/>
        <c:crosses val="autoZero"/>
        <c:auto val="0"/>
        <c:lblAlgn val="ctr"/>
        <c:lblOffset val="100"/>
        <c:tickLblSkip val="1"/>
        <c:tickMarkSkip val="1"/>
        <c:noMultiLvlLbl val="0"/>
      </c:catAx>
      <c:valAx>
        <c:axId val="382749696"/>
        <c:scaling>
          <c:orientation val="minMax"/>
          <c:max val="3"/>
          <c:min val="0"/>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465" b="0" i="0" u="none" strike="noStrike" baseline="0">
                <a:solidFill>
                  <a:schemeClr val="accent1"/>
                </a:solidFill>
                <a:latin typeface="Verdana"/>
                <a:ea typeface="Verdana"/>
                <a:cs typeface="Verdana"/>
              </a:defRPr>
            </a:pPr>
            <a:endParaRPr lang="fi-FI"/>
          </a:p>
        </c:txPr>
        <c:crossAx val="382748160"/>
        <c:crosses val="autoZero"/>
        <c:crossBetween val="between"/>
        <c:majorUnit val="0.5"/>
        <c:minorUnit val="0.1"/>
      </c:valAx>
      <c:spPr>
        <a:noFill/>
        <a:ln w="15480">
          <a:solidFill>
            <a:schemeClr val="tx1"/>
          </a:solidFill>
          <a:prstDash val="solid"/>
        </a:ln>
      </c:spPr>
    </c:plotArea>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480552070263483E-2"/>
          <c:y val="3.6468330134356998E-2"/>
          <c:w val="0.87954830614805524"/>
          <c:h val="0.86756238003838759"/>
        </c:manualLayout>
      </c:layout>
      <c:barChart>
        <c:barDir val="col"/>
        <c:grouping val="clustered"/>
        <c:varyColors val="0"/>
        <c:ser>
          <c:idx val="1"/>
          <c:order val="0"/>
          <c:tx>
            <c:strRef>
              <c:f>Sheet1!$A$2</c:f>
              <c:strCache>
                <c:ptCount val="1"/>
                <c:pt idx="0">
                  <c:v>Lainakanta</c:v>
                </c:pt>
              </c:strCache>
            </c:strRef>
          </c:tx>
          <c:spPr>
            <a:solidFill>
              <a:srgbClr val="FF5D5D"/>
            </a:solidFill>
            <a:ln w="12700">
              <a:solidFill>
                <a:schemeClr val="tx1"/>
              </a:solidFill>
              <a:prstDash val="solid"/>
            </a:ln>
          </c:spPr>
          <c:invertIfNegative val="0"/>
          <c:dPt>
            <c:idx val="22"/>
            <c:invertIfNegative val="0"/>
            <c:bubble3D val="0"/>
            <c:extLst>
              <c:ext xmlns:c16="http://schemas.microsoft.com/office/drawing/2014/chart" uri="{C3380CC4-5D6E-409C-BE32-E72D297353CC}">
                <c16:uniqueId val="{00000000-95EE-4A86-B9AB-143027B68FDD}"/>
              </c:ext>
            </c:extLst>
          </c:dPt>
          <c:dPt>
            <c:idx val="23"/>
            <c:invertIfNegative val="0"/>
            <c:bubble3D val="0"/>
            <c:extLst>
              <c:ext xmlns:c16="http://schemas.microsoft.com/office/drawing/2014/chart" uri="{C3380CC4-5D6E-409C-BE32-E72D297353CC}">
                <c16:uniqueId val="{00000001-95EE-4A86-B9AB-143027B68FDD}"/>
              </c:ext>
            </c:extLst>
          </c:dPt>
          <c:dPt>
            <c:idx val="24"/>
            <c:invertIfNegative val="0"/>
            <c:bubble3D val="0"/>
            <c:extLst>
              <c:ext xmlns:c16="http://schemas.microsoft.com/office/drawing/2014/chart" uri="{C3380CC4-5D6E-409C-BE32-E72D297353CC}">
                <c16:uniqueId val="{00000002-95EE-4A86-B9AB-143027B68FDD}"/>
              </c:ext>
            </c:extLst>
          </c:dPt>
          <c:dPt>
            <c:idx val="25"/>
            <c:invertIfNegative val="0"/>
            <c:bubble3D val="0"/>
            <c:spPr>
              <a:solidFill>
                <a:srgbClr val="FFC1C1"/>
              </a:solidFill>
              <a:ln w="12700">
                <a:solidFill>
                  <a:schemeClr val="tx1"/>
                </a:solidFill>
                <a:prstDash val="solid"/>
              </a:ln>
            </c:spPr>
            <c:extLst>
              <c:ext xmlns:c16="http://schemas.microsoft.com/office/drawing/2014/chart" uri="{C3380CC4-5D6E-409C-BE32-E72D297353CC}">
                <c16:uniqueId val="{00000004-95EE-4A86-B9AB-143027B68FDD}"/>
              </c:ext>
            </c:extLst>
          </c:dPt>
          <c:dPt>
            <c:idx val="26"/>
            <c:invertIfNegative val="0"/>
            <c:bubble3D val="0"/>
            <c:spPr>
              <a:solidFill>
                <a:srgbClr val="FFC1C1"/>
              </a:solidFill>
              <a:ln w="12700">
                <a:solidFill>
                  <a:schemeClr val="tx1"/>
                </a:solidFill>
                <a:prstDash val="solid"/>
              </a:ln>
            </c:spPr>
            <c:extLst>
              <c:ext xmlns:c16="http://schemas.microsoft.com/office/drawing/2014/chart" uri="{C3380CC4-5D6E-409C-BE32-E72D297353CC}">
                <c16:uniqueId val="{00000006-95EE-4A86-B9AB-143027B68FDD}"/>
              </c:ext>
            </c:extLst>
          </c:dPt>
          <c:dPt>
            <c:idx val="27"/>
            <c:invertIfNegative val="0"/>
            <c:bubble3D val="0"/>
            <c:spPr>
              <a:solidFill>
                <a:srgbClr val="FFC1C1"/>
              </a:solidFill>
              <a:ln w="12700">
                <a:solidFill>
                  <a:schemeClr val="tx1"/>
                </a:solidFill>
                <a:prstDash val="solid"/>
              </a:ln>
            </c:spPr>
            <c:extLst>
              <c:ext xmlns:c16="http://schemas.microsoft.com/office/drawing/2014/chart" uri="{C3380CC4-5D6E-409C-BE32-E72D297353CC}">
                <c16:uniqueId val="{00000008-95EE-4A86-B9AB-143027B68FDD}"/>
              </c:ext>
            </c:extLst>
          </c:dPt>
          <c:dPt>
            <c:idx val="28"/>
            <c:invertIfNegative val="0"/>
            <c:bubble3D val="0"/>
            <c:spPr>
              <a:solidFill>
                <a:srgbClr val="FFC1C1"/>
              </a:solidFill>
              <a:ln w="12700">
                <a:solidFill>
                  <a:schemeClr val="tx1"/>
                </a:solidFill>
                <a:prstDash val="solid"/>
              </a:ln>
            </c:spPr>
            <c:extLst>
              <c:ext xmlns:c16="http://schemas.microsoft.com/office/drawing/2014/chart" uri="{C3380CC4-5D6E-409C-BE32-E72D297353CC}">
                <c16:uniqueId val="{0000000A-95EE-4A86-B9AB-143027B68FDD}"/>
              </c:ext>
            </c:extLst>
          </c:dPt>
          <c:dPt>
            <c:idx val="29"/>
            <c:invertIfNegative val="0"/>
            <c:bubble3D val="0"/>
            <c:spPr>
              <a:solidFill>
                <a:srgbClr val="FFC1C1"/>
              </a:solidFill>
              <a:ln w="12700">
                <a:solidFill>
                  <a:schemeClr val="tx1"/>
                </a:solidFill>
                <a:prstDash val="solid"/>
              </a:ln>
            </c:spPr>
            <c:extLst>
              <c:ext xmlns:c16="http://schemas.microsoft.com/office/drawing/2014/chart" uri="{C3380CC4-5D6E-409C-BE32-E72D297353CC}">
                <c16:uniqueId val="{0000000C-95EE-4A86-B9AB-143027B68FDD}"/>
              </c:ext>
            </c:extLst>
          </c:dPt>
          <c:cat>
            <c:strRef>
              <c:f>Sheet1!$B$1:$AE$1</c:f>
              <c:strCache>
                <c:ptCount val="30"/>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Sheet1!$B$2:$AE$2</c:f>
              <c:numCache>
                <c:formatCode>General</c:formatCode>
                <c:ptCount val="30"/>
                <c:pt idx="0">
                  <c:v>4.3899999999999997</c:v>
                </c:pt>
                <c:pt idx="1">
                  <c:v>5.23</c:v>
                </c:pt>
                <c:pt idx="2">
                  <c:v>5.47</c:v>
                </c:pt>
                <c:pt idx="3">
                  <c:v>4.99</c:v>
                </c:pt>
                <c:pt idx="4">
                  <c:v>4.5199999999999996</c:v>
                </c:pt>
                <c:pt idx="5">
                  <c:v>3.97</c:v>
                </c:pt>
                <c:pt idx="6">
                  <c:v>4.0999999999999996</c:v>
                </c:pt>
                <c:pt idx="7">
                  <c:v>4.09</c:v>
                </c:pt>
                <c:pt idx="8">
                  <c:v>3.87</c:v>
                </c:pt>
                <c:pt idx="9">
                  <c:v>4.03</c:v>
                </c:pt>
                <c:pt idx="10">
                  <c:v>4.3150000000000004</c:v>
                </c:pt>
                <c:pt idx="11">
                  <c:v>4.8330000000000002</c:v>
                </c:pt>
                <c:pt idx="12">
                  <c:v>5.6040000000000001</c:v>
                </c:pt>
                <c:pt idx="13">
                  <c:v>6.6230000000000002</c:v>
                </c:pt>
                <c:pt idx="14">
                  <c:v>7.7050000000000001</c:v>
                </c:pt>
                <c:pt idx="15">
                  <c:v>8.4079999999999995</c:v>
                </c:pt>
                <c:pt idx="16">
                  <c:v>9.0109999999999992</c:v>
                </c:pt>
                <c:pt idx="17">
                  <c:v>9.5950000000000006</c:v>
                </c:pt>
                <c:pt idx="18">
                  <c:v>10.882999999999999</c:v>
                </c:pt>
                <c:pt idx="19">
                  <c:v>11.67</c:v>
                </c:pt>
                <c:pt idx="20">
                  <c:v>12.29</c:v>
                </c:pt>
                <c:pt idx="21">
                  <c:v>13.81</c:v>
                </c:pt>
                <c:pt idx="22">
                  <c:v>15.55</c:v>
                </c:pt>
                <c:pt idx="23">
                  <c:v>16.53</c:v>
                </c:pt>
                <c:pt idx="24">
                  <c:v>17.395272999999996</c:v>
                </c:pt>
                <c:pt idx="25">
                  <c:v>18.005272999999999</c:v>
                </c:pt>
                <c:pt idx="26">
                  <c:v>18.495272999999997</c:v>
                </c:pt>
                <c:pt idx="27">
                  <c:v>18.960272999999997</c:v>
                </c:pt>
                <c:pt idx="28">
                  <c:v>19.580272999999998</c:v>
                </c:pt>
                <c:pt idx="29">
                  <c:v>20.395272999999996</c:v>
                </c:pt>
              </c:numCache>
            </c:numRef>
          </c:val>
          <c:extLst>
            <c:ext xmlns:c16="http://schemas.microsoft.com/office/drawing/2014/chart" uri="{C3380CC4-5D6E-409C-BE32-E72D297353CC}">
              <c16:uniqueId val="{0000000D-95EE-4A86-B9AB-143027B68FDD}"/>
            </c:ext>
          </c:extLst>
        </c:ser>
        <c:dLbls>
          <c:showLegendKey val="0"/>
          <c:showVal val="0"/>
          <c:showCatName val="0"/>
          <c:showSerName val="0"/>
          <c:showPercent val="0"/>
          <c:showBubbleSize val="0"/>
        </c:dLbls>
        <c:gapWidth val="50"/>
        <c:axId val="382748160"/>
        <c:axId val="382749696"/>
      </c:barChart>
      <c:lineChart>
        <c:grouping val="standard"/>
        <c:varyColors val="0"/>
        <c:ser>
          <c:idx val="0"/>
          <c:order val="1"/>
          <c:tx>
            <c:strRef>
              <c:f>Sheet1!$A$3</c:f>
              <c:strCache>
                <c:ptCount val="1"/>
                <c:pt idx="0">
                  <c:v>Rahavarat</c:v>
                </c:pt>
              </c:strCache>
            </c:strRef>
          </c:tx>
          <c:spPr>
            <a:ln w="22225">
              <a:solidFill>
                <a:srgbClr val="000080"/>
              </a:solidFill>
              <a:prstDash val="solid"/>
            </a:ln>
          </c:spPr>
          <c:marker>
            <c:symbol val="circle"/>
            <c:size val="5"/>
          </c:marker>
          <c:dPt>
            <c:idx val="22"/>
            <c:bubble3D val="0"/>
            <c:extLst>
              <c:ext xmlns:c16="http://schemas.microsoft.com/office/drawing/2014/chart" uri="{C3380CC4-5D6E-409C-BE32-E72D297353CC}">
                <c16:uniqueId val="{0000000E-95EE-4A86-B9AB-143027B68FDD}"/>
              </c:ext>
            </c:extLst>
          </c:dPt>
          <c:dPt>
            <c:idx val="23"/>
            <c:bubble3D val="0"/>
            <c:extLst>
              <c:ext xmlns:c16="http://schemas.microsoft.com/office/drawing/2014/chart" uri="{C3380CC4-5D6E-409C-BE32-E72D297353CC}">
                <c16:uniqueId val="{0000000F-95EE-4A86-B9AB-143027B68FDD}"/>
              </c:ext>
            </c:extLst>
          </c:dPt>
          <c:dPt>
            <c:idx val="24"/>
            <c:bubble3D val="0"/>
            <c:extLst>
              <c:ext xmlns:c16="http://schemas.microsoft.com/office/drawing/2014/chart" uri="{C3380CC4-5D6E-409C-BE32-E72D297353CC}">
                <c16:uniqueId val="{00000010-95EE-4A86-B9AB-143027B68FDD}"/>
              </c:ext>
            </c:extLst>
          </c:dPt>
          <c:dPt>
            <c:idx val="25"/>
            <c:bubble3D val="0"/>
            <c:spPr>
              <a:ln w="22225">
                <a:solidFill>
                  <a:srgbClr val="000080"/>
                </a:solidFill>
                <a:prstDash val="sysDash"/>
              </a:ln>
            </c:spPr>
            <c:extLst>
              <c:ext xmlns:c16="http://schemas.microsoft.com/office/drawing/2014/chart" uri="{C3380CC4-5D6E-409C-BE32-E72D297353CC}">
                <c16:uniqueId val="{00000012-95EE-4A86-B9AB-143027B68FDD}"/>
              </c:ext>
            </c:extLst>
          </c:dPt>
          <c:dPt>
            <c:idx val="26"/>
            <c:bubble3D val="0"/>
            <c:spPr>
              <a:ln w="22225">
                <a:solidFill>
                  <a:srgbClr val="000080"/>
                </a:solidFill>
                <a:prstDash val="sysDash"/>
              </a:ln>
            </c:spPr>
            <c:extLst>
              <c:ext xmlns:c16="http://schemas.microsoft.com/office/drawing/2014/chart" uri="{C3380CC4-5D6E-409C-BE32-E72D297353CC}">
                <c16:uniqueId val="{00000014-95EE-4A86-B9AB-143027B68FDD}"/>
              </c:ext>
            </c:extLst>
          </c:dPt>
          <c:dPt>
            <c:idx val="27"/>
            <c:bubble3D val="0"/>
            <c:spPr>
              <a:ln w="22225">
                <a:solidFill>
                  <a:srgbClr val="000080"/>
                </a:solidFill>
                <a:prstDash val="sysDash"/>
              </a:ln>
            </c:spPr>
            <c:extLst>
              <c:ext xmlns:c16="http://schemas.microsoft.com/office/drawing/2014/chart" uri="{C3380CC4-5D6E-409C-BE32-E72D297353CC}">
                <c16:uniqueId val="{00000016-95EE-4A86-B9AB-143027B68FDD}"/>
              </c:ext>
            </c:extLst>
          </c:dPt>
          <c:dPt>
            <c:idx val="28"/>
            <c:bubble3D val="0"/>
            <c:spPr>
              <a:ln w="22225">
                <a:solidFill>
                  <a:srgbClr val="000080"/>
                </a:solidFill>
                <a:prstDash val="sysDash"/>
              </a:ln>
            </c:spPr>
            <c:extLst>
              <c:ext xmlns:c16="http://schemas.microsoft.com/office/drawing/2014/chart" uri="{C3380CC4-5D6E-409C-BE32-E72D297353CC}">
                <c16:uniqueId val="{00000018-95EE-4A86-B9AB-143027B68FDD}"/>
              </c:ext>
            </c:extLst>
          </c:dPt>
          <c:dPt>
            <c:idx val="29"/>
            <c:bubble3D val="0"/>
            <c:spPr>
              <a:ln w="22225">
                <a:solidFill>
                  <a:srgbClr val="000080"/>
                </a:solidFill>
                <a:prstDash val="sysDash"/>
              </a:ln>
            </c:spPr>
            <c:extLst>
              <c:ext xmlns:c16="http://schemas.microsoft.com/office/drawing/2014/chart" uri="{C3380CC4-5D6E-409C-BE32-E72D297353CC}">
                <c16:uniqueId val="{0000001A-95EE-4A86-B9AB-143027B68FDD}"/>
              </c:ext>
            </c:extLst>
          </c:dPt>
          <c:cat>
            <c:strRef>
              <c:f>Sheet1!$B$1:$AE$1</c:f>
              <c:strCache>
                <c:ptCount val="30"/>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Sheet1!$B$3:$AE$3</c:f>
              <c:numCache>
                <c:formatCode>General</c:formatCode>
                <c:ptCount val="30"/>
                <c:pt idx="0">
                  <c:v>1.37</c:v>
                </c:pt>
                <c:pt idx="1">
                  <c:v>1.67</c:v>
                </c:pt>
                <c:pt idx="2">
                  <c:v>2.0699999999999998</c:v>
                </c:pt>
                <c:pt idx="3">
                  <c:v>3.12</c:v>
                </c:pt>
                <c:pt idx="4">
                  <c:v>3.19</c:v>
                </c:pt>
                <c:pt idx="5">
                  <c:v>3.16</c:v>
                </c:pt>
                <c:pt idx="6">
                  <c:v>2.64</c:v>
                </c:pt>
                <c:pt idx="7">
                  <c:v>2.54</c:v>
                </c:pt>
                <c:pt idx="8">
                  <c:v>2.69</c:v>
                </c:pt>
                <c:pt idx="9">
                  <c:v>3.1560000000000001</c:v>
                </c:pt>
                <c:pt idx="10">
                  <c:v>3.077</c:v>
                </c:pt>
                <c:pt idx="11">
                  <c:v>3.339</c:v>
                </c:pt>
                <c:pt idx="12">
                  <c:v>3.31</c:v>
                </c:pt>
                <c:pt idx="13">
                  <c:v>3.2250000000000001</c:v>
                </c:pt>
                <c:pt idx="14">
                  <c:v>3.1869999999999998</c:v>
                </c:pt>
                <c:pt idx="15">
                  <c:v>4.1219999999999999</c:v>
                </c:pt>
                <c:pt idx="16">
                  <c:v>4.3019999999999996</c:v>
                </c:pt>
                <c:pt idx="17">
                  <c:v>4.0430000000000001</c:v>
                </c:pt>
                <c:pt idx="18">
                  <c:v>4.2210000000000001</c:v>
                </c:pt>
                <c:pt idx="19">
                  <c:v>4.76</c:v>
                </c:pt>
                <c:pt idx="20">
                  <c:v>4.53</c:v>
                </c:pt>
                <c:pt idx="21">
                  <c:v>4.2</c:v>
                </c:pt>
                <c:pt idx="22">
                  <c:v>5.1609999999999996</c:v>
                </c:pt>
                <c:pt idx="23">
                  <c:v>5.3</c:v>
                </c:pt>
                <c:pt idx="24">
                  <c:v>5.1079999999999997</c:v>
                </c:pt>
                <c:pt idx="25">
                  <c:v>5.110324508111904</c:v>
                </c:pt>
                <c:pt idx="26">
                  <c:v>5.1071370370130538</c:v>
                </c:pt>
                <c:pt idx="27">
                  <c:v>5.1063720611103198</c:v>
                </c:pt>
                <c:pt idx="28">
                  <c:v>5.1041182752335095</c:v>
                </c:pt>
                <c:pt idx="29">
                  <c:v>5.1044390606231369</c:v>
                </c:pt>
              </c:numCache>
            </c:numRef>
          </c:val>
          <c:smooth val="0"/>
          <c:extLst>
            <c:ext xmlns:c16="http://schemas.microsoft.com/office/drawing/2014/chart" uri="{C3380CC4-5D6E-409C-BE32-E72D297353CC}">
              <c16:uniqueId val="{0000001B-95EE-4A86-B9AB-143027B68FDD}"/>
            </c:ext>
          </c:extLst>
        </c:ser>
        <c:dLbls>
          <c:showLegendKey val="0"/>
          <c:showVal val="0"/>
          <c:showCatName val="0"/>
          <c:showSerName val="0"/>
          <c:showPercent val="0"/>
          <c:showBubbleSize val="0"/>
        </c:dLbls>
        <c:marker val="1"/>
        <c:smooth val="0"/>
        <c:axId val="382755584"/>
        <c:axId val="382757120"/>
      </c:lineChart>
      <c:catAx>
        <c:axId val="382748160"/>
        <c:scaling>
          <c:orientation val="minMax"/>
        </c:scaling>
        <c:delete val="0"/>
        <c:axPos val="b"/>
        <c:numFmt formatCode="General" sourceLinked="1"/>
        <c:majorTickMark val="cross"/>
        <c:minorTickMark val="none"/>
        <c:tickLblPos val="nextTo"/>
        <c:spPr>
          <a:ln w="3870">
            <a:solidFill>
              <a:schemeClr val="tx1"/>
            </a:solidFill>
            <a:prstDash val="solid"/>
          </a:ln>
        </c:spPr>
        <c:txPr>
          <a:bodyPr rot="0" vert="horz"/>
          <a:lstStyle/>
          <a:p>
            <a:pPr>
              <a:defRPr sz="1220" b="0" i="0" u="none" strike="noStrike" baseline="0">
                <a:solidFill>
                  <a:srgbClr val="333399"/>
                </a:solidFill>
                <a:latin typeface="Verdana"/>
                <a:ea typeface="Verdana"/>
                <a:cs typeface="Verdana"/>
              </a:defRPr>
            </a:pPr>
            <a:endParaRPr lang="fi-FI"/>
          </a:p>
        </c:txPr>
        <c:crossAx val="382749696"/>
        <c:crosses val="autoZero"/>
        <c:auto val="0"/>
        <c:lblAlgn val="ctr"/>
        <c:lblOffset val="100"/>
        <c:tickLblSkip val="1"/>
        <c:tickMarkSkip val="1"/>
        <c:noMultiLvlLbl val="0"/>
      </c:catAx>
      <c:valAx>
        <c:axId val="382749696"/>
        <c:scaling>
          <c:orientation val="minMax"/>
          <c:max val="22"/>
          <c:min val="0"/>
        </c:scaling>
        <c:delete val="0"/>
        <c:axPos val="l"/>
        <c:majorGridlines>
          <c:spPr>
            <a:ln w="3175">
              <a:solidFill>
                <a:schemeClr val="tx1"/>
              </a:solidFill>
              <a:prstDash val="sysDot"/>
            </a:ln>
          </c:spPr>
        </c:majorGridlines>
        <c:numFmt formatCode="0" sourceLinked="0"/>
        <c:majorTickMark val="cross"/>
        <c:minorTickMark val="in"/>
        <c:tickLblPos val="nextTo"/>
        <c:spPr>
          <a:ln w="3870">
            <a:solidFill>
              <a:schemeClr val="tx1"/>
            </a:solidFill>
            <a:prstDash val="solid"/>
          </a:ln>
        </c:spPr>
        <c:txPr>
          <a:bodyPr rot="0" vert="horz"/>
          <a:lstStyle/>
          <a:p>
            <a:pPr>
              <a:defRPr sz="1465" b="0" i="0" u="none" strike="noStrike" baseline="0">
                <a:solidFill>
                  <a:schemeClr val="accent1"/>
                </a:solidFill>
                <a:latin typeface="Verdana"/>
                <a:ea typeface="Verdana"/>
                <a:cs typeface="Verdana"/>
              </a:defRPr>
            </a:pPr>
            <a:endParaRPr lang="fi-FI"/>
          </a:p>
        </c:txPr>
        <c:crossAx val="382748160"/>
        <c:crosses val="autoZero"/>
        <c:crossBetween val="between"/>
        <c:majorUnit val="2"/>
        <c:minorUnit val="0.5"/>
      </c:valAx>
      <c:catAx>
        <c:axId val="382755584"/>
        <c:scaling>
          <c:orientation val="minMax"/>
        </c:scaling>
        <c:delete val="1"/>
        <c:axPos val="b"/>
        <c:numFmt formatCode="General" sourceLinked="1"/>
        <c:majorTickMark val="out"/>
        <c:minorTickMark val="none"/>
        <c:tickLblPos val="nextTo"/>
        <c:crossAx val="382757120"/>
        <c:crosses val="autoZero"/>
        <c:auto val="0"/>
        <c:lblAlgn val="ctr"/>
        <c:lblOffset val="100"/>
        <c:noMultiLvlLbl val="0"/>
      </c:catAx>
      <c:valAx>
        <c:axId val="382757120"/>
        <c:scaling>
          <c:orientation val="minMax"/>
          <c:max val="22"/>
          <c:min val="0"/>
        </c:scaling>
        <c:delete val="0"/>
        <c:axPos val="r"/>
        <c:numFmt formatCode="General" sourceLinked="1"/>
        <c:majorTickMark val="cross"/>
        <c:minorTickMark val="none"/>
        <c:tickLblPos val="nextTo"/>
        <c:spPr>
          <a:ln w="3870">
            <a:solidFill>
              <a:schemeClr val="tx1"/>
            </a:solidFill>
            <a:prstDash val="solid"/>
          </a:ln>
        </c:spPr>
        <c:txPr>
          <a:bodyPr rot="0" vert="horz"/>
          <a:lstStyle/>
          <a:p>
            <a:pPr>
              <a:defRPr sz="1463" b="0" i="0" u="none" strike="noStrike" baseline="0">
                <a:solidFill>
                  <a:schemeClr val="accent1"/>
                </a:solidFill>
                <a:latin typeface="Verdana"/>
                <a:ea typeface="Verdana"/>
                <a:cs typeface="Verdana"/>
              </a:defRPr>
            </a:pPr>
            <a:endParaRPr lang="fi-FI"/>
          </a:p>
        </c:txPr>
        <c:crossAx val="382755584"/>
        <c:crosses val="max"/>
        <c:crossBetween val="between"/>
        <c:majorUnit val="2"/>
        <c:minorUnit val="0.5"/>
      </c:valAx>
      <c:spPr>
        <a:noFill/>
        <a:ln w="15480">
          <a:solidFill>
            <a:schemeClr val="tx1"/>
          </a:solidFill>
          <a:prstDash val="solid"/>
        </a:ln>
      </c:spPr>
    </c:plotArea>
    <c:legend>
      <c:legendPos val="r"/>
      <c:layout>
        <c:manualLayout>
          <c:xMode val="edge"/>
          <c:yMode val="edge"/>
          <c:x val="0.11530787968050757"/>
          <c:y val="0.16123539160157965"/>
          <c:w val="0.17986381918087577"/>
          <c:h val="0.10213428456455866"/>
        </c:manualLayout>
      </c:layout>
      <c:overlay val="0"/>
      <c:spPr>
        <a:solidFill>
          <a:schemeClr val="bg1"/>
        </a:solidFill>
        <a:ln w="3870">
          <a:solidFill>
            <a:schemeClr val="tx1"/>
          </a:solidFill>
          <a:prstDash val="solid"/>
        </a:ln>
      </c:spPr>
      <c:txPr>
        <a:bodyPr/>
        <a:lstStyle/>
        <a:p>
          <a:pPr>
            <a:defRPr sz="1341" b="0" i="0" u="none" strike="noStrike" baseline="0">
              <a:solidFill>
                <a:srgbClr val="000000"/>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736250581060132E-2"/>
          <c:y val="2.7096384003398789E-2"/>
          <c:w val="0.92683345115916249"/>
          <c:h val="0.90040549336196085"/>
        </c:manualLayout>
      </c:layout>
      <c:lineChart>
        <c:grouping val="standard"/>
        <c:varyColors val="0"/>
        <c:ser>
          <c:idx val="2"/>
          <c:order val="0"/>
          <c:tx>
            <c:strRef>
              <c:f>Sheet1!$A$2</c:f>
              <c:strCache>
                <c:ptCount val="1"/>
                <c:pt idx="0">
                  <c:v>Lainakanta, %:a BKT:sta (painelaskelma)</c:v>
                </c:pt>
              </c:strCache>
            </c:strRef>
          </c:tx>
          <c:spPr>
            <a:ln w="31750">
              <a:solidFill>
                <a:srgbClr val="FF0000"/>
              </a:solidFill>
              <a:prstDash val="solid"/>
            </a:ln>
          </c:spPr>
          <c:marker>
            <c:symbol val="circle"/>
            <c:size val="6"/>
            <c:spPr>
              <a:solidFill>
                <a:schemeClr val="bg1"/>
              </a:solidFill>
              <a:ln>
                <a:solidFill>
                  <a:srgbClr val="FF0000"/>
                </a:solidFill>
                <a:prstDash val="solid"/>
              </a:ln>
            </c:spPr>
          </c:marker>
          <c:cat>
            <c:strRef>
              <c:f>Sheet1!$B$1:$V$1</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Sheet1!$B$2:$V$2</c:f>
              <c:numCache>
                <c:formatCode>0.00</c:formatCode>
                <c:ptCount val="21"/>
                <c:pt idx="0">
                  <c:v>2.957559389700648</c:v>
                </c:pt>
                <c:pt idx="1">
                  <c:v>2.9874616614856304</c:v>
                </c:pt>
                <c:pt idx="2">
                  <c:v>3.2591763380965553</c:v>
                </c:pt>
                <c:pt idx="3">
                  <c:v>3.6973259703501378</c:v>
                </c:pt>
                <c:pt idx="4">
                  <c:v>4.179155334843542</c:v>
                </c:pt>
                <c:pt idx="5">
                  <c:v>4.6871102946096714</c:v>
                </c:pt>
                <c:pt idx="6">
                  <c:v>4.870983813595652</c:v>
                </c:pt>
                <c:pt idx="7">
                  <c:v>4.8294601895124982</c:v>
                </c:pt>
                <c:pt idx="8">
                  <c:v>4.9532551068344084</c:v>
                </c:pt>
                <c:pt idx="9">
                  <c:v>6.0117439747222816</c:v>
                </c:pt>
                <c:pt idx="10">
                  <c:v>6.23730625334046</c:v>
                </c:pt>
                <c:pt idx="11">
                  <c:v>6.2427299371663389</c:v>
                </c:pt>
                <c:pt idx="12">
                  <c:v>6.9121540794722538</c:v>
                </c:pt>
                <c:pt idx="13">
                  <c:v>7.6714356191415893</c:v>
                </c:pt>
                <c:pt idx="14">
                  <c:v>8.0516317584023369</c:v>
                </c:pt>
                <c:pt idx="15">
                  <c:v>8.3189861310377804</c:v>
                </c:pt>
                <c:pt idx="16">
                  <c:v>8.4451219512195124</c:v>
                </c:pt>
                <c:pt idx="17">
                  <c:v>8.499540441176471</c:v>
                </c:pt>
                <c:pt idx="18">
                  <c:v>8.4832214765100673</c:v>
                </c:pt>
                <c:pt idx="19">
                  <c:v>8.5056472632493474</c:v>
                </c:pt>
                <c:pt idx="20">
                  <c:v>8.572929802437999</c:v>
                </c:pt>
              </c:numCache>
            </c:numRef>
          </c:val>
          <c:smooth val="0"/>
          <c:extLst>
            <c:ext xmlns:c16="http://schemas.microsoft.com/office/drawing/2014/chart" uri="{C3380CC4-5D6E-409C-BE32-E72D297353CC}">
              <c16:uniqueId val="{00000000-7192-4612-8BF1-F2231C8C9349}"/>
            </c:ext>
          </c:extLst>
        </c:ser>
        <c:ser>
          <c:idx val="3"/>
          <c:order val="1"/>
          <c:tx>
            <c:strRef>
              <c:f>Sheet1!$A$3</c:f>
              <c:strCache>
                <c:ptCount val="1"/>
              </c:strCache>
            </c:strRef>
          </c:tx>
          <c:spPr>
            <a:ln w="19050">
              <a:solidFill>
                <a:srgbClr val="FF0000"/>
              </a:solidFill>
              <a:prstDash val="sysDash"/>
            </a:ln>
          </c:spPr>
          <c:marker>
            <c:symbol val="circle"/>
            <c:size val="5"/>
            <c:spPr>
              <a:solidFill>
                <a:schemeClr val="bg1"/>
              </a:solidFill>
              <a:ln>
                <a:solidFill>
                  <a:srgbClr val="FF0000"/>
                </a:solidFill>
              </a:ln>
            </c:spPr>
          </c:marker>
          <c:cat>
            <c:strRef>
              <c:f>Sheet1!$B$1:$V$1</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Sheet1!$B$3:$V$3</c:f>
              <c:numCache>
                <c:formatCode>General</c:formatCode>
                <c:ptCount val="21"/>
                <c:pt idx="14" formatCode="0.00">
                  <c:v>8.0500000000000007</c:v>
                </c:pt>
                <c:pt idx="15" formatCode="0.00">
                  <c:v>8.9499999999999993</c:v>
                </c:pt>
                <c:pt idx="16" formatCode="0.00">
                  <c:v>9.58</c:v>
                </c:pt>
                <c:pt idx="17" formatCode="0.00">
                  <c:v>10.19</c:v>
                </c:pt>
                <c:pt idx="18" formatCode="0.00">
                  <c:v>10.77</c:v>
                </c:pt>
                <c:pt idx="19" formatCode="0.00">
                  <c:v>11.37</c:v>
                </c:pt>
              </c:numCache>
            </c:numRef>
          </c:val>
          <c:smooth val="0"/>
          <c:extLst>
            <c:ext xmlns:c16="http://schemas.microsoft.com/office/drawing/2014/chart" uri="{C3380CC4-5D6E-409C-BE32-E72D297353CC}">
              <c16:uniqueId val="{00000001-7192-4612-8BF1-F2231C8C9349}"/>
            </c:ext>
          </c:extLst>
        </c:ser>
        <c:ser>
          <c:idx val="0"/>
          <c:order val="2"/>
          <c:tx>
            <c:strRef>
              <c:f>Sheet1!$A$4</c:f>
              <c:strCache>
                <c:ptCount val="1"/>
                <c:pt idx="0">
                  <c:v>Tavoiteura ( =n. 10 % BKT:sta) 1)</c:v>
                </c:pt>
              </c:strCache>
            </c:strRef>
          </c:tx>
          <c:spPr>
            <a:ln w="25400">
              <a:solidFill>
                <a:schemeClr val="tx2"/>
              </a:solidFill>
            </a:ln>
          </c:spPr>
          <c:marker>
            <c:symbol val="circle"/>
            <c:size val="5"/>
            <c:spPr>
              <a:solidFill>
                <a:schemeClr val="tx2"/>
              </a:solidFill>
              <a:ln>
                <a:solidFill>
                  <a:schemeClr val="tx2"/>
                </a:solidFill>
              </a:ln>
            </c:spPr>
          </c:marker>
          <c:dPt>
            <c:idx val="18"/>
            <c:bubble3D val="0"/>
            <c:spPr>
              <a:ln w="22225">
                <a:solidFill>
                  <a:schemeClr val="tx2"/>
                </a:solidFill>
              </a:ln>
            </c:spPr>
            <c:extLst>
              <c:ext xmlns:c16="http://schemas.microsoft.com/office/drawing/2014/chart" uri="{C3380CC4-5D6E-409C-BE32-E72D297353CC}">
                <c16:uniqueId val="{00000002-0B51-4C94-8036-50F38EC076EA}"/>
              </c:ext>
            </c:extLst>
          </c:dPt>
          <c:cat>
            <c:strRef>
              <c:f>Sheet1!$B$1:$V$1</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Sheet1!$B$4:$V$4</c:f>
              <c:numCache>
                <c:formatCode>General</c:formatCode>
                <c:ptCount val="21"/>
                <c:pt idx="14">
                  <c:v>10</c:v>
                </c:pt>
                <c:pt idx="15">
                  <c:v>10</c:v>
                </c:pt>
                <c:pt idx="16">
                  <c:v>10</c:v>
                </c:pt>
                <c:pt idx="17">
                  <c:v>10</c:v>
                </c:pt>
                <c:pt idx="18">
                  <c:v>10</c:v>
                </c:pt>
                <c:pt idx="19">
                  <c:v>10</c:v>
                </c:pt>
                <c:pt idx="20">
                  <c:v>10</c:v>
                </c:pt>
              </c:numCache>
            </c:numRef>
          </c:val>
          <c:smooth val="0"/>
          <c:extLst>
            <c:ext xmlns:c16="http://schemas.microsoft.com/office/drawing/2014/chart" uri="{C3380CC4-5D6E-409C-BE32-E72D297353CC}">
              <c16:uniqueId val="{00000002-7192-4612-8BF1-F2231C8C9349}"/>
            </c:ext>
          </c:extLst>
        </c:ser>
        <c:dLbls>
          <c:showLegendKey val="0"/>
          <c:showVal val="0"/>
          <c:showCatName val="0"/>
          <c:showSerName val="0"/>
          <c:showPercent val="0"/>
          <c:showBubbleSize val="0"/>
        </c:dLbls>
        <c:marker val="1"/>
        <c:smooth val="0"/>
        <c:axId val="163449088"/>
        <c:axId val="163455360"/>
      </c:lineChart>
      <c:lineChart>
        <c:grouping val="standard"/>
        <c:varyColors val="0"/>
        <c:ser>
          <c:idx val="1"/>
          <c:order val="3"/>
          <c:tx>
            <c:strRef>
              <c:f>Sheet1!$A$5</c:f>
              <c:strCache>
                <c:ptCount val="1"/>
                <c:pt idx="0">
                  <c:v>BKT:n arvo indeksoituna (oikea asteikko)</c:v>
                </c:pt>
              </c:strCache>
            </c:strRef>
          </c:tx>
          <c:marker>
            <c:symbol val="square"/>
            <c:size val="6"/>
          </c:marker>
          <c:cat>
            <c:strRef>
              <c:f>Sheet1!$B$1:$V$1</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Sheet1!$B$5:$V$5</c:f>
              <c:numCache>
                <c:formatCode>0.0</c:formatCode>
                <c:ptCount val="21"/>
                <c:pt idx="0">
                  <c:v>100</c:v>
                </c:pt>
                <c:pt idx="1">
                  <c:v>106.00024952113958</c:v>
                </c:pt>
                <c:pt idx="2">
                  <c:v>108.82717725541423</c:v>
                </c:pt>
                <c:pt idx="3">
                  <c:v>111.23432236663461</c:v>
                </c:pt>
                <c:pt idx="4">
                  <c:v>116.30400481429024</c:v>
                </c:pt>
                <c:pt idx="5">
                  <c:v>120.64126932871476</c:v>
                </c:pt>
                <c:pt idx="6">
                  <c:v>126.678947020791</c:v>
                </c:pt>
                <c:pt idx="7">
                  <c:v>136.93133031461682</c:v>
                </c:pt>
                <c:pt idx="8">
                  <c:v>142.16173373158867</c:v>
                </c:pt>
                <c:pt idx="9">
                  <c:v>132.85459522533961</c:v>
                </c:pt>
                <c:pt idx="10">
                  <c:v>137.31001533821123</c:v>
                </c:pt>
                <c:pt idx="11">
                  <c:v>144.47934478684292</c:v>
                </c:pt>
                <c:pt idx="12">
                  <c:v>146.6252265872113</c:v>
                </c:pt>
                <c:pt idx="13">
                  <c:v>148.75863233060085</c:v>
                </c:pt>
                <c:pt idx="14">
                  <c:v>150.66673516266576</c:v>
                </c:pt>
                <c:pt idx="15">
                  <c:v>153.45550084029912</c:v>
                </c:pt>
                <c:pt idx="16">
                  <c:v>156.46443222932461</c:v>
                </c:pt>
                <c:pt idx="17">
                  <c:v>159.6935293297422</c:v>
                </c:pt>
                <c:pt idx="18">
                  <c:v>164.02345498712032</c:v>
                </c:pt>
                <c:pt idx="19">
                  <c:v>168.94048920821072</c:v>
                </c:pt>
                <c:pt idx="20">
                  <c:v>174.59140913394148</c:v>
                </c:pt>
              </c:numCache>
            </c:numRef>
          </c:val>
          <c:smooth val="0"/>
          <c:extLst>
            <c:ext xmlns:c16="http://schemas.microsoft.com/office/drawing/2014/chart" uri="{C3380CC4-5D6E-409C-BE32-E72D297353CC}">
              <c16:uniqueId val="{00000000-0B51-4C94-8036-50F38EC076EA}"/>
            </c:ext>
          </c:extLst>
        </c:ser>
        <c:ser>
          <c:idx val="4"/>
          <c:order val="4"/>
          <c:tx>
            <c:strRef>
              <c:f>Sheet1!#REF!</c:f>
              <c:strCache>
                <c:ptCount val="1"/>
                <c:pt idx="0">
                  <c:v>#REF!</c:v>
                </c:pt>
              </c:strCache>
            </c:strRef>
          </c:tx>
          <c:spPr>
            <a:ln w="22225">
              <a:solidFill>
                <a:srgbClr val="00B0F0"/>
              </a:solidFill>
              <a:prstDash val="sysDash"/>
            </a:ln>
          </c:spPr>
          <c:marker>
            <c:symbol val="square"/>
            <c:size val="4"/>
            <c:spPr>
              <a:solidFill>
                <a:schemeClr val="accent2"/>
              </a:solidFill>
              <a:ln>
                <a:solidFill>
                  <a:schemeClr val="accent2"/>
                </a:solidFill>
              </a:ln>
            </c:spPr>
          </c:marker>
          <c:dPt>
            <c:idx val="18"/>
            <c:bubble3D val="0"/>
            <c:spPr>
              <a:ln w="22225">
                <a:solidFill>
                  <a:schemeClr val="accent2"/>
                </a:solidFill>
                <a:prstDash val="sysDash"/>
              </a:ln>
            </c:spPr>
            <c:extLst>
              <c:ext xmlns:c16="http://schemas.microsoft.com/office/drawing/2014/chart" uri="{C3380CC4-5D6E-409C-BE32-E72D297353CC}">
                <c16:uniqueId val="{00000003-0B51-4C94-8036-50F38EC076EA}"/>
              </c:ext>
            </c:extLst>
          </c:dPt>
          <c:cat>
            <c:strRef>
              <c:f>Sheet1!$B$1:$V$1</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0B51-4C94-8036-50F38EC076EA}"/>
            </c:ext>
          </c:extLst>
        </c:ser>
        <c:dLbls>
          <c:showLegendKey val="0"/>
          <c:showVal val="0"/>
          <c:showCatName val="0"/>
          <c:showSerName val="0"/>
          <c:showPercent val="0"/>
          <c:showBubbleSize val="0"/>
        </c:dLbls>
        <c:marker val="1"/>
        <c:smooth val="0"/>
        <c:axId val="163458432"/>
        <c:axId val="163456896"/>
      </c:lineChart>
      <c:catAx>
        <c:axId val="163449088"/>
        <c:scaling>
          <c:orientation val="minMax"/>
        </c:scaling>
        <c:delete val="0"/>
        <c:axPos val="b"/>
        <c:majorGridlines>
          <c:spPr>
            <a:ln w="3163">
              <a:solidFill>
                <a:schemeClr val="tx1"/>
              </a:solidFill>
              <a:prstDash val="sysDot"/>
            </a:ln>
          </c:spPr>
        </c:majorGridlines>
        <c:numFmt formatCode="General" sourceLinked="1"/>
        <c:majorTickMark val="out"/>
        <c:minorTickMark val="none"/>
        <c:tickLblPos val="nextTo"/>
        <c:spPr>
          <a:ln w="3163">
            <a:solidFill>
              <a:schemeClr val="tx1"/>
            </a:solidFill>
            <a:prstDash val="solid"/>
          </a:ln>
        </c:spPr>
        <c:txPr>
          <a:bodyPr rot="0" vert="horz"/>
          <a:lstStyle/>
          <a:p>
            <a:pPr>
              <a:defRPr sz="1300" b="0" i="0" u="none" strike="noStrike" baseline="0">
                <a:solidFill>
                  <a:schemeClr val="tx1"/>
                </a:solidFill>
                <a:latin typeface="Verdana"/>
                <a:ea typeface="Verdana"/>
                <a:cs typeface="Verdana"/>
              </a:defRPr>
            </a:pPr>
            <a:endParaRPr lang="fi-FI"/>
          </a:p>
        </c:txPr>
        <c:crossAx val="163455360"/>
        <c:crossesAt val="0"/>
        <c:auto val="1"/>
        <c:lblAlgn val="ctr"/>
        <c:lblOffset val="100"/>
        <c:tickLblSkip val="1"/>
        <c:tickMarkSkip val="1"/>
        <c:noMultiLvlLbl val="0"/>
      </c:catAx>
      <c:valAx>
        <c:axId val="163455360"/>
        <c:scaling>
          <c:orientation val="minMax"/>
          <c:max val="14"/>
          <c:min val="0"/>
        </c:scaling>
        <c:delete val="0"/>
        <c:axPos val="l"/>
        <c:majorGridlines>
          <c:spPr>
            <a:ln w="3163">
              <a:solidFill>
                <a:schemeClr val="tx1"/>
              </a:solidFill>
              <a:prstDash val="sysDot"/>
            </a:ln>
          </c:spPr>
        </c:majorGridlines>
        <c:numFmt formatCode="#,##0" sourceLinked="0"/>
        <c:majorTickMark val="out"/>
        <c:minorTickMark val="in"/>
        <c:tickLblPos val="nextTo"/>
        <c:spPr>
          <a:ln w="3163">
            <a:solidFill>
              <a:schemeClr val="tx1"/>
            </a:solidFill>
            <a:prstDash val="solid"/>
          </a:ln>
        </c:spPr>
        <c:txPr>
          <a:bodyPr rot="0" vert="horz"/>
          <a:lstStyle/>
          <a:p>
            <a:pPr>
              <a:defRPr sz="1600" b="0" i="0" u="none" strike="noStrike" baseline="0">
                <a:solidFill>
                  <a:schemeClr val="tx1"/>
                </a:solidFill>
                <a:latin typeface="Verdana"/>
                <a:ea typeface="Verdana"/>
                <a:cs typeface="Verdana"/>
              </a:defRPr>
            </a:pPr>
            <a:endParaRPr lang="fi-FI"/>
          </a:p>
        </c:txPr>
        <c:crossAx val="163449088"/>
        <c:crosses val="autoZero"/>
        <c:crossBetween val="between"/>
        <c:majorUnit val="2"/>
        <c:minorUnit val="1"/>
      </c:valAx>
      <c:valAx>
        <c:axId val="163456896"/>
        <c:scaling>
          <c:orientation val="minMax"/>
          <c:max val="240"/>
          <c:min val="100"/>
        </c:scaling>
        <c:delete val="0"/>
        <c:axPos val="r"/>
        <c:numFmt formatCode="0" sourceLinked="0"/>
        <c:majorTickMark val="out"/>
        <c:minorTickMark val="out"/>
        <c:tickLblPos val="nextTo"/>
        <c:txPr>
          <a:bodyPr/>
          <a:lstStyle/>
          <a:p>
            <a:pPr>
              <a:defRPr sz="1460" b="0" i="0" baseline="0">
                <a:solidFill>
                  <a:srgbClr val="0070C0"/>
                </a:solidFill>
                <a:latin typeface="Verdana" panose="020B0604030504040204" pitchFamily="34" charset="0"/>
              </a:defRPr>
            </a:pPr>
            <a:endParaRPr lang="fi-FI"/>
          </a:p>
        </c:txPr>
        <c:crossAx val="163458432"/>
        <c:crosses val="max"/>
        <c:crossBetween val="between"/>
        <c:majorUnit val="20"/>
        <c:minorUnit val="10"/>
      </c:valAx>
      <c:catAx>
        <c:axId val="163458432"/>
        <c:scaling>
          <c:orientation val="minMax"/>
        </c:scaling>
        <c:delete val="1"/>
        <c:axPos val="b"/>
        <c:numFmt formatCode="General" sourceLinked="1"/>
        <c:majorTickMark val="out"/>
        <c:minorTickMark val="none"/>
        <c:tickLblPos val="nextTo"/>
        <c:crossAx val="163456896"/>
        <c:crosses val="autoZero"/>
        <c:auto val="1"/>
        <c:lblAlgn val="ctr"/>
        <c:lblOffset val="100"/>
        <c:noMultiLvlLbl val="0"/>
      </c:catAx>
      <c:spPr>
        <a:noFill/>
        <a:ln w="12650">
          <a:solidFill>
            <a:schemeClr val="tx1"/>
          </a:solidFill>
          <a:prstDash val="solid"/>
        </a:ln>
      </c:spPr>
    </c:plotArea>
    <c:legend>
      <c:legendPos val="r"/>
      <c:legendEntry>
        <c:idx val="1"/>
        <c:delete val="1"/>
      </c:legendEntry>
      <c:legendEntry>
        <c:idx val="4"/>
        <c:delete val="1"/>
      </c:legendEntry>
      <c:layout>
        <c:manualLayout>
          <c:xMode val="edge"/>
          <c:yMode val="edge"/>
          <c:x val="8.073345447988893E-2"/>
          <c:y val="6.0722740208352929E-2"/>
          <c:w val="0.51587240555388303"/>
          <c:h val="0.16676138548708266"/>
        </c:manualLayout>
      </c:layout>
      <c:overlay val="0"/>
      <c:spPr>
        <a:solidFill>
          <a:srgbClr val="FFFFFF"/>
        </a:solidFill>
        <a:ln w="3163">
          <a:solidFill>
            <a:schemeClr val="tx1"/>
          </a:solidFill>
          <a:prstDash val="solid"/>
        </a:ln>
      </c:spPr>
      <c:txPr>
        <a:bodyPr/>
        <a:lstStyle/>
        <a:p>
          <a:pPr>
            <a:defRPr sz="135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3.3492822966507178E-2"/>
          <c:w val="0.88571428571428568"/>
          <c:h val="0.89600620184183333"/>
        </c:manualLayout>
      </c:layout>
      <c:lineChart>
        <c:grouping val="standard"/>
        <c:varyColors val="0"/>
        <c:ser>
          <c:idx val="0"/>
          <c:order val="0"/>
          <c:tx>
            <c:strRef>
              <c:f>Sheet1!$A$2</c:f>
              <c:strCache>
                <c:ptCount val="1"/>
                <c:pt idx="0">
                  <c:v>Yritykset</c:v>
                </c:pt>
              </c:strCache>
            </c:strRef>
          </c:tx>
          <c:spPr>
            <a:ln w="22225">
              <a:solidFill>
                <a:srgbClr val="00B050"/>
              </a:solidFill>
              <a:prstDash val="solid"/>
            </a:ln>
          </c:spPr>
          <c:marker>
            <c:symbol val="circle"/>
            <c:size val="5"/>
            <c:spPr>
              <a:solidFill>
                <a:schemeClr val="bg1"/>
              </a:solidFill>
              <a:ln>
                <a:solidFill>
                  <a:srgbClr val="00B050"/>
                </a:solidFill>
              </a:ln>
            </c:spPr>
          </c:marker>
          <c:cat>
            <c:strRef>
              <c:f>Sheet1!$B$1:$AA$1</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strCache>
            </c:strRef>
          </c:cat>
          <c:val>
            <c:numRef>
              <c:f>Sheet1!$B$2:$AA$2</c:f>
              <c:numCache>
                <c:formatCode>0.00</c:formatCode>
                <c:ptCount val="26"/>
                <c:pt idx="0">
                  <c:v>21.154</c:v>
                </c:pt>
                <c:pt idx="1">
                  <c:v>16.599</c:v>
                </c:pt>
                <c:pt idx="2">
                  <c:v>13.584</c:v>
                </c:pt>
                <c:pt idx="3">
                  <c:v>12.115</c:v>
                </c:pt>
                <c:pt idx="4">
                  <c:v>11.416</c:v>
                </c:pt>
                <c:pt idx="5">
                  <c:v>14.555999999999999</c:v>
                </c:pt>
                <c:pt idx="6">
                  <c:v>16.376000000000001</c:v>
                </c:pt>
                <c:pt idx="7">
                  <c:v>17.655999999999999</c:v>
                </c:pt>
                <c:pt idx="8">
                  <c:v>19.681000000000001</c:v>
                </c:pt>
                <c:pt idx="9">
                  <c:v>20.262</c:v>
                </c:pt>
                <c:pt idx="10">
                  <c:v>22.602</c:v>
                </c:pt>
                <c:pt idx="11">
                  <c:v>24.335000000000001</c:v>
                </c:pt>
                <c:pt idx="12">
                  <c:v>22.132999999999999</c:v>
                </c:pt>
                <c:pt idx="13">
                  <c:v>21.824000000000002</c:v>
                </c:pt>
                <c:pt idx="14">
                  <c:v>22.332999999999998</c:v>
                </c:pt>
                <c:pt idx="15">
                  <c:v>23.401</c:v>
                </c:pt>
                <c:pt idx="16">
                  <c:v>23.988</c:v>
                </c:pt>
                <c:pt idx="17">
                  <c:v>27.751999999999999</c:v>
                </c:pt>
                <c:pt idx="18">
                  <c:v>29.318000000000001</c:v>
                </c:pt>
                <c:pt idx="19">
                  <c:v>24.523</c:v>
                </c:pt>
                <c:pt idx="20">
                  <c:v>23.488</c:v>
                </c:pt>
                <c:pt idx="21">
                  <c:v>24.405999999999999</c:v>
                </c:pt>
                <c:pt idx="22">
                  <c:v>23.652999999999999</c:v>
                </c:pt>
                <c:pt idx="23">
                  <c:v>21.882000000000001</c:v>
                </c:pt>
                <c:pt idx="24">
                  <c:v>21.248999999999999</c:v>
                </c:pt>
                <c:pt idx="25">
                  <c:v>22.44</c:v>
                </c:pt>
              </c:numCache>
            </c:numRef>
          </c:val>
          <c:smooth val="0"/>
          <c:extLst>
            <c:ext xmlns:c16="http://schemas.microsoft.com/office/drawing/2014/chart" uri="{C3380CC4-5D6E-409C-BE32-E72D297353CC}">
              <c16:uniqueId val="{00000000-5C8F-444A-BBCA-38A5953DD1B4}"/>
            </c:ext>
          </c:extLst>
        </c:ser>
        <c:ser>
          <c:idx val="2"/>
          <c:order val="1"/>
          <c:tx>
            <c:strRef>
              <c:f>Sheet1!$A$3</c:f>
              <c:strCache>
                <c:ptCount val="1"/>
                <c:pt idx="0">
                  <c:v>Paikallishallinto</c:v>
                </c:pt>
              </c:strCache>
            </c:strRef>
          </c:tx>
          <c:spPr>
            <a:ln>
              <a:solidFill>
                <a:schemeClr val="accent1"/>
              </a:solidFill>
            </a:ln>
          </c:spPr>
          <c:marker>
            <c:symbol val="circle"/>
            <c:size val="6"/>
            <c:spPr>
              <a:solidFill>
                <a:schemeClr val="accent1"/>
              </a:solidFill>
              <a:ln>
                <a:solidFill>
                  <a:schemeClr val="accent1"/>
                </a:solidFill>
              </a:ln>
            </c:spPr>
          </c:marker>
          <c:cat>
            <c:strRef>
              <c:f>Sheet1!$B$1:$AA$1</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strCache>
            </c:strRef>
          </c:cat>
          <c:val>
            <c:numRef>
              <c:f>Sheet1!$B$3:$AA$3</c:f>
              <c:numCache>
                <c:formatCode>0.00</c:formatCode>
                <c:ptCount val="26"/>
                <c:pt idx="0">
                  <c:v>2.8069999999999999</c:v>
                </c:pt>
                <c:pt idx="1">
                  <c:v>2.5720000000000001</c:v>
                </c:pt>
                <c:pt idx="2">
                  <c:v>2.1819999999999999</c:v>
                </c:pt>
                <c:pt idx="3">
                  <c:v>1.6970000000000001</c:v>
                </c:pt>
                <c:pt idx="4">
                  <c:v>1.8160000000000001</c:v>
                </c:pt>
                <c:pt idx="5">
                  <c:v>1.8819999999999999</c:v>
                </c:pt>
                <c:pt idx="6">
                  <c:v>2.1579999999999999</c:v>
                </c:pt>
                <c:pt idx="7">
                  <c:v>2.69</c:v>
                </c:pt>
                <c:pt idx="8">
                  <c:v>2.7050000000000001</c:v>
                </c:pt>
                <c:pt idx="9">
                  <c:v>2.7549999999999999</c:v>
                </c:pt>
                <c:pt idx="10">
                  <c:v>2.677</c:v>
                </c:pt>
                <c:pt idx="11">
                  <c:v>3.1379999999999999</c:v>
                </c:pt>
                <c:pt idx="12">
                  <c:v>3.379</c:v>
                </c:pt>
                <c:pt idx="13">
                  <c:v>3.6080000000000001</c:v>
                </c:pt>
                <c:pt idx="14">
                  <c:v>3.597</c:v>
                </c:pt>
                <c:pt idx="15">
                  <c:v>3.4209999999999998</c:v>
                </c:pt>
                <c:pt idx="16">
                  <c:v>3.4590000000000001</c:v>
                </c:pt>
                <c:pt idx="17">
                  <c:v>3.51</c:v>
                </c:pt>
                <c:pt idx="18">
                  <c:v>3.6819999999999999</c:v>
                </c:pt>
                <c:pt idx="19">
                  <c:v>3.7570000000000001</c:v>
                </c:pt>
                <c:pt idx="20">
                  <c:v>3.9620000000000002</c:v>
                </c:pt>
                <c:pt idx="21">
                  <c:v>4.1849999999999996</c:v>
                </c:pt>
                <c:pt idx="22">
                  <c:v>4.266</c:v>
                </c:pt>
                <c:pt idx="23">
                  <c:v>4.4420000000000002</c:v>
                </c:pt>
                <c:pt idx="24">
                  <c:v>4.6269999999999998</c:v>
                </c:pt>
                <c:pt idx="25">
                  <c:v>4.5720000000000001</c:v>
                </c:pt>
              </c:numCache>
            </c:numRef>
          </c:val>
          <c:smooth val="0"/>
          <c:extLst>
            <c:ext xmlns:c16="http://schemas.microsoft.com/office/drawing/2014/chart" uri="{C3380CC4-5D6E-409C-BE32-E72D297353CC}">
              <c16:uniqueId val="{00000001-5C8F-444A-BBCA-38A5953DD1B4}"/>
            </c:ext>
          </c:extLst>
        </c:ser>
        <c:ser>
          <c:idx val="4"/>
          <c:order val="2"/>
          <c:tx>
            <c:strRef>
              <c:f>Sheet1!$A$4</c:f>
              <c:strCache>
                <c:ptCount val="1"/>
                <c:pt idx="0">
                  <c:v>Muut julkisyhteisöt</c:v>
                </c:pt>
              </c:strCache>
            </c:strRef>
          </c:tx>
          <c:spPr>
            <a:ln w="22225">
              <a:solidFill>
                <a:schemeClr val="tx1">
                  <a:lumMod val="50000"/>
                  <a:lumOff val="50000"/>
                </a:schemeClr>
              </a:solidFill>
            </a:ln>
          </c:spPr>
          <c:marker>
            <c:symbol val="circle"/>
            <c:size val="5"/>
            <c:spPr>
              <a:solidFill>
                <a:schemeClr val="bg1"/>
              </a:solidFill>
              <a:ln>
                <a:solidFill>
                  <a:schemeClr val="tx1">
                    <a:lumMod val="50000"/>
                    <a:lumOff val="50000"/>
                  </a:schemeClr>
                </a:solidFill>
              </a:ln>
            </c:spPr>
          </c:marker>
          <c:cat>
            <c:strRef>
              <c:f>Sheet1!$B$1:$AA$1</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strCache>
            </c:strRef>
          </c:cat>
          <c:val>
            <c:numRef>
              <c:f>Sheet1!$B$4:$AA$4</c:f>
              <c:numCache>
                <c:formatCode>0.00</c:formatCode>
                <c:ptCount val="26"/>
                <c:pt idx="0">
                  <c:v>3.7189999999999999</c:v>
                </c:pt>
                <c:pt idx="1">
                  <c:v>3.9249999999999998</c:v>
                </c:pt>
                <c:pt idx="2">
                  <c:v>4.3369999999999997</c:v>
                </c:pt>
                <c:pt idx="3">
                  <c:v>3.8420000000000001</c:v>
                </c:pt>
                <c:pt idx="4">
                  <c:v>4.08</c:v>
                </c:pt>
                <c:pt idx="5">
                  <c:v>3.738</c:v>
                </c:pt>
                <c:pt idx="6">
                  <c:v>4.0759999999999996</c:v>
                </c:pt>
                <c:pt idx="7">
                  <c:v>4.6079999999999997</c:v>
                </c:pt>
                <c:pt idx="8">
                  <c:v>4.641</c:v>
                </c:pt>
                <c:pt idx="9">
                  <c:v>4.4649999999999999</c:v>
                </c:pt>
                <c:pt idx="10">
                  <c:v>4.0709999999999997</c:v>
                </c:pt>
                <c:pt idx="11">
                  <c:v>3.5339999999999998</c:v>
                </c:pt>
                <c:pt idx="12">
                  <c:v>4.0250000000000004</c:v>
                </c:pt>
                <c:pt idx="13">
                  <c:v>4.2629999999999999</c:v>
                </c:pt>
                <c:pt idx="14">
                  <c:v>4.5449999999999999</c:v>
                </c:pt>
                <c:pt idx="15">
                  <c:v>4.1980000000000004</c:v>
                </c:pt>
                <c:pt idx="16">
                  <c:v>3.6920000000000002</c:v>
                </c:pt>
                <c:pt idx="17">
                  <c:v>4.056</c:v>
                </c:pt>
                <c:pt idx="18">
                  <c:v>4.0019999999999998</c:v>
                </c:pt>
                <c:pt idx="19">
                  <c:v>4.1219999999999999</c:v>
                </c:pt>
                <c:pt idx="20">
                  <c:v>3.6110000000000002</c:v>
                </c:pt>
                <c:pt idx="21">
                  <c:v>3.794</c:v>
                </c:pt>
                <c:pt idx="22">
                  <c:v>4.0439999999999996</c:v>
                </c:pt>
                <c:pt idx="23">
                  <c:v>4.0839999999999996</c:v>
                </c:pt>
                <c:pt idx="24">
                  <c:v>3.9710000000000001</c:v>
                </c:pt>
                <c:pt idx="25">
                  <c:v>3.5840000000000001</c:v>
                </c:pt>
              </c:numCache>
            </c:numRef>
          </c:val>
          <c:smooth val="0"/>
          <c:extLst>
            <c:ext xmlns:c16="http://schemas.microsoft.com/office/drawing/2014/chart" uri="{C3380CC4-5D6E-409C-BE32-E72D297353CC}">
              <c16:uniqueId val="{00000002-5C8F-444A-BBCA-38A5953DD1B4}"/>
            </c:ext>
          </c:extLst>
        </c:ser>
        <c:dLbls>
          <c:showLegendKey val="0"/>
          <c:showVal val="0"/>
          <c:showCatName val="0"/>
          <c:showSerName val="0"/>
          <c:showPercent val="0"/>
          <c:showBubbleSize val="0"/>
        </c:dLbls>
        <c:marker val="1"/>
        <c:smooth val="0"/>
        <c:axId val="146947456"/>
        <c:axId val="147090432"/>
      </c:lineChart>
      <c:lineChart>
        <c:grouping val="standard"/>
        <c:varyColors val="0"/>
        <c:ser>
          <c:idx val="1"/>
          <c:order val="3"/>
          <c:tx>
            <c:strRef>
              <c:f>Sheet1!$A$5</c:f>
              <c:strCache>
                <c:ptCount val="1"/>
                <c:pt idx="0">
                  <c:v>Kotitaloudet</c:v>
                </c:pt>
              </c:strCache>
            </c:strRef>
          </c:tx>
          <c:spPr>
            <a:ln w="22225">
              <a:solidFill>
                <a:schemeClr val="accent5">
                  <a:lumMod val="75000"/>
                </a:schemeClr>
              </a:solidFill>
            </a:ln>
          </c:spPr>
          <c:marker>
            <c:symbol val="circle"/>
            <c:size val="5"/>
            <c:spPr>
              <a:solidFill>
                <a:schemeClr val="bg1"/>
              </a:solidFill>
              <a:ln>
                <a:solidFill>
                  <a:schemeClr val="accent5">
                    <a:lumMod val="75000"/>
                  </a:schemeClr>
                </a:solidFill>
              </a:ln>
            </c:spPr>
          </c:marker>
          <c:cat>
            <c:strRef>
              <c:f>Sheet1!$B$1:$AA$1</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strCache>
            </c:strRef>
          </c:cat>
          <c:val>
            <c:numRef>
              <c:f>Sheet1!$B$5:$AA$5</c:f>
              <c:numCache>
                <c:formatCode>0.00</c:formatCode>
                <c:ptCount val="26"/>
                <c:pt idx="0">
                  <c:v>9.91</c:v>
                </c:pt>
                <c:pt idx="1">
                  <c:v>8.0169999999999995</c:v>
                </c:pt>
                <c:pt idx="2">
                  <c:v>6.6719999999999997</c:v>
                </c:pt>
                <c:pt idx="3">
                  <c:v>6.3410000000000002</c:v>
                </c:pt>
                <c:pt idx="4">
                  <c:v>6.5869999999999997</c:v>
                </c:pt>
                <c:pt idx="5">
                  <c:v>7.07</c:v>
                </c:pt>
                <c:pt idx="6">
                  <c:v>7.2460000000000004</c:v>
                </c:pt>
                <c:pt idx="7">
                  <c:v>8.3010000000000002</c:v>
                </c:pt>
                <c:pt idx="8">
                  <c:v>9.5449999999999999</c:v>
                </c:pt>
                <c:pt idx="9">
                  <c:v>10.691000000000001</c:v>
                </c:pt>
                <c:pt idx="10">
                  <c:v>11.042</c:v>
                </c:pt>
                <c:pt idx="11">
                  <c:v>10.065</c:v>
                </c:pt>
                <c:pt idx="12">
                  <c:v>10.304</c:v>
                </c:pt>
                <c:pt idx="13">
                  <c:v>11.462</c:v>
                </c:pt>
                <c:pt idx="14">
                  <c:v>12.676</c:v>
                </c:pt>
                <c:pt idx="15">
                  <c:v>13.494</c:v>
                </c:pt>
                <c:pt idx="16">
                  <c:v>13.891</c:v>
                </c:pt>
                <c:pt idx="17">
                  <c:v>14.016</c:v>
                </c:pt>
                <c:pt idx="18">
                  <c:v>12.555</c:v>
                </c:pt>
                <c:pt idx="19">
                  <c:v>10.898999999999999</c:v>
                </c:pt>
                <c:pt idx="20">
                  <c:v>12.859</c:v>
                </c:pt>
                <c:pt idx="21">
                  <c:v>13.378</c:v>
                </c:pt>
                <c:pt idx="22">
                  <c:v>12.839</c:v>
                </c:pt>
                <c:pt idx="23">
                  <c:v>12.157</c:v>
                </c:pt>
                <c:pt idx="24">
                  <c:v>11.634</c:v>
                </c:pt>
                <c:pt idx="25">
                  <c:v>11.226000000000001</c:v>
                </c:pt>
              </c:numCache>
            </c:numRef>
          </c:val>
          <c:smooth val="0"/>
          <c:extLst>
            <c:ext xmlns:c16="http://schemas.microsoft.com/office/drawing/2014/chart" uri="{C3380CC4-5D6E-409C-BE32-E72D297353CC}">
              <c16:uniqueId val="{00000003-5C8F-444A-BBCA-38A5953DD1B4}"/>
            </c:ext>
          </c:extLst>
        </c:ser>
        <c:ser>
          <c:idx val="3"/>
          <c:order val="4"/>
          <c:tx>
            <c:strRef>
              <c:f>Sheet1!$A$6</c:f>
              <c:strCache>
                <c:ptCount val="1"/>
                <c:pt idx="0">
                  <c:v>Muut sektorit</c:v>
                </c:pt>
              </c:strCache>
            </c:strRef>
          </c:tx>
          <c:spPr>
            <a:ln w="22225">
              <a:solidFill>
                <a:schemeClr val="tx2">
                  <a:lumMod val="85000"/>
                  <a:lumOff val="15000"/>
                </a:schemeClr>
              </a:solidFill>
            </a:ln>
          </c:spPr>
          <c:marker>
            <c:symbol val="circle"/>
            <c:size val="5"/>
            <c:spPr>
              <a:solidFill>
                <a:schemeClr val="bg1"/>
              </a:solidFill>
              <a:ln>
                <a:solidFill>
                  <a:schemeClr val="tx2">
                    <a:lumMod val="75000"/>
                    <a:lumOff val="25000"/>
                  </a:schemeClr>
                </a:solidFill>
              </a:ln>
            </c:spPr>
          </c:marker>
          <c:cat>
            <c:strRef>
              <c:f>Sheet1!$B$1:$AA$1</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strCache>
            </c:strRef>
          </c:cat>
          <c:val>
            <c:numRef>
              <c:f>Sheet1!$B$6:$AA$6</c:f>
              <c:numCache>
                <c:formatCode>0.00</c:formatCode>
                <c:ptCount val="26"/>
                <c:pt idx="0">
                  <c:v>1.224</c:v>
                </c:pt>
                <c:pt idx="1">
                  <c:v>1.137</c:v>
                </c:pt>
                <c:pt idx="2">
                  <c:v>1.04</c:v>
                </c:pt>
                <c:pt idx="3">
                  <c:v>0.34</c:v>
                </c:pt>
                <c:pt idx="4">
                  <c:v>0.64100000000000001</c:v>
                </c:pt>
                <c:pt idx="5">
                  <c:v>0.371</c:v>
                </c:pt>
                <c:pt idx="6">
                  <c:v>0.52600000000000002</c:v>
                </c:pt>
                <c:pt idx="7">
                  <c:v>0.434</c:v>
                </c:pt>
                <c:pt idx="8">
                  <c:v>0.71299999999999997</c:v>
                </c:pt>
                <c:pt idx="9">
                  <c:v>0.79900000000000004</c:v>
                </c:pt>
                <c:pt idx="10">
                  <c:v>1.004</c:v>
                </c:pt>
                <c:pt idx="11">
                  <c:v>1.0509999999999999</c:v>
                </c:pt>
                <c:pt idx="12">
                  <c:v>1.0369999999999999</c:v>
                </c:pt>
                <c:pt idx="13">
                  <c:v>0.86499999999999999</c:v>
                </c:pt>
                <c:pt idx="14">
                  <c:v>0.83099999999999996</c:v>
                </c:pt>
                <c:pt idx="15">
                  <c:v>0.89700000000000002</c:v>
                </c:pt>
                <c:pt idx="16">
                  <c:v>0.97499999999999998</c:v>
                </c:pt>
                <c:pt idx="17">
                  <c:v>1.2609999999999999</c:v>
                </c:pt>
                <c:pt idx="18">
                  <c:v>1.177</c:v>
                </c:pt>
                <c:pt idx="19">
                  <c:v>1.0669999999999999</c:v>
                </c:pt>
                <c:pt idx="20">
                  <c:v>0.93500000000000005</c:v>
                </c:pt>
                <c:pt idx="21">
                  <c:v>0.93</c:v>
                </c:pt>
                <c:pt idx="22">
                  <c:v>0.98299999999999998</c:v>
                </c:pt>
                <c:pt idx="23">
                  <c:v>0.95899999999999996</c:v>
                </c:pt>
                <c:pt idx="24">
                  <c:v>0.94199999999999995</c:v>
                </c:pt>
                <c:pt idx="25">
                  <c:v>0.89600000000000002</c:v>
                </c:pt>
              </c:numCache>
            </c:numRef>
          </c:val>
          <c:smooth val="0"/>
          <c:extLst>
            <c:ext xmlns:c16="http://schemas.microsoft.com/office/drawing/2014/chart" uri="{C3380CC4-5D6E-409C-BE32-E72D297353CC}">
              <c16:uniqueId val="{00000004-5C8F-444A-BBCA-38A5953DD1B4}"/>
            </c:ext>
          </c:extLst>
        </c:ser>
        <c:dLbls>
          <c:showLegendKey val="0"/>
          <c:showVal val="0"/>
          <c:showCatName val="0"/>
          <c:showSerName val="0"/>
          <c:showPercent val="0"/>
          <c:showBubbleSize val="0"/>
        </c:dLbls>
        <c:marker val="1"/>
        <c:smooth val="0"/>
        <c:axId val="1024737231"/>
        <c:axId val="1024747631"/>
      </c:lineChart>
      <c:catAx>
        <c:axId val="146947456"/>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250" b="0" i="0" u="none" strike="noStrike" baseline="0">
                <a:solidFill>
                  <a:srgbClr val="333399"/>
                </a:solidFill>
                <a:latin typeface="Verdana"/>
                <a:ea typeface="Verdana"/>
                <a:cs typeface="Verdana"/>
              </a:defRPr>
            </a:pPr>
            <a:endParaRPr lang="fi-FI"/>
          </a:p>
        </c:txPr>
        <c:crossAx val="147090432"/>
        <c:crosses val="autoZero"/>
        <c:auto val="0"/>
        <c:lblAlgn val="ctr"/>
        <c:lblOffset val="100"/>
        <c:tickLblSkip val="1"/>
        <c:tickMarkSkip val="1"/>
        <c:noMultiLvlLbl val="0"/>
      </c:catAx>
      <c:valAx>
        <c:axId val="147090432"/>
        <c:scaling>
          <c:orientation val="minMax"/>
          <c:max val="30"/>
          <c:min val="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450" b="0" i="0" u="none" strike="noStrike" baseline="0">
                <a:solidFill>
                  <a:srgbClr val="333399"/>
                </a:solidFill>
                <a:latin typeface="Verdana"/>
                <a:ea typeface="Verdana"/>
                <a:cs typeface="Verdana"/>
              </a:defRPr>
            </a:pPr>
            <a:endParaRPr lang="fi-FI"/>
          </a:p>
        </c:txPr>
        <c:crossAx val="146947456"/>
        <c:crosses val="autoZero"/>
        <c:crossBetween val="between"/>
        <c:majorUnit val="2"/>
        <c:minorUnit val="1"/>
      </c:valAx>
      <c:valAx>
        <c:axId val="1024747631"/>
        <c:scaling>
          <c:orientation val="minMax"/>
          <c:max val="30"/>
        </c:scaling>
        <c:delete val="0"/>
        <c:axPos val="r"/>
        <c:numFmt formatCode="0" sourceLinked="0"/>
        <c:majorTickMark val="out"/>
        <c:minorTickMark val="none"/>
        <c:tickLblPos val="nextTo"/>
        <c:txPr>
          <a:bodyPr/>
          <a:lstStyle/>
          <a:p>
            <a:pPr>
              <a:defRPr sz="1450" b="0" i="0" baseline="0">
                <a:latin typeface="Verdana" panose="020B0604030504040204" pitchFamily="34" charset="0"/>
              </a:defRPr>
            </a:pPr>
            <a:endParaRPr lang="fi-FI"/>
          </a:p>
        </c:txPr>
        <c:crossAx val="1024737231"/>
        <c:crosses val="max"/>
        <c:crossBetween val="between"/>
        <c:majorUnit val="2"/>
        <c:minorUnit val="0.5"/>
      </c:valAx>
      <c:catAx>
        <c:axId val="1024737231"/>
        <c:scaling>
          <c:orientation val="minMax"/>
        </c:scaling>
        <c:delete val="1"/>
        <c:axPos val="b"/>
        <c:numFmt formatCode="General" sourceLinked="1"/>
        <c:majorTickMark val="out"/>
        <c:minorTickMark val="none"/>
        <c:tickLblPos val="nextTo"/>
        <c:crossAx val="1024747631"/>
        <c:crosses val="autoZero"/>
        <c:auto val="1"/>
        <c:lblAlgn val="ctr"/>
        <c:lblOffset val="100"/>
        <c:noMultiLvlLbl val="0"/>
      </c:catAx>
      <c:spPr>
        <a:noFill/>
        <a:ln w="15707">
          <a:solidFill>
            <a:schemeClr val="tx1"/>
          </a:solidFill>
          <a:prstDash val="solid"/>
        </a:ln>
      </c:spPr>
    </c:plotArea>
    <c:legend>
      <c:legendPos val="r"/>
      <c:layout>
        <c:manualLayout>
          <c:xMode val="edge"/>
          <c:yMode val="edge"/>
          <c:x val="0.10668569221491217"/>
          <c:y val="6.225933038587337E-2"/>
          <c:w val="0.25407594658421956"/>
          <c:h val="0.22876645600400439"/>
        </c:manualLayout>
      </c:layout>
      <c:overlay val="0"/>
      <c:spPr>
        <a:solidFill>
          <a:schemeClr val="bg1"/>
        </a:solidFill>
        <a:ln w="3927">
          <a:solidFill>
            <a:schemeClr val="tx1"/>
          </a:solidFill>
          <a:prstDash val="solid"/>
        </a:ln>
      </c:spPr>
      <c:txPr>
        <a:bodyPr/>
        <a:lstStyle/>
        <a:p>
          <a:pPr>
            <a:defRPr sz="15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4.6036119355930882E-2"/>
          <c:w val="0.88571428571428568"/>
          <c:h val="0.88346286907612503"/>
        </c:manualLayout>
      </c:layout>
      <c:lineChart>
        <c:grouping val="standard"/>
        <c:varyColors val="0"/>
        <c:ser>
          <c:idx val="1"/>
          <c:order val="0"/>
          <c:tx>
            <c:strRef>
              <c:f>Sheet1!$A$2</c:f>
              <c:strCache>
                <c:ptCount val="1"/>
                <c:pt idx="0">
                  <c:v>Koko kansantalous</c:v>
                </c:pt>
              </c:strCache>
            </c:strRef>
          </c:tx>
          <c:spPr>
            <a:ln w="25400">
              <a:solidFill>
                <a:srgbClr val="FF0000"/>
              </a:solidFill>
              <a:prstDash val="solid"/>
            </a:ln>
          </c:spPr>
          <c:marker>
            <c:symbol val="circle"/>
            <c:size val="5"/>
            <c:spPr>
              <a:solidFill>
                <a:srgbClr val="FF0000"/>
              </a:solidFill>
              <a:ln w="25400">
                <a:solidFill>
                  <a:srgbClr val="FF0000"/>
                </a:solidFill>
              </a:ln>
            </c:spPr>
          </c:marker>
          <c:cat>
            <c:strRef>
              <c:f>Sheet1!$B$1:$AA$1</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strCache>
            </c:strRef>
          </c:cat>
          <c:val>
            <c:numRef>
              <c:f>Sheet1!$B$2:$AA$2</c:f>
              <c:numCache>
                <c:formatCode>0.0</c:formatCode>
                <c:ptCount val="26"/>
                <c:pt idx="0">
                  <c:v>100</c:v>
                </c:pt>
                <c:pt idx="1">
                  <c:v>83.088576286906786</c:v>
                </c:pt>
                <c:pt idx="2">
                  <c:v>71.662286803730609</c:v>
                </c:pt>
                <c:pt idx="3">
                  <c:v>62.696449734631834</c:v>
                </c:pt>
                <c:pt idx="4">
                  <c:v>63.2246096769207</c:v>
                </c:pt>
                <c:pt idx="5">
                  <c:v>71.152161591178441</c:v>
                </c:pt>
                <c:pt idx="6">
                  <c:v>78.275879837172155</c:v>
                </c:pt>
                <c:pt idx="7">
                  <c:v>86.796001442778376</c:v>
                </c:pt>
                <c:pt idx="8">
                  <c:v>96.06069974751378</c:v>
                </c:pt>
                <c:pt idx="9">
                  <c:v>100.40706961405678</c:v>
                </c:pt>
                <c:pt idx="10">
                  <c:v>106.65223888287731</c:v>
                </c:pt>
                <c:pt idx="11">
                  <c:v>108.52527438553099</c:v>
                </c:pt>
                <c:pt idx="12">
                  <c:v>105.31766888236203</c:v>
                </c:pt>
                <c:pt idx="13">
                  <c:v>108.26505899933014</c:v>
                </c:pt>
                <c:pt idx="14">
                  <c:v>113.31478332560417</c:v>
                </c:pt>
                <c:pt idx="15">
                  <c:v>116.9964445818519</c:v>
                </c:pt>
                <c:pt idx="16">
                  <c:v>118.52682021950842</c:v>
                </c:pt>
                <c:pt idx="17">
                  <c:v>130.35245014685424</c:v>
                </c:pt>
                <c:pt idx="18">
                  <c:v>130.71056835162571</c:v>
                </c:pt>
                <c:pt idx="19">
                  <c:v>114.30926985108466</c:v>
                </c:pt>
                <c:pt idx="20">
                  <c:v>115.56397176276602</c:v>
                </c:pt>
                <c:pt idx="21">
                  <c:v>120.2993765136291</c:v>
                </c:pt>
                <c:pt idx="22">
                  <c:v>117.96001442778379</c:v>
                </c:pt>
                <c:pt idx="23">
                  <c:v>112.13479672283196</c:v>
                </c:pt>
                <c:pt idx="24">
                  <c:v>109.2981913742464</c:v>
                </c:pt>
                <c:pt idx="25">
                  <c:v>110.0582264131499</c:v>
                </c:pt>
              </c:numCache>
            </c:numRef>
          </c:val>
          <c:smooth val="0"/>
          <c:extLst>
            <c:ext xmlns:c16="http://schemas.microsoft.com/office/drawing/2014/chart" uri="{C3380CC4-5D6E-409C-BE32-E72D297353CC}">
              <c16:uniqueId val="{00000000-CD84-49A2-923F-38FA7C854C1B}"/>
            </c:ext>
          </c:extLst>
        </c:ser>
        <c:dLbls>
          <c:showLegendKey val="0"/>
          <c:showVal val="0"/>
          <c:showCatName val="0"/>
          <c:showSerName val="0"/>
          <c:showPercent val="0"/>
          <c:showBubbleSize val="0"/>
        </c:dLbls>
        <c:marker val="1"/>
        <c:smooth val="0"/>
        <c:axId val="123636352"/>
        <c:axId val="123658624"/>
      </c:lineChart>
      <c:lineChart>
        <c:grouping val="standard"/>
        <c:varyColors val="0"/>
        <c:ser>
          <c:idx val="0"/>
          <c:order val="1"/>
          <c:tx>
            <c:strRef>
              <c:f>Sheet1!$A$3</c:f>
              <c:strCache>
                <c:ptCount val="1"/>
                <c:pt idx="0">
                  <c:v>Yritykset</c:v>
                </c:pt>
              </c:strCache>
            </c:strRef>
          </c:tx>
          <c:spPr>
            <a:ln w="22225">
              <a:solidFill>
                <a:srgbClr val="00B050"/>
              </a:solidFill>
              <a:prstDash val="solid"/>
            </a:ln>
          </c:spPr>
          <c:marker>
            <c:symbol val="circle"/>
            <c:size val="5"/>
            <c:spPr>
              <a:solidFill>
                <a:schemeClr val="bg1"/>
              </a:solidFill>
              <a:ln>
                <a:solidFill>
                  <a:srgbClr val="00B050"/>
                </a:solidFill>
              </a:ln>
            </c:spPr>
          </c:marker>
          <c:cat>
            <c:strRef>
              <c:f>Sheet1!$B$1:$AA$1</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strCache>
            </c:strRef>
          </c:cat>
          <c:val>
            <c:numRef>
              <c:f>Sheet1!$B$3:$AA$3</c:f>
              <c:numCache>
                <c:formatCode>0.0</c:formatCode>
                <c:ptCount val="26"/>
                <c:pt idx="0">
                  <c:v>100</c:v>
                </c:pt>
                <c:pt idx="1">
                  <c:v>78.467429327786704</c:v>
                </c:pt>
                <c:pt idx="2">
                  <c:v>64.214805710503924</c:v>
                </c:pt>
                <c:pt idx="3">
                  <c:v>57.270492578235796</c:v>
                </c:pt>
                <c:pt idx="4">
                  <c:v>53.966152973432919</c:v>
                </c:pt>
                <c:pt idx="5">
                  <c:v>68.809681384135388</c:v>
                </c:pt>
                <c:pt idx="6">
                  <c:v>77.41325517632599</c:v>
                </c:pt>
                <c:pt idx="7">
                  <c:v>83.46412026094356</c:v>
                </c:pt>
                <c:pt idx="8">
                  <c:v>93.036777914342437</c:v>
                </c:pt>
                <c:pt idx="9">
                  <c:v>95.78330339415713</c:v>
                </c:pt>
                <c:pt idx="10">
                  <c:v>106.84504112697363</c:v>
                </c:pt>
                <c:pt idx="11">
                  <c:v>115.03734518294412</c:v>
                </c:pt>
                <c:pt idx="12">
                  <c:v>104.62796634206296</c:v>
                </c:pt>
                <c:pt idx="13">
                  <c:v>103.16724969272951</c:v>
                </c:pt>
                <c:pt idx="14">
                  <c:v>105.57341401153447</c:v>
                </c:pt>
                <c:pt idx="15">
                  <c:v>110.62210456651225</c:v>
                </c:pt>
                <c:pt idx="16">
                  <c:v>113.39699347641108</c:v>
                </c:pt>
                <c:pt idx="17">
                  <c:v>131.19031861586461</c:v>
                </c:pt>
                <c:pt idx="18">
                  <c:v>138.59317386782641</c:v>
                </c:pt>
                <c:pt idx="19">
                  <c:v>115.92606599224733</c:v>
                </c:pt>
                <c:pt idx="20">
                  <c:v>111.03337430273234</c:v>
                </c:pt>
                <c:pt idx="21">
                  <c:v>115.3729791056065</c:v>
                </c:pt>
                <c:pt idx="22">
                  <c:v>111.81336863004633</c:v>
                </c:pt>
                <c:pt idx="23">
                  <c:v>103.44142951687624</c:v>
                </c:pt>
                <c:pt idx="24">
                  <c:v>100.44908764299896</c:v>
                </c:pt>
                <c:pt idx="25">
                  <c:v>106.07922851470171</c:v>
                </c:pt>
              </c:numCache>
            </c:numRef>
          </c:val>
          <c:smooth val="0"/>
          <c:extLst>
            <c:ext xmlns:c16="http://schemas.microsoft.com/office/drawing/2014/chart" uri="{C3380CC4-5D6E-409C-BE32-E72D297353CC}">
              <c16:uniqueId val="{00000001-CD84-49A2-923F-38FA7C854C1B}"/>
            </c:ext>
          </c:extLst>
        </c:ser>
        <c:ser>
          <c:idx val="2"/>
          <c:order val="2"/>
          <c:tx>
            <c:strRef>
              <c:f>Sheet1!$A$4</c:f>
              <c:strCache>
                <c:ptCount val="1"/>
                <c:pt idx="0">
                  <c:v>Paikallishallinto</c:v>
                </c:pt>
              </c:strCache>
            </c:strRef>
          </c:tx>
          <c:spPr>
            <a:ln>
              <a:solidFill>
                <a:schemeClr val="accent1"/>
              </a:solidFill>
            </a:ln>
          </c:spPr>
          <c:marker>
            <c:symbol val="circle"/>
            <c:size val="6"/>
            <c:spPr>
              <a:solidFill>
                <a:schemeClr val="accent1"/>
              </a:solidFill>
              <a:ln>
                <a:solidFill>
                  <a:schemeClr val="accent1"/>
                </a:solidFill>
              </a:ln>
            </c:spPr>
          </c:marker>
          <c:cat>
            <c:strRef>
              <c:f>Sheet1!$B$1:$AA$1</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strCache>
            </c:strRef>
          </c:cat>
          <c:val>
            <c:numRef>
              <c:f>Sheet1!$B$4:$AA$4</c:f>
              <c:numCache>
                <c:formatCode>0.0</c:formatCode>
                <c:ptCount val="26"/>
                <c:pt idx="0">
                  <c:v>100</c:v>
                </c:pt>
                <c:pt idx="1">
                  <c:v>91.62807267545422</c:v>
                </c:pt>
                <c:pt idx="2">
                  <c:v>77.734235838973987</c:v>
                </c:pt>
                <c:pt idx="3">
                  <c:v>60.456002850017811</c:v>
                </c:pt>
                <c:pt idx="4">
                  <c:v>64.695404346277158</c:v>
                </c:pt>
                <c:pt idx="5">
                  <c:v>67.046669041681511</c:v>
                </c:pt>
                <c:pt idx="6">
                  <c:v>76.879230495190598</c:v>
                </c:pt>
                <c:pt idx="7">
                  <c:v>95.831848949055939</c:v>
                </c:pt>
                <c:pt idx="8">
                  <c:v>96.366227288920555</c:v>
                </c:pt>
                <c:pt idx="9">
                  <c:v>98.147488421802635</c:v>
                </c:pt>
                <c:pt idx="10">
                  <c:v>95.368721054506594</c:v>
                </c:pt>
                <c:pt idx="11">
                  <c:v>111.79194869967937</c:v>
                </c:pt>
                <c:pt idx="12">
                  <c:v>120.377627360171</c:v>
                </c:pt>
                <c:pt idx="13">
                  <c:v>128.53580334877094</c:v>
                </c:pt>
                <c:pt idx="14">
                  <c:v>128.14392589953687</c:v>
                </c:pt>
                <c:pt idx="15">
                  <c:v>121.87388671179195</c:v>
                </c:pt>
                <c:pt idx="16">
                  <c:v>123.22764517278233</c:v>
                </c:pt>
                <c:pt idx="17">
                  <c:v>125.04453152832205</c:v>
                </c:pt>
                <c:pt idx="18">
                  <c:v>131.17206982543641</c:v>
                </c:pt>
                <c:pt idx="19">
                  <c:v>133.84396152475952</c:v>
                </c:pt>
                <c:pt idx="20">
                  <c:v>141.14713216957605</c:v>
                </c:pt>
                <c:pt idx="21">
                  <c:v>149.09155682223013</c:v>
                </c:pt>
                <c:pt idx="22">
                  <c:v>151.9771998574991</c:v>
                </c:pt>
                <c:pt idx="23">
                  <c:v>158.24723904524404</c:v>
                </c:pt>
                <c:pt idx="24">
                  <c:v>164.83790523690774</c:v>
                </c:pt>
                <c:pt idx="25">
                  <c:v>162.87851799073744</c:v>
                </c:pt>
              </c:numCache>
            </c:numRef>
          </c:val>
          <c:smooth val="0"/>
          <c:extLst>
            <c:ext xmlns:c16="http://schemas.microsoft.com/office/drawing/2014/chart" uri="{C3380CC4-5D6E-409C-BE32-E72D297353CC}">
              <c16:uniqueId val="{00000002-CD84-49A2-923F-38FA7C854C1B}"/>
            </c:ext>
          </c:extLst>
        </c:ser>
        <c:ser>
          <c:idx val="4"/>
          <c:order val="3"/>
          <c:tx>
            <c:strRef>
              <c:f>Sheet1!$A$5</c:f>
              <c:strCache>
                <c:ptCount val="1"/>
                <c:pt idx="0">
                  <c:v>Kotitaloudet</c:v>
                </c:pt>
              </c:strCache>
            </c:strRef>
          </c:tx>
          <c:spPr>
            <a:ln w="22225">
              <a:solidFill>
                <a:schemeClr val="accent5">
                  <a:lumMod val="75000"/>
                </a:schemeClr>
              </a:solidFill>
            </a:ln>
          </c:spPr>
          <c:marker>
            <c:symbol val="circle"/>
            <c:size val="5"/>
            <c:spPr>
              <a:solidFill>
                <a:schemeClr val="bg1"/>
              </a:solidFill>
            </c:spPr>
          </c:marker>
          <c:cat>
            <c:strRef>
              <c:f>Sheet1!$B$1:$AA$1</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strCache>
            </c:strRef>
          </c:cat>
          <c:val>
            <c:numRef>
              <c:f>Sheet1!$B$5:$AA$5</c:f>
              <c:numCache>
                <c:formatCode>0.0</c:formatCode>
                <c:ptCount val="26"/>
                <c:pt idx="0">
                  <c:v>100</c:v>
                </c:pt>
                <c:pt idx="1">
                  <c:v>80.898082744702322</c:v>
                </c:pt>
                <c:pt idx="2">
                  <c:v>67.32593340060545</c:v>
                </c:pt>
                <c:pt idx="3">
                  <c:v>63.985872855701309</c:v>
                </c:pt>
                <c:pt idx="4">
                  <c:v>66.468213925327944</c:v>
                </c:pt>
                <c:pt idx="5">
                  <c:v>71.342078708375382</c:v>
                </c:pt>
                <c:pt idx="6">
                  <c:v>73.11806256306761</c:v>
                </c:pt>
                <c:pt idx="7">
                  <c:v>83.763874873864779</c:v>
                </c:pt>
                <c:pt idx="8">
                  <c:v>96.316851664984867</c:v>
                </c:pt>
                <c:pt idx="9">
                  <c:v>107.88092835519677</c:v>
                </c:pt>
                <c:pt idx="10">
                  <c:v>111.42280524722503</c:v>
                </c:pt>
                <c:pt idx="11">
                  <c:v>101.56407669021191</c:v>
                </c:pt>
                <c:pt idx="12">
                  <c:v>103.9757820383451</c:v>
                </c:pt>
                <c:pt idx="13">
                  <c:v>115.66094853683148</c:v>
                </c:pt>
                <c:pt idx="14">
                  <c:v>127.91120080726539</c:v>
                </c:pt>
                <c:pt idx="15">
                  <c:v>136.16548940464179</c:v>
                </c:pt>
                <c:pt idx="16">
                  <c:v>140.17154389505549</c:v>
                </c:pt>
                <c:pt idx="17">
                  <c:v>141.43289606458123</c:v>
                </c:pt>
                <c:pt idx="18">
                  <c:v>126.69021190716448</c:v>
                </c:pt>
                <c:pt idx="19">
                  <c:v>109.97981836528758</c:v>
                </c:pt>
                <c:pt idx="20">
                  <c:v>129.75782038345105</c:v>
                </c:pt>
                <c:pt idx="21">
                  <c:v>134.99495459132189</c:v>
                </c:pt>
                <c:pt idx="22">
                  <c:v>129.55600403632695</c:v>
                </c:pt>
                <c:pt idx="23">
                  <c:v>122.67406659939455</c:v>
                </c:pt>
                <c:pt idx="24">
                  <c:v>117.3965691220989</c:v>
                </c:pt>
                <c:pt idx="25">
                  <c:v>113.2795156407669</c:v>
                </c:pt>
              </c:numCache>
            </c:numRef>
          </c:val>
          <c:smooth val="0"/>
          <c:extLst>
            <c:ext xmlns:c16="http://schemas.microsoft.com/office/drawing/2014/chart" uri="{C3380CC4-5D6E-409C-BE32-E72D297353CC}">
              <c16:uniqueId val="{00000003-CD84-49A2-923F-38FA7C854C1B}"/>
            </c:ext>
          </c:extLst>
        </c:ser>
        <c:dLbls>
          <c:showLegendKey val="0"/>
          <c:showVal val="0"/>
          <c:showCatName val="0"/>
          <c:showSerName val="0"/>
          <c:showPercent val="0"/>
          <c:showBubbleSize val="0"/>
        </c:dLbls>
        <c:marker val="1"/>
        <c:smooth val="0"/>
        <c:axId val="123660160"/>
        <c:axId val="123661696"/>
      </c:lineChart>
      <c:catAx>
        <c:axId val="123636352"/>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250" b="0" i="0" u="none" strike="noStrike" baseline="0">
                <a:solidFill>
                  <a:srgbClr val="333399"/>
                </a:solidFill>
                <a:latin typeface="Verdana"/>
                <a:ea typeface="Verdana"/>
                <a:cs typeface="Verdana"/>
              </a:defRPr>
            </a:pPr>
            <a:endParaRPr lang="fi-FI"/>
          </a:p>
        </c:txPr>
        <c:crossAx val="123658624"/>
        <c:crosses val="autoZero"/>
        <c:auto val="0"/>
        <c:lblAlgn val="ctr"/>
        <c:lblOffset val="100"/>
        <c:tickLblSkip val="1"/>
        <c:tickMarkSkip val="1"/>
        <c:noMultiLvlLbl val="0"/>
      </c:catAx>
      <c:valAx>
        <c:axId val="123658624"/>
        <c:scaling>
          <c:orientation val="minMax"/>
          <c:max val="180"/>
          <c:min val="5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123636352"/>
        <c:crosses val="autoZero"/>
        <c:crossBetween val="between"/>
        <c:majorUnit val="10"/>
        <c:minorUnit val="5"/>
      </c:valAx>
      <c:catAx>
        <c:axId val="123660160"/>
        <c:scaling>
          <c:orientation val="minMax"/>
        </c:scaling>
        <c:delete val="1"/>
        <c:axPos val="b"/>
        <c:numFmt formatCode="General" sourceLinked="1"/>
        <c:majorTickMark val="out"/>
        <c:minorTickMark val="none"/>
        <c:tickLblPos val="nextTo"/>
        <c:crossAx val="123661696"/>
        <c:crosses val="autoZero"/>
        <c:auto val="0"/>
        <c:lblAlgn val="ctr"/>
        <c:lblOffset val="100"/>
        <c:noMultiLvlLbl val="0"/>
      </c:catAx>
      <c:valAx>
        <c:axId val="123661696"/>
        <c:scaling>
          <c:orientation val="minMax"/>
          <c:max val="180"/>
          <c:min val="50"/>
        </c:scaling>
        <c:delete val="0"/>
        <c:axPos val="r"/>
        <c:numFmt formatCode="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123660160"/>
        <c:crosses val="max"/>
        <c:crossBetween val="between"/>
        <c:majorUnit val="10"/>
        <c:minorUnit val="5"/>
      </c:valAx>
      <c:spPr>
        <a:noFill/>
        <a:ln w="15707">
          <a:solidFill>
            <a:schemeClr val="tx1"/>
          </a:solidFill>
          <a:prstDash val="solid"/>
        </a:ln>
      </c:spPr>
    </c:plotArea>
    <c:legend>
      <c:legendPos val="r"/>
      <c:layout>
        <c:manualLayout>
          <c:xMode val="edge"/>
          <c:yMode val="edge"/>
          <c:x val="0.10668569221491217"/>
          <c:y val="0.13250216595245215"/>
          <c:w val="0.27521508389248711"/>
          <c:h val="0.19816815534333457"/>
        </c:manualLayout>
      </c:layout>
      <c:overlay val="0"/>
      <c:spPr>
        <a:solidFill>
          <a:schemeClr val="bg1"/>
        </a:solidFill>
        <a:ln w="3927">
          <a:solidFill>
            <a:schemeClr val="tx1"/>
          </a:solidFill>
          <a:prstDash val="solid"/>
        </a:ln>
      </c:spPr>
      <c:txPr>
        <a:bodyPr/>
        <a:lstStyle/>
        <a:p>
          <a:pPr>
            <a:defRPr sz="15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3.3492822966507178E-2"/>
          <c:w val="0.88571428571428568"/>
          <c:h val="0.89600620184183333"/>
        </c:manualLayout>
      </c:layout>
      <c:lineChart>
        <c:grouping val="standard"/>
        <c:varyColors val="0"/>
        <c:ser>
          <c:idx val="1"/>
          <c:order val="0"/>
          <c:tx>
            <c:strRef>
              <c:f>Sheet1!$A$2</c:f>
              <c:strCache>
                <c:ptCount val="1"/>
                <c:pt idx="0">
                  <c:v>Koko kansantalous</c:v>
                </c:pt>
              </c:strCache>
            </c:strRef>
          </c:tx>
          <c:spPr>
            <a:ln w="25400">
              <a:solidFill>
                <a:srgbClr val="FF0000"/>
              </a:solidFill>
              <a:prstDash val="solid"/>
            </a:ln>
          </c:spPr>
          <c:marker>
            <c:symbol val="circle"/>
            <c:size val="5"/>
            <c:spPr>
              <a:solidFill>
                <a:srgbClr val="FF0000"/>
              </a:solidFill>
              <a:ln w="25400">
                <a:solidFill>
                  <a:srgbClr val="FF0000"/>
                </a:solidFill>
              </a:ln>
            </c:spPr>
          </c:marker>
          <c:cat>
            <c:strRef>
              <c:f>Sheet1!$B$1:$Q$1</c:f>
              <c:strCache>
                <c:ptCount val="16"/>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Sheet1!$B$2:$Q$2</c:f>
              <c:numCache>
                <c:formatCode>0.0</c:formatCode>
                <c:ptCount val="16"/>
                <c:pt idx="0">
                  <c:v>100</c:v>
                </c:pt>
                <c:pt idx="1">
                  <c:v>101.75620832930719</c:v>
                </c:pt>
                <c:pt idx="2">
                  <c:v>98.748671369214421</c:v>
                </c:pt>
                <c:pt idx="3">
                  <c:v>101.51222340322737</c:v>
                </c:pt>
                <c:pt idx="4">
                  <c:v>106.24698038457822</c:v>
                </c:pt>
                <c:pt idx="5">
                  <c:v>109.69900473475698</c:v>
                </c:pt>
                <c:pt idx="6">
                  <c:v>111.13392598318678</c:v>
                </c:pt>
                <c:pt idx="7">
                  <c:v>122.22195381196251</c:v>
                </c:pt>
                <c:pt idx="8">
                  <c:v>122.55773504686444</c:v>
                </c:pt>
                <c:pt idx="9">
                  <c:v>107.17943762682384</c:v>
                </c:pt>
                <c:pt idx="10">
                  <c:v>108.35587979514929</c:v>
                </c:pt>
                <c:pt idx="11">
                  <c:v>112.79592231133442</c:v>
                </c:pt>
                <c:pt idx="12">
                  <c:v>110.60247366895352</c:v>
                </c:pt>
                <c:pt idx="13">
                  <c:v>105.14059329403807</c:v>
                </c:pt>
                <c:pt idx="14">
                  <c:v>102.48091603053435</c:v>
                </c:pt>
                <c:pt idx="15">
                  <c:v>103.19354527007441</c:v>
                </c:pt>
              </c:numCache>
            </c:numRef>
          </c:val>
          <c:smooth val="0"/>
          <c:extLst>
            <c:ext xmlns:c16="http://schemas.microsoft.com/office/drawing/2014/chart" uri="{C3380CC4-5D6E-409C-BE32-E72D297353CC}">
              <c16:uniqueId val="{00000000-ADC5-4242-9702-DBA2851AB1B0}"/>
            </c:ext>
          </c:extLst>
        </c:ser>
        <c:dLbls>
          <c:showLegendKey val="0"/>
          <c:showVal val="0"/>
          <c:showCatName val="0"/>
          <c:showSerName val="0"/>
          <c:showPercent val="0"/>
          <c:showBubbleSize val="0"/>
        </c:dLbls>
        <c:marker val="1"/>
        <c:smooth val="0"/>
        <c:axId val="132747264"/>
        <c:axId val="132749184"/>
      </c:lineChart>
      <c:lineChart>
        <c:grouping val="standard"/>
        <c:varyColors val="0"/>
        <c:ser>
          <c:idx val="0"/>
          <c:order val="1"/>
          <c:tx>
            <c:strRef>
              <c:f>Sheet1!$A$3</c:f>
              <c:strCache>
                <c:ptCount val="1"/>
                <c:pt idx="0">
                  <c:v>Yritykset</c:v>
                </c:pt>
              </c:strCache>
            </c:strRef>
          </c:tx>
          <c:spPr>
            <a:ln w="22225">
              <a:solidFill>
                <a:srgbClr val="00B050"/>
              </a:solidFill>
              <a:prstDash val="solid"/>
            </a:ln>
          </c:spPr>
          <c:marker>
            <c:symbol val="circle"/>
            <c:size val="5"/>
            <c:spPr>
              <a:solidFill>
                <a:schemeClr val="bg1"/>
              </a:solidFill>
              <a:ln>
                <a:solidFill>
                  <a:srgbClr val="00B050"/>
                </a:solidFill>
              </a:ln>
            </c:spPr>
          </c:marker>
          <c:cat>
            <c:strRef>
              <c:f>Sheet1!$B$1:$Q$1</c:f>
              <c:strCache>
                <c:ptCount val="16"/>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Sheet1!$B$3:$Q$3</c:f>
              <c:numCache>
                <c:formatCode>0.0</c:formatCode>
                <c:ptCount val="16"/>
                <c:pt idx="0">
                  <c:v>100</c:v>
                </c:pt>
                <c:pt idx="1">
                  <c:v>107.6674630563667</c:v>
                </c:pt>
                <c:pt idx="2">
                  <c:v>97.924962392708608</c:v>
                </c:pt>
                <c:pt idx="3">
                  <c:v>96.557826740996376</c:v>
                </c:pt>
                <c:pt idx="4">
                  <c:v>98.809839837182551</c:v>
                </c:pt>
                <c:pt idx="5">
                  <c:v>103.53508539067339</c:v>
                </c:pt>
                <c:pt idx="6">
                  <c:v>106.13220069020441</c:v>
                </c:pt>
                <c:pt idx="7">
                  <c:v>122.78559419520397</c:v>
                </c:pt>
                <c:pt idx="8">
                  <c:v>129.71418458543491</c:v>
                </c:pt>
                <c:pt idx="9">
                  <c:v>108.4992478541722</c:v>
                </c:pt>
                <c:pt idx="10">
                  <c:v>103.92000707901956</c:v>
                </c:pt>
                <c:pt idx="11">
                  <c:v>107.98159454915495</c:v>
                </c:pt>
                <c:pt idx="12">
                  <c:v>104.65003097071056</c:v>
                </c:pt>
                <c:pt idx="13">
                  <c:v>96.814441199893821</c:v>
                </c:pt>
                <c:pt idx="14">
                  <c:v>94.013804088133796</c:v>
                </c:pt>
                <c:pt idx="15">
                  <c:v>99.28324926997611</c:v>
                </c:pt>
              </c:numCache>
            </c:numRef>
          </c:val>
          <c:smooth val="0"/>
          <c:extLst>
            <c:ext xmlns:c16="http://schemas.microsoft.com/office/drawing/2014/chart" uri="{C3380CC4-5D6E-409C-BE32-E72D297353CC}">
              <c16:uniqueId val="{00000001-ADC5-4242-9702-DBA2851AB1B0}"/>
            </c:ext>
          </c:extLst>
        </c:ser>
        <c:ser>
          <c:idx val="2"/>
          <c:order val="2"/>
          <c:tx>
            <c:strRef>
              <c:f>Sheet1!$A$4</c:f>
              <c:strCache>
                <c:ptCount val="1"/>
                <c:pt idx="0">
                  <c:v>Paikallishallinto</c:v>
                </c:pt>
              </c:strCache>
            </c:strRef>
          </c:tx>
          <c:spPr>
            <a:ln>
              <a:solidFill>
                <a:schemeClr val="accent1"/>
              </a:solidFill>
            </a:ln>
          </c:spPr>
          <c:marker>
            <c:symbol val="circle"/>
            <c:size val="6"/>
            <c:spPr>
              <a:solidFill>
                <a:schemeClr val="accent1"/>
              </a:solidFill>
              <a:ln>
                <a:solidFill>
                  <a:schemeClr val="accent1"/>
                </a:solidFill>
              </a:ln>
            </c:spPr>
          </c:marker>
          <c:cat>
            <c:strRef>
              <c:f>Sheet1!$B$1:$Q$1</c:f>
              <c:strCache>
                <c:ptCount val="16"/>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Sheet1!$B$4:$Q$4</c:f>
              <c:numCache>
                <c:formatCode>0.0</c:formatCode>
                <c:ptCount val="16"/>
                <c:pt idx="0">
                  <c:v>100</c:v>
                </c:pt>
                <c:pt idx="1">
                  <c:v>117.22076951811729</c:v>
                </c:pt>
                <c:pt idx="2">
                  <c:v>126.22338438550617</c:v>
                </c:pt>
                <c:pt idx="3">
                  <c:v>134.7777362719462</c:v>
                </c:pt>
                <c:pt idx="4">
                  <c:v>134.36682853940979</c:v>
                </c:pt>
                <c:pt idx="5">
                  <c:v>127.79230481882705</c:v>
                </c:pt>
                <c:pt idx="6">
                  <c:v>129.21180425849832</c:v>
                </c:pt>
                <c:pt idx="7">
                  <c:v>131.11692192753083</c:v>
                </c:pt>
                <c:pt idx="8">
                  <c:v>137.54202465446394</c:v>
                </c:pt>
                <c:pt idx="9">
                  <c:v>140.3436682853941</c:v>
                </c:pt>
                <c:pt idx="10">
                  <c:v>148.00149420993651</c:v>
                </c:pt>
                <c:pt idx="11">
                  <c:v>156.33171460590214</c:v>
                </c:pt>
                <c:pt idx="12">
                  <c:v>159.3574897273067</c:v>
                </c:pt>
                <c:pt idx="13">
                  <c:v>165.93201344788943</c:v>
                </c:pt>
                <c:pt idx="14">
                  <c:v>172.8427344041838</c:v>
                </c:pt>
                <c:pt idx="15">
                  <c:v>170.78819574150168</c:v>
                </c:pt>
              </c:numCache>
            </c:numRef>
          </c:val>
          <c:smooth val="0"/>
          <c:extLst>
            <c:ext xmlns:c16="http://schemas.microsoft.com/office/drawing/2014/chart" uri="{C3380CC4-5D6E-409C-BE32-E72D297353CC}">
              <c16:uniqueId val="{00000002-ADC5-4242-9702-DBA2851AB1B0}"/>
            </c:ext>
          </c:extLst>
        </c:ser>
        <c:ser>
          <c:idx val="4"/>
          <c:order val="3"/>
          <c:tx>
            <c:strRef>
              <c:f>Sheet1!$A$5</c:f>
              <c:strCache>
                <c:ptCount val="1"/>
                <c:pt idx="0">
                  <c:v>Kotitaloudet</c:v>
                </c:pt>
              </c:strCache>
            </c:strRef>
          </c:tx>
          <c:spPr>
            <a:ln w="22225">
              <a:solidFill>
                <a:schemeClr val="accent5">
                  <a:lumMod val="75000"/>
                </a:schemeClr>
              </a:solidFill>
            </a:ln>
          </c:spPr>
          <c:marker>
            <c:symbol val="circle"/>
            <c:size val="5"/>
            <c:spPr>
              <a:solidFill>
                <a:schemeClr val="bg1"/>
              </a:solidFill>
            </c:spPr>
          </c:marker>
          <c:cat>
            <c:strRef>
              <c:f>Sheet1!$B$1:$Q$1</c:f>
              <c:strCache>
                <c:ptCount val="16"/>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Sheet1!$B$5:$Q$5</c:f>
              <c:numCache>
                <c:formatCode>0.0</c:formatCode>
                <c:ptCount val="16"/>
                <c:pt idx="0">
                  <c:v>100</c:v>
                </c:pt>
                <c:pt idx="1">
                  <c:v>91.151965223691363</c:v>
                </c:pt>
                <c:pt idx="2">
                  <c:v>93.316428183300133</c:v>
                </c:pt>
                <c:pt idx="3">
                  <c:v>103.80365875747147</c:v>
                </c:pt>
                <c:pt idx="4">
                  <c:v>114.79804383263901</c:v>
                </c:pt>
                <c:pt idx="5">
                  <c:v>122.20612207933345</c:v>
                </c:pt>
                <c:pt idx="6">
                  <c:v>125.80148523818148</c:v>
                </c:pt>
                <c:pt idx="7">
                  <c:v>126.933526535048</c:v>
                </c:pt>
                <c:pt idx="8">
                  <c:v>113.70222785727223</c:v>
                </c:pt>
                <c:pt idx="9">
                  <c:v>98.70494475638472</c:v>
                </c:pt>
                <c:pt idx="10">
                  <c:v>116.45535229125159</c:v>
                </c:pt>
                <c:pt idx="11">
                  <c:v>121.15558775584134</c:v>
                </c:pt>
                <c:pt idx="12">
                  <c:v>116.27422568375295</c:v>
                </c:pt>
                <c:pt idx="13">
                  <c:v>110.09780836804927</c:v>
                </c:pt>
                <c:pt idx="14">
                  <c:v>105.36134758195979</c:v>
                </c:pt>
                <c:pt idx="15">
                  <c:v>101.66636478898751</c:v>
                </c:pt>
              </c:numCache>
            </c:numRef>
          </c:val>
          <c:smooth val="0"/>
          <c:extLst>
            <c:ext xmlns:c16="http://schemas.microsoft.com/office/drawing/2014/chart" uri="{C3380CC4-5D6E-409C-BE32-E72D297353CC}">
              <c16:uniqueId val="{00000003-ADC5-4242-9702-DBA2851AB1B0}"/>
            </c:ext>
          </c:extLst>
        </c:ser>
        <c:dLbls>
          <c:showLegendKey val="0"/>
          <c:showVal val="0"/>
          <c:showCatName val="0"/>
          <c:showSerName val="0"/>
          <c:showPercent val="0"/>
          <c:showBubbleSize val="0"/>
        </c:dLbls>
        <c:marker val="1"/>
        <c:smooth val="0"/>
        <c:axId val="132750720"/>
        <c:axId val="132760704"/>
      </c:lineChart>
      <c:catAx>
        <c:axId val="132747264"/>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250" b="0" i="0" u="none" strike="noStrike" baseline="0">
                <a:solidFill>
                  <a:srgbClr val="333399"/>
                </a:solidFill>
                <a:latin typeface="Verdana"/>
                <a:ea typeface="Verdana"/>
                <a:cs typeface="Verdana"/>
              </a:defRPr>
            </a:pPr>
            <a:endParaRPr lang="fi-FI"/>
          </a:p>
        </c:txPr>
        <c:crossAx val="132749184"/>
        <c:crosses val="autoZero"/>
        <c:auto val="0"/>
        <c:lblAlgn val="ctr"/>
        <c:lblOffset val="100"/>
        <c:tickLblSkip val="1"/>
        <c:tickMarkSkip val="1"/>
        <c:noMultiLvlLbl val="0"/>
      </c:catAx>
      <c:valAx>
        <c:axId val="132749184"/>
        <c:scaling>
          <c:orientation val="minMax"/>
          <c:max val="180"/>
          <c:min val="8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132747264"/>
        <c:crosses val="autoZero"/>
        <c:crossBetween val="between"/>
        <c:majorUnit val="10"/>
        <c:minorUnit val="5"/>
      </c:valAx>
      <c:catAx>
        <c:axId val="132750720"/>
        <c:scaling>
          <c:orientation val="minMax"/>
        </c:scaling>
        <c:delete val="1"/>
        <c:axPos val="b"/>
        <c:numFmt formatCode="General" sourceLinked="1"/>
        <c:majorTickMark val="out"/>
        <c:minorTickMark val="none"/>
        <c:tickLblPos val="nextTo"/>
        <c:crossAx val="132760704"/>
        <c:crosses val="autoZero"/>
        <c:auto val="0"/>
        <c:lblAlgn val="ctr"/>
        <c:lblOffset val="100"/>
        <c:noMultiLvlLbl val="0"/>
      </c:catAx>
      <c:valAx>
        <c:axId val="132760704"/>
        <c:scaling>
          <c:orientation val="minMax"/>
          <c:max val="180"/>
          <c:min val="80"/>
        </c:scaling>
        <c:delete val="0"/>
        <c:axPos val="r"/>
        <c:numFmt formatCode="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132750720"/>
        <c:crosses val="max"/>
        <c:crossBetween val="between"/>
        <c:majorUnit val="10"/>
        <c:minorUnit val="5"/>
      </c:valAx>
      <c:spPr>
        <a:noFill/>
        <a:ln w="15707">
          <a:solidFill>
            <a:schemeClr val="tx1"/>
          </a:solidFill>
          <a:prstDash val="solid"/>
        </a:ln>
      </c:spPr>
    </c:plotArea>
    <c:legend>
      <c:legendPos val="r"/>
      <c:layout>
        <c:manualLayout>
          <c:xMode val="edge"/>
          <c:yMode val="edge"/>
          <c:x val="0.10668569221491217"/>
          <c:y val="0.13250216595245215"/>
          <c:w val="0.27521508389248711"/>
          <c:h val="0.19816815534333457"/>
        </c:manualLayout>
      </c:layout>
      <c:overlay val="0"/>
      <c:spPr>
        <a:solidFill>
          <a:schemeClr val="bg1"/>
        </a:solidFill>
        <a:ln w="3927">
          <a:solidFill>
            <a:schemeClr val="tx1"/>
          </a:solidFill>
          <a:prstDash val="solid"/>
        </a:ln>
      </c:spPr>
      <c:txPr>
        <a:bodyPr/>
        <a:lstStyle/>
        <a:p>
          <a:pPr>
            <a:defRPr sz="15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2.4617227210457303E-2"/>
          <c:w val="0.88571428571428568"/>
          <c:h val="0.76848429248226113"/>
        </c:manualLayout>
      </c:layout>
      <c:lineChart>
        <c:grouping val="standard"/>
        <c:varyColors val="0"/>
        <c:ser>
          <c:idx val="1"/>
          <c:order val="0"/>
          <c:tx>
            <c:strRef>
              <c:f>Sheet1!$A$2</c:f>
              <c:strCache>
                <c:ptCount val="1"/>
                <c:pt idx="0">
                  <c:v>Ei-poistonalaiset investoinnit 1)</c:v>
                </c:pt>
              </c:strCache>
            </c:strRef>
          </c:tx>
          <c:spPr>
            <a:ln w="25400">
              <a:solidFill>
                <a:schemeClr val="accent5">
                  <a:lumMod val="75000"/>
                </a:schemeClr>
              </a:solidFill>
              <a:prstDash val="solid"/>
            </a:ln>
          </c:spPr>
          <c:marker>
            <c:symbol val="circle"/>
            <c:size val="6"/>
            <c:spPr>
              <a:solidFill>
                <a:schemeClr val="accent5">
                  <a:lumMod val="75000"/>
                </a:schemeClr>
              </a:solidFill>
              <a:ln w="25400">
                <a:noFill/>
              </a:ln>
            </c:spPr>
          </c:marker>
          <c:cat>
            <c:strRef>
              <c:f>Sheet1!$B$1:$T$1</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Sheet1!$B$2:$T$2</c:f>
              <c:numCache>
                <c:formatCode>0.000</c:formatCode>
                <c:ptCount val="19"/>
                <c:pt idx="0">
                  <c:v>0.29129106097989643</c:v>
                </c:pt>
                <c:pt idx="1">
                  <c:v>0.41028401895141542</c:v>
                </c:pt>
                <c:pt idx="2">
                  <c:v>0.29836504516686757</c:v>
                </c:pt>
                <c:pt idx="3">
                  <c:v>0.55279536743175406</c:v>
                </c:pt>
                <c:pt idx="4">
                  <c:v>0.50521599999999989</c:v>
                </c:pt>
                <c:pt idx="5">
                  <c:v>0.37264199999999947</c:v>
                </c:pt>
                <c:pt idx="6">
                  <c:v>0.41221599999999992</c:v>
                </c:pt>
                <c:pt idx="7">
                  <c:v>0.40086500000000003</c:v>
                </c:pt>
                <c:pt idx="8">
                  <c:v>0.35157099999999986</c:v>
                </c:pt>
                <c:pt idx="9">
                  <c:v>0.46205000000000007</c:v>
                </c:pt>
                <c:pt idx="10">
                  <c:v>0.53500300000000012</c:v>
                </c:pt>
                <c:pt idx="11">
                  <c:v>0.42564199999999985</c:v>
                </c:pt>
                <c:pt idx="12">
                  <c:v>0.52255200000000013</c:v>
                </c:pt>
                <c:pt idx="13">
                  <c:v>1.2370580000000002</c:v>
                </c:pt>
                <c:pt idx="14">
                  <c:v>0.53415799999999924</c:v>
                </c:pt>
                <c:pt idx="15">
                  <c:v>0.56400000000000006</c:v>
                </c:pt>
                <c:pt idx="16">
                  <c:v>0.77639799999999992</c:v>
                </c:pt>
                <c:pt idx="17">
                  <c:v>3.7989999999999999</c:v>
                </c:pt>
                <c:pt idx="18">
                  <c:v>0.61599999999999999</c:v>
                </c:pt>
              </c:numCache>
            </c:numRef>
          </c:val>
          <c:smooth val="0"/>
          <c:extLst>
            <c:ext xmlns:c16="http://schemas.microsoft.com/office/drawing/2014/chart" uri="{C3380CC4-5D6E-409C-BE32-E72D297353CC}">
              <c16:uniqueId val="{00000000-78D9-4785-94FE-FA4C759815B4}"/>
            </c:ext>
          </c:extLst>
        </c:ser>
        <c:dLbls>
          <c:showLegendKey val="0"/>
          <c:showVal val="0"/>
          <c:showCatName val="0"/>
          <c:showSerName val="0"/>
          <c:showPercent val="0"/>
          <c:showBubbleSize val="0"/>
        </c:dLbls>
        <c:marker val="1"/>
        <c:smooth val="0"/>
        <c:axId val="43508480"/>
        <c:axId val="43510400"/>
      </c:lineChart>
      <c:lineChart>
        <c:grouping val="standard"/>
        <c:varyColors val="0"/>
        <c:ser>
          <c:idx val="0"/>
          <c:order val="1"/>
          <c:tx>
            <c:strRef>
              <c:f>Sheet1!$A$3</c:f>
              <c:strCache>
                <c:ptCount val="1"/>
                <c:pt idx="0">
                  <c:v>Poistonalaiset investoinnit</c:v>
                </c:pt>
              </c:strCache>
            </c:strRef>
          </c:tx>
          <c:spPr>
            <a:ln w="25400">
              <a:solidFill>
                <a:schemeClr val="accent1">
                  <a:lumMod val="75000"/>
                  <a:lumOff val="25000"/>
                </a:schemeClr>
              </a:solidFill>
              <a:prstDash val="solid"/>
            </a:ln>
          </c:spPr>
          <c:marker>
            <c:symbol val="circle"/>
            <c:size val="6"/>
            <c:spPr>
              <a:solidFill>
                <a:schemeClr val="bg1"/>
              </a:solidFill>
              <a:ln>
                <a:solidFill>
                  <a:schemeClr val="tx1">
                    <a:lumMod val="50000"/>
                    <a:lumOff val="50000"/>
                  </a:schemeClr>
                </a:solidFill>
              </a:ln>
            </c:spPr>
          </c:marker>
          <c:cat>
            <c:strRef>
              <c:f>Sheet1!$B$1:$T$1</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Sheet1!$B$3:$T$3</c:f>
              <c:numCache>
                <c:formatCode>0.000</c:formatCode>
                <c:ptCount val="19"/>
                <c:pt idx="0">
                  <c:v>1.9955601751172689</c:v>
                </c:pt>
                <c:pt idx="1">
                  <c:v>2.0920159509429457</c:v>
                </c:pt>
                <c:pt idx="2">
                  <c:v>2.0292906556469941</c:v>
                </c:pt>
                <c:pt idx="3">
                  <c:v>2.2924993869550079</c:v>
                </c:pt>
                <c:pt idx="4">
                  <c:v>2.5308549999999999</c:v>
                </c:pt>
                <c:pt idx="5">
                  <c:v>2.6273540000000004</c:v>
                </c:pt>
                <c:pt idx="6">
                  <c:v>2.7822279999999999</c:v>
                </c:pt>
                <c:pt idx="7">
                  <c:v>2.8915980000000001</c:v>
                </c:pt>
                <c:pt idx="8">
                  <c:v>2.879687000000001</c:v>
                </c:pt>
                <c:pt idx="9">
                  <c:v>3.0922680000000002</c:v>
                </c:pt>
                <c:pt idx="10">
                  <c:v>3.2505579999999998</c:v>
                </c:pt>
                <c:pt idx="11">
                  <c:v>3.7030789999999998</c:v>
                </c:pt>
                <c:pt idx="12">
                  <c:v>3.4689389999999998</c:v>
                </c:pt>
                <c:pt idx="13">
                  <c:v>4.4492759999999993</c:v>
                </c:pt>
                <c:pt idx="14">
                  <c:v>3.7788420000000005</c:v>
                </c:pt>
                <c:pt idx="15">
                  <c:v>4.03</c:v>
                </c:pt>
                <c:pt idx="16">
                  <c:v>3.9246019999999997</c:v>
                </c:pt>
                <c:pt idx="17">
                  <c:v>3.82</c:v>
                </c:pt>
                <c:pt idx="18">
                  <c:v>3.8</c:v>
                </c:pt>
              </c:numCache>
            </c:numRef>
          </c:val>
          <c:smooth val="0"/>
          <c:extLst>
            <c:ext xmlns:c16="http://schemas.microsoft.com/office/drawing/2014/chart" uri="{C3380CC4-5D6E-409C-BE32-E72D297353CC}">
              <c16:uniqueId val="{00000001-78D9-4785-94FE-FA4C759815B4}"/>
            </c:ext>
          </c:extLst>
        </c:ser>
        <c:ser>
          <c:idx val="2"/>
          <c:order val="2"/>
          <c:tx>
            <c:strRef>
              <c:f>Sheet1!$A$4</c:f>
              <c:strCache>
                <c:ptCount val="1"/>
                <c:pt idx="0">
                  <c:v>Bruttoinvestoinnit yhteensä</c:v>
                </c:pt>
              </c:strCache>
            </c:strRef>
          </c:tx>
          <c:spPr>
            <a:ln>
              <a:solidFill>
                <a:schemeClr val="accent1"/>
              </a:solidFill>
            </a:ln>
          </c:spPr>
          <c:marker>
            <c:symbol val="circle"/>
            <c:size val="6"/>
            <c:spPr>
              <a:solidFill>
                <a:schemeClr val="accent1"/>
              </a:solidFill>
              <a:ln>
                <a:solidFill>
                  <a:schemeClr val="accent1"/>
                </a:solidFill>
              </a:ln>
            </c:spPr>
          </c:marker>
          <c:cat>
            <c:strRef>
              <c:f>Sheet1!$B$1:$T$1</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Sheet1!$B$4:$T$4</c:f>
              <c:numCache>
                <c:formatCode>0.000</c:formatCode>
                <c:ptCount val="19"/>
                <c:pt idx="0">
                  <c:v>2.2868512360971653</c:v>
                </c:pt>
                <c:pt idx="1">
                  <c:v>2.5022999698943611</c:v>
                </c:pt>
                <c:pt idx="2">
                  <c:v>2.3276557008138616</c:v>
                </c:pt>
                <c:pt idx="3">
                  <c:v>2.8452947543867619</c:v>
                </c:pt>
                <c:pt idx="4">
                  <c:v>3.0360709999999997</c:v>
                </c:pt>
                <c:pt idx="5">
                  <c:v>2.9999959999999999</c:v>
                </c:pt>
                <c:pt idx="6">
                  <c:v>3.1944439999999998</c:v>
                </c:pt>
                <c:pt idx="7">
                  <c:v>3.2924630000000001</c:v>
                </c:pt>
                <c:pt idx="8">
                  <c:v>3.2312580000000009</c:v>
                </c:pt>
                <c:pt idx="9">
                  <c:v>3.5543180000000003</c:v>
                </c:pt>
                <c:pt idx="10">
                  <c:v>3.785561</c:v>
                </c:pt>
                <c:pt idx="11">
                  <c:v>4.1287209999999996</c:v>
                </c:pt>
                <c:pt idx="12">
                  <c:v>3.9914909999999999</c:v>
                </c:pt>
                <c:pt idx="13">
                  <c:v>5.6863339999999996</c:v>
                </c:pt>
                <c:pt idx="14">
                  <c:v>4.3129999999999997</c:v>
                </c:pt>
                <c:pt idx="15">
                  <c:v>4.5940000000000003</c:v>
                </c:pt>
                <c:pt idx="16">
                  <c:v>4.7009999999999996</c:v>
                </c:pt>
                <c:pt idx="17">
                  <c:v>7.6189999999999998</c:v>
                </c:pt>
                <c:pt idx="18">
                  <c:v>4.4160000000000004</c:v>
                </c:pt>
              </c:numCache>
            </c:numRef>
          </c:val>
          <c:smooth val="0"/>
          <c:extLst>
            <c:ext xmlns:c16="http://schemas.microsoft.com/office/drawing/2014/chart" uri="{C3380CC4-5D6E-409C-BE32-E72D297353CC}">
              <c16:uniqueId val="{00000002-78D9-4785-94FE-FA4C759815B4}"/>
            </c:ext>
          </c:extLst>
        </c:ser>
        <c:dLbls>
          <c:showLegendKey val="0"/>
          <c:showVal val="0"/>
          <c:showCatName val="0"/>
          <c:showSerName val="0"/>
          <c:showPercent val="0"/>
          <c:showBubbleSize val="0"/>
        </c:dLbls>
        <c:marker val="1"/>
        <c:smooth val="0"/>
        <c:axId val="143335808"/>
        <c:axId val="143337344"/>
      </c:lineChart>
      <c:catAx>
        <c:axId val="43508480"/>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350" b="0" i="0" u="none" strike="noStrike" baseline="0">
                <a:solidFill>
                  <a:srgbClr val="333399"/>
                </a:solidFill>
                <a:latin typeface="Verdana"/>
                <a:ea typeface="Verdana"/>
                <a:cs typeface="Verdana"/>
              </a:defRPr>
            </a:pPr>
            <a:endParaRPr lang="fi-FI"/>
          </a:p>
        </c:txPr>
        <c:crossAx val="43510400"/>
        <c:crosses val="autoZero"/>
        <c:auto val="0"/>
        <c:lblAlgn val="ctr"/>
        <c:lblOffset val="100"/>
        <c:tickLblSkip val="1"/>
        <c:tickMarkSkip val="1"/>
        <c:noMultiLvlLbl val="0"/>
      </c:catAx>
      <c:valAx>
        <c:axId val="43510400"/>
        <c:scaling>
          <c:orientation val="minMax"/>
          <c:max val="8"/>
          <c:min val="0"/>
        </c:scaling>
        <c:delete val="0"/>
        <c:axPos val="l"/>
        <c:majorGridlines>
          <c:spPr>
            <a:ln w="9525">
              <a:solidFill>
                <a:schemeClr val="tx1"/>
              </a:solidFill>
              <a:prstDash val="sysDot"/>
            </a:ln>
          </c:spPr>
        </c:majorGridlines>
        <c:numFmt formatCode="0.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43508480"/>
        <c:crosses val="autoZero"/>
        <c:crossBetween val="between"/>
        <c:majorUnit val="1"/>
        <c:minorUnit val="0.5"/>
      </c:valAx>
      <c:catAx>
        <c:axId val="143335808"/>
        <c:scaling>
          <c:orientation val="minMax"/>
        </c:scaling>
        <c:delete val="1"/>
        <c:axPos val="b"/>
        <c:numFmt formatCode="General" sourceLinked="1"/>
        <c:majorTickMark val="out"/>
        <c:minorTickMark val="none"/>
        <c:tickLblPos val="nextTo"/>
        <c:crossAx val="143337344"/>
        <c:crosses val="autoZero"/>
        <c:auto val="0"/>
        <c:lblAlgn val="ctr"/>
        <c:lblOffset val="100"/>
        <c:noMultiLvlLbl val="0"/>
      </c:catAx>
      <c:valAx>
        <c:axId val="143337344"/>
        <c:scaling>
          <c:orientation val="minMax"/>
          <c:max val="8"/>
          <c:min val="0"/>
        </c:scaling>
        <c:delete val="0"/>
        <c:axPos val="r"/>
        <c:numFmt formatCode="0.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143335808"/>
        <c:crosses val="max"/>
        <c:crossBetween val="between"/>
        <c:majorUnit val="1"/>
        <c:minorUnit val="0.5"/>
      </c:valAx>
      <c:spPr>
        <a:noFill/>
        <a:ln w="15707">
          <a:solidFill>
            <a:schemeClr val="tx1"/>
          </a:solidFill>
          <a:prstDash val="solid"/>
        </a:ln>
      </c:spPr>
    </c:plotArea>
    <c:legend>
      <c:legendPos val="b"/>
      <c:layout>
        <c:manualLayout>
          <c:xMode val="edge"/>
          <c:yMode val="edge"/>
          <c:x val="4.8595851229210667E-2"/>
          <c:y val="0.87914014853366051"/>
          <c:w val="0.87756987813236553"/>
          <c:h val="0.10465532692043507"/>
        </c:manualLayout>
      </c:layout>
      <c:overlay val="0"/>
      <c:spPr>
        <a:solidFill>
          <a:schemeClr val="bg1"/>
        </a:solidFill>
        <a:ln w="3927">
          <a:solidFill>
            <a:schemeClr val="tx1"/>
          </a:solidFill>
          <a:prstDash val="solid"/>
        </a:ln>
      </c:spPr>
      <c:txPr>
        <a:bodyPr/>
        <a:lstStyle/>
        <a:p>
          <a:pPr>
            <a:defRPr sz="145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53968253968247E-2"/>
          <c:y val="3.0526648736059789E-2"/>
          <c:w val="0.86349206349206353"/>
          <c:h val="0.87377962948998322"/>
        </c:manualLayout>
      </c:layout>
      <c:barChart>
        <c:barDir val="col"/>
        <c:grouping val="clustered"/>
        <c:varyColors val="0"/>
        <c:ser>
          <c:idx val="1"/>
          <c:order val="0"/>
          <c:tx>
            <c:strRef>
              <c:f>Sheet1!$A$2</c:f>
              <c:strCache>
                <c:ptCount val="1"/>
                <c:pt idx="0">
                  <c:v>Vuosikate</c:v>
                </c:pt>
              </c:strCache>
            </c:strRef>
          </c:tx>
          <c:spPr>
            <a:solidFill>
              <a:schemeClr val="accent1">
                <a:lumMod val="50000"/>
                <a:lumOff val="50000"/>
              </a:schemeClr>
            </a:solidFill>
            <a:ln w="12700">
              <a:solidFill>
                <a:schemeClr val="tx1"/>
              </a:solidFill>
              <a:prstDash val="solid"/>
            </a:ln>
          </c:spPr>
          <c:invertIfNegative val="0"/>
          <c:dPt>
            <c:idx val="22"/>
            <c:invertIfNegative val="0"/>
            <c:bubble3D val="0"/>
            <c:extLst>
              <c:ext xmlns:c16="http://schemas.microsoft.com/office/drawing/2014/chart" uri="{C3380CC4-5D6E-409C-BE32-E72D297353CC}">
                <c16:uniqueId val="{00000000-CFC1-4271-85C9-EC624B2C71D0}"/>
              </c:ext>
            </c:extLst>
          </c:dPt>
          <c:dPt>
            <c:idx val="23"/>
            <c:invertIfNegative val="0"/>
            <c:bubble3D val="0"/>
            <c:extLst>
              <c:ext xmlns:c16="http://schemas.microsoft.com/office/drawing/2014/chart" uri="{C3380CC4-5D6E-409C-BE32-E72D297353CC}">
                <c16:uniqueId val="{00000001-CFC1-4271-85C9-EC624B2C71D0}"/>
              </c:ext>
            </c:extLst>
          </c:dPt>
          <c:dPt>
            <c:idx val="24"/>
            <c:invertIfNegative val="0"/>
            <c:bubble3D val="0"/>
            <c:extLst>
              <c:ext xmlns:c16="http://schemas.microsoft.com/office/drawing/2014/chart" uri="{C3380CC4-5D6E-409C-BE32-E72D297353CC}">
                <c16:uniqueId val="{00000003-CFC1-4271-85C9-EC624B2C71D0}"/>
              </c:ext>
            </c:extLst>
          </c:dPt>
          <c:dPt>
            <c:idx val="25"/>
            <c:invertIfNegative val="0"/>
            <c:bubble3D val="0"/>
            <c:spPr>
              <a:solidFill>
                <a:schemeClr val="accent1">
                  <a:lumMod val="25000"/>
                  <a:lumOff val="75000"/>
                </a:schemeClr>
              </a:solidFill>
              <a:ln w="12700">
                <a:solidFill>
                  <a:schemeClr val="tx1"/>
                </a:solidFill>
                <a:prstDash val="solid"/>
              </a:ln>
            </c:spPr>
            <c:extLst>
              <c:ext xmlns:c16="http://schemas.microsoft.com/office/drawing/2014/chart" uri="{C3380CC4-5D6E-409C-BE32-E72D297353CC}">
                <c16:uniqueId val="{00000005-CFC1-4271-85C9-EC624B2C71D0}"/>
              </c:ext>
            </c:extLst>
          </c:dPt>
          <c:dPt>
            <c:idx val="26"/>
            <c:invertIfNegative val="0"/>
            <c:bubble3D val="0"/>
            <c:spPr>
              <a:solidFill>
                <a:schemeClr val="accent1">
                  <a:lumMod val="25000"/>
                  <a:lumOff val="75000"/>
                </a:schemeClr>
              </a:solidFill>
              <a:ln w="12700">
                <a:solidFill>
                  <a:schemeClr val="tx1"/>
                </a:solidFill>
                <a:prstDash val="solid"/>
              </a:ln>
            </c:spPr>
            <c:extLst>
              <c:ext xmlns:c16="http://schemas.microsoft.com/office/drawing/2014/chart" uri="{C3380CC4-5D6E-409C-BE32-E72D297353CC}">
                <c16:uniqueId val="{00000007-CFC1-4271-85C9-EC624B2C71D0}"/>
              </c:ext>
            </c:extLst>
          </c:dPt>
          <c:dPt>
            <c:idx val="27"/>
            <c:invertIfNegative val="0"/>
            <c:bubble3D val="0"/>
            <c:spPr>
              <a:solidFill>
                <a:schemeClr val="accent1">
                  <a:lumMod val="25000"/>
                  <a:lumOff val="75000"/>
                </a:schemeClr>
              </a:solidFill>
              <a:ln w="12700">
                <a:solidFill>
                  <a:schemeClr val="tx1"/>
                </a:solidFill>
                <a:prstDash val="solid"/>
              </a:ln>
            </c:spPr>
            <c:extLst>
              <c:ext xmlns:c16="http://schemas.microsoft.com/office/drawing/2014/chart" uri="{C3380CC4-5D6E-409C-BE32-E72D297353CC}">
                <c16:uniqueId val="{00000009-CFC1-4271-85C9-EC624B2C71D0}"/>
              </c:ext>
            </c:extLst>
          </c:dPt>
          <c:dPt>
            <c:idx val="28"/>
            <c:invertIfNegative val="0"/>
            <c:bubble3D val="0"/>
            <c:spPr>
              <a:solidFill>
                <a:schemeClr val="accent1">
                  <a:lumMod val="25000"/>
                  <a:lumOff val="75000"/>
                </a:schemeClr>
              </a:solidFill>
              <a:ln w="12700">
                <a:solidFill>
                  <a:schemeClr val="tx1"/>
                </a:solidFill>
                <a:prstDash val="solid"/>
              </a:ln>
            </c:spPr>
            <c:extLst>
              <c:ext xmlns:c16="http://schemas.microsoft.com/office/drawing/2014/chart" uri="{C3380CC4-5D6E-409C-BE32-E72D297353CC}">
                <c16:uniqueId val="{0000000B-CFC1-4271-85C9-EC624B2C71D0}"/>
              </c:ext>
            </c:extLst>
          </c:dPt>
          <c:cat>
            <c:strRef>
              <c:f>Sheet1!$B$1:$Z$1</c:f>
              <c:strCache>
                <c:ptCount val="25"/>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strCache>
            </c:strRef>
          </c:cat>
          <c:val>
            <c:numRef>
              <c:f>Sheet1!$B$2:$Z$2</c:f>
              <c:numCache>
                <c:formatCode>General</c:formatCode>
                <c:ptCount val="25"/>
                <c:pt idx="0">
                  <c:v>1.05</c:v>
                </c:pt>
                <c:pt idx="1">
                  <c:v>1.1399999999999999</c:v>
                </c:pt>
                <c:pt idx="2">
                  <c:v>1.73</c:v>
                </c:pt>
                <c:pt idx="3">
                  <c:v>1.92</c:v>
                </c:pt>
                <c:pt idx="4">
                  <c:v>2.12</c:v>
                </c:pt>
                <c:pt idx="5">
                  <c:v>1.93</c:v>
                </c:pt>
                <c:pt idx="6">
                  <c:v>1.25</c:v>
                </c:pt>
                <c:pt idx="7">
                  <c:v>1.49</c:v>
                </c:pt>
                <c:pt idx="8">
                  <c:v>1.5840000000000001</c:v>
                </c:pt>
                <c:pt idx="9">
                  <c:v>1.698</c:v>
                </c:pt>
                <c:pt idx="10">
                  <c:v>1.9530000000000001</c:v>
                </c:pt>
                <c:pt idx="11">
                  <c:v>2.2629999999999999</c:v>
                </c:pt>
                <c:pt idx="12">
                  <c:v>1.579</c:v>
                </c:pt>
                <c:pt idx="13">
                  <c:v>1.4379999999999999</c:v>
                </c:pt>
                <c:pt idx="14">
                  <c:v>1.4770000000000001</c:v>
                </c:pt>
                <c:pt idx="15">
                  <c:v>2.105</c:v>
                </c:pt>
                <c:pt idx="16">
                  <c:v>2.387</c:v>
                </c:pt>
                <c:pt idx="17">
                  <c:v>2.403</c:v>
                </c:pt>
                <c:pt idx="18">
                  <c:v>2.3069999999999999</c:v>
                </c:pt>
                <c:pt idx="19">
                  <c:v>3.024</c:v>
                </c:pt>
                <c:pt idx="20">
                  <c:v>2.5499999999999998</c:v>
                </c:pt>
                <c:pt idx="21">
                  <c:v>1.7929999999999999</c:v>
                </c:pt>
                <c:pt idx="22">
                  <c:v>2.69</c:v>
                </c:pt>
                <c:pt idx="23">
                  <c:v>2.8759999999999999</c:v>
                </c:pt>
                <c:pt idx="24">
                  <c:v>2.698</c:v>
                </c:pt>
              </c:numCache>
            </c:numRef>
          </c:val>
          <c:extLst>
            <c:ext xmlns:c16="http://schemas.microsoft.com/office/drawing/2014/chart" uri="{C3380CC4-5D6E-409C-BE32-E72D297353CC}">
              <c16:uniqueId val="{0000000C-CFC1-4271-85C9-EC624B2C71D0}"/>
            </c:ext>
          </c:extLst>
        </c:ser>
        <c:dLbls>
          <c:showLegendKey val="0"/>
          <c:showVal val="0"/>
          <c:showCatName val="0"/>
          <c:showSerName val="0"/>
          <c:showPercent val="0"/>
          <c:showBubbleSize val="0"/>
        </c:dLbls>
        <c:gapWidth val="44"/>
        <c:axId val="157876608"/>
        <c:axId val="157878144"/>
      </c:barChart>
      <c:lineChart>
        <c:grouping val="standard"/>
        <c:varyColors val="0"/>
        <c:ser>
          <c:idx val="2"/>
          <c:order val="1"/>
          <c:tx>
            <c:strRef>
              <c:f>Sheet1!$A$3</c:f>
              <c:strCache>
                <c:ptCount val="1"/>
                <c:pt idx="0">
                  <c:v>Investoinnit, netto 1)</c:v>
                </c:pt>
              </c:strCache>
            </c:strRef>
          </c:tx>
          <c:spPr>
            <a:ln w="22225">
              <a:solidFill>
                <a:srgbClr val="C00000"/>
              </a:solidFill>
              <a:prstDash val="solid"/>
            </a:ln>
          </c:spPr>
          <c:marker>
            <c:symbol val="circle"/>
            <c:size val="5"/>
            <c:spPr>
              <a:solidFill>
                <a:schemeClr val="bg1"/>
              </a:solidFill>
              <a:ln>
                <a:solidFill>
                  <a:srgbClr val="C00000"/>
                </a:solidFill>
                <a:prstDash val="solid"/>
              </a:ln>
            </c:spPr>
          </c:marker>
          <c:dPt>
            <c:idx val="22"/>
            <c:bubble3D val="0"/>
            <c:extLst>
              <c:ext xmlns:c16="http://schemas.microsoft.com/office/drawing/2014/chart" uri="{C3380CC4-5D6E-409C-BE32-E72D297353CC}">
                <c16:uniqueId val="{0000000D-CFC1-4271-85C9-EC624B2C71D0}"/>
              </c:ext>
            </c:extLst>
          </c:dPt>
          <c:dPt>
            <c:idx val="23"/>
            <c:bubble3D val="0"/>
            <c:extLst>
              <c:ext xmlns:c16="http://schemas.microsoft.com/office/drawing/2014/chart" uri="{C3380CC4-5D6E-409C-BE32-E72D297353CC}">
                <c16:uniqueId val="{0000000E-CFC1-4271-85C9-EC624B2C71D0}"/>
              </c:ext>
            </c:extLst>
          </c:dPt>
          <c:dPt>
            <c:idx val="24"/>
            <c:bubble3D val="0"/>
            <c:extLst>
              <c:ext xmlns:c16="http://schemas.microsoft.com/office/drawing/2014/chart" uri="{C3380CC4-5D6E-409C-BE32-E72D297353CC}">
                <c16:uniqueId val="{00000010-CFC1-4271-85C9-EC624B2C71D0}"/>
              </c:ext>
            </c:extLst>
          </c:dPt>
          <c:dPt>
            <c:idx val="25"/>
            <c:bubble3D val="0"/>
            <c:spPr>
              <a:ln w="22225">
                <a:solidFill>
                  <a:srgbClr val="C00000"/>
                </a:solidFill>
                <a:prstDash val="sysDash"/>
              </a:ln>
            </c:spPr>
            <c:extLst>
              <c:ext xmlns:c16="http://schemas.microsoft.com/office/drawing/2014/chart" uri="{C3380CC4-5D6E-409C-BE32-E72D297353CC}">
                <c16:uniqueId val="{00000012-CFC1-4271-85C9-EC624B2C71D0}"/>
              </c:ext>
            </c:extLst>
          </c:dPt>
          <c:dPt>
            <c:idx val="26"/>
            <c:bubble3D val="0"/>
            <c:spPr>
              <a:ln w="22225">
                <a:solidFill>
                  <a:srgbClr val="C00000"/>
                </a:solidFill>
                <a:prstDash val="sysDash"/>
              </a:ln>
            </c:spPr>
            <c:extLst>
              <c:ext xmlns:c16="http://schemas.microsoft.com/office/drawing/2014/chart" uri="{C3380CC4-5D6E-409C-BE32-E72D297353CC}">
                <c16:uniqueId val="{00000014-CFC1-4271-85C9-EC624B2C71D0}"/>
              </c:ext>
            </c:extLst>
          </c:dPt>
          <c:dPt>
            <c:idx val="27"/>
            <c:bubble3D val="0"/>
            <c:spPr>
              <a:ln w="22225">
                <a:solidFill>
                  <a:srgbClr val="C00000"/>
                </a:solidFill>
                <a:prstDash val="sysDash"/>
              </a:ln>
            </c:spPr>
            <c:extLst>
              <c:ext xmlns:c16="http://schemas.microsoft.com/office/drawing/2014/chart" uri="{C3380CC4-5D6E-409C-BE32-E72D297353CC}">
                <c16:uniqueId val="{00000016-CFC1-4271-85C9-EC624B2C71D0}"/>
              </c:ext>
            </c:extLst>
          </c:dPt>
          <c:dPt>
            <c:idx val="28"/>
            <c:bubble3D val="0"/>
            <c:spPr>
              <a:ln w="22225">
                <a:solidFill>
                  <a:srgbClr val="C00000"/>
                </a:solidFill>
                <a:prstDash val="sysDash"/>
              </a:ln>
            </c:spPr>
            <c:extLst>
              <c:ext xmlns:c16="http://schemas.microsoft.com/office/drawing/2014/chart" uri="{C3380CC4-5D6E-409C-BE32-E72D297353CC}">
                <c16:uniqueId val="{00000018-CFC1-4271-85C9-EC624B2C71D0}"/>
              </c:ext>
            </c:extLst>
          </c:dPt>
          <c:cat>
            <c:strRef>
              <c:f>Sheet1!$B$1:$Z$1</c:f>
              <c:strCache>
                <c:ptCount val="25"/>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strCache>
            </c:strRef>
          </c:cat>
          <c:val>
            <c:numRef>
              <c:f>Sheet1!$B$3:$Z$3</c:f>
              <c:numCache>
                <c:formatCode>General</c:formatCode>
                <c:ptCount val="25"/>
                <c:pt idx="0">
                  <c:v>1.9379999999999999</c:v>
                </c:pt>
                <c:pt idx="1">
                  <c:v>1.5149999999999999</c:v>
                </c:pt>
                <c:pt idx="2">
                  <c:v>1.1739999999999999</c:v>
                </c:pt>
                <c:pt idx="3">
                  <c:v>1.091</c:v>
                </c:pt>
                <c:pt idx="4">
                  <c:v>0.94499999999999995</c:v>
                </c:pt>
                <c:pt idx="5">
                  <c:v>1.425</c:v>
                </c:pt>
                <c:pt idx="6">
                  <c:v>1.7090000000000001</c:v>
                </c:pt>
                <c:pt idx="7">
                  <c:v>1.6910000000000001</c:v>
                </c:pt>
                <c:pt idx="8">
                  <c:v>1.333</c:v>
                </c:pt>
                <c:pt idx="9">
                  <c:v>1.675</c:v>
                </c:pt>
                <c:pt idx="10">
                  <c:v>2.3370000000000002</c:v>
                </c:pt>
                <c:pt idx="11">
                  <c:v>2.109</c:v>
                </c:pt>
                <c:pt idx="12">
                  <c:v>2.327</c:v>
                </c:pt>
                <c:pt idx="13">
                  <c:v>2.4489999999999998</c:v>
                </c:pt>
                <c:pt idx="14">
                  <c:v>2.0960000000000001</c:v>
                </c:pt>
                <c:pt idx="15">
                  <c:v>1.776</c:v>
                </c:pt>
                <c:pt idx="16">
                  <c:v>2.68</c:v>
                </c:pt>
                <c:pt idx="17">
                  <c:v>3.0059999999999998</c:v>
                </c:pt>
                <c:pt idx="18">
                  <c:v>3.0790000000000002</c:v>
                </c:pt>
                <c:pt idx="19">
                  <c:v>3.016</c:v>
                </c:pt>
                <c:pt idx="20">
                  <c:v>3.3239999999999998</c:v>
                </c:pt>
                <c:pt idx="21">
                  <c:v>3.4729999999999999</c:v>
                </c:pt>
                <c:pt idx="22">
                  <c:v>3.53</c:v>
                </c:pt>
                <c:pt idx="23">
                  <c:v>2.3359999999999999</c:v>
                </c:pt>
                <c:pt idx="24">
                  <c:v>3.2250000000000001</c:v>
                </c:pt>
              </c:numCache>
            </c:numRef>
          </c:val>
          <c:smooth val="0"/>
          <c:extLst>
            <c:ext xmlns:c16="http://schemas.microsoft.com/office/drawing/2014/chart" uri="{C3380CC4-5D6E-409C-BE32-E72D297353CC}">
              <c16:uniqueId val="{00000019-CFC1-4271-85C9-EC624B2C71D0}"/>
            </c:ext>
          </c:extLst>
        </c:ser>
        <c:dLbls>
          <c:showLegendKey val="0"/>
          <c:showVal val="0"/>
          <c:showCatName val="0"/>
          <c:showSerName val="0"/>
          <c:showPercent val="0"/>
          <c:showBubbleSize val="0"/>
        </c:dLbls>
        <c:marker val="1"/>
        <c:smooth val="0"/>
        <c:axId val="1051832799"/>
        <c:axId val="1051831551"/>
      </c:lineChart>
      <c:catAx>
        <c:axId val="157876608"/>
        <c:scaling>
          <c:orientation val="minMax"/>
        </c:scaling>
        <c:delete val="0"/>
        <c:axPos val="b"/>
        <c:numFmt formatCode="General" sourceLinked="1"/>
        <c:majorTickMark val="out"/>
        <c:minorTickMark val="none"/>
        <c:tickLblPos val="nextTo"/>
        <c:spPr>
          <a:ln w="3870">
            <a:solidFill>
              <a:schemeClr val="tx1"/>
            </a:solidFill>
            <a:prstDash val="solid"/>
          </a:ln>
        </c:spPr>
        <c:txPr>
          <a:bodyPr rot="0" vert="horz"/>
          <a:lstStyle/>
          <a:p>
            <a:pPr>
              <a:defRPr sz="1219" b="0" i="0" u="none" strike="noStrike" baseline="0">
                <a:solidFill>
                  <a:srgbClr val="333399"/>
                </a:solidFill>
                <a:latin typeface="Verdana"/>
                <a:ea typeface="Verdana"/>
                <a:cs typeface="Verdana"/>
              </a:defRPr>
            </a:pPr>
            <a:endParaRPr lang="fi-FI"/>
          </a:p>
        </c:txPr>
        <c:crossAx val="157878144"/>
        <c:crosses val="autoZero"/>
        <c:auto val="0"/>
        <c:lblAlgn val="ctr"/>
        <c:lblOffset val="100"/>
        <c:tickLblSkip val="1"/>
        <c:tickMarkSkip val="1"/>
        <c:noMultiLvlLbl val="0"/>
      </c:catAx>
      <c:valAx>
        <c:axId val="157878144"/>
        <c:scaling>
          <c:orientation val="minMax"/>
          <c:max val="4"/>
          <c:min val="0"/>
        </c:scaling>
        <c:delete val="0"/>
        <c:axPos val="l"/>
        <c:majorGridlines>
          <c:spPr>
            <a:ln w="6350">
              <a:solidFill>
                <a:schemeClr val="tx1"/>
              </a:solidFill>
              <a:prstDash val="sysDot"/>
            </a:ln>
          </c:spPr>
        </c:majorGridlines>
        <c:numFmt formatCode="0.0" sourceLinked="0"/>
        <c:majorTickMark val="out"/>
        <c:minorTickMark val="in"/>
        <c:tickLblPos val="nextTo"/>
        <c:spPr>
          <a:ln w="3870">
            <a:solidFill>
              <a:schemeClr val="tx1"/>
            </a:solidFill>
            <a:prstDash val="solid"/>
          </a:ln>
        </c:spPr>
        <c:txPr>
          <a:bodyPr rot="0" vert="horz"/>
          <a:lstStyle/>
          <a:p>
            <a:pPr>
              <a:defRPr sz="1463" b="0" i="0" u="none" strike="noStrike" baseline="0">
                <a:solidFill>
                  <a:srgbClr val="333399"/>
                </a:solidFill>
                <a:latin typeface="Verdana"/>
                <a:ea typeface="Verdana"/>
                <a:cs typeface="Verdana"/>
              </a:defRPr>
            </a:pPr>
            <a:endParaRPr lang="fi-FI"/>
          </a:p>
        </c:txPr>
        <c:crossAx val="157876608"/>
        <c:crosses val="autoZero"/>
        <c:crossBetween val="between"/>
        <c:majorUnit val="0.5"/>
        <c:minorUnit val="0.1"/>
      </c:valAx>
      <c:valAx>
        <c:axId val="1051831551"/>
        <c:scaling>
          <c:orientation val="minMax"/>
        </c:scaling>
        <c:delete val="0"/>
        <c:axPos val="r"/>
        <c:numFmt formatCode="#,##0.0" sourceLinked="0"/>
        <c:majorTickMark val="out"/>
        <c:minorTickMark val="out"/>
        <c:tickLblPos val="nextTo"/>
        <c:spPr>
          <a:ln/>
        </c:spPr>
        <c:txPr>
          <a:bodyPr/>
          <a:lstStyle/>
          <a:p>
            <a:pPr>
              <a:defRPr sz="1460" b="0" i="0" baseline="0">
                <a:latin typeface="Verdana" panose="020B0604030504040204" pitchFamily="34" charset="0"/>
              </a:defRPr>
            </a:pPr>
            <a:endParaRPr lang="fi-FI"/>
          </a:p>
        </c:txPr>
        <c:crossAx val="1051832799"/>
        <c:crosses val="max"/>
        <c:crossBetween val="between"/>
      </c:valAx>
      <c:catAx>
        <c:axId val="1051832799"/>
        <c:scaling>
          <c:orientation val="minMax"/>
        </c:scaling>
        <c:delete val="1"/>
        <c:axPos val="b"/>
        <c:numFmt formatCode="General" sourceLinked="1"/>
        <c:majorTickMark val="out"/>
        <c:minorTickMark val="none"/>
        <c:tickLblPos val="nextTo"/>
        <c:crossAx val="1051831551"/>
        <c:crosses val="autoZero"/>
        <c:auto val="1"/>
        <c:lblAlgn val="ctr"/>
        <c:lblOffset val="100"/>
        <c:noMultiLvlLbl val="0"/>
      </c:catAx>
      <c:spPr>
        <a:noFill/>
        <a:ln w="15479">
          <a:solidFill>
            <a:schemeClr val="tx1"/>
          </a:solidFill>
          <a:prstDash val="solid"/>
        </a:ln>
      </c:spPr>
    </c:plotArea>
    <c:legend>
      <c:legendPos val="r"/>
      <c:layout>
        <c:manualLayout>
          <c:xMode val="edge"/>
          <c:yMode val="edge"/>
          <c:x val="0.16107796513545883"/>
          <c:y val="9.4537644515786806E-2"/>
          <c:w val="0.29765224062358336"/>
          <c:h val="0.12316563656061499"/>
        </c:manualLayout>
      </c:layout>
      <c:overlay val="0"/>
      <c:spPr>
        <a:solidFill>
          <a:schemeClr val="bg1"/>
        </a:solidFill>
        <a:ln w="3870">
          <a:solidFill>
            <a:schemeClr val="tx1"/>
          </a:solidFill>
          <a:prstDash val="solid"/>
        </a:ln>
      </c:spPr>
      <c:txPr>
        <a:bodyPr/>
        <a:lstStyle/>
        <a:p>
          <a:pPr>
            <a:defRPr sz="1350" b="0" i="0" u="none" strike="noStrike" baseline="0">
              <a:solidFill>
                <a:srgbClr val="000000"/>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41692630147851E-2"/>
          <c:y val="3.0625022566941829E-2"/>
          <c:w val="0.87954830614805524"/>
          <c:h val="0.84017215166082493"/>
        </c:manualLayout>
      </c:layout>
      <c:barChart>
        <c:barDir val="col"/>
        <c:grouping val="clustered"/>
        <c:varyColors val="0"/>
        <c:ser>
          <c:idx val="1"/>
          <c:order val="0"/>
          <c:tx>
            <c:strRef>
              <c:f>Sheet1!$A$2</c:f>
              <c:strCache>
                <c:ptCount val="1"/>
                <c:pt idx="0">
                  <c:v>Lainakannan muutos</c:v>
                </c:pt>
              </c:strCache>
            </c:strRef>
          </c:tx>
          <c:spPr>
            <a:solidFill>
              <a:srgbClr val="FF4F4F"/>
            </a:solidFill>
            <a:ln w="12700">
              <a:solidFill>
                <a:schemeClr val="tx2"/>
              </a:solidFill>
              <a:prstDash val="solid"/>
            </a:ln>
          </c:spPr>
          <c:invertIfNegative val="0"/>
          <c:cat>
            <c:strRef>
              <c:f>Sheet1!$B$1:$T$1</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Sheet1!$B$2:$T$2</c:f>
              <c:numCache>
                <c:formatCode>0.00</c:formatCode>
                <c:ptCount val="19"/>
                <c:pt idx="0">
                  <c:v>0.13</c:v>
                </c:pt>
                <c:pt idx="1">
                  <c:v>-9.5867118083065184E-3</c:v>
                </c:pt>
                <c:pt idx="2">
                  <c:v>-0.22708363817395047</c:v>
                </c:pt>
                <c:pt idx="3">
                  <c:v>0.16461864194976944</c:v>
                </c:pt>
                <c:pt idx="4">
                  <c:v>0.28369049029808002</c:v>
                </c:pt>
                <c:pt idx="5">
                  <c:v>0.51768199999999887</c:v>
                </c:pt>
                <c:pt idx="6">
                  <c:v>0.77193400000000023</c:v>
                </c:pt>
                <c:pt idx="7">
                  <c:v>1.0155680000000002</c:v>
                </c:pt>
                <c:pt idx="8">
                  <c:v>1.0842760000000007</c:v>
                </c:pt>
                <c:pt idx="9">
                  <c:v>0.70286900000000063</c:v>
                </c:pt>
                <c:pt idx="10">
                  <c:v>0.60376699999999983</c:v>
                </c:pt>
                <c:pt idx="11">
                  <c:v>0.58501299999999723</c:v>
                </c:pt>
                <c:pt idx="12">
                  <c:v>1.2865560000000023</c:v>
                </c:pt>
                <c:pt idx="13">
                  <c:v>0.78926399999999919</c:v>
                </c:pt>
                <c:pt idx="14">
                  <c:v>0.62381500000000056</c:v>
                </c:pt>
                <c:pt idx="15">
                  <c:v>1.514</c:v>
                </c:pt>
                <c:pt idx="16">
                  <c:v>1.74</c:v>
                </c:pt>
                <c:pt idx="17">
                  <c:v>0.97799999999999998</c:v>
                </c:pt>
                <c:pt idx="18">
                  <c:v>0.86299999999999999</c:v>
                </c:pt>
              </c:numCache>
            </c:numRef>
          </c:val>
          <c:extLst>
            <c:ext xmlns:c16="http://schemas.microsoft.com/office/drawing/2014/chart" uri="{C3380CC4-5D6E-409C-BE32-E72D297353CC}">
              <c16:uniqueId val="{00000000-BBE1-4B54-A9FB-BACD792AAB20}"/>
            </c:ext>
          </c:extLst>
        </c:ser>
        <c:dLbls>
          <c:showLegendKey val="0"/>
          <c:showVal val="0"/>
          <c:showCatName val="0"/>
          <c:showSerName val="0"/>
          <c:showPercent val="0"/>
          <c:showBubbleSize val="0"/>
        </c:dLbls>
        <c:gapWidth val="72"/>
        <c:axId val="171918464"/>
        <c:axId val="171920384"/>
      </c:barChart>
      <c:barChart>
        <c:barDir val="col"/>
        <c:grouping val="clustered"/>
        <c:varyColors val="0"/>
        <c:ser>
          <c:idx val="0"/>
          <c:order val="1"/>
          <c:tx>
            <c:strRef>
              <c:f>Sheet1!$A$3</c:f>
              <c:strCache>
                <c:ptCount val="1"/>
                <c:pt idx="0">
                  <c:v>Toiminnan ja investointien rahavirta 1)</c:v>
                </c:pt>
              </c:strCache>
            </c:strRef>
          </c:tx>
          <c:spPr>
            <a:solidFill>
              <a:srgbClr val="53A5FF"/>
            </a:solidFill>
            <a:ln w="12700">
              <a:solidFill>
                <a:schemeClr val="tx2"/>
              </a:solidFill>
              <a:prstDash val="solid"/>
            </a:ln>
          </c:spPr>
          <c:invertIfNegative val="0"/>
          <c:cat>
            <c:strRef>
              <c:f>Sheet1!$B$1:$T$1</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Sheet1!$B$3:$T$3</c:f>
              <c:numCache>
                <c:formatCode>0.00</c:formatCode>
                <c:ptCount val="19"/>
                <c:pt idx="0">
                  <c:v>-0.15107850507843404</c:v>
                </c:pt>
                <c:pt idx="1">
                  <c:v>-0.87222258662939622</c:v>
                </c:pt>
                <c:pt idx="2">
                  <c:v>0.13352933026053551</c:v>
                </c:pt>
                <c:pt idx="3">
                  <c:v>-3.3122957206265596E-2</c:v>
                </c:pt>
                <c:pt idx="4">
                  <c:v>-0.47667499999999952</c:v>
                </c:pt>
                <c:pt idx="5">
                  <c:v>2.3942999999997369E-2</c:v>
                </c:pt>
                <c:pt idx="6">
                  <c:v>-0.93488100000000451</c:v>
                </c:pt>
                <c:pt idx="7">
                  <c:v>-1.238753999999999</c:v>
                </c:pt>
                <c:pt idx="8">
                  <c:v>-0.93803600000000165</c:v>
                </c:pt>
                <c:pt idx="9">
                  <c:v>9.3088000000003376E-2</c:v>
                </c:pt>
                <c:pt idx="10">
                  <c:v>-0.59042400000000139</c:v>
                </c:pt>
                <c:pt idx="11">
                  <c:v>-0.87720000000000653</c:v>
                </c:pt>
                <c:pt idx="12">
                  <c:v>-1.000480000000004</c:v>
                </c:pt>
                <c:pt idx="13">
                  <c:v>-0.31403799999998866</c:v>
                </c:pt>
                <c:pt idx="14">
                  <c:v>-1.1140000000000001</c:v>
                </c:pt>
                <c:pt idx="15">
                  <c:v>-1.98</c:v>
                </c:pt>
                <c:pt idx="16">
                  <c:v>-1.0900000000000001</c:v>
                </c:pt>
                <c:pt idx="17">
                  <c:v>-9.7000000000000003E-2</c:v>
                </c:pt>
                <c:pt idx="18">
                  <c:v>-0.83199999999999996</c:v>
                </c:pt>
              </c:numCache>
            </c:numRef>
          </c:val>
          <c:extLst>
            <c:ext xmlns:c16="http://schemas.microsoft.com/office/drawing/2014/chart" uri="{C3380CC4-5D6E-409C-BE32-E72D297353CC}">
              <c16:uniqueId val="{00000001-BBE1-4B54-A9FB-BACD792AAB20}"/>
            </c:ext>
          </c:extLst>
        </c:ser>
        <c:dLbls>
          <c:showLegendKey val="0"/>
          <c:showVal val="0"/>
          <c:showCatName val="0"/>
          <c:showSerName val="0"/>
          <c:showPercent val="0"/>
          <c:showBubbleSize val="0"/>
        </c:dLbls>
        <c:gapWidth val="120"/>
        <c:overlap val="-1"/>
        <c:axId val="171926272"/>
        <c:axId val="171927808"/>
      </c:barChart>
      <c:lineChart>
        <c:grouping val="standard"/>
        <c:varyColors val="0"/>
        <c:ser>
          <c:idx val="2"/>
          <c:order val="2"/>
          <c:tx>
            <c:strRef>
              <c:f>Sheet1!$A$4</c:f>
              <c:strCache>
                <c:ptCount val="1"/>
                <c:pt idx="0">
                  <c:v>Paikallishallinnon nettoluotonanto</c:v>
                </c:pt>
              </c:strCache>
            </c:strRef>
          </c:tx>
          <c:spPr>
            <a:ln w="15875">
              <a:solidFill>
                <a:schemeClr val="tx2"/>
              </a:solidFill>
            </a:ln>
          </c:spPr>
          <c:marker>
            <c:symbol val="circle"/>
            <c:size val="5"/>
            <c:spPr>
              <a:solidFill>
                <a:schemeClr val="tx2"/>
              </a:solidFill>
              <a:ln>
                <a:solidFill>
                  <a:schemeClr val="tx2"/>
                </a:solidFill>
              </a:ln>
            </c:spPr>
          </c:marker>
          <c:cat>
            <c:strRef>
              <c:f>Sheet1!$B$1:$T$1</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Sheet1!$B$4:$T$4</c:f>
              <c:numCache>
                <c:formatCode>General</c:formatCode>
                <c:ptCount val="19"/>
                <c:pt idx="0">
                  <c:v>-0.57699999999999996</c:v>
                </c:pt>
                <c:pt idx="1">
                  <c:v>-0.28799999999999998</c:v>
                </c:pt>
                <c:pt idx="2">
                  <c:v>-0.215</c:v>
                </c:pt>
                <c:pt idx="3">
                  <c:v>0.26500000000000001</c:v>
                </c:pt>
                <c:pt idx="4">
                  <c:v>-0.61099999999999999</c:v>
                </c:pt>
                <c:pt idx="5">
                  <c:v>-0.54500000000000004</c:v>
                </c:pt>
                <c:pt idx="6">
                  <c:v>-1.028</c:v>
                </c:pt>
                <c:pt idx="7">
                  <c:v>-1.2250000000000001</c:v>
                </c:pt>
                <c:pt idx="8">
                  <c:v>-1.1870000000000001</c:v>
                </c:pt>
                <c:pt idx="9">
                  <c:v>-0.56499999999999995</c:v>
                </c:pt>
                <c:pt idx="10">
                  <c:v>-0.33200000000000002</c:v>
                </c:pt>
                <c:pt idx="11">
                  <c:v>-0.75</c:v>
                </c:pt>
                <c:pt idx="12">
                  <c:v>-1.1299999999999999</c:v>
                </c:pt>
                <c:pt idx="13">
                  <c:v>-0.40699999999999997</c:v>
                </c:pt>
                <c:pt idx="14">
                  <c:v>-1.0569999999999999</c:v>
                </c:pt>
                <c:pt idx="15">
                  <c:v>-2.1339999999999999</c:v>
                </c:pt>
                <c:pt idx="16">
                  <c:v>-1.4670000000000001</c:v>
                </c:pt>
                <c:pt idx="17">
                  <c:v>-1.5720000000000001</c:v>
                </c:pt>
                <c:pt idx="18">
                  <c:v>-1.3260000000000001</c:v>
                </c:pt>
              </c:numCache>
            </c:numRef>
          </c:val>
          <c:smooth val="0"/>
          <c:extLst>
            <c:ext xmlns:c16="http://schemas.microsoft.com/office/drawing/2014/chart" uri="{C3380CC4-5D6E-409C-BE32-E72D297353CC}">
              <c16:uniqueId val="{00000002-BBE1-4B54-A9FB-BACD792AAB20}"/>
            </c:ext>
          </c:extLst>
        </c:ser>
        <c:ser>
          <c:idx val="3"/>
          <c:order val="3"/>
          <c:tx>
            <c:strRef>
              <c:f>Sheet1!$A$5</c:f>
              <c:strCache>
                <c:ptCount val="1"/>
                <c:pt idx="0">
                  <c:v>(Kansantalouden tilinpito)</c:v>
                </c:pt>
              </c:strCache>
            </c:strRef>
          </c:tx>
          <c:spPr>
            <a:ln>
              <a:noFill/>
            </a:ln>
          </c:spPr>
          <c:marker>
            <c:spPr>
              <a:ln>
                <a:noFill/>
              </a:ln>
            </c:spPr>
          </c:marker>
          <c:cat>
            <c:strRef>
              <c:f>Sheet1!$B$1:$T$1</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Sheet1!$B$5:$T$5</c:f>
              <c:numCache>
                <c:formatCode>General</c:formatCode>
                <c:ptCount val="19"/>
                <c:pt idx="2">
                  <c:v>0.6</c:v>
                </c:pt>
                <c:pt idx="3">
                  <c:v>0.7</c:v>
                </c:pt>
              </c:numCache>
            </c:numRef>
          </c:val>
          <c:smooth val="0"/>
          <c:extLst>
            <c:ext xmlns:c16="http://schemas.microsoft.com/office/drawing/2014/chart" uri="{C3380CC4-5D6E-409C-BE32-E72D297353CC}">
              <c16:uniqueId val="{00000003-BBE1-4B54-A9FB-BACD792AAB20}"/>
            </c:ext>
          </c:extLst>
        </c:ser>
        <c:dLbls>
          <c:showLegendKey val="0"/>
          <c:showVal val="0"/>
          <c:showCatName val="0"/>
          <c:showSerName val="0"/>
          <c:showPercent val="0"/>
          <c:showBubbleSize val="0"/>
        </c:dLbls>
        <c:marker val="1"/>
        <c:smooth val="0"/>
        <c:axId val="171926272"/>
        <c:axId val="171927808"/>
      </c:lineChart>
      <c:catAx>
        <c:axId val="171918464"/>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71920384"/>
        <c:crosses val="autoZero"/>
        <c:auto val="0"/>
        <c:lblAlgn val="ctr"/>
        <c:lblOffset val="100"/>
        <c:tickLblSkip val="1"/>
        <c:tickMarkSkip val="1"/>
        <c:noMultiLvlLbl val="0"/>
      </c:catAx>
      <c:valAx>
        <c:axId val="171920384"/>
        <c:scaling>
          <c:orientation val="minMax"/>
          <c:max val="2.5"/>
          <c:min val="-2.5"/>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171918464"/>
        <c:crosses val="autoZero"/>
        <c:crossBetween val="between"/>
        <c:majorUnit val="0.5"/>
        <c:minorUnit val="0.1"/>
      </c:valAx>
      <c:catAx>
        <c:axId val="171926272"/>
        <c:scaling>
          <c:orientation val="minMax"/>
        </c:scaling>
        <c:delete val="1"/>
        <c:axPos val="b"/>
        <c:numFmt formatCode="General" sourceLinked="1"/>
        <c:majorTickMark val="out"/>
        <c:minorTickMark val="none"/>
        <c:tickLblPos val="nextTo"/>
        <c:crossAx val="171927808"/>
        <c:crosses val="autoZero"/>
        <c:auto val="0"/>
        <c:lblAlgn val="ctr"/>
        <c:lblOffset val="100"/>
        <c:noMultiLvlLbl val="0"/>
      </c:catAx>
      <c:valAx>
        <c:axId val="171927808"/>
        <c:scaling>
          <c:orientation val="minMax"/>
          <c:max val="2.5"/>
          <c:min val="-2.5"/>
        </c:scaling>
        <c:delete val="0"/>
        <c:axPos val="r"/>
        <c:numFmt formatCode="0.0" sourceLinked="0"/>
        <c:majorTickMark val="cross"/>
        <c:minorTickMark val="none"/>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171926272"/>
        <c:crosses val="max"/>
        <c:crossBetween val="between"/>
        <c:majorUnit val="0.5"/>
        <c:minorUnit val="0.1"/>
      </c:valAx>
      <c:spPr>
        <a:noFill/>
        <a:ln w="15480">
          <a:solidFill>
            <a:schemeClr val="tx1"/>
          </a:solidFill>
          <a:prstDash val="solid"/>
        </a:ln>
      </c:spPr>
    </c:plotArea>
    <c:legend>
      <c:legendPos val="r"/>
      <c:legendEntry>
        <c:idx val="2"/>
        <c:txPr>
          <a:bodyPr/>
          <a:lstStyle/>
          <a:p>
            <a:pPr>
              <a:defRPr sz="1300" b="0" i="1" u="none" strike="noStrike" baseline="0">
                <a:solidFill>
                  <a:schemeClr val="tx2"/>
                </a:solidFill>
                <a:latin typeface="Verdana"/>
                <a:ea typeface="Verdana"/>
                <a:cs typeface="Verdana"/>
              </a:defRPr>
            </a:pPr>
            <a:endParaRPr lang="fi-FI"/>
          </a:p>
        </c:txPr>
      </c:legendEntry>
      <c:legendEntry>
        <c:idx val="3"/>
        <c:txPr>
          <a:bodyPr/>
          <a:lstStyle/>
          <a:p>
            <a:pPr>
              <a:defRPr sz="1300" b="0" i="1" u="none" strike="noStrike" baseline="0">
                <a:solidFill>
                  <a:schemeClr val="tx2"/>
                </a:solidFill>
                <a:latin typeface="Verdana"/>
                <a:ea typeface="Verdana"/>
                <a:cs typeface="Verdana"/>
              </a:defRPr>
            </a:pPr>
            <a:endParaRPr lang="fi-FI"/>
          </a:p>
        </c:txPr>
      </c:legendEntry>
      <c:layout>
        <c:manualLayout>
          <c:xMode val="edge"/>
          <c:yMode val="edge"/>
          <c:x val="8.4657030624238461E-2"/>
          <c:y val="5.0053755441270088E-2"/>
          <c:w val="0.4706178887282127"/>
          <c:h val="0.19342427195218953"/>
        </c:manualLayout>
      </c:layout>
      <c:overlay val="0"/>
      <c:spPr>
        <a:solidFill>
          <a:schemeClr val="bg1"/>
        </a:solidFill>
        <a:ln w="3870">
          <a:solidFill>
            <a:schemeClr val="tx1"/>
          </a:solidFill>
          <a:prstDash val="solid"/>
        </a:ln>
      </c:spPr>
      <c:txPr>
        <a:bodyPr/>
        <a:lstStyle/>
        <a:p>
          <a:pPr>
            <a:defRPr sz="14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9657853810265E-2"/>
          <c:y val="7.2512091520676933E-2"/>
          <c:w val="0.86850618398841473"/>
          <c:h val="0.83302264945848326"/>
        </c:manualLayout>
      </c:layout>
      <c:lineChart>
        <c:grouping val="standard"/>
        <c:varyColors val="0"/>
        <c:ser>
          <c:idx val="3"/>
          <c:order val="0"/>
          <c:tx>
            <c:strRef>
              <c:f>Sheet1!$A$2</c:f>
              <c:strCache>
                <c:ptCount val="1"/>
                <c:pt idx="0">
                  <c:v>Vuosikate %:a poistoista</c:v>
                </c:pt>
              </c:strCache>
            </c:strRef>
          </c:tx>
          <c:spPr>
            <a:ln w="25400">
              <a:solidFill>
                <a:srgbClr val="000000"/>
              </a:solidFill>
              <a:prstDash val="solid"/>
            </a:ln>
          </c:spPr>
          <c:marker>
            <c:symbol val="circle"/>
            <c:size val="6"/>
            <c:spPr>
              <a:solidFill>
                <a:srgbClr val="000000"/>
              </a:solidFill>
              <a:ln>
                <a:solidFill>
                  <a:srgbClr val="000000"/>
                </a:solidFill>
                <a:prstDash val="solid"/>
              </a:ln>
            </c:spPr>
          </c:marker>
          <c:cat>
            <c:strRef>
              <c:f>Sheet1!$B$1:$T$1</c:f>
              <c:strCache>
                <c:ptCount val="19"/>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Sheet1!$B$2:$T$2</c:f>
              <c:numCache>
                <c:formatCode>0.000</c:formatCode>
                <c:ptCount val="19"/>
                <c:pt idx="0">
                  <c:v>102.72475795297372</c:v>
                </c:pt>
                <c:pt idx="1">
                  <c:v>117.13270855332631</c:v>
                </c:pt>
                <c:pt idx="2">
                  <c:v>116.3789707363152</c:v>
                </c:pt>
                <c:pt idx="3">
                  <c:v>119.49187866990127</c:v>
                </c:pt>
                <c:pt idx="4">
                  <c:v>134.66486349304441</c:v>
                </c:pt>
                <c:pt idx="5">
                  <c:v>145.14372555472369</c:v>
                </c:pt>
                <c:pt idx="6">
                  <c:v>98.356317978435882</c:v>
                </c:pt>
                <c:pt idx="7">
                  <c:v>85.071143531380613</c:v>
                </c:pt>
                <c:pt idx="8">
                  <c:v>84.057855525116011</c:v>
                </c:pt>
                <c:pt idx="9">
                  <c:v>118.10744535937008</c:v>
                </c:pt>
                <c:pt idx="10">
                  <c:v>129.81335082149789</c:v>
                </c:pt>
                <c:pt idx="11">
                  <c:v>123.53601934753519</c:v>
                </c:pt>
                <c:pt idx="12">
                  <c:v>113.26241695549405</c:v>
                </c:pt>
                <c:pt idx="13">
                  <c:v>140.33307080259266</c:v>
                </c:pt>
                <c:pt idx="14">
                  <c:v>114.31135038133692</c:v>
                </c:pt>
                <c:pt idx="15">
                  <c:v>74.562864279766856</c:v>
                </c:pt>
                <c:pt idx="16">
                  <c:v>102.5904761904762</c:v>
                </c:pt>
                <c:pt idx="17">
                  <c:v>108.94278135657446</c:v>
                </c:pt>
                <c:pt idx="18" formatCode="General">
                  <c:v>101.2</c:v>
                </c:pt>
              </c:numCache>
            </c:numRef>
          </c:val>
          <c:smooth val="0"/>
          <c:extLst>
            <c:ext xmlns:c16="http://schemas.microsoft.com/office/drawing/2014/chart" uri="{C3380CC4-5D6E-409C-BE32-E72D297353CC}">
              <c16:uniqueId val="{00000000-BDAF-4581-8BFE-05CD7CCEE0EE}"/>
            </c:ext>
          </c:extLst>
        </c:ser>
        <c:ser>
          <c:idx val="0"/>
          <c:order val="1"/>
          <c:tx>
            <c:strRef>
              <c:f>Sheet1!$A$3</c:f>
              <c:strCache>
                <c:ptCount val="1"/>
                <c:pt idx="0">
                  <c:v>Vuosikate %:a poistonal. invest. omahankintamenoista 1)</c:v>
                </c:pt>
              </c:strCache>
            </c:strRef>
          </c:tx>
          <c:spPr>
            <a:ln w="25400">
              <a:solidFill>
                <a:schemeClr val="accent5">
                  <a:lumMod val="75000"/>
                </a:schemeClr>
              </a:solidFill>
              <a:prstDash val="solid"/>
            </a:ln>
          </c:spPr>
          <c:marker>
            <c:symbol val="circle"/>
            <c:size val="6"/>
            <c:spPr>
              <a:solidFill>
                <a:srgbClr val="FFFFFF"/>
              </a:solidFill>
              <a:ln>
                <a:solidFill>
                  <a:schemeClr val="accent5">
                    <a:lumMod val="75000"/>
                  </a:schemeClr>
                </a:solidFill>
                <a:prstDash val="solid"/>
              </a:ln>
            </c:spPr>
          </c:marker>
          <c:cat>
            <c:strRef>
              <c:f>Sheet1!$B$1:$T$1</c:f>
              <c:strCache>
                <c:ptCount val="19"/>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Sheet1!$B$3:$T$3</c:f>
              <c:numCache>
                <c:formatCode>0.000</c:formatCode>
                <c:ptCount val="19"/>
                <c:pt idx="0">
                  <c:v>72.913359451375811</c:v>
                </c:pt>
                <c:pt idx="1">
                  <c:v>85.404851363940836</c:v>
                </c:pt>
                <c:pt idx="2">
                  <c:v>91.827465240941905</c:v>
                </c:pt>
                <c:pt idx="3">
                  <c:v>82.147715173653438</c:v>
                </c:pt>
                <c:pt idx="4">
                  <c:v>84.033899501310898</c:v>
                </c:pt>
                <c:pt idx="5">
                  <c:v>92.376337228624521</c:v>
                </c:pt>
                <c:pt idx="6">
                  <c:v>61.238375540490665</c:v>
                </c:pt>
                <c:pt idx="7">
                  <c:v>53.713732736292101</c:v>
                </c:pt>
                <c:pt idx="8">
                  <c:v>55.401377101873479</c:v>
                </c:pt>
                <c:pt idx="9">
                  <c:v>72.688267796717881</c:v>
                </c:pt>
                <c:pt idx="10">
                  <c:v>78.988775793142693</c:v>
                </c:pt>
                <c:pt idx="11">
                  <c:v>68.691681573523113</c:v>
                </c:pt>
                <c:pt idx="12">
                  <c:v>71.38535905274513</c:v>
                </c:pt>
                <c:pt idx="13">
                  <c:v>72.230024974377471</c:v>
                </c:pt>
                <c:pt idx="14">
                  <c:v>72.102827460876853</c:v>
                </c:pt>
                <c:pt idx="15">
                  <c:v>46.860282574568288</c:v>
                </c:pt>
                <c:pt idx="16">
                  <c:v>72.890124565514768</c:v>
                </c:pt>
                <c:pt idx="17">
                  <c:v>80.217633928571431</c:v>
                </c:pt>
                <c:pt idx="18" formatCode="General">
                  <c:v>75.099999999999994</c:v>
                </c:pt>
              </c:numCache>
            </c:numRef>
          </c:val>
          <c:smooth val="0"/>
          <c:extLst>
            <c:ext xmlns:c16="http://schemas.microsoft.com/office/drawing/2014/chart" uri="{C3380CC4-5D6E-409C-BE32-E72D297353CC}">
              <c16:uniqueId val="{00000001-BDAF-4581-8BFE-05CD7CCEE0EE}"/>
            </c:ext>
          </c:extLst>
        </c:ser>
        <c:ser>
          <c:idx val="2"/>
          <c:order val="2"/>
          <c:tx>
            <c:strRef>
              <c:f>Sheet1!$A$4</c:f>
              <c:strCache>
                <c:ptCount val="1"/>
                <c:pt idx="0">
                  <c:v>Vuoskate %:a invest. omahankintamenoista yht.</c:v>
                </c:pt>
              </c:strCache>
            </c:strRef>
          </c:tx>
          <c:spPr>
            <a:ln w="25400">
              <a:solidFill>
                <a:srgbClr val="C00000"/>
              </a:solidFill>
            </a:ln>
          </c:spPr>
          <c:marker>
            <c:symbol val="circle"/>
            <c:size val="5"/>
            <c:spPr>
              <a:solidFill>
                <a:srgbClr val="C00000"/>
              </a:solidFill>
              <a:ln>
                <a:solidFill>
                  <a:srgbClr val="C00000"/>
                </a:solidFill>
              </a:ln>
            </c:spPr>
          </c:marker>
          <c:cat>
            <c:strRef>
              <c:f>Sheet1!$B$1:$T$1</c:f>
              <c:strCache>
                <c:ptCount val="19"/>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Sheet1!$B$4:$T$4</c:f>
              <c:numCache>
                <c:formatCode>0.000</c:formatCode>
                <c:ptCount val="19"/>
                <c:pt idx="0">
                  <c:v>62.317502936734357</c:v>
                </c:pt>
                <c:pt idx="1">
                  <c:v>69.166256557524378</c:v>
                </c:pt>
                <c:pt idx="2">
                  <c:v>78.27544941375902</c:v>
                </c:pt>
                <c:pt idx="3">
                  <c:v>64.814819772150685</c:v>
                </c:pt>
                <c:pt idx="4">
                  <c:v>69.026246169900233</c:v>
                </c:pt>
                <c:pt idx="5">
                  <c:v>80.177814852561553</c:v>
                </c:pt>
                <c:pt idx="6">
                  <c:v>52.821702190371099</c:v>
                </c:pt>
                <c:pt idx="7">
                  <c:v>46.726050620883555</c:v>
                </c:pt>
                <c:pt idx="8">
                  <c:v>48.945816425927667</c:v>
                </c:pt>
                <c:pt idx="9">
                  <c:v>62.68368214447208</c:v>
                </c:pt>
                <c:pt idx="10">
                  <c:v>67.10893138210983</c:v>
                </c:pt>
                <c:pt idx="11">
                  <c:v>61.234281417652745</c:v>
                </c:pt>
                <c:pt idx="12">
                  <c:v>61.446246684081594</c:v>
                </c:pt>
                <c:pt idx="13">
                  <c:v>55.761755377274042</c:v>
                </c:pt>
                <c:pt idx="14">
                  <c:v>62.635201573254669</c:v>
                </c:pt>
                <c:pt idx="15">
                  <c:v>40.834473324213405</c:v>
                </c:pt>
                <c:pt idx="16">
                  <c:v>60.232610154327894</c:v>
                </c:pt>
                <c:pt idx="17">
                  <c:v>38.940809968847354</c:v>
                </c:pt>
                <c:pt idx="18" formatCode="General">
                  <c:v>64.099999999999994</c:v>
                </c:pt>
              </c:numCache>
            </c:numRef>
          </c:val>
          <c:smooth val="0"/>
          <c:extLst>
            <c:ext xmlns:c16="http://schemas.microsoft.com/office/drawing/2014/chart" uri="{C3380CC4-5D6E-409C-BE32-E72D297353CC}">
              <c16:uniqueId val="{00000002-BDAF-4581-8BFE-05CD7CCEE0EE}"/>
            </c:ext>
          </c:extLst>
        </c:ser>
        <c:dLbls>
          <c:showLegendKey val="0"/>
          <c:showVal val="0"/>
          <c:showCatName val="0"/>
          <c:showSerName val="0"/>
          <c:showPercent val="0"/>
          <c:showBubbleSize val="0"/>
        </c:dLbls>
        <c:marker val="1"/>
        <c:smooth val="0"/>
        <c:axId val="78161792"/>
        <c:axId val="78794752"/>
      </c:lineChart>
      <c:catAx>
        <c:axId val="78161792"/>
        <c:scaling>
          <c:orientation val="minMax"/>
        </c:scaling>
        <c:delete val="0"/>
        <c:axPos val="b"/>
        <c:numFmt formatCode="General" sourceLinked="1"/>
        <c:majorTickMark val="cross"/>
        <c:minorTickMark val="none"/>
        <c:tickLblPos val="nextTo"/>
        <c:spPr>
          <a:ln w="4330">
            <a:solidFill>
              <a:schemeClr val="tx1"/>
            </a:solidFill>
            <a:prstDash val="solid"/>
          </a:ln>
        </c:spPr>
        <c:txPr>
          <a:bodyPr rot="0" vert="horz"/>
          <a:lstStyle/>
          <a:p>
            <a:pPr>
              <a:defRPr sz="1370" b="0" i="0" u="none" strike="noStrike" baseline="0">
                <a:solidFill>
                  <a:schemeClr val="accent1"/>
                </a:solidFill>
                <a:latin typeface="Verdana"/>
                <a:ea typeface="Verdana"/>
                <a:cs typeface="Verdana"/>
              </a:defRPr>
            </a:pPr>
            <a:endParaRPr lang="fi-FI"/>
          </a:p>
        </c:txPr>
        <c:crossAx val="78794752"/>
        <c:crosses val="autoZero"/>
        <c:auto val="0"/>
        <c:lblAlgn val="ctr"/>
        <c:lblOffset val="100"/>
        <c:tickLblSkip val="1"/>
        <c:tickMarkSkip val="1"/>
        <c:noMultiLvlLbl val="0"/>
      </c:catAx>
      <c:valAx>
        <c:axId val="78794752"/>
        <c:scaling>
          <c:orientation val="minMax"/>
          <c:max val="160"/>
          <c:min val="0"/>
        </c:scaling>
        <c:delete val="0"/>
        <c:axPos val="l"/>
        <c:majorGridlines>
          <c:spPr>
            <a:ln w="9525">
              <a:solidFill>
                <a:schemeClr val="tx1"/>
              </a:solidFill>
              <a:prstDash val="sysDot"/>
            </a:ln>
          </c:spPr>
        </c:majorGridlines>
        <c:numFmt formatCode="#,##0" sourceLinked="0"/>
        <c:majorTickMark val="cross"/>
        <c:minorTickMark val="in"/>
        <c:tickLblPos val="nextTo"/>
        <c:spPr>
          <a:ln w="433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78161792"/>
        <c:crosses val="autoZero"/>
        <c:crossBetween val="between"/>
        <c:majorUnit val="20"/>
        <c:minorUnit val="5"/>
      </c:valAx>
      <c:spPr>
        <a:noFill/>
        <a:ln w="17319">
          <a:solidFill>
            <a:schemeClr val="tx1"/>
          </a:solidFill>
          <a:prstDash val="solid"/>
        </a:ln>
      </c:spPr>
    </c:plotArea>
    <c:legend>
      <c:legendPos val="b"/>
      <c:layout>
        <c:manualLayout>
          <c:xMode val="edge"/>
          <c:yMode val="edge"/>
          <c:x val="0.11028181500603804"/>
          <c:y val="0.74393681258345934"/>
          <c:w val="0.67031703010348742"/>
          <c:h val="0.13605102014748457"/>
        </c:manualLayout>
      </c:layout>
      <c:overlay val="0"/>
      <c:spPr>
        <a:solidFill>
          <a:schemeClr val="bg1"/>
        </a:solidFill>
        <a:ln w="12700">
          <a:solidFill>
            <a:srgbClr val="002060"/>
          </a:solidFill>
        </a:ln>
      </c:spPr>
      <c:txPr>
        <a:bodyPr/>
        <a:lstStyle/>
        <a:p>
          <a:pPr>
            <a:defRPr sz="145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455"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3.3492822966507178E-2"/>
          <c:w val="0.88571428571428568"/>
          <c:h val="0.89600620184183333"/>
        </c:manualLayout>
      </c:layout>
      <c:barChart>
        <c:barDir val="col"/>
        <c:grouping val="stacked"/>
        <c:varyColors val="0"/>
        <c:ser>
          <c:idx val="0"/>
          <c:order val="0"/>
          <c:tx>
            <c:strRef>
              <c:f>Sheet1!$A$2</c:f>
              <c:strCache>
                <c:ptCount val="1"/>
                <c:pt idx="0">
                  <c:v>Muu lainakannan muutos</c:v>
                </c:pt>
              </c:strCache>
            </c:strRef>
          </c:tx>
          <c:spPr>
            <a:solidFill>
              <a:srgbClr val="FF8989"/>
            </a:solidFill>
            <a:ln w="12700">
              <a:solidFill>
                <a:schemeClr val="tx2"/>
              </a:solidFill>
              <a:prstDash val="solid"/>
            </a:ln>
          </c:spPr>
          <c:invertIfNegative val="0"/>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Sheet1!$B$2:$Q$2</c:f>
              <c:numCache>
                <c:formatCode>0.000</c:formatCode>
                <c:ptCount val="16"/>
                <c:pt idx="0">
                  <c:v>101.96685172720578</c:v>
                </c:pt>
                <c:pt idx="1">
                  <c:v>147.54169506688231</c:v>
                </c:pt>
                <c:pt idx="2">
                  <c:v>405.12400000000002</c:v>
                </c:pt>
                <c:pt idx="3">
                  <c:v>693.82500000000005</c:v>
                </c:pt>
                <c:pt idx="4">
                  <c:v>870.99</c:v>
                </c:pt>
                <c:pt idx="5">
                  <c:v>863.25400000000002</c:v>
                </c:pt>
                <c:pt idx="6">
                  <c:v>592.01699999999994</c:v>
                </c:pt>
                <c:pt idx="7">
                  <c:v>458.88400000000001</c:v>
                </c:pt>
                <c:pt idx="8">
                  <c:v>443.52300000000002</c:v>
                </c:pt>
                <c:pt idx="9">
                  <c:v>1140.771</c:v>
                </c:pt>
                <c:pt idx="10">
                  <c:v>675.51400000000001</c:v>
                </c:pt>
                <c:pt idx="11">
                  <c:v>437.53399999999999</c:v>
                </c:pt>
                <c:pt idx="12">
                  <c:v>1177.8150000000001</c:v>
                </c:pt>
                <c:pt idx="13">
                  <c:v>1560.5830000000001</c:v>
                </c:pt>
                <c:pt idx="14">
                  <c:v>883.40700000000004</c:v>
                </c:pt>
                <c:pt idx="15">
                  <c:v>809.27099999999996</c:v>
                </c:pt>
              </c:numCache>
            </c:numRef>
          </c:val>
          <c:extLst>
            <c:ext xmlns:c16="http://schemas.microsoft.com/office/drawing/2014/chart" uri="{C3380CC4-5D6E-409C-BE32-E72D297353CC}">
              <c16:uniqueId val="{00000000-0023-4839-AF91-078C71808A2E}"/>
            </c:ext>
          </c:extLst>
        </c:ser>
        <c:ser>
          <c:idx val="2"/>
          <c:order val="1"/>
          <c:tx>
            <c:strRef>
              <c:f>Sheet1!$A$3</c:f>
              <c:strCache>
                <c:ptCount val="1"/>
                <c:pt idx="0">
                  <c:v>"Syömävelka" 1)</c:v>
                </c:pt>
              </c:strCache>
            </c:strRef>
          </c:tx>
          <c:spPr>
            <a:solidFill>
              <a:srgbClr val="9E0000"/>
            </a:solidFill>
            <a:ln w="12700">
              <a:solidFill>
                <a:schemeClr val="tx2"/>
              </a:solidFill>
            </a:ln>
          </c:spPr>
          <c:invertIfNegative val="0"/>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Sheet1!$B$3:$Q$3</c:f>
              <c:numCache>
                <c:formatCode>0.000</c:formatCode>
                <c:ptCount val="16"/>
                <c:pt idx="0">
                  <c:v>86.316000000000003</c:v>
                </c:pt>
                <c:pt idx="1">
                  <c:v>43.747999999999998</c:v>
                </c:pt>
                <c:pt idx="2">
                  <c:v>27.187999999999999</c:v>
                </c:pt>
                <c:pt idx="3">
                  <c:v>36</c:v>
                </c:pt>
                <c:pt idx="4">
                  <c:v>71.165000000000006</c:v>
                </c:pt>
                <c:pt idx="5">
                  <c:v>80.010999999999996</c:v>
                </c:pt>
                <c:pt idx="6">
                  <c:v>33.143000000000001</c:v>
                </c:pt>
                <c:pt idx="7">
                  <c:v>18.959</c:v>
                </c:pt>
                <c:pt idx="8">
                  <c:v>35.935000000000002</c:v>
                </c:pt>
                <c:pt idx="9">
                  <c:v>16.606000000000002</c:v>
                </c:pt>
                <c:pt idx="10">
                  <c:v>1.494</c:v>
                </c:pt>
                <c:pt idx="11">
                  <c:v>45.784999999999997</c:v>
                </c:pt>
                <c:pt idx="12">
                  <c:v>90.048000000000002</c:v>
                </c:pt>
                <c:pt idx="13">
                  <c:v>16.326000000000001</c:v>
                </c:pt>
                <c:pt idx="14">
                  <c:v>8.593</c:v>
                </c:pt>
                <c:pt idx="15">
                  <c:v>7.7290000000000001</c:v>
                </c:pt>
              </c:numCache>
            </c:numRef>
          </c:val>
          <c:extLst>
            <c:ext xmlns:c16="http://schemas.microsoft.com/office/drawing/2014/chart" uri="{C3380CC4-5D6E-409C-BE32-E72D297353CC}">
              <c16:uniqueId val="{00000001-0023-4839-AF91-078C71808A2E}"/>
            </c:ext>
          </c:extLst>
        </c:ser>
        <c:dLbls>
          <c:showLegendKey val="0"/>
          <c:showVal val="0"/>
          <c:showCatName val="0"/>
          <c:showSerName val="0"/>
          <c:showPercent val="0"/>
          <c:showBubbleSize val="0"/>
        </c:dLbls>
        <c:gapWidth val="70"/>
        <c:overlap val="100"/>
        <c:axId val="109482752"/>
        <c:axId val="109484288"/>
      </c:barChart>
      <c:catAx>
        <c:axId val="109482752"/>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350" b="0" i="0" u="none" strike="noStrike" baseline="0">
                <a:solidFill>
                  <a:srgbClr val="333399"/>
                </a:solidFill>
                <a:latin typeface="Verdana"/>
                <a:ea typeface="Verdana"/>
                <a:cs typeface="Verdana"/>
              </a:defRPr>
            </a:pPr>
            <a:endParaRPr lang="fi-FI"/>
          </a:p>
        </c:txPr>
        <c:crossAx val="109484288"/>
        <c:crosses val="autoZero"/>
        <c:auto val="0"/>
        <c:lblAlgn val="ctr"/>
        <c:lblOffset val="100"/>
        <c:tickLblSkip val="1"/>
        <c:tickMarkSkip val="1"/>
        <c:noMultiLvlLbl val="0"/>
      </c:catAx>
      <c:valAx>
        <c:axId val="109484288"/>
        <c:scaling>
          <c:orientation val="minMax"/>
          <c:max val="1600"/>
          <c:min val="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109482752"/>
        <c:crosses val="autoZero"/>
        <c:crossBetween val="between"/>
        <c:majorUnit val="200"/>
        <c:minorUnit val="100"/>
      </c:valAx>
      <c:spPr>
        <a:noFill/>
        <a:ln w="15707">
          <a:solidFill>
            <a:schemeClr val="tx1"/>
          </a:solidFill>
          <a:prstDash val="solid"/>
        </a:ln>
      </c:spPr>
    </c:plotArea>
    <c:legend>
      <c:legendPos val="r"/>
      <c:layout>
        <c:manualLayout>
          <c:xMode val="edge"/>
          <c:yMode val="edge"/>
          <c:x val="0.14939113723452155"/>
          <c:y val="0.11122200332355481"/>
          <c:w val="0.31997590963003725"/>
          <c:h val="0.13149447282028381"/>
        </c:manualLayout>
      </c:layout>
      <c:overlay val="0"/>
      <c:spPr>
        <a:solidFill>
          <a:schemeClr val="bg1"/>
        </a:solidFill>
        <a:ln w="3927">
          <a:solidFill>
            <a:schemeClr val="tx1"/>
          </a:solidFill>
          <a:prstDash val="solid"/>
        </a:ln>
      </c:spPr>
      <c:txPr>
        <a:bodyPr/>
        <a:lstStyle/>
        <a:p>
          <a:pPr>
            <a:defRPr sz="15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0.28388</cdr:x>
      <cdr:y>0.55592</cdr:y>
    </cdr:from>
    <cdr:to>
      <cdr:x>0.58446</cdr:x>
      <cdr:y>0.61625</cdr:y>
    </cdr:to>
    <cdr:sp macro="" textlink="">
      <cdr:nvSpPr>
        <cdr:cNvPr id="2" name="Tekstiruutu 1"/>
        <cdr:cNvSpPr txBox="1"/>
      </cdr:nvSpPr>
      <cdr:spPr>
        <a:xfrm xmlns:a="http://schemas.openxmlformats.org/drawingml/2006/main">
          <a:off x="2448272" y="2614166"/>
          <a:ext cx="2592260" cy="2836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400" dirty="0" err="1" smtClean="0">
              <a:solidFill>
                <a:schemeClr val="accent1">
                  <a:lumMod val="50000"/>
                  <a:lumOff val="50000"/>
                </a:schemeClr>
              </a:solidFill>
            </a:rPr>
            <a:t>Keskim</a:t>
          </a:r>
          <a:r>
            <a:rPr lang="fi-FI" sz="1400" dirty="0" smtClean="0">
              <a:solidFill>
                <a:schemeClr val="accent1">
                  <a:lumMod val="50000"/>
                  <a:lumOff val="50000"/>
                </a:schemeClr>
              </a:solidFill>
            </a:rPr>
            <a:t>. vuosimuutos 3,6 %</a:t>
          </a:r>
          <a:endParaRPr lang="fi-FI" sz="1400" dirty="0">
            <a:solidFill>
              <a:schemeClr val="accent1">
                <a:lumMod val="50000"/>
                <a:lumOff val="50000"/>
              </a:schemeClr>
            </a:solidFill>
          </a:endParaRPr>
        </a:p>
      </cdr:txBody>
    </cdr:sp>
  </cdr:relSizeAnchor>
  <cdr:relSizeAnchor xmlns:cdr="http://schemas.openxmlformats.org/drawingml/2006/chartDrawing">
    <cdr:from>
      <cdr:x>0.27821</cdr:x>
      <cdr:y>0.34685</cdr:y>
    </cdr:from>
    <cdr:to>
      <cdr:x>0.57879</cdr:x>
      <cdr:y>0.40718</cdr:y>
    </cdr:to>
    <cdr:sp macro="" textlink="">
      <cdr:nvSpPr>
        <cdr:cNvPr id="3" name="Tekstiruutu 1"/>
        <cdr:cNvSpPr txBox="1"/>
      </cdr:nvSpPr>
      <cdr:spPr>
        <a:xfrm xmlns:a="http://schemas.openxmlformats.org/drawingml/2006/main">
          <a:off x="2399345" y="1606054"/>
          <a:ext cx="2592260" cy="27935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dirty="0" err="1" smtClean="0">
              <a:solidFill>
                <a:schemeClr val="accent1"/>
              </a:solidFill>
            </a:rPr>
            <a:t>Keskim</a:t>
          </a:r>
          <a:r>
            <a:rPr lang="fi-FI" sz="1400" dirty="0" smtClean="0">
              <a:solidFill>
                <a:schemeClr val="accent1"/>
              </a:solidFill>
            </a:rPr>
            <a:t>. vuosimuutos 3,7 %</a:t>
          </a:r>
          <a:endParaRPr lang="fi-FI" sz="1400" dirty="0">
            <a:solidFill>
              <a:schemeClr val="accent1"/>
            </a:solidFill>
          </a:endParaRPr>
        </a:p>
      </cdr:txBody>
    </cdr:sp>
  </cdr:relSizeAnchor>
  <cdr:relSizeAnchor xmlns:cdr="http://schemas.openxmlformats.org/drawingml/2006/chartDrawing">
    <cdr:from>
      <cdr:x>0.28388</cdr:x>
      <cdr:y>0.65787</cdr:y>
    </cdr:from>
    <cdr:to>
      <cdr:x>0.58446</cdr:x>
      <cdr:y>0.7182</cdr:y>
    </cdr:to>
    <cdr:sp macro="" textlink="">
      <cdr:nvSpPr>
        <cdr:cNvPr id="4" name="Tekstiruutu 1"/>
        <cdr:cNvSpPr txBox="1"/>
      </cdr:nvSpPr>
      <cdr:spPr>
        <a:xfrm xmlns:a="http://schemas.openxmlformats.org/drawingml/2006/main">
          <a:off x="2448272" y="3046214"/>
          <a:ext cx="2592260" cy="27935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dirty="0" err="1" smtClean="0">
              <a:solidFill>
                <a:schemeClr val="accent5">
                  <a:lumMod val="75000"/>
                </a:schemeClr>
              </a:solidFill>
            </a:rPr>
            <a:t>Keskim</a:t>
          </a:r>
          <a:r>
            <a:rPr lang="fi-FI" sz="1400" dirty="0" smtClean="0">
              <a:solidFill>
                <a:schemeClr val="accent5">
                  <a:lumMod val="75000"/>
                </a:schemeClr>
              </a:solidFill>
            </a:rPr>
            <a:t>. vuosimuutos 4,2 %</a:t>
          </a:r>
          <a:endParaRPr lang="fi-FI" sz="1400" dirty="0">
            <a:solidFill>
              <a:schemeClr val="accent5">
                <a:lumMod val="7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66563" name="Rectangle 3"/>
          <p:cNvSpPr>
            <a:spLocks noGrp="1" noChangeArrowheads="1"/>
          </p:cNvSpPr>
          <p:nvPr>
            <p:ph type="dt" sz="quarter" idx="1"/>
          </p:nvPr>
        </p:nvSpPr>
        <p:spPr bwMode="auto">
          <a:xfrm>
            <a:off x="3814627"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fi-FI"/>
          </a:p>
        </p:txBody>
      </p:sp>
      <p:sp>
        <p:nvSpPr>
          <p:cNvPr id="66564" name="Rectangle 4"/>
          <p:cNvSpPr>
            <a:spLocks noGrp="1" noChangeArrowheads="1"/>
          </p:cNvSpPr>
          <p:nvPr>
            <p:ph type="ftr" sz="quarter" idx="2"/>
          </p:nvPr>
        </p:nvSpPr>
        <p:spPr bwMode="auto">
          <a:xfrm>
            <a:off x="1" y="9371333"/>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66565" name="Rectangle 5"/>
          <p:cNvSpPr>
            <a:spLocks noGrp="1" noChangeArrowheads="1"/>
          </p:cNvSpPr>
          <p:nvPr>
            <p:ph type="sldNum" sz="quarter" idx="3"/>
          </p:nvPr>
        </p:nvSpPr>
        <p:spPr bwMode="auto">
          <a:xfrm>
            <a:off x="3814627" y="9371333"/>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r">
              <a:defRPr sz="1200">
                <a:solidFill>
                  <a:schemeClr val="tx1"/>
                </a:solidFill>
                <a:latin typeface="Arial" charset="0"/>
                <a:cs typeface="+mn-cs"/>
              </a:defRPr>
            </a:lvl1pPr>
          </a:lstStyle>
          <a:p>
            <a:pPr>
              <a:defRPr/>
            </a:pPr>
            <a:fld id="{BBCCC37D-E910-430E-9CA9-6BD15BC924E9}" type="slidenum">
              <a:rPr lang="fi-FI"/>
              <a:pPr>
                <a:defRPr/>
              </a:pPr>
              <a:t>‹#›</a:t>
            </a:fld>
            <a:endParaRPr lang="fi-FI"/>
          </a:p>
        </p:txBody>
      </p:sp>
    </p:spTree>
    <p:extLst>
      <p:ext uri="{BB962C8B-B14F-4D97-AF65-F5344CB8AC3E}">
        <p14:creationId xmlns:p14="http://schemas.microsoft.com/office/powerpoint/2010/main" val="3278588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10243" name="Rectangle 3"/>
          <p:cNvSpPr>
            <a:spLocks noGrp="1" noChangeArrowheads="1"/>
          </p:cNvSpPr>
          <p:nvPr>
            <p:ph type="dt" idx="1"/>
          </p:nvPr>
        </p:nvSpPr>
        <p:spPr bwMode="auto">
          <a:xfrm>
            <a:off x="3814627"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fi-FI"/>
          </a:p>
        </p:txBody>
      </p:sp>
      <p:sp>
        <p:nvSpPr>
          <p:cNvPr id="3891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73263" y="4686460"/>
            <a:ext cx="5389239" cy="444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10246" name="Rectangle 6"/>
          <p:cNvSpPr>
            <a:spLocks noGrp="1" noChangeArrowheads="1"/>
          </p:cNvSpPr>
          <p:nvPr>
            <p:ph type="ftr" sz="quarter" idx="4"/>
          </p:nvPr>
        </p:nvSpPr>
        <p:spPr bwMode="auto">
          <a:xfrm>
            <a:off x="1" y="9371333"/>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10247" name="Rectangle 7"/>
          <p:cNvSpPr>
            <a:spLocks noGrp="1" noChangeArrowheads="1"/>
          </p:cNvSpPr>
          <p:nvPr>
            <p:ph type="sldNum" sz="quarter" idx="5"/>
          </p:nvPr>
        </p:nvSpPr>
        <p:spPr bwMode="auto">
          <a:xfrm>
            <a:off x="3814627" y="9371333"/>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r">
              <a:defRPr sz="1200">
                <a:solidFill>
                  <a:schemeClr val="tx1"/>
                </a:solidFill>
                <a:latin typeface="Arial" charset="0"/>
                <a:cs typeface="+mn-cs"/>
              </a:defRPr>
            </a:lvl1pPr>
          </a:lstStyle>
          <a:p>
            <a:pPr>
              <a:defRPr/>
            </a:pPr>
            <a:fld id="{5E3D767E-1847-4D42-AA83-06DD21005617}" type="slidenum">
              <a:rPr lang="fi-FI"/>
              <a:pPr>
                <a:defRPr/>
              </a:pPr>
              <a:t>‹#›</a:t>
            </a:fld>
            <a:endParaRPr lang="fi-FI"/>
          </a:p>
        </p:txBody>
      </p:sp>
    </p:spTree>
    <p:extLst>
      <p:ext uri="{BB962C8B-B14F-4D97-AF65-F5344CB8AC3E}">
        <p14:creationId xmlns:p14="http://schemas.microsoft.com/office/powerpoint/2010/main" val="3507857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7</a:t>
            </a:fld>
            <a:endParaRPr lang="fi-FI"/>
          </a:p>
        </p:txBody>
      </p:sp>
    </p:spTree>
    <p:extLst>
      <p:ext uri="{BB962C8B-B14F-4D97-AF65-F5344CB8AC3E}">
        <p14:creationId xmlns:p14="http://schemas.microsoft.com/office/powerpoint/2010/main" val="8328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F1F28E6-F993-48EA-88AB-C4D8225D27EC}" type="slidenum">
              <a:rPr lang="fi-FI" smtClean="0">
                <a:latin typeface="Arial" charset="0"/>
              </a:rPr>
              <a:pPr fontAlgn="base">
                <a:spcBef>
                  <a:spcPct val="0"/>
                </a:spcBef>
                <a:spcAft>
                  <a:spcPct val="0"/>
                </a:spcAft>
                <a:defRPr/>
              </a:pPr>
              <a:t>8</a:t>
            </a:fld>
            <a:endParaRPr lang="fi-FI" smtClean="0">
              <a:latin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415858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9</a:t>
            </a:fld>
            <a:endParaRPr lang="fi-FI"/>
          </a:p>
        </p:txBody>
      </p:sp>
    </p:spTree>
    <p:extLst>
      <p:ext uri="{BB962C8B-B14F-4D97-AF65-F5344CB8AC3E}">
        <p14:creationId xmlns:p14="http://schemas.microsoft.com/office/powerpoint/2010/main" val="421590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10</a:t>
            </a:fld>
            <a:endParaRPr lang="fi-FI" smtClean="0">
              <a:latin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algn="ctr" eaLnBrk="0" hangingPunct="0">
              <a:defRPr sz="1000">
                <a:solidFill>
                  <a:srgbClr val="003882"/>
                </a:solidFill>
                <a:latin typeface="Verdana" pitchFamily="34" charset="0"/>
              </a:defRPr>
            </a:lvl1pPr>
            <a:lvl2pPr marL="739904" indent="-284578" algn="ctr" eaLnBrk="0" hangingPunct="0">
              <a:defRPr sz="1000">
                <a:solidFill>
                  <a:srgbClr val="003882"/>
                </a:solidFill>
                <a:latin typeface="Verdana" pitchFamily="34" charset="0"/>
              </a:defRPr>
            </a:lvl2pPr>
            <a:lvl3pPr marL="1138314" indent="-227663" algn="ctr" eaLnBrk="0" hangingPunct="0">
              <a:defRPr sz="1000">
                <a:solidFill>
                  <a:srgbClr val="003882"/>
                </a:solidFill>
                <a:latin typeface="Verdana" pitchFamily="34" charset="0"/>
              </a:defRPr>
            </a:lvl3pPr>
            <a:lvl4pPr marL="1593639" indent="-227663" algn="ctr" eaLnBrk="0" hangingPunct="0">
              <a:defRPr sz="1000">
                <a:solidFill>
                  <a:srgbClr val="003882"/>
                </a:solidFill>
                <a:latin typeface="Verdana" pitchFamily="34" charset="0"/>
              </a:defRPr>
            </a:lvl4pPr>
            <a:lvl5pPr marL="2048965" indent="-227663" algn="ctr" eaLnBrk="0" hangingPunct="0">
              <a:defRPr sz="1000">
                <a:solidFill>
                  <a:srgbClr val="003882"/>
                </a:solidFill>
                <a:latin typeface="Verdana" pitchFamily="34" charset="0"/>
              </a:defRPr>
            </a:lvl5pPr>
            <a:lvl6pPr marL="2504290" indent="-227663" algn="ctr" eaLnBrk="0" fontAlgn="base" hangingPunct="0">
              <a:spcBef>
                <a:spcPct val="0"/>
              </a:spcBef>
              <a:spcAft>
                <a:spcPct val="0"/>
              </a:spcAft>
              <a:defRPr sz="1000">
                <a:solidFill>
                  <a:srgbClr val="003882"/>
                </a:solidFill>
                <a:latin typeface="Verdana" pitchFamily="34" charset="0"/>
              </a:defRPr>
            </a:lvl6pPr>
            <a:lvl7pPr marL="2959616" indent="-227663" algn="ctr" eaLnBrk="0" fontAlgn="base" hangingPunct="0">
              <a:spcBef>
                <a:spcPct val="0"/>
              </a:spcBef>
              <a:spcAft>
                <a:spcPct val="0"/>
              </a:spcAft>
              <a:defRPr sz="1000">
                <a:solidFill>
                  <a:srgbClr val="003882"/>
                </a:solidFill>
                <a:latin typeface="Verdana" pitchFamily="34" charset="0"/>
              </a:defRPr>
            </a:lvl7pPr>
            <a:lvl8pPr marL="3414941" indent="-227663" algn="ctr" eaLnBrk="0" fontAlgn="base" hangingPunct="0">
              <a:spcBef>
                <a:spcPct val="0"/>
              </a:spcBef>
              <a:spcAft>
                <a:spcPct val="0"/>
              </a:spcAft>
              <a:defRPr sz="1000">
                <a:solidFill>
                  <a:srgbClr val="003882"/>
                </a:solidFill>
                <a:latin typeface="Verdana" pitchFamily="34" charset="0"/>
              </a:defRPr>
            </a:lvl8pPr>
            <a:lvl9pPr marL="3870267" indent="-227663" algn="ctr" eaLnBrk="0" fontAlgn="base" hangingPunct="0">
              <a:spcBef>
                <a:spcPct val="0"/>
              </a:spcBef>
              <a:spcAft>
                <a:spcPct val="0"/>
              </a:spcAft>
              <a:defRPr sz="1000">
                <a:solidFill>
                  <a:srgbClr val="003882"/>
                </a:solidFill>
                <a:latin typeface="Verdana" pitchFamily="34" charset="0"/>
              </a:defRPr>
            </a:lvl9pPr>
          </a:lstStyle>
          <a:p>
            <a:pPr algn="r" eaLnBrk="1" hangingPunct="1">
              <a:defRPr/>
            </a:pPr>
            <a:fld id="{9C3DF23C-9FFC-4B08-85B4-C775A5E8D69F}" type="slidenum">
              <a:rPr lang="fi-FI" sz="1200">
                <a:solidFill>
                  <a:schemeClr val="tx1"/>
                </a:solidFill>
                <a:latin typeface="Arial" charset="0"/>
              </a:rPr>
              <a:pPr algn="r" eaLnBrk="1" hangingPunct="1">
                <a:defRPr/>
              </a:pPr>
              <a:t>12</a:t>
            </a:fld>
            <a:endParaRPr lang="fi-FI" sz="1200">
              <a:solidFill>
                <a:schemeClr val="tx1"/>
              </a:solidFill>
              <a:latin typeface="Arial" charset="0"/>
            </a:endParaRPr>
          </a:p>
        </p:txBody>
      </p:sp>
      <p:sp>
        <p:nvSpPr>
          <p:cNvPr id="60419" name="Rectangle 2"/>
          <p:cNvSpPr>
            <a:spLocks noGrp="1" noRot="1" noChangeAspect="1" noChangeArrowheads="1" noTextEdit="1"/>
          </p:cNvSpPr>
          <p:nvPr>
            <p:ph type="sldImg"/>
          </p:nvPr>
        </p:nvSpPr>
        <p:spPr bwMode="auto">
          <a:xfrm>
            <a:off x="903288" y="739775"/>
            <a:ext cx="493236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smtClean="0"/>
          </a:p>
        </p:txBody>
      </p:sp>
    </p:spTree>
    <p:extLst>
      <p:ext uri="{BB962C8B-B14F-4D97-AF65-F5344CB8AC3E}">
        <p14:creationId xmlns:p14="http://schemas.microsoft.com/office/powerpoint/2010/main" val="208238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13</a:t>
            </a:fld>
            <a:endParaRPr lang="fi-FI" smtClean="0">
              <a:latin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353855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904" indent="-284578">
              <a:defRPr>
                <a:solidFill>
                  <a:schemeClr val="tx1"/>
                </a:solidFill>
                <a:latin typeface="Verdana" pitchFamily="34" charset="0"/>
              </a:defRPr>
            </a:lvl2pPr>
            <a:lvl3pPr marL="1138314" indent="-227663">
              <a:defRPr>
                <a:solidFill>
                  <a:schemeClr val="tx1"/>
                </a:solidFill>
                <a:latin typeface="Verdana" pitchFamily="34" charset="0"/>
              </a:defRPr>
            </a:lvl3pPr>
            <a:lvl4pPr marL="1593639" indent="-227663">
              <a:defRPr>
                <a:solidFill>
                  <a:schemeClr val="tx1"/>
                </a:solidFill>
                <a:latin typeface="Verdana" pitchFamily="34" charset="0"/>
              </a:defRPr>
            </a:lvl4pPr>
            <a:lvl5pPr marL="2048965" indent="-227663">
              <a:defRPr>
                <a:solidFill>
                  <a:schemeClr val="tx1"/>
                </a:solidFill>
                <a:latin typeface="Verdana" pitchFamily="34" charset="0"/>
              </a:defRPr>
            </a:lvl5pPr>
            <a:lvl6pPr marL="2504290" indent="-227663" fontAlgn="base">
              <a:spcBef>
                <a:spcPct val="0"/>
              </a:spcBef>
              <a:spcAft>
                <a:spcPct val="0"/>
              </a:spcAft>
              <a:defRPr>
                <a:solidFill>
                  <a:schemeClr val="tx1"/>
                </a:solidFill>
                <a:latin typeface="Verdana" pitchFamily="34" charset="0"/>
              </a:defRPr>
            </a:lvl6pPr>
            <a:lvl7pPr marL="2959616" indent="-227663" fontAlgn="base">
              <a:spcBef>
                <a:spcPct val="0"/>
              </a:spcBef>
              <a:spcAft>
                <a:spcPct val="0"/>
              </a:spcAft>
              <a:defRPr>
                <a:solidFill>
                  <a:schemeClr val="tx1"/>
                </a:solidFill>
                <a:latin typeface="Verdana" pitchFamily="34" charset="0"/>
              </a:defRPr>
            </a:lvl7pPr>
            <a:lvl8pPr marL="3414941" indent="-227663" fontAlgn="base">
              <a:spcBef>
                <a:spcPct val="0"/>
              </a:spcBef>
              <a:spcAft>
                <a:spcPct val="0"/>
              </a:spcAft>
              <a:defRPr>
                <a:solidFill>
                  <a:schemeClr val="tx1"/>
                </a:solidFill>
                <a:latin typeface="Verdana" pitchFamily="34" charset="0"/>
              </a:defRPr>
            </a:lvl8pPr>
            <a:lvl9pPr marL="3870267" indent="-22766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15</a:t>
            </a:fld>
            <a:endParaRPr lang="fi-FI"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270774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904" indent="-284578">
              <a:defRPr>
                <a:solidFill>
                  <a:schemeClr val="tx1"/>
                </a:solidFill>
                <a:latin typeface="Verdana" pitchFamily="34" charset="0"/>
              </a:defRPr>
            </a:lvl2pPr>
            <a:lvl3pPr marL="1138314" indent="-227663">
              <a:defRPr>
                <a:solidFill>
                  <a:schemeClr val="tx1"/>
                </a:solidFill>
                <a:latin typeface="Verdana" pitchFamily="34" charset="0"/>
              </a:defRPr>
            </a:lvl3pPr>
            <a:lvl4pPr marL="1593639" indent="-227663">
              <a:defRPr>
                <a:solidFill>
                  <a:schemeClr val="tx1"/>
                </a:solidFill>
                <a:latin typeface="Verdana" pitchFamily="34" charset="0"/>
              </a:defRPr>
            </a:lvl4pPr>
            <a:lvl5pPr marL="2048965" indent="-227663">
              <a:defRPr>
                <a:solidFill>
                  <a:schemeClr val="tx1"/>
                </a:solidFill>
                <a:latin typeface="Verdana" pitchFamily="34" charset="0"/>
              </a:defRPr>
            </a:lvl5pPr>
            <a:lvl6pPr marL="2504290" indent="-227663" fontAlgn="base">
              <a:spcBef>
                <a:spcPct val="0"/>
              </a:spcBef>
              <a:spcAft>
                <a:spcPct val="0"/>
              </a:spcAft>
              <a:defRPr>
                <a:solidFill>
                  <a:schemeClr val="tx1"/>
                </a:solidFill>
                <a:latin typeface="Verdana" pitchFamily="34" charset="0"/>
              </a:defRPr>
            </a:lvl6pPr>
            <a:lvl7pPr marL="2959616" indent="-227663" fontAlgn="base">
              <a:spcBef>
                <a:spcPct val="0"/>
              </a:spcBef>
              <a:spcAft>
                <a:spcPct val="0"/>
              </a:spcAft>
              <a:defRPr>
                <a:solidFill>
                  <a:schemeClr val="tx1"/>
                </a:solidFill>
                <a:latin typeface="Verdana" pitchFamily="34" charset="0"/>
              </a:defRPr>
            </a:lvl7pPr>
            <a:lvl8pPr marL="3414941" indent="-227663" fontAlgn="base">
              <a:spcBef>
                <a:spcPct val="0"/>
              </a:spcBef>
              <a:spcAft>
                <a:spcPct val="0"/>
              </a:spcAft>
              <a:defRPr>
                <a:solidFill>
                  <a:schemeClr val="tx1"/>
                </a:solidFill>
                <a:latin typeface="Verdana" pitchFamily="34" charset="0"/>
              </a:defRPr>
            </a:lvl8pPr>
            <a:lvl9pPr marL="3870267" indent="-22766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8C078C2-0FBA-4EF2-8589-29F7CE82A5E2}" type="slidenum">
              <a:rPr lang="fi-FI" smtClean="0">
                <a:latin typeface="Arial" charset="0"/>
              </a:rPr>
              <a:pPr fontAlgn="base">
                <a:spcBef>
                  <a:spcPct val="0"/>
                </a:spcBef>
                <a:spcAft>
                  <a:spcPct val="0"/>
                </a:spcAft>
                <a:defRPr/>
              </a:pPr>
              <a:t>16</a:t>
            </a:fld>
            <a:endParaRPr lang="fi-FI" smtClean="0">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1529790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7" descr="kuvapohjaan"/>
          <p:cNvPicPr>
            <a:picLocks noChangeAspect="1" noChangeArrowheads="1"/>
          </p:cNvPicPr>
          <p:nvPr/>
        </p:nvPicPr>
        <p:blipFill>
          <a:blip r:embed="rId2">
            <a:extLst>
              <a:ext uri="{28A0092B-C50C-407E-A947-70E740481C1C}">
                <a14:useLocalDpi xmlns:a14="http://schemas.microsoft.com/office/drawing/2010/main" val="0"/>
              </a:ext>
            </a:extLst>
          </a:blip>
          <a:srcRect l="1979"/>
          <a:stretch>
            <a:fillRect/>
          </a:stretch>
        </p:blipFill>
        <p:spPr bwMode="auto">
          <a:xfrm>
            <a:off x="0" y="755650"/>
            <a:ext cx="89630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Kuntaliitto_vari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25177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258888" y="2781300"/>
            <a:ext cx="6096000" cy="1258888"/>
          </a:xfrm>
        </p:spPr>
        <p:txBody>
          <a:bodyPr/>
          <a:lstStyle>
            <a:lvl1pPr>
              <a:defRPr/>
            </a:lvl1pPr>
          </a:lstStyle>
          <a:p>
            <a:pPr lvl="0"/>
            <a:r>
              <a:rPr lang="fi-FI" noProof="0" smtClean="0"/>
              <a:t>Muokkaa perustyyl. napsautt.</a:t>
            </a:r>
          </a:p>
        </p:txBody>
      </p:sp>
      <p:sp>
        <p:nvSpPr>
          <p:cNvPr id="5124" name="Rectangle 4"/>
          <p:cNvSpPr>
            <a:spLocks noGrp="1" noChangeArrowheads="1"/>
          </p:cNvSpPr>
          <p:nvPr>
            <p:ph type="subTitle" idx="1"/>
          </p:nvPr>
        </p:nvSpPr>
        <p:spPr>
          <a:xfrm>
            <a:off x="1258888" y="4076700"/>
            <a:ext cx="6096000" cy="1962150"/>
          </a:xfrm>
        </p:spPr>
        <p:txBody>
          <a:bodyPr/>
          <a:lstStyle>
            <a:lvl1pPr marL="0" indent="0">
              <a:buFontTx/>
              <a:buNone/>
              <a:defRPr/>
            </a:lvl1pPr>
          </a:lstStyle>
          <a:p>
            <a:pPr lvl="0"/>
            <a:r>
              <a:rPr lang="fi-FI" noProof="0" smtClean="0"/>
              <a:t>Muokkaa alaotsikon perustyyliä napsautt.</a:t>
            </a:r>
          </a:p>
        </p:txBody>
      </p:sp>
    </p:spTree>
    <p:extLst>
      <p:ext uri="{BB962C8B-B14F-4D97-AF65-F5344CB8AC3E}">
        <p14:creationId xmlns:p14="http://schemas.microsoft.com/office/powerpoint/2010/main" val="4263222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5793782A-E4B8-460D-9E7F-09E5BC348CE1}" type="slidenum">
              <a:rPr lang="fi-FI"/>
              <a:pPr>
                <a:defRPr/>
              </a:pPr>
              <a:t>‹#›</a:t>
            </a:fld>
            <a:endParaRPr lang="fi-FI"/>
          </a:p>
        </p:txBody>
      </p:sp>
    </p:spTree>
    <p:extLst>
      <p:ext uri="{BB962C8B-B14F-4D97-AF65-F5344CB8AC3E}">
        <p14:creationId xmlns:p14="http://schemas.microsoft.com/office/powerpoint/2010/main" val="38621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695950" y="708025"/>
            <a:ext cx="1619250" cy="5334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708025"/>
            <a:ext cx="4705350" cy="5334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CD9FE886-5724-4A7B-91FB-E77C63F27639}" type="slidenum">
              <a:rPr lang="fi-FI"/>
              <a:pPr>
                <a:defRPr/>
              </a:pPr>
              <a:t>‹#›</a:t>
            </a:fld>
            <a:endParaRPr lang="fi-FI"/>
          </a:p>
        </p:txBody>
      </p:sp>
    </p:spTree>
    <p:extLst>
      <p:ext uri="{BB962C8B-B14F-4D97-AF65-F5344CB8AC3E}">
        <p14:creationId xmlns:p14="http://schemas.microsoft.com/office/powerpoint/2010/main" val="272237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A33CD24F-3B7C-4D6A-BCBC-2B6A377E1B8D}" type="slidenum">
              <a:rPr lang="fi-FI"/>
              <a:pPr>
                <a:defRPr/>
              </a:pPr>
              <a:t>‹#›</a:t>
            </a:fld>
            <a:endParaRPr lang="fi-FI"/>
          </a:p>
        </p:txBody>
      </p:sp>
    </p:spTree>
    <p:extLst>
      <p:ext uri="{BB962C8B-B14F-4D97-AF65-F5344CB8AC3E}">
        <p14:creationId xmlns:p14="http://schemas.microsoft.com/office/powerpoint/2010/main" val="4024882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40695BD7-9896-4D0A-B920-241664B5A95C}" type="slidenum">
              <a:rPr lang="fi-FI"/>
              <a:pPr>
                <a:defRPr/>
              </a:pPr>
              <a:t>‹#›</a:t>
            </a:fld>
            <a:endParaRPr lang="fi-FI"/>
          </a:p>
        </p:txBody>
      </p:sp>
    </p:spTree>
    <p:extLst>
      <p:ext uri="{BB962C8B-B14F-4D97-AF65-F5344CB8AC3E}">
        <p14:creationId xmlns:p14="http://schemas.microsoft.com/office/powerpoint/2010/main" val="228096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B2D93F7C-08EC-49DC-8BFF-ADAA7E6CF042}" type="slidenum">
              <a:rPr lang="fi-FI"/>
              <a:pPr>
                <a:defRPr/>
              </a:pPr>
              <a:t>‹#›</a:t>
            </a:fld>
            <a:endParaRPr lang="fi-FI"/>
          </a:p>
        </p:txBody>
      </p:sp>
    </p:spTree>
    <p:extLst>
      <p:ext uri="{BB962C8B-B14F-4D97-AF65-F5344CB8AC3E}">
        <p14:creationId xmlns:p14="http://schemas.microsoft.com/office/powerpoint/2010/main" val="101874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1529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E1E17FAE-F894-4018-959B-83ECA11467D7}" type="slidenum">
              <a:rPr lang="fi-FI"/>
              <a:pPr>
                <a:defRPr/>
              </a:pPr>
              <a:t>‹#›</a:t>
            </a:fld>
            <a:endParaRPr lang="fi-FI"/>
          </a:p>
        </p:txBody>
      </p:sp>
    </p:spTree>
    <p:extLst>
      <p:ext uri="{BB962C8B-B14F-4D97-AF65-F5344CB8AC3E}">
        <p14:creationId xmlns:p14="http://schemas.microsoft.com/office/powerpoint/2010/main" val="311431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8" name="Rectangle 6"/>
          <p:cNvSpPr>
            <a:spLocks noGrp="1" noChangeArrowheads="1"/>
          </p:cNvSpPr>
          <p:nvPr>
            <p:ph type="dt" sz="half" idx="11"/>
          </p:nvPr>
        </p:nvSpPr>
        <p:spPr>
          <a:ln/>
        </p:spPr>
        <p:txBody>
          <a:bodyPr/>
          <a:lstStyle>
            <a:lvl1pPr>
              <a:defRPr/>
            </a:lvl1pPr>
          </a:lstStyle>
          <a:p>
            <a:pPr>
              <a:defRPr/>
            </a:pPr>
            <a:endParaRPr lang="fi-FI"/>
          </a:p>
        </p:txBody>
      </p:sp>
      <p:sp>
        <p:nvSpPr>
          <p:cNvPr id="9" name="Rectangle 7"/>
          <p:cNvSpPr>
            <a:spLocks noGrp="1" noChangeArrowheads="1"/>
          </p:cNvSpPr>
          <p:nvPr>
            <p:ph type="sldNum" sz="quarter" idx="12"/>
          </p:nvPr>
        </p:nvSpPr>
        <p:spPr>
          <a:ln/>
        </p:spPr>
        <p:txBody>
          <a:bodyPr/>
          <a:lstStyle>
            <a:lvl1pPr>
              <a:defRPr/>
            </a:lvl1pPr>
          </a:lstStyle>
          <a:p>
            <a:pPr>
              <a:defRPr/>
            </a:pPr>
            <a:fld id="{F6E40CF1-3CF6-4770-A07F-7FBACE08F005}" type="slidenum">
              <a:rPr lang="fi-FI"/>
              <a:pPr>
                <a:defRPr/>
              </a:pPr>
              <a:t>‹#›</a:t>
            </a:fld>
            <a:endParaRPr lang="fi-FI"/>
          </a:p>
        </p:txBody>
      </p:sp>
    </p:spTree>
    <p:extLst>
      <p:ext uri="{BB962C8B-B14F-4D97-AF65-F5344CB8AC3E}">
        <p14:creationId xmlns:p14="http://schemas.microsoft.com/office/powerpoint/2010/main" val="103674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4" name="Rectangle 6"/>
          <p:cNvSpPr>
            <a:spLocks noGrp="1" noChangeArrowheads="1"/>
          </p:cNvSpPr>
          <p:nvPr>
            <p:ph type="dt" sz="half" idx="11"/>
          </p:nvPr>
        </p:nvSpPr>
        <p:spPr>
          <a:ln/>
        </p:spPr>
        <p:txBody>
          <a:bodyPr/>
          <a:lstStyle>
            <a:lvl1pPr>
              <a:defRPr/>
            </a:lvl1pPr>
          </a:lstStyle>
          <a:p>
            <a:pPr>
              <a:defRPr/>
            </a:pPr>
            <a:endParaRPr lang="fi-FI"/>
          </a:p>
        </p:txBody>
      </p:sp>
      <p:sp>
        <p:nvSpPr>
          <p:cNvPr id="5" name="Rectangle 7"/>
          <p:cNvSpPr>
            <a:spLocks noGrp="1" noChangeArrowheads="1"/>
          </p:cNvSpPr>
          <p:nvPr>
            <p:ph type="sldNum" sz="quarter" idx="12"/>
          </p:nvPr>
        </p:nvSpPr>
        <p:spPr>
          <a:ln/>
        </p:spPr>
        <p:txBody>
          <a:bodyPr/>
          <a:lstStyle>
            <a:lvl1pPr>
              <a:defRPr/>
            </a:lvl1pPr>
          </a:lstStyle>
          <a:p>
            <a:pPr>
              <a:defRPr/>
            </a:pPr>
            <a:fld id="{7B62A54D-9C81-48D9-8138-5EC434C9F9BF}" type="slidenum">
              <a:rPr lang="fi-FI"/>
              <a:pPr>
                <a:defRPr/>
              </a:pPr>
              <a:t>‹#›</a:t>
            </a:fld>
            <a:endParaRPr lang="fi-FI"/>
          </a:p>
        </p:txBody>
      </p:sp>
    </p:spTree>
    <p:extLst>
      <p:ext uri="{BB962C8B-B14F-4D97-AF65-F5344CB8AC3E}">
        <p14:creationId xmlns:p14="http://schemas.microsoft.com/office/powerpoint/2010/main" val="3966269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3" name="Rectangle 6"/>
          <p:cNvSpPr>
            <a:spLocks noGrp="1" noChangeArrowheads="1"/>
          </p:cNvSpPr>
          <p:nvPr>
            <p:ph type="dt" sz="half" idx="11"/>
          </p:nvPr>
        </p:nvSpPr>
        <p:spPr>
          <a:ln/>
        </p:spPr>
        <p:txBody>
          <a:bodyPr/>
          <a:lstStyle>
            <a:lvl1pPr>
              <a:defRPr/>
            </a:lvl1pPr>
          </a:lstStyle>
          <a:p>
            <a:pPr>
              <a:defRPr/>
            </a:pPr>
            <a:endParaRPr lang="fi-FI"/>
          </a:p>
        </p:txBody>
      </p:sp>
      <p:sp>
        <p:nvSpPr>
          <p:cNvPr id="4" name="Rectangle 7"/>
          <p:cNvSpPr>
            <a:spLocks noGrp="1" noChangeArrowheads="1"/>
          </p:cNvSpPr>
          <p:nvPr>
            <p:ph type="sldNum" sz="quarter" idx="12"/>
          </p:nvPr>
        </p:nvSpPr>
        <p:spPr>
          <a:ln/>
        </p:spPr>
        <p:txBody>
          <a:bodyPr/>
          <a:lstStyle>
            <a:lvl1pPr>
              <a:defRPr/>
            </a:lvl1pPr>
          </a:lstStyle>
          <a:p>
            <a:pPr>
              <a:defRPr/>
            </a:pPr>
            <a:fld id="{892E805B-5BDD-4B28-AD70-6267670023A5}" type="slidenum">
              <a:rPr lang="fi-FI"/>
              <a:pPr>
                <a:defRPr/>
              </a:pPr>
              <a:t>‹#›</a:t>
            </a:fld>
            <a:endParaRPr lang="fi-FI"/>
          </a:p>
        </p:txBody>
      </p:sp>
    </p:spTree>
    <p:extLst>
      <p:ext uri="{BB962C8B-B14F-4D97-AF65-F5344CB8AC3E}">
        <p14:creationId xmlns:p14="http://schemas.microsoft.com/office/powerpoint/2010/main" val="2528335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789BDEDC-E81F-4238-9D23-39BD562B66A7}" type="slidenum">
              <a:rPr lang="fi-FI"/>
              <a:pPr>
                <a:defRPr/>
              </a:pPr>
              <a:t>‹#›</a:t>
            </a:fld>
            <a:endParaRPr lang="fi-FI"/>
          </a:p>
        </p:txBody>
      </p:sp>
    </p:spTree>
    <p:extLst>
      <p:ext uri="{BB962C8B-B14F-4D97-AF65-F5344CB8AC3E}">
        <p14:creationId xmlns:p14="http://schemas.microsoft.com/office/powerpoint/2010/main" val="296073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84E8E9C6-21E3-4962-A7D5-77297A6AF30F}" type="slidenum">
              <a:rPr lang="fi-FI"/>
              <a:pPr>
                <a:defRPr/>
              </a:pPr>
              <a:t>‹#›</a:t>
            </a:fld>
            <a:endParaRPr lang="fi-FI"/>
          </a:p>
        </p:txBody>
      </p:sp>
    </p:spTree>
    <p:extLst>
      <p:ext uri="{BB962C8B-B14F-4D97-AF65-F5344CB8AC3E}">
        <p14:creationId xmlns:p14="http://schemas.microsoft.com/office/powerpoint/2010/main" val="3490234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9658D501-C388-41B4-8B3B-5AB7D3DBB771}" type="slidenum">
              <a:rPr lang="fi-FI"/>
              <a:pPr>
                <a:defRPr/>
              </a:pPr>
              <a:t>‹#›</a:t>
            </a:fld>
            <a:endParaRPr lang="fi-FI"/>
          </a:p>
        </p:txBody>
      </p:sp>
    </p:spTree>
    <p:extLst>
      <p:ext uri="{BB962C8B-B14F-4D97-AF65-F5344CB8AC3E}">
        <p14:creationId xmlns:p14="http://schemas.microsoft.com/office/powerpoint/2010/main" val="3034635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1DB7FA25-AC8B-4D40-A6FE-F66F98E84784}" type="slidenum">
              <a:rPr lang="fi-FI"/>
              <a:pPr>
                <a:defRPr/>
              </a:pPr>
              <a:t>‹#›</a:t>
            </a:fld>
            <a:endParaRPr lang="fi-FI"/>
          </a:p>
        </p:txBody>
      </p:sp>
    </p:spTree>
    <p:extLst>
      <p:ext uri="{BB962C8B-B14F-4D97-AF65-F5344CB8AC3E}">
        <p14:creationId xmlns:p14="http://schemas.microsoft.com/office/powerpoint/2010/main" val="813620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695950" y="708025"/>
            <a:ext cx="1619250" cy="5334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708025"/>
            <a:ext cx="4705350" cy="5334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8D1A35B1-9D01-43A8-8588-A2BFAC0B4F85}" type="slidenum">
              <a:rPr lang="fi-FI"/>
              <a:pPr>
                <a:defRPr/>
              </a:pPr>
              <a:t>‹#›</a:t>
            </a:fld>
            <a:endParaRPr lang="fi-FI"/>
          </a:p>
        </p:txBody>
      </p:sp>
    </p:spTree>
    <p:extLst>
      <p:ext uri="{BB962C8B-B14F-4D97-AF65-F5344CB8AC3E}">
        <p14:creationId xmlns:p14="http://schemas.microsoft.com/office/powerpoint/2010/main" val="2873661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Kansiotsikkosivu">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08575" y="2679700"/>
            <a:ext cx="405288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3" y="579438"/>
            <a:ext cx="25479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2" name="Title 1"/>
          <p:cNvSpPr>
            <a:spLocks noGrp="1"/>
          </p:cNvSpPr>
          <p:nvPr>
            <p:ph type="ctrTitle"/>
          </p:nvPr>
        </p:nvSpPr>
        <p:spPr>
          <a:xfrm>
            <a:off x="685800" y="1823503"/>
            <a:ext cx="7298267" cy="1470025"/>
          </a:xfrm>
        </p:spPr>
        <p:txBody>
          <a:bodyPr lIns="0" anchor="b"/>
          <a:lstStyle>
            <a:lvl1pPr algn="l">
              <a:defRPr sz="3200"/>
            </a:lvl1pPr>
          </a:lstStyle>
          <a:p>
            <a:r>
              <a:rPr lang="fi-FI" noProof="0" smtClean="0"/>
              <a:t>Muokkaa perustyyl. napsautt.</a:t>
            </a:r>
            <a:endParaRPr lang="fi-FI" noProof="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a:p>
        </p:txBody>
      </p:sp>
    </p:spTree>
    <p:extLst>
      <p:ext uri="{BB962C8B-B14F-4D97-AF65-F5344CB8AC3E}">
        <p14:creationId xmlns:p14="http://schemas.microsoft.com/office/powerpoint/2010/main" val="2158193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Väliotsikkosivu-1">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2413" y="3797300"/>
            <a:ext cx="381158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6"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988830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Väliotsikkosivu kuvalla-1">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922789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Väliotsikkosivu kuvalla-2">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994927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Väliotsikkosivu kuvalla-3">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104800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Väliotsikkosivu kuvalla-4">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481290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5_Väliotsikkosivu kuvalla-5">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40196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8367686E-8374-45F2-8194-854B1C6F5B30}" type="slidenum">
              <a:rPr lang="fi-FI"/>
              <a:pPr>
                <a:defRPr/>
              </a:pPr>
              <a:t>‹#›</a:t>
            </a:fld>
            <a:endParaRPr lang="fi-FI"/>
          </a:p>
        </p:txBody>
      </p:sp>
    </p:spTree>
    <p:extLst>
      <p:ext uri="{BB962C8B-B14F-4D97-AF65-F5344CB8AC3E}">
        <p14:creationId xmlns:p14="http://schemas.microsoft.com/office/powerpoint/2010/main" val="2555269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6_Väliotsikkosivu kuvalla-6">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913434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7_Väliotsikkosivu kuvalla-7">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713299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4_Väliotsikkosivu-3">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128314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otsikko- ja sisältösivu-1">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fi-FI" smtClean="0"/>
              <a:t>25.8.2015</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3481590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_otsikko- ja sisältösivu-4">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800">
                <a:solidFill>
                  <a:srgbClr val="002E63"/>
                </a:solidFill>
                <a:latin typeface="Verdana"/>
                <a:cs typeface="+mn-cs"/>
              </a:defRPr>
            </a:lvl1pPr>
          </a:lstStyle>
          <a:p>
            <a:pPr>
              <a:defRPr/>
            </a:pPr>
            <a:r>
              <a:rPr lang="fi-FI" smtClean="0"/>
              <a:t>25.8.2015</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173360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a:xfrm>
            <a:off x="696913" y="4406900"/>
            <a:ext cx="7772400" cy="1362075"/>
          </a:xfrm>
        </p:spPr>
        <p:txBody>
          <a:bodyPr lIns="0" rIns="0" anchor="t"/>
          <a:lstStyle>
            <a:lvl1pPr algn="l">
              <a:defRPr sz="3200" b="1" cap="none"/>
            </a:lvl1pPr>
          </a:lstStyle>
          <a:p>
            <a:r>
              <a:rPr lang="fi-FI" smtClean="0"/>
              <a:t>Muokkaa perustyyl. napsautt.</a:t>
            </a:r>
            <a:endParaRPr lang="fi-FI" dirty="0"/>
          </a:p>
        </p:txBody>
      </p:sp>
      <p:sp>
        <p:nvSpPr>
          <p:cNvPr id="3" name="Text Placeholder 2"/>
          <p:cNvSpPr>
            <a:spLocks noGrp="1"/>
          </p:cNvSpPr>
          <p:nvPr>
            <p:ph type="body" idx="1"/>
          </p:nvPr>
        </p:nvSpPr>
        <p:spPr>
          <a:xfrm>
            <a:off x="696913" y="2906713"/>
            <a:ext cx="7772400" cy="1500187"/>
          </a:xfrm>
        </p:spPr>
        <p:txBody>
          <a:bodyPr anchor="b"/>
          <a:lstStyle>
            <a:lvl1pPr marL="0" indent="0">
              <a:buNone/>
              <a:defRPr sz="2000">
                <a:solidFill>
                  <a:srgbClr val="00A6D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9"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0"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fi-FI" smtClean="0"/>
              <a:t>25.8.2015</a:t>
            </a:r>
            <a:endParaRPr lang="fi-FI" dirty="0"/>
          </a:p>
        </p:txBody>
      </p:sp>
      <p:sp>
        <p:nvSpPr>
          <p:cNvPr id="11"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534244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fi-FI" smtClean="0"/>
              <a:t>25.8.2015</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642201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7" name="Rectangle 12"/>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8" name="Picture 1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8"/>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0" name="TextBox 19"/>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1" name="TextBox 20"/>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3"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fi-FI" smtClean="0"/>
              <a:t>25.8.2015</a:t>
            </a:r>
            <a:endParaRPr lang="fi-FI" dirty="0"/>
          </a:p>
        </p:txBody>
      </p:sp>
      <p:sp>
        <p:nvSpPr>
          <p:cNvPr id="14"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3514388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3" name="Rectangle 8"/>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4" name="Picture 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Tree>
    <p:extLst>
      <p:ext uri="{BB962C8B-B14F-4D97-AF65-F5344CB8AC3E}">
        <p14:creationId xmlns:p14="http://schemas.microsoft.com/office/powerpoint/2010/main" val="1321852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7"/>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3" name="Picture 4"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60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1529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DA8DCC2A-12BB-4938-BDB9-3E097AA04C2B}" type="slidenum">
              <a:rPr lang="fi-FI"/>
              <a:pPr>
                <a:defRPr/>
              </a:pPr>
              <a:t>‹#›</a:t>
            </a:fld>
            <a:endParaRPr lang="fi-FI"/>
          </a:p>
        </p:txBody>
      </p:sp>
    </p:spTree>
    <p:extLst>
      <p:ext uri="{BB962C8B-B14F-4D97-AF65-F5344CB8AC3E}">
        <p14:creationId xmlns:p14="http://schemas.microsoft.com/office/powerpoint/2010/main" val="2179604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a:xfrm>
            <a:off x="687388" y="273050"/>
            <a:ext cx="2970212" cy="1162050"/>
          </a:xfrm>
        </p:spPr>
        <p:txBody>
          <a:bodyPr lIns="0" tIns="0"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3746500" y="273050"/>
            <a:ext cx="4711700" cy="5853113"/>
          </a:xfrm>
        </p:spPr>
        <p:txBody>
          <a:bodyPr/>
          <a:lstStyle>
            <a:lvl1pPr>
              <a:defRPr sz="24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xt Placeholder 3"/>
          <p:cNvSpPr>
            <a:spLocks noGrp="1"/>
          </p:cNvSpPr>
          <p:nvPr>
            <p:ph type="body" sz="half" idx="2"/>
          </p:nvPr>
        </p:nvSpPr>
        <p:spPr>
          <a:xfrm>
            <a:off x="687388" y="1435100"/>
            <a:ext cx="29702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fi-FI" smtClean="0"/>
              <a:t>25.8.2015</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264292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a:xfrm>
            <a:off x="687388" y="4749800"/>
            <a:ext cx="5486400" cy="566738"/>
          </a:xfrm>
        </p:spPr>
        <p:txBody>
          <a:bodyPr lIns="0" tIns="0"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687388" y="561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xt Placeholder 3"/>
          <p:cNvSpPr>
            <a:spLocks noGrp="1"/>
          </p:cNvSpPr>
          <p:nvPr>
            <p:ph type="body" sz="half" idx="2"/>
          </p:nvPr>
        </p:nvSpPr>
        <p:spPr>
          <a:xfrm>
            <a:off x="687388" y="5316538"/>
            <a:ext cx="5486400" cy="804862"/>
          </a:xfrm>
        </p:spPr>
        <p:txBody>
          <a:bodyPr/>
          <a:lstStyle>
            <a:lvl1pPr marL="0" indent="0">
              <a:buNone/>
              <a:defRPr sz="1400">
                <a:solidFill>
                  <a:srgbClr val="00A6D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fi-FI" smtClean="0"/>
              <a:t>25.8.2015</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896238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Date Placeholder 3"/>
          <p:cNvSpPr txBox="1">
            <a:spLocks/>
          </p:cNvSpPr>
          <p:nvPr userDrawn="1"/>
        </p:nvSpPr>
        <p:spPr>
          <a:xfrm>
            <a:off x="2908300" y="6604000"/>
            <a:ext cx="904875" cy="265113"/>
          </a:xfrm>
          <a:prstGeom prst="rect">
            <a:avLst/>
          </a:prstGeom>
        </p:spPr>
        <p:txBody>
          <a:bodyPr lIns="0" tIns="0" rIns="0" bIns="0" anchor="ctr"/>
          <a:lstStyle>
            <a:lvl1pPr algn="ctr">
              <a:defRPr sz="1100">
                <a:solidFill>
                  <a:schemeClr val="accent1"/>
                </a:solidFill>
              </a:defRPr>
            </a:lvl1pPr>
          </a:lstStyle>
          <a:p>
            <a:pPr defTabSz="457200" fontAlgn="auto">
              <a:spcBef>
                <a:spcPts val="0"/>
              </a:spcBef>
              <a:spcAft>
                <a:spcPts val="0"/>
              </a:spcAft>
              <a:defRPr/>
            </a:pPr>
            <a:r>
              <a:rPr lang="fi-FI" smtClean="0">
                <a:solidFill>
                  <a:srgbClr val="002E63"/>
                </a:solidFill>
                <a:latin typeface="Verdana"/>
                <a:cs typeface="+mn-cs"/>
              </a:rPr>
              <a:t>5.4.2011</a:t>
            </a:r>
            <a:endParaRPr lang="fi-FI">
              <a:solidFill>
                <a:srgbClr val="002E63"/>
              </a:solidFill>
              <a:latin typeface="Verdana"/>
              <a:cs typeface="+mn-cs"/>
            </a:endParaRPr>
          </a:p>
        </p:txBody>
      </p:sp>
      <p:sp>
        <p:nvSpPr>
          <p:cNvPr id="10" name="Footer Placeholder 4"/>
          <p:cNvSpPr txBox="1">
            <a:spLocks/>
          </p:cNvSpPr>
          <p:nvPr userDrawn="1"/>
        </p:nvSpPr>
        <p:spPr>
          <a:xfrm>
            <a:off x="3922713" y="6604000"/>
            <a:ext cx="3095625" cy="265113"/>
          </a:xfrm>
          <a:prstGeom prst="rect">
            <a:avLst/>
          </a:prstGeom>
        </p:spPr>
        <p:txBody>
          <a:bodyPr lIns="0" tIns="0" rIns="0" bIns="0" anchor="ctr"/>
          <a:lstStyle>
            <a:lvl1pPr algn="l">
              <a:defRPr sz="1100">
                <a:solidFill>
                  <a:schemeClr val="accent1"/>
                </a:solidFill>
              </a:defRPr>
            </a:lvl1pPr>
          </a:lstStyle>
          <a:p>
            <a:pPr defTabSz="457200" fontAlgn="auto">
              <a:spcBef>
                <a:spcPts val="0"/>
              </a:spcBef>
              <a:spcAft>
                <a:spcPts val="0"/>
              </a:spcAft>
              <a:defRPr/>
            </a:pPr>
            <a:r>
              <a:rPr lang="en-US" smtClean="0">
                <a:solidFill>
                  <a:srgbClr val="002E63"/>
                </a:solidFill>
                <a:latin typeface="Verdana"/>
                <a:cs typeface="+mn-cs"/>
              </a:rPr>
              <a:t>etunimi sukunimi Titteli | Tapahtuma</a:t>
            </a:r>
            <a:endParaRPr lang="fi-FI" dirty="0" smtClean="0">
              <a:solidFill>
                <a:srgbClr val="002E63"/>
              </a:solidFill>
              <a:latin typeface="Verdana"/>
              <a:cs typeface="+mn-cs"/>
            </a:endParaRPr>
          </a:p>
        </p:txBody>
      </p:sp>
      <p:sp>
        <p:nvSpPr>
          <p:cNvPr id="11" name="TextBox 20"/>
          <p:cNvSpPr txBox="1">
            <a:spLocks noChangeArrowheads="1"/>
          </p:cNvSpPr>
          <p:nvPr userDrawn="1"/>
        </p:nvSpPr>
        <p:spPr bwMode="auto">
          <a:xfrm>
            <a:off x="3833813"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2" name="TextBox 27"/>
          <p:cNvSpPr txBox="1">
            <a:spLocks noChangeArrowheads="1"/>
          </p:cNvSpPr>
          <p:nvPr userDrawn="1"/>
        </p:nvSpPr>
        <p:spPr bwMode="auto">
          <a:xfrm>
            <a:off x="281305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3" name="TextBox 28"/>
          <p:cNvSpPr txBox="1">
            <a:spLocks noChangeArrowheads="1"/>
          </p:cNvSpPr>
          <p:nvPr userDrawn="1"/>
        </p:nvSpPr>
        <p:spPr bwMode="auto">
          <a:xfrm>
            <a:off x="236220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5"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fi-FI" smtClean="0"/>
              <a:t>25.8.2015</a:t>
            </a:r>
            <a:endParaRPr lang="fi-FI" dirty="0"/>
          </a:p>
        </p:txBody>
      </p:sp>
      <p:sp>
        <p:nvSpPr>
          <p:cNvPr id="16"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73790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450" y="274638"/>
            <a:ext cx="3698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1828800" cy="5851525"/>
          </a:xfrm>
        </p:spPr>
        <p:txBody>
          <a:bodyPr vert="eaVert" lIns="0" tIns="0" rIns="0" anchor="b"/>
          <a:lstStyle>
            <a:lvl1pPr algn="l">
              <a:defRPr sz="3200"/>
            </a:lvl1pPr>
          </a:lstStyle>
          <a:p>
            <a:r>
              <a:rPr lang="fi-FI" smtClean="0"/>
              <a:t>Muokkaa perustyyl. napsautt.</a:t>
            </a:r>
            <a:endParaRPr lang="fi-FI" dirty="0"/>
          </a:p>
        </p:txBody>
      </p:sp>
      <p:sp>
        <p:nvSpPr>
          <p:cNvPr id="3" name="Vertical Text Placeholder 2"/>
          <p:cNvSpPr>
            <a:spLocks noGrp="1"/>
          </p:cNvSpPr>
          <p:nvPr>
            <p:ph type="body" orient="vert" idx="1"/>
          </p:nvPr>
        </p:nvSpPr>
        <p:spPr>
          <a:xfrm>
            <a:off x="685800" y="274638"/>
            <a:ext cx="57912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296263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8" name="Rectangle 6"/>
          <p:cNvSpPr>
            <a:spLocks noGrp="1" noChangeArrowheads="1"/>
          </p:cNvSpPr>
          <p:nvPr>
            <p:ph type="dt" sz="half" idx="11"/>
          </p:nvPr>
        </p:nvSpPr>
        <p:spPr>
          <a:ln/>
        </p:spPr>
        <p:txBody>
          <a:bodyPr/>
          <a:lstStyle>
            <a:lvl1pPr>
              <a:defRPr/>
            </a:lvl1pPr>
          </a:lstStyle>
          <a:p>
            <a:pPr>
              <a:defRPr/>
            </a:pPr>
            <a:endParaRPr lang="fi-FI"/>
          </a:p>
        </p:txBody>
      </p:sp>
      <p:sp>
        <p:nvSpPr>
          <p:cNvPr id="9" name="Rectangle 7"/>
          <p:cNvSpPr>
            <a:spLocks noGrp="1" noChangeArrowheads="1"/>
          </p:cNvSpPr>
          <p:nvPr>
            <p:ph type="sldNum" sz="quarter" idx="12"/>
          </p:nvPr>
        </p:nvSpPr>
        <p:spPr>
          <a:ln/>
        </p:spPr>
        <p:txBody>
          <a:bodyPr/>
          <a:lstStyle>
            <a:lvl1pPr>
              <a:defRPr/>
            </a:lvl1pPr>
          </a:lstStyle>
          <a:p>
            <a:pPr>
              <a:defRPr/>
            </a:pPr>
            <a:fld id="{7A98BA95-2B22-4354-9F56-CB5C11D03DAB}" type="slidenum">
              <a:rPr lang="fi-FI"/>
              <a:pPr>
                <a:defRPr/>
              </a:pPr>
              <a:t>‹#›</a:t>
            </a:fld>
            <a:endParaRPr lang="fi-FI"/>
          </a:p>
        </p:txBody>
      </p:sp>
    </p:spTree>
    <p:extLst>
      <p:ext uri="{BB962C8B-B14F-4D97-AF65-F5344CB8AC3E}">
        <p14:creationId xmlns:p14="http://schemas.microsoft.com/office/powerpoint/2010/main" val="270109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4" name="Rectangle 6"/>
          <p:cNvSpPr>
            <a:spLocks noGrp="1" noChangeArrowheads="1"/>
          </p:cNvSpPr>
          <p:nvPr>
            <p:ph type="dt" sz="half" idx="11"/>
          </p:nvPr>
        </p:nvSpPr>
        <p:spPr>
          <a:ln/>
        </p:spPr>
        <p:txBody>
          <a:bodyPr/>
          <a:lstStyle>
            <a:lvl1pPr>
              <a:defRPr/>
            </a:lvl1pPr>
          </a:lstStyle>
          <a:p>
            <a:pPr>
              <a:defRPr/>
            </a:pPr>
            <a:endParaRPr lang="fi-FI"/>
          </a:p>
        </p:txBody>
      </p:sp>
      <p:sp>
        <p:nvSpPr>
          <p:cNvPr id="5" name="Rectangle 7"/>
          <p:cNvSpPr>
            <a:spLocks noGrp="1" noChangeArrowheads="1"/>
          </p:cNvSpPr>
          <p:nvPr>
            <p:ph type="sldNum" sz="quarter" idx="12"/>
          </p:nvPr>
        </p:nvSpPr>
        <p:spPr>
          <a:ln/>
        </p:spPr>
        <p:txBody>
          <a:bodyPr/>
          <a:lstStyle>
            <a:lvl1pPr>
              <a:defRPr/>
            </a:lvl1pPr>
          </a:lstStyle>
          <a:p>
            <a:pPr>
              <a:defRPr/>
            </a:pPr>
            <a:fld id="{D8694E5A-8CDD-48AA-BB39-1F5A45F34CA8}" type="slidenum">
              <a:rPr lang="fi-FI"/>
              <a:pPr>
                <a:defRPr/>
              </a:pPr>
              <a:t>‹#›</a:t>
            </a:fld>
            <a:endParaRPr lang="fi-FI"/>
          </a:p>
        </p:txBody>
      </p:sp>
    </p:spTree>
    <p:extLst>
      <p:ext uri="{BB962C8B-B14F-4D97-AF65-F5344CB8AC3E}">
        <p14:creationId xmlns:p14="http://schemas.microsoft.com/office/powerpoint/2010/main" val="184108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3" name="Rectangle 6"/>
          <p:cNvSpPr>
            <a:spLocks noGrp="1" noChangeArrowheads="1"/>
          </p:cNvSpPr>
          <p:nvPr>
            <p:ph type="dt" sz="half" idx="11"/>
          </p:nvPr>
        </p:nvSpPr>
        <p:spPr>
          <a:ln/>
        </p:spPr>
        <p:txBody>
          <a:bodyPr/>
          <a:lstStyle>
            <a:lvl1pPr>
              <a:defRPr/>
            </a:lvl1pPr>
          </a:lstStyle>
          <a:p>
            <a:pPr>
              <a:defRPr/>
            </a:pPr>
            <a:endParaRPr lang="fi-FI"/>
          </a:p>
        </p:txBody>
      </p:sp>
      <p:sp>
        <p:nvSpPr>
          <p:cNvPr id="4" name="Rectangle 7"/>
          <p:cNvSpPr>
            <a:spLocks noGrp="1" noChangeArrowheads="1"/>
          </p:cNvSpPr>
          <p:nvPr>
            <p:ph type="sldNum" sz="quarter" idx="12"/>
          </p:nvPr>
        </p:nvSpPr>
        <p:spPr>
          <a:ln/>
        </p:spPr>
        <p:txBody>
          <a:bodyPr/>
          <a:lstStyle>
            <a:lvl1pPr>
              <a:defRPr/>
            </a:lvl1pPr>
          </a:lstStyle>
          <a:p>
            <a:pPr>
              <a:defRPr/>
            </a:pPr>
            <a:fld id="{9BB893AB-A313-43B7-A0E3-77EDF9224A86}" type="slidenum">
              <a:rPr lang="fi-FI"/>
              <a:pPr>
                <a:defRPr/>
              </a:pPr>
              <a:t>‹#›</a:t>
            </a:fld>
            <a:endParaRPr lang="fi-FI"/>
          </a:p>
        </p:txBody>
      </p:sp>
    </p:spTree>
    <p:extLst>
      <p:ext uri="{BB962C8B-B14F-4D97-AF65-F5344CB8AC3E}">
        <p14:creationId xmlns:p14="http://schemas.microsoft.com/office/powerpoint/2010/main" val="415470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64B7A83D-551F-4688-96B1-C7412C8B1D5C}" type="slidenum">
              <a:rPr lang="fi-FI"/>
              <a:pPr>
                <a:defRPr/>
              </a:pPr>
              <a:t>‹#›</a:t>
            </a:fld>
            <a:endParaRPr lang="fi-FI"/>
          </a:p>
        </p:txBody>
      </p:sp>
    </p:spTree>
    <p:extLst>
      <p:ext uri="{BB962C8B-B14F-4D97-AF65-F5344CB8AC3E}">
        <p14:creationId xmlns:p14="http://schemas.microsoft.com/office/powerpoint/2010/main" val="212302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25.8.2015</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47774975-A501-41D0-8D0A-AE1BA5642375}" type="slidenum">
              <a:rPr lang="fi-FI"/>
              <a:pPr>
                <a:defRPr/>
              </a:pPr>
              <a:t>‹#›</a:t>
            </a:fld>
            <a:endParaRPr lang="fi-FI"/>
          </a:p>
        </p:txBody>
      </p:sp>
    </p:spTree>
    <p:extLst>
      <p:ext uri="{BB962C8B-B14F-4D97-AF65-F5344CB8AC3E}">
        <p14:creationId xmlns:p14="http://schemas.microsoft.com/office/powerpoint/2010/main" val="3502817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KL_jatkosivu"/>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7700" y="0"/>
            <a:ext cx="84963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2" descr="Kuntaliitto_pc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0700" y="5876925"/>
            <a:ext cx="24225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title"/>
          </p:nvPr>
        </p:nvSpPr>
        <p:spPr bwMode="auto">
          <a:xfrm>
            <a:off x="838200" y="708025"/>
            <a:ext cx="6477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smtClean="0"/>
              <a:t>Muokkaa perustyyl. napsautt.</a:t>
            </a:r>
          </a:p>
        </p:txBody>
      </p:sp>
      <p:sp>
        <p:nvSpPr>
          <p:cNvPr id="1029" name="Rectangle 4"/>
          <p:cNvSpPr>
            <a:spLocks noGrp="1" noChangeArrowheads="1"/>
          </p:cNvSpPr>
          <p:nvPr>
            <p:ph type="body" idx="1"/>
          </p:nvPr>
        </p:nvSpPr>
        <p:spPr bwMode="auto">
          <a:xfrm>
            <a:off x="838200" y="2079625"/>
            <a:ext cx="6477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101" name="Rectangle 5"/>
          <p:cNvSpPr>
            <a:spLocks noGrp="1" noChangeArrowheads="1"/>
          </p:cNvSpPr>
          <p:nvPr>
            <p:ph type="ftr" sz="quarter" idx="3"/>
          </p:nvPr>
        </p:nvSpPr>
        <p:spPr bwMode="black">
          <a:xfrm>
            <a:off x="4549775" y="6553200"/>
            <a:ext cx="1800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6D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r>
              <a:rPr lang="fi-FI" smtClean="0"/>
              <a:t>25.8.2015</a:t>
            </a:r>
            <a:endParaRPr lang="fi-FI"/>
          </a:p>
        </p:txBody>
      </p:sp>
      <p:sp>
        <p:nvSpPr>
          <p:cNvPr id="4102" name="Rectangle 6"/>
          <p:cNvSpPr>
            <a:spLocks noGrp="1" noChangeArrowheads="1"/>
          </p:cNvSpPr>
          <p:nvPr>
            <p:ph type="dt" sz="half" idx="2"/>
          </p:nvPr>
        </p:nvSpPr>
        <p:spPr bwMode="white">
          <a:xfrm>
            <a:off x="7181850" y="6553200"/>
            <a:ext cx="10795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endParaRPr lang="fi-FI"/>
          </a:p>
        </p:txBody>
      </p:sp>
      <p:sp>
        <p:nvSpPr>
          <p:cNvPr id="4103" name="Rectangle 7"/>
          <p:cNvSpPr>
            <a:spLocks noGrp="1" noChangeArrowheads="1"/>
          </p:cNvSpPr>
          <p:nvPr>
            <p:ph type="sldNum" sz="quarter" idx="4"/>
          </p:nvPr>
        </p:nvSpPr>
        <p:spPr bwMode="white">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0000" bIns="0" numCol="1" anchor="t" anchorCtr="0" compatLnSpc="1">
            <a:prstTxWarp prst="textNoShape">
              <a:avLst/>
            </a:prstTxWarp>
          </a:bodyPr>
          <a:lstStyle>
            <a:lvl1pPr algn="r">
              <a:defRPr>
                <a:solidFill>
                  <a:schemeClr val="accent1"/>
                </a:solidFill>
                <a:cs typeface="+mn-cs"/>
              </a:defRPr>
            </a:lvl1pPr>
          </a:lstStyle>
          <a:p>
            <a:pPr>
              <a:defRPr/>
            </a:pPr>
            <a:fld id="{B52D336E-DF80-4747-AEF0-315572594E8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442"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hf sldNum="0" hdr="0" dt="0"/>
  <p:txStyles>
    <p:titleStyle>
      <a:lvl1pPr algn="l" rtl="0" eaLnBrk="0" fontAlgn="base" hangingPunct="0">
        <a:lnSpc>
          <a:spcPct val="110000"/>
        </a:lnSpc>
        <a:spcBef>
          <a:spcPct val="0"/>
        </a:spcBef>
        <a:spcAft>
          <a:spcPct val="0"/>
        </a:spcAft>
        <a:defRPr sz="2400" b="1">
          <a:solidFill>
            <a:schemeClr val="tx1"/>
          </a:solidFill>
          <a:latin typeface="+mj-lt"/>
          <a:ea typeface="+mj-ea"/>
          <a:cs typeface="+mj-cs"/>
        </a:defRPr>
      </a:lvl1pPr>
      <a:lvl2pPr algn="l" rtl="0" eaLnBrk="0" fontAlgn="base" hangingPunct="0">
        <a:lnSpc>
          <a:spcPct val="110000"/>
        </a:lnSpc>
        <a:spcBef>
          <a:spcPct val="0"/>
        </a:spcBef>
        <a:spcAft>
          <a:spcPct val="0"/>
        </a:spcAft>
        <a:defRPr sz="2400" b="1">
          <a:solidFill>
            <a:schemeClr val="tx1"/>
          </a:solidFill>
          <a:latin typeface="Verdana" pitchFamily="34" charset="0"/>
        </a:defRPr>
      </a:lvl2pPr>
      <a:lvl3pPr algn="l" rtl="0" eaLnBrk="0" fontAlgn="base" hangingPunct="0">
        <a:lnSpc>
          <a:spcPct val="110000"/>
        </a:lnSpc>
        <a:spcBef>
          <a:spcPct val="0"/>
        </a:spcBef>
        <a:spcAft>
          <a:spcPct val="0"/>
        </a:spcAft>
        <a:defRPr sz="2400" b="1">
          <a:solidFill>
            <a:schemeClr val="tx1"/>
          </a:solidFill>
          <a:latin typeface="Verdana" pitchFamily="34" charset="0"/>
        </a:defRPr>
      </a:lvl3pPr>
      <a:lvl4pPr algn="l" rtl="0" eaLnBrk="0" fontAlgn="base" hangingPunct="0">
        <a:lnSpc>
          <a:spcPct val="110000"/>
        </a:lnSpc>
        <a:spcBef>
          <a:spcPct val="0"/>
        </a:spcBef>
        <a:spcAft>
          <a:spcPct val="0"/>
        </a:spcAft>
        <a:defRPr sz="2400" b="1">
          <a:solidFill>
            <a:schemeClr val="tx1"/>
          </a:solidFill>
          <a:latin typeface="Verdana" pitchFamily="34" charset="0"/>
        </a:defRPr>
      </a:lvl4pPr>
      <a:lvl5pPr algn="l" rtl="0" eaLnBrk="0" fontAlgn="base" hangingPunct="0">
        <a:lnSpc>
          <a:spcPct val="110000"/>
        </a:lnSpc>
        <a:spcBef>
          <a:spcPct val="0"/>
        </a:spcBef>
        <a:spcAft>
          <a:spcPct val="0"/>
        </a:spcAft>
        <a:defRPr sz="2400" b="1">
          <a:solidFill>
            <a:schemeClr val="tx1"/>
          </a:solidFill>
          <a:latin typeface="Verdana" pitchFamily="34" charset="0"/>
        </a:defRPr>
      </a:lvl5pPr>
      <a:lvl6pPr marL="457200" algn="l" rtl="0" fontAlgn="base">
        <a:lnSpc>
          <a:spcPct val="110000"/>
        </a:lnSpc>
        <a:spcBef>
          <a:spcPct val="0"/>
        </a:spcBef>
        <a:spcAft>
          <a:spcPct val="0"/>
        </a:spcAft>
        <a:defRPr sz="2400" b="1">
          <a:solidFill>
            <a:schemeClr val="tx1"/>
          </a:solidFill>
          <a:latin typeface="Verdana" pitchFamily="34" charset="0"/>
        </a:defRPr>
      </a:lvl6pPr>
      <a:lvl7pPr marL="914400" algn="l" rtl="0" fontAlgn="base">
        <a:lnSpc>
          <a:spcPct val="110000"/>
        </a:lnSpc>
        <a:spcBef>
          <a:spcPct val="0"/>
        </a:spcBef>
        <a:spcAft>
          <a:spcPct val="0"/>
        </a:spcAft>
        <a:defRPr sz="2400" b="1">
          <a:solidFill>
            <a:schemeClr val="tx1"/>
          </a:solidFill>
          <a:latin typeface="Verdana" pitchFamily="34" charset="0"/>
        </a:defRPr>
      </a:lvl7pPr>
      <a:lvl8pPr marL="1371600" algn="l" rtl="0" fontAlgn="base">
        <a:lnSpc>
          <a:spcPct val="110000"/>
        </a:lnSpc>
        <a:spcBef>
          <a:spcPct val="0"/>
        </a:spcBef>
        <a:spcAft>
          <a:spcPct val="0"/>
        </a:spcAft>
        <a:defRPr sz="2400" b="1">
          <a:solidFill>
            <a:schemeClr val="tx1"/>
          </a:solidFill>
          <a:latin typeface="Verdana" pitchFamily="34" charset="0"/>
        </a:defRPr>
      </a:lvl8pPr>
      <a:lvl9pPr marL="1828800" algn="l" rtl="0" fontAlgn="base">
        <a:lnSpc>
          <a:spcPct val="110000"/>
        </a:lnSpc>
        <a:spcBef>
          <a:spcPct val="0"/>
        </a:spcBef>
        <a:spcAft>
          <a:spcPct val="0"/>
        </a:spcAft>
        <a:defRPr sz="2400" b="1">
          <a:solidFill>
            <a:schemeClr val="tx1"/>
          </a:solidFill>
          <a:latin typeface="Verdana" pitchFamily="34" charset="0"/>
        </a:defRPr>
      </a:lvl9pPr>
    </p:titleStyle>
    <p:bodyStyle>
      <a:lvl1pPr marL="190500" indent="-190500" algn="l" rtl="0" eaLnBrk="0" fontAlgn="base" hangingPunct="0">
        <a:lnSpc>
          <a:spcPct val="110000"/>
        </a:lnSpc>
        <a:spcBef>
          <a:spcPct val="20000"/>
        </a:spcBef>
        <a:spcAft>
          <a:spcPct val="0"/>
        </a:spcAft>
        <a:buClr>
          <a:schemeClr val="accent1"/>
        </a:buClr>
        <a:buChar char="•"/>
        <a:defRPr>
          <a:solidFill>
            <a:schemeClr val="tx1"/>
          </a:solidFill>
          <a:latin typeface="+mn-lt"/>
          <a:ea typeface="+mn-ea"/>
          <a:cs typeface="+mn-cs"/>
        </a:defRPr>
      </a:lvl1pPr>
      <a:lvl2pPr marL="673100" indent="-190500" algn="l" rtl="0" eaLnBrk="0" fontAlgn="base" hangingPunct="0">
        <a:lnSpc>
          <a:spcPct val="110000"/>
        </a:lnSpc>
        <a:spcBef>
          <a:spcPct val="20000"/>
        </a:spcBef>
        <a:spcAft>
          <a:spcPct val="0"/>
        </a:spcAft>
        <a:buClr>
          <a:schemeClr val="accent1"/>
        </a:buClr>
        <a:buChar char="•"/>
        <a:defRPr>
          <a:solidFill>
            <a:schemeClr val="tx1"/>
          </a:solidFill>
          <a:latin typeface="+mn-lt"/>
        </a:defRPr>
      </a:lvl2pPr>
      <a:lvl3pPr marL="1143000" indent="-184150" algn="l" rtl="0" eaLnBrk="0" fontAlgn="base" hangingPunct="0">
        <a:lnSpc>
          <a:spcPct val="110000"/>
        </a:lnSpc>
        <a:spcBef>
          <a:spcPct val="20000"/>
        </a:spcBef>
        <a:spcAft>
          <a:spcPct val="0"/>
        </a:spcAft>
        <a:buClr>
          <a:schemeClr val="accent1"/>
        </a:buClr>
        <a:buChar char="•"/>
        <a:defRPr sz="1600">
          <a:solidFill>
            <a:schemeClr val="tx1"/>
          </a:solidFill>
          <a:latin typeface="+mn-lt"/>
        </a:defRPr>
      </a:lvl3pPr>
      <a:lvl4pPr marL="1625600" indent="-190500" algn="l" rtl="0" eaLnBrk="0" fontAlgn="base" hangingPunct="0">
        <a:lnSpc>
          <a:spcPct val="110000"/>
        </a:lnSpc>
        <a:spcBef>
          <a:spcPct val="20000"/>
        </a:spcBef>
        <a:spcAft>
          <a:spcPct val="0"/>
        </a:spcAft>
        <a:buClr>
          <a:schemeClr val="accent1"/>
        </a:buClr>
        <a:buChar char="•"/>
        <a:defRPr sz="1600">
          <a:solidFill>
            <a:schemeClr val="tx1"/>
          </a:solidFill>
          <a:latin typeface="+mn-lt"/>
        </a:defRPr>
      </a:lvl4pPr>
      <a:lvl5pPr marL="2093913" indent="-188913" algn="l" rtl="0" eaLnBrk="0" fontAlgn="base" hangingPunct="0">
        <a:lnSpc>
          <a:spcPct val="110000"/>
        </a:lnSpc>
        <a:spcBef>
          <a:spcPct val="20000"/>
        </a:spcBef>
        <a:spcAft>
          <a:spcPct val="0"/>
        </a:spcAft>
        <a:buClr>
          <a:schemeClr val="accent1"/>
        </a:buClr>
        <a:buChar char="•"/>
        <a:defRPr sz="1600">
          <a:solidFill>
            <a:schemeClr val="tx1"/>
          </a:solidFill>
          <a:latin typeface="+mn-lt"/>
        </a:defRPr>
      </a:lvl5pPr>
      <a:lvl6pPr marL="2551113" indent="-188913" algn="l" rtl="0" fontAlgn="base">
        <a:lnSpc>
          <a:spcPct val="110000"/>
        </a:lnSpc>
        <a:spcBef>
          <a:spcPct val="20000"/>
        </a:spcBef>
        <a:spcAft>
          <a:spcPct val="0"/>
        </a:spcAft>
        <a:buClr>
          <a:schemeClr val="accent1"/>
        </a:buClr>
        <a:buChar char="•"/>
        <a:defRPr sz="1600">
          <a:solidFill>
            <a:schemeClr val="tx1"/>
          </a:solidFill>
          <a:latin typeface="+mn-lt"/>
        </a:defRPr>
      </a:lvl6pPr>
      <a:lvl7pPr marL="3008313" indent="-188913" algn="l" rtl="0" fontAlgn="base">
        <a:lnSpc>
          <a:spcPct val="110000"/>
        </a:lnSpc>
        <a:spcBef>
          <a:spcPct val="20000"/>
        </a:spcBef>
        <a:spcAft>
          <a:spcPct val="0"/>
        </a:spcAft>
        <a:buClr>
          <a:schemeClr val="accent1"/>
        </a:buClr>
        <a:buChar char="•"/>
        <a:defRPr sz="1600">
          <a:solidFill>
            <a:schemeClr val="tx1"/>
          </a:solidFill>
          <a:latin typeface="+mn-lt"/>
        </a:defRPr>
      </a:lvl7pPr>
      <a:lvl8pPr marL="3465513" indent="-188913" algn="l" rtl="0" fontAlgn="base">
        <a:lnSpc>
          <a:spcPct val="110000"/>
        </a:lnSpc>
        <a:spcBef>
          <a:spcPct val="20000"/>
        </a:spcBef>
        <a:spcAft>
          <a:spcPct val="0"/>
        </a:spcAft>
        <a:buClr>
          <a:schemeClr val="accent1"/>
        </a:buClr>
        <a:buChar char="•"/>
        <a:defRPr sz="1600">
          <a:solidFill>
            <a:schemeClr val="tx1"/>
          </a:solidFill>
          <a:latin typeface="+mn-lt"/>
        </a:defRPr>
      </a:lvl8pPr>
      <a:lvl9pPr marL="3922713" indent="-188913" algn="l" rtl="0" fontAlgn="base">
        <a:lnSpc>
          <a:spcPct val="110000"/>
        </a:lnSpc>
        <a:spcBef>
          <a:spcPct val="20000"/>
        </a:spcBef>
        <a:spcAft>
          <a:spcPct val="0"/>
        </a:spcAft>
        <a:buClr>
          <a:schemeClr val="accent1"/>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Kuntaliitto_p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0700" y="5876925"/>
            <a:ext cx="24177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838200" y="708025"/>
            <a:ext cx="6477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smtClean="0"/>
              <a:t>Click to edit Master title style</a:t>
            </a:r>
          </a:p>
        </p:txBody>
      </p:sp>
      <p:sp>
        <p:nvSpPr>
          <p:cNvPr id="2052" name="Rectangle 4"/>
          <p:cNvSpPr>
            <a:spLocks noGrp="1" noChangeArrowheads="1"/>
          </p:cNvSpPr>
          <p:nvPr>
            <p:ph type="body" idx="1"/>
          </p:nvPr>
        </p:nvSpPr>
        <p:spPr bwMode="auto">
          <a:xfrm>
            <a:off x="838200" y="2079625"/>
            <a:ext cx="6477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7173" name="Rectangle 5"/>
          <p:cNvSpPr>
            <a:spLocks noGrp="1" noChangeArrowheads="1"/>
          </p:cNvSpPr>
          <p:nvPr>
            <p:ph type="ftr" sz="quarter" idx="3"/>
          </p:nvPr>
        </p:nvSpPr>
        <p:spPr bwMode="black">
          <a:xfrm>
            <a:off x="4549775" y="6553200"/>
            <a:ext cx="1800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6D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r>
              <a:rPr lang="fi-FI" smtClean="0"/>
              <a:t>25.8.2015</a:t>
            </a:r>
            <a:endParaRPr lang="fi-FI"/>
          </a:p>
        </p:txBody>
      </p:sp>
      <p:sp>
        <p:nvSpPr>
          <p:cNvPr id="7174" name="Rectangle 6"/>
          <p:cNvSpPr>
            <a:spLocks noGrp="1" noChangeArrowheads="1"/>
          </p:cNvSpPr>
          <p:nvPr>
            <p:ph type="dt" sz="half" idx="2"/>
          </p:nvPr>
        </p:nvSpPr>
        <p:spPr bwMode="auto">
          <a:xfrm>
            <a:off x="7181850" y="6553200"/>
            <a:ext cx="10795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endParaRPr lang="fi-FI"/>
          </a:p>
        </p:txBody>
      </p:sp>
      <p:sp>
        <p:nvSpPr>
          <p:cNvPr id="7175" name="Rectangle 7"/>
          <p:cNvSpPr>
            <a:spLocks noGrp="1" noChangeArrowheads="1"/>
          </p:cNvSpPr>
          <p:nvPr>
            <p:ph type="sldNum" sz="quarter" idx="4"/>
          </p:nvPr>
        </p:nvSpPr>
        <p:spPr bwMode="auto">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0000" bIns="0" numCol="1" anchor="t" anchorCtr="0" compatLnSpc="1">
            <a:prstTxWarp prst="textNoShape">
              <a:avLst/>
            </a:prstTxWarp>
          </a:bodyPr>
          <a:lstStyle>
            <a:lvl1pPr algn="r">
              <a:defRPr>
                <a:cs typeface="+mn-cs"/>
              </a:defRPr>
            </a:lvl1pPr>
          </a:lstStyle>
          <a:p>
            <a:pPr>
              <a:defRPr/>
            </a:pPr>
            <a:fld id="{DCEDA052-6166-4552-8B84-5B0F221E5FD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hf sldNum="0" hdr="0" dt="0"/>
  <p:txStyles>
    <p:titleStyle>
      <a:lvl1pPr algn="l" rtl="0" eaLnBrk="0" fontAlgn="base" hangingPunct="0">
        <a:lnSpc>
          <a:spcPct val="110000"/>
        </a:lnSpc>
        <a:spcBef>
          <a:spcPct val="0"/>
        </a:spcBef>
        <a:spcAft>
          <a:spcPct val="0"/>
        </a:spcAft>
        <a:defRPr sz="2400" b="1">
          <a:solidFill>
            <a:schemeClr val="tx1"/>
          </a:solidFill>
          <a:latin typeface="+mj-lt"/>
          <a:ea typeface="+mj-ea"/>
          <a:cs typeface="+mj-cs"/>
        </a:defRPr>
      </a:lvl1pPr>
      <a:lvl2pPr algn="l" rtl="0" eaLnBrk="0" fontAlgn="base" hangingPunct="0">
        <a:lnSpc>
          <a:spcPct val="110000"/>
        </a:lnSpc>
        <a:spcBef>
          <a:spcPct val="0"/>
        </a:spcBef>
        <a:spcAft>
          <a:spcPct val="0"/>
        </a:spcAft>
        <a:defRPr sz="2400" b="1">
          <a:solidFill>
            <a:schemeClr val="tx1"/>
          </a:solidFill>
          <a:latin typeface="Verdana" pitchFamily="34" charset="0"/>
        </a:defRPr>
      </a:lvl2pPr>
      <a:lvl3pPr algn="l" rtl="0" eaLnBrk="0" fontAlgn="base" hangingPunct="0">
        <a:lnSpc>
          <a:spcPct val="110000"/>
        </a:lnSpc>
        <a:spcBef>
          <a:spcPct val="0"/>
        </a:spcBef>
        <a:spcAft>
          <a:spcPct val="0"/>
        </a:spcAft>
        <a:defRPr sz="2400" b="1">
          <a:solidFill>
            <a:schemeClr val="tx1"/>
          </a:solidFill>
          <a:latin typeface="Verdana" pitchFamily="34" charset="0"/>
        </a:defRPr>
      </a:lvl3pPr>
      <a:lvl4pPr algn="l" rtl="0" eaLnBrk="0" fontAlgn="base" hangingPunct="0">
        <a:lnSpc>
          <a:spcPct val="110000"/>
        </a:lnSpc>
        <a:spcBef>
          <a:spcPct val="0"/>
        </a:spcBef>
        <a:spcAft>
          <a:spcPct val="0"/>
        </a:spcAft>
        <a:defRPr sz="2400" b="1">
          <a:solidFill>
            <a:schemeClr val="tx1"/>
          </a:solidFill>
          <a:latin typeface="Verdana" pitchFamily="34" charset="0"/>
        </a:defRPr>
      </a:lvl4pPr>
      <a:lvl5pPr algn="l" rtl="0" eaLnBrk="0" fontAlgn="base" hangingPunct="0">
        <a:lnSpc>
          <a:spcPct val="110000"/>
        </a:lnSpc>
        <a:spcBef>
          <a:spcPct val="0"/>
        </a:spcBef>
        <a:spcAft>
          <a:spcPct val="0"/>
        </a:spcAft>
        <a:defRPr sz="2400" b="1">
          <a:solidFill>
            <a:schemeClr val="tx1"/>
          </a:solidFill>
          <a:latin typeface="Verdana" pitchFamily="34" charset="0"/>
        </a:defRPr>
      </a:lvl5pPr>
      <a:lvl6pPr marL="457200" algn="l" rtl="0" fontAlgn="base">
        <a:lnSpc>
          <a:spcPct val="110000"/>
        </a:lnSpc>
        <a:spcBef>
          <a:spcPct val="0"/>
        </a:spcBef>
        <a:spcAft>
          <a:spcPct val="0"/>
        </a:spcAft>
        <a:defRPr sz="2400" b="1">
          <a:solidFill>
            <a:schemeClr val="tx1"/>
          </a:solidFill>
          <a:latin typeface="Verdana" pitchFamily="34" charset="0"/>
        </a:defRPr>
      </a:lvl6pPr>
      <a:lvl7pPr marL="914400" algn="l" rtl="0" fontAlgn="base">
        <a:lnSpc>
          <a:spcPct val="110000"/>
        </a:lnSpc>
        <a:spcBef>
          <a:spcPct val="0"/>
        </a:spcBef>
        <a:spcAft>
          <a:spcPct val="0"/>
        </a:spcAft>
        <a:defRPr sz="2400" b="1">
          <a:solidFill>
            <a:schemeClr val="tx1"/>
          </a:solidFill>
          <a:latin typeface="Verdana" pitchFamily="34" charset="0"/>
        </a:defRPr>
      </a:lvl7pPr>
      <a:lvl8pPr marL="1371600" algn="l" rtl="0" fontAlgn="base">
        <a:lnSpc>
          <a:spcPct val="110000"/>
        </a:lnSpc>
        <a:spcBef>
          <a:spcPct val="0"/>
        </a:spcBef>
        <a:spcAft>
          <a:spcPct val="0"/>
        </a:spcAft>
        <a:defRPr sz="2400" b="1">
          <a:solidFill>
            <a:schemeClr val="tx1"/>
          </a:solidFill>
          <a:latin typeface="Verdana" pitchFamily="34" charset="0"/>
        </a:defRPr>
      </a:lvl8pPr>
      <a:lvl9pPr marL="1828800" algn="l" rtl="0" fontAlgn="base">
        <a:lnSpc>
          <a:spcPct val="110000"/>
        </a:lnSpc>
        <a:spcBef>
          <a:spcPct val="0"/>
        </a:spcBef>
        <a:spcAft>
          <a:spcPct val="0"/>
        </a:spcAft>
        <a:defRPr sz="2400" b="1">
          <a:solidFill>
            <a:schemeClr val="tx1"/>
          </a:solidFill>
          <a:latin typeface="Verdana" pitchFamily="34" charset="0"/>
        </a:defRPr>
      </a:lvl9pPr>
    </p:titleStyle>
    <p:bodyStyle>
      <a:lvl1pPr marL="190500" indent="-190500" algn="l" rtl="0" eaLnBrk="0" fontAlgn="base" hangingPunct="0">
        <a:lnSpc>
          <a:spcPct val="110000"/>
        </a:lnSpc>
        <a:spcBef>
          <a:spcPct val="20000"/>
        </a:spcBef>
        <a:spcAft>
          <a:spcPct val="0"/>
        </a:spcAft>
        <a:buClr>
          <a:schemeClr val="accent1"/>
        </a:buClr>
        <a:buChar char="•"/>
        <a:defRPr>
          <a:solidFill>
            <a:schemeClr val="tx1"/>
          </a:solidFill>
          <a:latin typeface="+mn-lt"/>
          <a:ea typeface="+mn-ea"/>
          <a:cs typeface="+mn-cs"/>
        </a:defRPr>
      </a:lvl1pPr>
      <a:lvl2pPr marL="673100" indent="-190500" algn="l" rtl="0" eaLnBrk="0" fontAlgn="base" hangingPunct="0">
        <a:lnSpc>
          <a:spcPct val="110000"/>
        </a:lnSpc>
        <a:spcBef>
          <a:spcPct val="20000"/>
        </a:spcBef>
        <a:spcAft>
          <a:spcPct val="0"/>
        </a:spcAft>
        <a:buClr>
          <a:schemeClr val="accent1"/>
        </a:buClr>
        <a:buChar char="•"/>
        <a:defRPr>
          <a:solidFill>
            <a:schemeClr val="tx1"/>
          </a:solidFill>
          <a:latin typeface="+mn-lt"/>
        </a:defRPr>
      </a:lvl2pPr>
      <a:lvl3pPr marL="1143000" indent="-184150" algn="l" rtl="0" eaLnBrk="0" fontAlgn="base" hangingPunct="0">
        <a:lnSpc>
          <a:spcPct val="110000"/>
        </a:lnSpc>
        <a:spcBef>
          <a:spcPct val="20000"/>
        </a:spcBef>
        <a:spcAft>
          <a:spcPct val="0"/>
        </a:spcAft>
        <a:buClr>
          <a:schemeClr val="accent1"/>
        </a:buClr>
        <a:buChar char="•"/>
        <a:defRPr sz="1600">
          <a:solidFill>
            <a:schemeClr val="tx1"/>
          </a:solidFill>
          <a:latin typeface="+mn-lt"/>
        </a:defRPr>
      </a:lvl3pPr>
      <a:lvl4pPr marL="1625600" indent="-190500" algn="l" rtl="0" eaLnBrk="0" fontAlgn="base" hangingPunct="0">
        <a:lnSpc>
          <a:spcPct val="110000"/>
        </a:lnSpc>
        <a:spcBef>
          <a:spcPct val="20000"/>
        </a:spcBef>
        <a:spcAft>
          <a:spcPct val="0"/>
        </a:spcAft>
        <a:buClr>
          <a:schemeClr val="accent1"/>
        </a:buClr>
        <a:buChar char="•"/>
        <a:defRPr sz="1600">
          <a:solidFill>
            <a:schemeClr val="tx1"/>
          </a:solidFill>
          <a:latin typeface="+mn-lt"/>
        </a:defRPr>
      </a:lvl4pPr>
      <a:lvl5pPr marL="2093913" indent="-188913" algn="l" rtl="0" eaLnBrk="0" fontAlgn="base" hangingPunct="0">
        <a:lnSpc>
          <a:spcPct val="110000"/>
        </a:lnSpc>
        <a:spcBef>
          <a:spcPct val="20000"/>
        </a:spcBef>
        <a:spcAft>
          <a:spcPct val="0"/>
        </a:spcAft>
        <a:buClr>
          <a:schemeClr val="accent1"/>
        </a:buClr>
        <a:buChar char="•"/>
        <a:defRPr sz="1600">
          <a:solidFill>
            <a:schemeClr val="tx1"/>
          </a:solidFill>
          <a:latin typeface="+mn-lt"/>
        </a:defRPr>
      </a:lvl5pPr>
      <a:lvl6pPr marL="2551113" indent="-188913" algn="l" rtl="0" fontAlgn="base">
        <a:lnSpc>
          <a:spcPct val="110000"/>
        </a:lnSpc>
        <a:spcBef>
          <a:spcPct val="20000"/>
        </a:spcBef>
        <a:spcAft>
          <a:spcPct val="0"/>
        </a:spcAft>
        <a:buClr>
          <a:schemeClr val="accent1"/>
        </a:buClr>
        <a:buChar char="•"/>
        <a:defRPr sz="1600">
          <a:solidFill>
            <a:schemeClr val="tx1"/>
          </a:solidFill>
          <a:latin typeface="+mn-lt"/>
        </a:defRPr>
      </a:lvl6pPr>
      <a:lvl7pPr marL="3008313" indent="-188913" algn="l" rtl="0" fontAlgn="base">
        <a:lnSpc>
          <a:spcPct val="110000"/>
        </a:lnSpc>
        <a:spcBef>
          <a:spcPct val="20000"/>
        </a:spcBef>
        <a:spcAft>
          <a:spcPct val="0"/>
        </a:spcAft>
        <a:buClr>
          <a:schemeClr val="accent1"/>
        </a:buClr>
        <a:buChar char="•"/>
        <a:defRPr sz="1600">
          <a:solidFill>
            <a:schemeClr val="tx1"/>
          </a:solidFill>
          <a:latin typeface="+mn-lt"/>
        </a:defRPr>
      </a:lvl7pPr>
      <a:lvl8pPr marL="3465513" indent="-188913" algn="l" rtl="0" fontAlgn="base">
        <a:lnSpc>
          <a:spcPct val="110000"/>
        </a:lnSpc>
        <a:spcBef>
          <a:spcPct val="20000"/>
        </a:spcBef>
        <a:spcAft>
          <a:spcPct val="0"/>
        </a:spcAft>
        <a:buClr>
          <a:schemeClr val="accent1"/>
        </a:buClr>
        <a:buChar char="•"/>
        <a:defRPr sz="1600">
          <a:solidFill>
            <a:schemeClr val="tx1"/>
          </a:solidFill>
          <a:latin typeface="+mn-lt"/>
        </a:defRPr>
      </a:lvl8pPr>
      <a:lvl9pPr marL="3922713" indent="-188913" algn="l" rtl="0" fontAlgn="base">
        <a:lnSpc>
          <a:spcPct val="110000"/>
        </a:lnSpc>
        <a:spcBef>
          <a:spcPct val="20000"/>
        </a:spcBef>
        <a:spcAft>
          <a:spcPct val="0"/>
        </a:spcAft>
        <a:buClr>
          <a:schemeClr val="accent1"/>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noProof="0" smtClean="0"/>
              <a:t>Muokkaa perustyyl. napsautt.</a:t>
            </a:r>
            <a:endParaRPr lang="fi-FI" noProof="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Tree>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 id="2147484454" r:id="rId12"/>
    <p:sldLayoutId id="2147484455" r:id="rId13"/>
    <p:sldLayoutId id="2147484456" r:id="rId14"/>
    <p:sldLayoutId id="2147484457" r:id="rId15"/>
    <p:sldLayoutId id="2147484458" r:id="rId16"/>
    <p:sldLayoutId id="2147484459" r:id="rId17"/>
    <p:sldLayoutId id="2147484460" r:id="rId18"/>
    <p:sldLayoutId id="2147484461" r:id="rId19"/>
    <p:sldLayoutId id="2147484462" r:id="rId20"/>
    <p:sldLayoutId id="2147484463" r:id="rId21"/>
  </p:sldLayoutIdLst>
  <p:hf sldNum="0" hdr="0" dt="0"/>
  <p:txStyles>
    <p:titleStyle>
      <a:lvl1pPr algn="ctr" defTabSz="457200" rtl="0" eaLnBrk="0" fontAlgn="base" hangingPunct="0">
        <a:spcBef>
          <a:spcPct val="0"/>
        </a:spcBef>
        <a:spcAft>
          <a:spcPct val="0"/>
        </a:spcAft>
        <a:defRPr sz="3000" b="1" kern="1600" spc="-30">
          <a:solidFill>
            <a:srgbClr val="002E63"/>
          </a:solidFill>
          <a:latin typeface="Verdana"/>
          <a:ea typeface="Verdana" pitchFamily="34" charset="0"/>
          <a:cs typeface="Verdana"/>
        </a:defRPr>
      </a:lvl1pPr>
      <a:lvl2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buFont typeface="Arial" charset="0"/>
        <a:buChar char="•"/>
        <a:defRPr sz="2600" kern="1600" spc="-30">
          <a:solidFill>
            <a:srgbClr val="002E63"/>
          </a:solidFill>
          <a:latin typeface="Verdana"/>
          <a:ea typeface="Verdana" pitchFamily="34" charset="0"/>
          <a:cs typeface="Verdana"/>
        </a:defRPr>
      </a:lvl1pPr>
      <a:lvl2pPr marL="742950" indent="-285750" algn="l" defTabSz="457200" rtl="0" eaLnBrk="0" fontAlgn="base" hangingPunct="0">
        <a:spcBef>
          <a:spcPct val="20000"/>
        </a:spcBef>
        <a:spcAft>
          <a:spcPct val="0"/>
        </a:spcAft>
        <a:buFont typeface="Verdana" pitchFamily="34" charset="0"/>
        <a:buChar char="»"/>
        <a:defRPr sz="2200" kern="1600" spc="-30">
          <a:solidFill>
            <a:srgbClr val="002E63"/>
          </a:solidFill>
          <a:latin typeface="Verdana"/>
          <a:ea typeface="Verdana" pitchFamily="34" charset="0"/>
          <a:cs typeface="Verdana"/>
        </a:defRPr>
      </a:lvl2pPr>
      <a:lvl3pPr marL="1143000" indent="-228600" algn="l" defTabSz="457200" rtl="0" eaLnBrk="0" fontAlgn="base" hangingPunct="0">
        <a:spcBef>
          <a:spcPct val="20000"/>
        </a:spcBef>
        <a:spcAft>
          <a:spcPct val="0"/>
        </a:spcAft>
        <a:buFont typeface="Arial" charset="0"/>
        <a:buChar char="•"/>
        <a:defRPr kern="1600" spc="-30">
          <a:solidFill>
            <a:srgbClr val="002E63"/>
          </a:solidFill>
          <a:latin typeface="Verdana"/>
          <a:ea typeface="Verdana" pitchFamily="34" charset="0"/>
          <a:cs typeface="Verdana"/>
        </a:defRPr>
      </a:lvl3pPr>
      <a:lvl4pPr marL="16002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hart" Target="../charts/chart10.xml"/><Relationship Id="rId2" Type="http://schemas.openxmlformats.org/officeDocument/2006/relationships/slideLayout" Target="../slideLayouts/slideLayout39.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34.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oleObject5.bin"/><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11.xml"/><Relationship Id="rId2" Type="http://schemas.openxmlformats.org/officeDocument/2006/relationships/slideLayout" Target="../slideLayouts/slideLayout39.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5.e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12.xml"/><Relationship Id="rId2" Type="http://schemas.openxmlformats.org/officeDocument/2006/relationships/slideLayout" Target="../slideLayouts/slideLayout39.xml"/><Relationship Id="rId1" Type="http://schemas.openxmlformats.org/officeDocument/2006/relationships/vmlDrawing" Target="../drawings/vmlDrawing5.vml"/><Relationship Id="rId6" Type="http://schemas.openxmlformats.org/officeDocument/2006/relationships/oleObject" Target="../embeddings/oleObject4.bin"/><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oleObject" Target="../embeddings/oleObject8.bin"/><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13.xml"/><Relationship Id="rId2" Type="http://schemas.openxmlformats.org/officeDocument/2006/relationships/slideLayout" Target="../slideLayouts/slideLayout39.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5.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notesSlide" Target="../notesSlides/notesSlide8.xml"/><Relationship Id="rId7" Type="http://schemas.openxmlformats.org/officeDocument/2006/relationships/oleObject" Target="../embeddings/oleObject13.bin"/><Relationship Id="rId2" Type="http://schemas.openxmlformats.org/officeDocument/2006/relationships/slideLayout" Target="../slideLayouts/slideLayout39.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chart" Target="../charts/chart8.xml"/><Relationship Id="rId2" Type="http://schemas.openxmlformats.org/officeDocument/2006/relationships/slideLayout" Target="../slideLayouts/slideLayout3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188913"/>
            <a:ext cx="8604250" cy="801687"/>
          </a:xfrm>
        </p:spPr>
        <p:txBody>
          <a:bodyPr>
            <a:noAutofit/>
          </a:bodyPr>
          <a:lstStyle/>
          <a:p>
            <a:pPr algn="ctr" eaLnBrk="1" hangingPunct="1"/>
            <a:r>
              <a:rPr lang="fi-FI" sz="2500" b="0" dirty="0" smtClean="0">
                <a:solidFill>
                  <a:schemeClr val="accent1"/>
                </a:solidFill>
              </a:rPr>
              <a:t>Kuntien ja kuntayhtymien lainakanta sekä rahavarat</a:t>
            </a:r>
            <a:r>
              <a:rPr lang="fi-FI" sz="2500" dirty="0" smtClean="0">
                <a:solidFill>
                  <a:schemeClr val="accent1"/>
                </a:solidFill>
              </a:rPr>
              <a:t/>
            </a:r>
            <a:br>
              <a:rPr lang="fi-FI" sz="2500" dirty="0" smtClean="0">
                <a:solidFill>
                  <a:schemeClr val="accent1"/>
                </a:solidFill>
              </a:rPr>
            </a:br>
            <a:r>
              <a:rPr lang="fi-FI" sz="2500" b="0" dirty="0" smtClean="0">
                <a:solidFill>
                  <a:schemeClr val="accent1"/>
                </a:solidFill>
              </a:rPr>
              <a:t>1991-2015, mrd. €</a:t>
            </a:r>
          </a:p>
        </p:txBody>
      </p:sp>
      <p:graphicFrame>
        <p:nvGraphicFramePr>
          <p:cNvPr id="2" name="Object 3"/>
          <p:cNvGraphicFramePr>
            <a:graphicFrameLocks noChangeAspect="1"/>
          </p:cNvGraphicFramePr>
          <p:nvPr>
            <p:extLst>
              <p:ext uri="{D42A27DB-BD31-4B8C-83A1-F6EECF244321}">
                <p14:modId xmlns:p14="http://schemas.microsoft.com/office/powerpoint/2010/main" val="739880208"/>
              </p:ext>
            </p:extLst>
          </p:nvPr>
        </p:nvGraphicFramePr>
        <p:xfrm>
          <a:off x="519113" y="958849"/>
          <a:ext cx="8356600" cy="5145479"/>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898525" y="6104329"/>
            <a:ext cx="26288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Lähde: </a:t>
            </a:r>
            <a:r>
              <a:rPr lang="fi-FI" sz="1200" dirty="0" smtClean="0"/>
              <a:t>Tilastokeskus</a:t>
            </a:r>
            <a:endParaRPr lang="fi-FI" sz="1200" dirty="0"/>
          </a:p>
        </p:txBody>
      </p:sp>
      <p:sp>
        <p:nvSpPr>
          <p:cNvPr id="24581" name="Alatunnisteen paikkamerkki 1"/>
          <p:cNvSpPr>
            <a:spLocks noGrp="1"/>
          </p:cNvSpPr>
          <p:nvPr>
            <p:ph type="ftr" sz="quarter" idx="11"/>
          </p:nvPr>
        </p:nvSpPr>
        <p:spPr bwMode="auto">
          <a:xfrm>
            <a:off x="4139952" y="6453336"/>
            <a:ext cx="2385863" cy="265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smtClean="0">
                <a:solidFill>
                  <a:schemeClr val="accent1"/>
                </a:solidFill>
              </a:rPr>
              <a:t>8.6.2016/hp</a:t>
            </a:r>
            <a:endParaRPr lang="fi-FI" sz="900" dirty="0" smtClean="0">
              <a:solidFill>
                <a:schemeClr val="accent1"/>
              </a:solidFill>
            </a:endParaRPr>
          </a:p>
        </p:txBody>
      </p:sp>
    </p:spTree>
    <p:extLst>
      <p:ext uri="{BB962C8B-B14F-4D97-AF65-F5344CB8AC3E}">
        <p14:creationId xmlns:p14="http://schemas.microsoft.com/office/powerpoint/2010/main" val="189976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7098"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7099"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889359" y="116632"/>
            <a:ext cx="7490705" cy="70788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2600" dirty="0">
                <a:solidFill>
                  <a:schemeClr val="accent1"/>
                </a:solidFill>
              </a:rPr>
              <a:t>Kuntien </a:t>
            </a:r>
            <a:r>
              <a:rPr lang="fi-FI" sz="2600" dirty="0" smtClean="0">
                <a:solidFill>
                  <a:schemeClr val="accent1"/>
                </a:solidFill>
              </a:rPr>
              <a:t>lainakanta 31.12.2000-2015, </a:t>
            </a:r>
            <a:r>
              <a:rPr lang="fi-FI" sz="2600" dirty="0">
                <a:solidFill>
                  <a:schemeClr val="accent1"/>
                </a:solidFill>
              </a:rPr>
              <a:t>€/as.</a:t>
            </a:r>
          </a:p>
          <a:p>
            <a:pPr algn="ctr"/>
            <a:r>
              <a:rPr lang="fi-FI" sz="2000" dirty="0">
                <a:solidFill>
                  <a:schemeClr val="accent1"/>
                </a:solidFill>
              </a:rPr>
              <a:t>Kuntakoon </a:t>
            </a:r>
            <a:r>
              <a:rPr lang="fi-FI" sz="2000" dirty="0" smtClean="0">
                <a:solidFill>
                  <a:schemeClr val="accent1"/>
                </a:solidFill>
              </a:rPr>
              <a:t>mukaan</a:t>
            </a:r>
            <a:endParaRPr lang="fi-FI" sz="2000" dirty="0">
              <a:solidFill>
                <a:schemeClr val="accent1"/>
              </a:solidFill>
            </a:endParaRPr>
          </a:p>
        </p:txBody>
      </p:sp>
      <p:graphicFrame>
        <p:nvGraphicFramePr>
          <p:cNvPr id="2" name="Object 6"/>
          <p:cNvGraphicFramePr>
            <a:graphicFrameLocks noChangeAspect="1"/>
          </p:cNvGraphicFramePr>
          <p:nvPr>
            <p:extLst>
              <p:ext uri="{D42A27DB-BD31-4B8C-83A1-F6EECF244321}">
                <p14:modId xmlns:p14="http://schemas.microsoft.com/office/powerpoint/2010/main" val="1843727550"/>
              </p:ext>
            </p:extLst>
          </p:nvPr>
        </p:nvGraphicFramePr>
        <p:xfrm>
          <a:off x="323528" y="980728"/>
          <a:ext cx="8568952" cy="4968552"/>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 Box 12"/>
          <p:cNvSpPr txBox="1">
            <a:spLocks noChangeArrowheads="1"/>
          </p:cNvSpPr>
          <p:nvPr/>
        </p:nvSpPr>
        <p:spPr bwMode="auto">
          <a:xfrm>
            <a:off x="1331590" y="6104329"/>
            <a:ext cx="61207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Lähde: </a:t>
            </a:r>
            <a:r>
              <a:rPr lang="fi-FI" sz="1200" dirty="0" smtClean="0"/>
              <a:t>Tilastokeskus</a:t>
            </a:r>
            <a:endParaRPr lang="fi-FI" sz="1200" dirty="0"/>
          </a:p>
        </p:txBody>
      </p:sp>
    </p:spTree>
    <p:extLst>
      <p:ext uri="{BB962C8B-B14F-4D97-AF65-F5344CB8AC3E}">
        <p14:creationId xmlns:p14="http://schemas.microsoft.com/office/powerpoint/2010/main" val="336225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2"/>
          <p:cNvSpPr txBox="1">
            <a:spLocks noChangeArrowheads="1"/>
          </p:cNvSpPr>
          <p:nvPr/>
        </p:nvSpPr>
        <p:spPr bwMode="auto">
          <a:xfrm>
            <a:off x="207173" y="179348"/>
            <a:ext cx="6000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r>
              <a:rPr lang="fi-FI" sz="2400" dirty="0">
                <a:solidFill>
                  <a:srgbClr val="003882"/>
                </a:solidFill>
              </a:rPr>
              <a:t>Kuntien lainakanta </a:t>
            </a:r>
            <a:r>
              <a:rPr lang="fi-FI" sz="2400" dirty="0" smtClean="0">
                <a:solidFill>
                  <a:srgbClr val="003882"/>
                </a:solidFill>
              </a:rPr>
              <a:t>31.12.2015, €/as.</a:t>
            </a:r>
            <a:endParaRPr lang="fi-FI" sz="2400" dirty="0">
              <a:solidFill>
                <a:srgbClr val="003882"/>
              </a:solidFill>
            </a:endParaRPr>
          </a:p>
        </p:txBody>
      </p:sp>
      <p:sp>
        <p:nvSpPr>
          <p:cNvPr id="44038" name="Text Box 5"/>
          <p:cNvSpPr txBox="1">
            <a:spLocks noChangeArrowheads="1"/>
          </p:cNvSpPr>
          <p:nvPr/>
        </p:nvSpPr>
        <p:spPr bwMode="auto">
          <a:xfrm>
            <a:off x="251520" y="605334"/>
            <a:ext cx="1609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algn="ctr"/>
            <a:r>
              <a:rPr lang="fi-FI" sz="1200" dirty="0">
                <a:solidFill>
                  <a:srgbClr val="003882"/>
                </a:solidFill>
              </a:rPr>
              <a:t>Lähde: Tilastokeskus</a:t>
            </a:r>
          </a:p>
        </p:txBody>
      </p:sp>
      <p:sp>
        <p:nvSpPr>
          <p:cNvPr id="44048" name="Text Box 1372"/>
          <p:cNvSpPr txBox="1">
            <a:spLocks noChangeArrowheads="1"/>
          </p:cNvSpPr>
          <p:nvPr/>
        </p:nvSpPr>
        <p:spPr bwMode="auto">
          <a:xfrm>
            <a:off x="251520" y="821904"/>
            <a:ext cx="418794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r>
              <a:rPr lang="fi-FI" sz="1500" dirty="0">
                <a:solidFill>
                  <a:srgbClr val="003882"/>
                </a:solidFill>
              </a:rPr>
              <a:t>Koko maa keskimäärin </a:t>
            </a:r>
            <a:r>
              <a:rPr lang="fi-FI" sz="1500" dirty="0" smtClean="0">
                <a:solidFill>
                  <a:srgbClr val="003882"/>
                </a:solidFill>
              </a:rPr>
              <a:t>2 835 euroa/asukas</a:t>
            </a:r>
            <a:endParaRPr lang="fi-FI" sz="1500" dirty="0">
              <a:solidFill>
                <a:srgbClr val="003882"/>
              </a:solidFill>
            </a:endParaRPr>
          </a:p>
        </p:txBody>
      </p:sp>
      <p:sp>
        <p:nvSpPr>
          <p:cNvPr id="2" name="Alatunnisteen paikkamerkki 1"/>
          <p:cNvSpPr>
            <a:spLocks noGrp="1"/>
          </p:cNvSpPr>
          <p:nvPr>
            <p:ph type="ftr" sz="quarter" idx="11"/>
          </p:nvPr>
        </p:nvSpPr>
        <p:spPr/>
        <p:txBody>
          <a:bodyPr/>
          <a:lstStyle/>
          <a:p>
            <a:pPr>
              <a:defRPr/>
            </a:pPr>
            <a:r>
              <a:rPr lang="en-US" smtClean="0"/>
              <a:t>8.6.2016/hp</a:t>
            </a:r>
            <a:endParaRPr lang="fi-FI" dirty="0"/>
          </a:p>
        </p:txBody>
      </p:sp>
      <p:sp>
        <p:nvSpPr>
          <p:cNvPr id="876" name="Rectangle 496"/>
          <p:cNvSpPr>
            <a:spLocks noChangeArrowheads="1"/>
          </p:cNvSpPr>
          <p:nvPr/>
        </p:nvSpPr>
        <p:spPr bwMode="auto">
          <a:xfrm>
            <a:off x="7127565" y="6445657"/>
            <a:ext cx="1224136" cy="138499"/>
          </a:xfrm>
          <a:prstGeom prst="rect">
            <a:avLst/>
          </a:prstGeom>
          <a:solidFill>
            <a:schemeClr val="bg1"/>
          </a:solidFill>
          <a:ln>
            <a:noFill/>
          </a:ln>
          <a:effectLst/>
          <a:extLst/>
        </p:spPr>
        <p:txBody>
          <a:bodyPr wrap="square" lIns="0" tIns="0" rIns="0" bIns="0" anchor="ctr">
            <a:spAutoFit/>
          </a:bodyPr>
          <a:lstStyle/>
          <a:p>
            <a:r>
              <a:rPr lang="fi-FI" sz="900" dirty="0">
                <a:solidFill>
                  <a:schemeClr val="tx2"/>
                </a:solidFill>
              </a:rPr>
              <a:t>© Kuntarajat: </a:t>
            </a:r>
            <a:r>
              <a:rPr lang="fi-FI" sz="900" dirty="0" smtClean="0">
                <a:solidFill>
                  <a:schemeClr val="tx2"/>
                </a:solidFill>
              </a:rPr>
              <a:t>MML</a:t>
            </a:r>
            <a:endParaRPr lang="fi-FI" sz="900" dirty="0">
              <a:solidFill>
                <a:srgbClr val="003882"/>
              </a:solidFill>
            </a:endParaRPr>
          </a:p>
        </p:txBody>
      </p:sp>
      <p:sp>
        <p:nvSpPr>
          <p:cNvPr id="904" name="Freeform 448"/>
          <p:cNvSpPr>
            <a:spLocks/>
          </p:cNvSpPr>
          <p:nvPr/>
        </p:nvSpPr>
        <p:spPr bwMode="auto">
          <a:xfrm>
            <a:off x="3995936" y="3804429"/>
            <a:ext cx="72000" cy="72000"/>
          </a:xfrm>
          <a:custGeom>
            <a:avLst/>
            <a:gdLst>
              <a:gd name="T0" fmla="*/ 24 w 24"/>
              <a:gd name="T1" fmla="*/ 12 h 24"/>
              <a:gd name="T2" fmla="*/ 24 w 24"/>
              <a:gd name="T3" fmla="*/ 6 h 24"/>
              <a:gd name="T4" fmla="*/ 24 w 24"/>
              <a:gd name="T5" fmla="*/ 6 h 24"/>
              <a:gd name="T6" fmla="*/ 24 w 24"/>
              <a:gd name="T7" fmla="*/ 6 h 24"/>
              <a:gd name="T8" fmla="*/ 18 w 24"/>
              <a:gd name="T9" fmla="*/ 0 h 24"/>
              <a:gd name="T10" fmla="*/ 18 w 24"/>
              <a:gd name="T11" fmla="*/ 0 h 24"/>
              <a:gd name="T12" fmla="*/ 18 w 24"/>
              <a:gd name="T13" fmla="*/ 0 h 24"/>
              <a:gd name="T14" fmla="*/ 12 w 24"/>
              <a:gd name="T15" fmla="*/ 0 h 24"/>
              <a:gd name="T16" fmla="*/ 12 w 24"/>
              <a:gd name="T17" fmla="*/ 0 h 24"/>
              <a:gd name="T18" fmla="*/ 6 w 24"/>
              <a:gd name="T19" fmla="*/ 0 h 24"/>
              <a:gd name="T20" fmla="*/ 6 w 24"/>
              <a:gd name="T21" fmla="*/ 0 h 24"/>
              <a:gd name="T22" fmla="*/ 6 w 24"/>
              <a:gd name="T23" fmla="*/ 0 h 24"/>
              <a:gd name="T24" fmla="*/ 0 w 24"/>
              <a:gd name="T25" fmla="*/ 6 h 24"/>
              <a:gd name="T26" fmla="*/ 0 w 24"/>
              <a:gd name="T27" fmla="*/ 6 h 24"/>
              <a:gd name="T28" fmla="*/ 0 w 24"/>
              <a:gd name="T29" fmla="*/ 6 h 24"/>
              <a:gd name="T30" fmla="*/ 0 w 24"/>
              <a:gd name="T31" fmla="*/ 12 h 24"/>
              <a:gd name="T32" fmla="*/ 0 w 24"/>
              <a:gd name="T33" fmla="*/ 12 h 24"/>
              <a:gd name="T34" fmla="*/ 0 w 24"/>
              <a:gd name="T35" fmla="*/ 18 h 24"/>
              <a:gd name="T36" fmla="*/ 0 w 24"/>
              <a:gd name="T37" fmla="*/ 18 h 24"/>
              <a:gd name="T38" fmla="*/ 0 w 24"/>
              <a:gd name="T39" fmla="*/ 18 h 24"/>
              <a:gd name="T40" fmla="*/ 6 w 24"/>
              <a:gd name="T41" fmla="*/ 24 h 24"/>
              <a:gd name="T42" fmla="*/ 6 w 24"/>
              <a:gd name="T43" fmla="*/ 24 h 24"/>
              <a:gd name="T44" fmla="*/ 6 w 24"/>
              <a:gd name="T45" fmla="*/ 24 h 24"/>
              <a:gd name="T46" fmla="*/ 12 w 24"/>
              <a:gd name="T47" fmla="*/ 24 h 24"/>
              <a:gd name="T48" fmla="*/ 12 w 24"/>
              <a:gd name="T49" fmla="*/ 24 h 24"/>
              <a:gd name="T50" fmla="*/ 18 w 24"/>
              <a:gd name="T51" fmla="*/ 24 h 24"/>
              <a:gd name="T52" fmla="*/ 18 w 24"/>
              <a:gd name="T53" fmla="*/ 24 h 24"/>
              <a:gd name="T54" fmla="*/ 18 w 24"/>
              <a:gd name="T55" fmla="*/ 24 h 24"/>
              <a:gd name="T56" fmla="*/ 24 w 24"/>
              <a:gd name="T57" fmla="*/ 18 h 24"/>
              <a:gd name="T58" fmla="*/ 24 w 24"/>
              <a:gd name="T59" fmla="*/ 18 h 24"/>
              <a:gd name="T60" fmla="*/ 24 w 24"/>
              <a:gd name="T61" fmla="*/ 18 h 24"/>
              <a:gd name="T62" fmla="*/ 24 w 24"/>
              <a:gd name="T63" fmla="*/ 12 h 24"/>
              <a:gd name="T64" fmla="*/ 24 w 24"/>
              <a:gd name="T6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4">
                <a:moveTo>
                  <a:pt x="24" y="12"/>
                </a:moveTo>
                <a:lnTo>
                  <a:pt x="24" y="6"/>
                </a:lnTo>
                <a:lnTo>
                  <a:pt x="24" y="6"/>
                </a:lnTo>
                <a:lnTo>
                  <a:pt x="24" y="6"/>
                </a:lnTo>
                <a:lnTo>
                  <a:pt x="18" y="0"/>
                </a:lnTo>
                <a:lnTo>
                  <a:pt x="18" y="0"/>
                </a:lnTo>
                <a:lnTo>
                  <a:pt x="18" y="0"/>
                </a:lnTo>
                <a:lnTo>
                  <a:pt x="12" y="0"/>
                </a:lnTo>
                <a:lnTo>
                  <a:pt x="12" y="0"/>
                </a:lnTo>
                <a:lnTo>
                  <a:pt x="6" y="0"/>
                </a:lnTo>
                <a:lnTo>
                  <a:pt x="6" y="0"/>
                </a:lnTo>
                <a:lnTo>
                  <a:pt x="6" y="0"/>
                </a:lnTo>
                <a:lnTo>
                  <a:pt x="0" y="6"/>
                </a:lnTo>
                <a:lnTo>
                  <a:pt x="0" y="6"/>
                </a:lnTo>
                <a:lnTo>
                  <a:pt x="0" y="6"/>
                </a:lnTo>
                <a:lnTo>
                  <a:pt x="0" y="12"/>
                </a:lnTo>
                <a:lnTo>
                  <a:pt x="0" y="12"/>
                </a:lnTo>
                <a:lnTo>
                  <a:pt x="0" y="18"/>
                </a:lnTo>
                <a:lnTo>
                  <a:pt x="0" y="18"/>
                </a:lnTo>
                <a:lnTo>
                  <a:pt x="0" y="18"/>
                </a:lnTo>
                <a:lnTo>
                  <a:pt x="6" y="24"/>
                </a:lnTo>
                <a:lnTo>
                  <a:pt x="6" y="24"/>
                </a:lnTo>
                <a:lnTo>
                  <a:pt x="6" y="24"/>
                </a:lnTo>
                <a:lnTo>
                  <a:pt x="12" y="24"/>
                </a:lnTo>
                <a:lnTo>
                  <a:pt x="12" y="24"/>
                </a:lnTo>
                <a:lnTo>
                  <a:pt x="18" y="24"/>
                </a:lnTo>
                <a:lnTo>
                  <a:pt x="18" y="24"/>
                </a:lnTo>
                <a:lnTo>
                  <a:pt x="18" y="24"/>
                </a:lnTo>
                <a:lnTo>
                  <a:pt x="24" y="18"/>
                </a:lnTo>
                <a:lnTo>
                  <a:pt x="24" y="18"/>
                </a:lnTo>
                <a:lnTo>
                  <a:pt x="24" y="18"/>
                </a:lnTo>
                <a:lnTo>
                  <a:pt x="24" y="12"/>
                </a:lnTo>
                <a:lnTo>
                  <a:pt x="24"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300"/>
          </a:p>
        </p:txBody>
      </p:sp>
      <p:sp>
        <p:nvSpPr>
          <p:cNvPr id="905" name="Text Box 15"/>
          <p:cNvSpPr txBox="1">
            <a:spLocks noChangeArrowheads="1"/>
          </p:cNvSpPr>
          <p:nvPr/>
        </p:nvSpPr>
        <p:spPr bwMode="auto">
          <a:xfrm>
            <a:off x="4188705" y="3748390"/>
            <a:ext cx="12873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r>
              <a:rPr lang="fi-FI" sz="1200" dirty="0" smtClean="0">
                <a:solidFill>
                  <a:srgbClr val="003882"/>
                </a:solidFill>
              </a:rPr>
              <a:t>Maakuntakeskus</a:t>
            </a:r>
            <a:endParaRPr lang="fi-FI" sz="1200" dirty="0">
              <a:solidFill>
                <a:srgbClr val="003882"/>
              </a:solidFill>
            </a:endParaRPr>
          </a:p>
        </p:txBody>
      </p:sp>
      <p:pic>
        <p:nvPicPr>
          <p:cNvPr id="4" name="Kuva 3"/>
          <p:cNvPicPr>
            <a:picLocks noChangeAspect="1"/>
          </p:cNvPicPr>
          <p:nvPr/>
        </p:nvPicPr>
        <p:blipFill rotWithShape="1">
          <a:blip r:embed="rId3"/>
          <a:srcRect l="4545" t="3095" r="3031" b="1998"/>
          <a:stretch/>
        </p:blipFill>
        <p:spPr>
          <a:xfrm>
            <a:off x="4499992" y="44624"/>
            <a:ext cx="4392488" cy="6840760"/>
          </a:xfrm>
          <a:prstGeom prst="rect">
            <a:avLst/>
          </a:prstGeom>
        </p:spPr>
      </p:pic>
      <p:pic>
        <p:nvPicPr>
          <p:cNvPr id="5" name="Kuva 4"/>
          <p:cNvPicPr>
            <a:picLocks noChangeAspect="1"/>
          </p:cNvPicPr>
          <p:nvPr/>
        </p:nvPicPr>
        <p:blipFill>
          <a:blip r:embed="rId4"/>
          <a:stretch>
            <a:fillRect/>
          </a:stretch>
        </p:blipFill>
        <p:spPr>
          <a:xfrm>
            <a:off x="3615122" y="2119203"/>
            <a:ext cx="2613062" cy="1597829"/>
          </a:xfrm>
          <a:prstGeom prst="rect">
            <a:avLst/>
          </a:prstGeom>
        </p:spPr>
      </p:pic>
      <p:graphicFrame>
        <p:nvGraphicFramePr>
          <p:cNvPr id="6" name="Objekti 5"/>
          <p:cNvGraphicFramePr>
            <a:graphicFrameLocks noChangeAspect="1"/>
          </p:cNvGraphicFramePr>
          <p:nvPr>
            <p:extLst/>
          </p:nvPr>
        </p:nvGraphicFramePr>
        <p:xfrm>
          <a:off x="179513" y="1556793"/>
          <a:ext cx="3435610" cy="3960440"/>
        </p:xfrm>
        <a:graphic>
          <a:graphicData uri="http://schemas.openxmlformats.org/presentationml/2006/ole">
            <mc:AlternateContent xmlns:mc="http://schemas.openxmlformats.org/markup-compatibility/2006">
              <mc:Choice xmlns:v="urn:schemas-microsoft-com:vml" Requires="v">
                <p:oleObj spid="_x0000_s130057" name="Worksheet" r:id="rId5" imgW="3726074" imgH="3535759" progId="Excel.Sheet.12">
                  <p:embed/>
                </p:oleObj>
              </mc:Choice>
              <mc:Fallback>
                <p:oleObj name="Worksheet" r:id="rId5" imgW="3726074" imgH="3535759" progId="Excel.Sheet.12">
                  <p:embed/>
                  <p:pic>
                    <p:nvPicPr>
                      <p:cNvPr id="6" name="Objekti 5"/>
                      <p:cNvPicPr/>
                      <p:nvPr/>
                    </p:nvPicPr>
                    <p:blipFill>
                      <a:blip r:embed="rId6"/>
                      <a:stretch>
                        <a:fillRect/>
                      </a:stretch>
                    </p:blipFill>
                    <p:spPr>
                      <a:xfrm>
                        <a:off x="179513" y="1556793"/>
                        <a:ext cx="3435610" cy="3960440"/>
                      </a:xfrm>
                      <a:prstGeom prst="rect">
                        <a:avLst/>
                      </a:prstGeom>
                    </p:spPr>
                  </p:pic>
                </p:oleObj>
              </mc:Fallback>
            </mc:AlternateContent>
          </a:graphicData>
        </a:graphic>
      </p:graphicFrame>
    </p:spTree>
    <p:extLst>
      <p:ext uri="{BB962C8B-B14F-4D97-AF65-F5344CB8AC3E}">
        <p14:creationId xmlns:p14="http://schemas.microsoft.com/office/powerpoint/2010/main" val="1499534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1" name="Object 2"/>
          <p:cNvGraphicFramePr>
            <a:graphicFrameLocks noChangeAspect="1"/>
          </p:cNvGraphicFramePr>
          <p:nvPr/>
        </p:nvGraphicFramePr>
        <p:xfrm>
          <a:off x="654050" y="1246188"/>
          <a:ext cx="8077200" cy="4078287"/>
        </p:xfrm>
        <a:graphic>
          <a:graphicData uri="http://schemas.openxmlformats.org/presentationml/2006/ole">
            <mc:AlternateContent xmlns:mc="http://schemas.openxmlformats.org/markup-compatibility/2006">
              <mc:Choice xmlns:v="urn:schemas-microsoft-com:vml" Requires="v">
                <p:oleObj spid="_x0000_s132112" name="Kaavio" r:id="rId4" imgW="10096677" imgH="5095777" progId="MSGraph.Chart.8">
                  <p:embed followColorScheme="full"/>
                </p:oleObj>
              </mc:Choice>
              <mc:Fallback>
                <p:oleObj name="Kaavio" r:id="rId4" imgW="10096677" imgH="5095777" progId="MSGraph.Chart.8">
                  <p:embed followColorScheme="full"/>
                  <p:pic>
                    <p:nvPicPr>
                      <p:cNvPr id="43011" name="Object 2"/>
                      <p:cNvPicPr>
                        <a:picLocks noChangeAspect="1" noChangeArrowheads="1"/>
                      </p:cNvPicPr>
                      <p:nvPr/>
                    </p:nvPicPr>
                    <p:blipFill>
                      <a:blip r:embed="rId5"/>
                      <a:srcRect/>
                      <a:stretch>
                        <a:fillRect/>
                      </a:stretch>
                    </p:blipFill>
                    <p:spPr bwMode="auto">
                      <a:xfrm>
                        <a:off x="654050" y="1246188"/>
                        <a:ext cx="8077200" cy="407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2" name="Rectangle 4"/>
          <p:cNvSpPr>
            <a:spLocks noChangeArrowheads="1"/>
          </p:cNvSpPr>
          <p:nvPr/>
        </p:nvSpPr>
        <p:spPr bwMode="white">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a:solidFill>
                <a:schemeClr val="accent1"/>
              </a:solidFill>
            </a:endParaRPr>
          </a:p>
        </p:txBody>
      </p:sp>
      <p:graphicFrame>
        <p:nvGraphicFramePr>
          <p:cNvPr id="43013" name="Object 5"/>
          <p:cNvGraphicFramePr>
            <a:graphicFrameLocks noChangeAspect="1"/>
          </p:cNvGraphicFramePr>
          <p:nvPr/>
        </p:nvGraphicFramePr>
        <p:xfrm>
          <a:off x="684213" y="1125538"/>
          <a:ext cx="8077200" cy="4078287"/>
        </p:xfrm>
        <a:graphic>
          <a:graphicData uri="http://schemas.openxmlformats.org/presentationml/2006/ole">
            <mc:AlternateContent xmlns:mc="http://schemas.openxmlformats.org/markup-compatibility/2006">
              <mc:Choice xmlns:v="urn:schemas-microsoft-com:vml" Requires="v">
                <p:oleObj spid="_x0000_s132113" name="Kaavio" r:id="rId6" imgW="10096677" imgH="5095777" progId="MSGraph.Chart.8">
                  <p:embed followColorScheme="full"/>
                </p:oleObj>
              </mc:Choice>
              <mc:Fallback>
                <p:oleObj name="Kaavio" r:id="rId6" imgW="10096677" imgH="5095777" progId="MSGraph.Chart.8">
                  <p:embed followColorScheme="full"/>
                  <p:pic>
                    <p:nvPicPr>
                      <p:cNvPr id="43013" name="Object 5"/>
                      <p:cNvPicPr>
                        <a:picLocks noChangeAspect="1" noChangeArrowheads="1"/>
                      </p:cNvPicPr>
                      <p:nvPr/>
                    </p:nvPicPr>
                    <p:blipFill>
                      <a:blip r:embed="rId5"/>
                      <a:srcRect/>
                      <a:stretch>
                        <a:fillRect/>
                      </a:stretch>
                    </p:blipFill>
                    <p:spPr bwMode="auto">
                      <a:xfrm>
                        <a:off x="684213" y="1125538"/>
                        <a:ext cx="8077200" cy="407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6"/>
          <p:cNvGraphicFramePr>
            <a:graphicFrameLocks noChangeAspect="1"/>
          </p:cNvGraphicFramePr>
          <p:nvPr>
            <p:extLst>
              <p:ext uri="{D42A27DB-BD31-4B8C-83A1-F6EECF244321}">
                <p14:modId xmlns:p14="http://schemas.microsoft.com/office/powerpoint/2010/main" val="774192084"/>
              </p:ext>
            </p:extLst>
          </p:nvPr>
        </p:nvGraphicFramePr>
        <p:xfrm>
          <a:off x="374650" y="620713"/>
          <a:ext cx="8323263" cy="5760615"/>
        </p:xfrm>
        <a:graphic>
          <a:graphicData uri="http://schemas.openxmlformats.org/drawingml/2006/chart">
            <c:chart xmlns:c="http://schemas.openxmlformats.org/drawingml/2006/chart" xmlns:r="http://schemas.openxmlformats.org/officeDocument/2006/relationships" r:id="rId7"/>
          </a:graphicData>
        </a:graphic>
      </p:graphicFrame>
      <p:sp>
        <p:nvSpPr>
          <p:cNvPr id="43015" name="Rectangle 7"/>
          <p:cNvSpPr>
            <a:spLocks noChangeArrowheads="1"/>
          </p:cNvSpPr>
          <p:nvPr/>
        </p:nvSpPr>
        <p:spPr bwMode="auto">
          <a:xfrm>
            <a:off x="96404" y="136525"/>
            <a:ext cx="8881342" cy="369332"/>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2400" dirty="0">
                <a:solidFill>
                  <a:schemeClr val="tx2"/>
                </a:solidFill>
              </a:rPr>
              <a:t>Kuntakonsernien lainakanta vuosina </a:t>
            </a:r>
            <a:r>
              <a:rPr lang="fi-FI" sz="2400" dirty="0" smtClean="0">
                <a:solidFill>
                  <a:schemeClr val="tx2"/>
                </a:solidFill>
              </a:rPr>
              <a:t>2000-2015, </a:t>
            </a:r>
            <a:r>
              <a:rPr lang="fi-FI" sz="2400" dirty="0">
                <a:solidFill>
                  <a:schemeClr val="tx2"/>
                </a:solidFill>
              </a:rPr>
              <a:t>mrd. €</a:t>
            </a:r>
          </a:p>
        </p:txBody>
      </p:sp>
      <p:sp>
        <p:nvSpPr>
          <p:cNvPr id="43016" name="Text Box 9"/>
          <p:cNvSpPr txBox="1">
            <a:spLocks noChangeArrowheads="1"/>
          </p:cNvSpPr>
          <p:nvPr/>
        </p:nvSpPr>
        <p:spPr bwMode="auto">
          <a:xfrm>
            <a:off x="7451154" y="6504830"/>
            <a:ext cx="1657350"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95000"/>
              </a:lnSpc>
            </a:pPr>
            <a:r>
              <a:rPr lang="fi-FI" sz="1000" dirty="0"/>
              <a:t>Lähde: Tilastokeskus</a:t>
            </a:r>
          </a:p>
        </p:txBody>
      </p:sp>
      <p:sp>
        <p:nvSpPr>
          <p:cNvPr id="43017" name="Text Box 23"/>
          <p:cNvSpPr txBox="1">
            <a:spLocks noChangeArrowheads="1"/>
          </p:cNvSpPr>
          <p:nvPr/>
        </p:nvSpPr>
        <p:spPr bwMode="auto">
          <a:xfrm>
            <a:off x="4078734" y="1084610"/>
            <a:ext cx="3492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a:solidFill>
                  <a:srgbClr val="002060"/>
                </a:solidFill>
              </a:rPr>
              <a:t>13,5</a:t>
            </a:r>
          </a:p>
        </p:txBody>
      </p:sp>
      <p:sp>
        <p:nvSpPr>
          <p:cNvPr id="43018" name="Text Box 24"/>
          <p:cNvSpPr txBox="1">
            <a:spLocks noChangeArrowheads="1"/>
          </p:cNvSpPr>
          <p:nvPr/>
        </p:nvSpPr>
        <p:spPr bwMode="auto">
          <a:xfrm>
            <a:off x="4294758" y="1366887"/>
            <a:ext cx="3492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a:solidFill>
                  <a:srgbClr val="002060"/>
                </a:solidFill>
              </a:rPr>
              <a:t>14,3</a:t>
            </a:r>
          </a:p>
        </p:txBody>
      </p:sp>
      <p:sp>
        <p:nvSpPr>
          <p:cNvPr id="43019" name="Text Box 25"/>
          <p:cNvSpPr txBox="1">
            <a:spLocks noChangeArrowheads="1"/>
          </p:cNvSpPr>
          <p:nvPr/>
        </p:nvSpPr>
        <p:spPr bwMode="auto">
          <a:xfrm>
            <a:off x="4572000" y="1660674"/>
            <a:ext cx="3492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a:solidFill>
                  <a:srgbClr val="002060"/>
                </a:solidFill>
              </a:rPr>
              <a:t>15,5</a:t>
            </a:r>
          </a:p>
        </p:txBody>
      </p:sp>
      <p:sp>
        <p:nvSpPr>
          <p:cNvPr id="43020" name="Text Box 26"/>
          <p:cNvSpPr txBox="1">
            <a:spLocks noChangeArrowheads="1"/>
          </p:cNvSpPr>
          <p:nvPr/>
        </p:nvSpPr>
        <p:spPr bwMode="auto">
          <a:xfrm>
            <a:off x="4798814" y="1988840"/>
            <a:ext cx="3492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a:solidFill>
                  <a:srgbClr val="002060"/>
                </a:solidFill>
              </a:rPr>
              <a:t>16,8</a:t>
            </a:r>
          </a:p>
        </p:txBody>
      </p:sp>
      <p:sp>
        <p:nvSpPr>
          <p:cNvPr id="43021" name="Text Box 27"/>
          <p:cNvSpPr txBox="1">
            <a:spLocks noChangeArrowheads="1"/>
          </p:cNvSpPr>
          <p:nvPr/>
        </p:nvSpPr>
        <p:spPr bwMode="auto">
          <a:xfrm>
            <a:off x="5086846" y="2276872"/>
            <a:ext cx="3492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a:solidFill>
                  <a:srgbClr val="002060"/>
                </a:solidFill>
              </a:rPr>
              <a:t>18,0</a:t>
            </a:r>
          </a:p>
        </p:txBody>
      </p:sp>
      <p:sp>
        <p:nvSpPr>
          <p:cNvPr id="43022" name="Text Box 28"/>
          <p:cNvSpPr txBox="1">
            <a:spLocks noChangeArrowheads="1"/>
          </p:cNvSpPr>
          <p:nvPr/>
        </p:nvSpPr>
        <p:spPr bwMode="auto">
          <a:xfrm>
            <a:off x="5302870" y="2596778"/>
            <a:ext cx="3492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a:solidFill>
                  <a:srgbClr val="002060"/>
                </a:solidFill>
              </a:rPr>
              <a:t>18,9</a:t>
            </a:r>
          </a:p>
        </p:txBody>
      </p:sp>
      <p:sp>
        <p:nvSpPr>
          <p:cNvPr id="43023" name="Text Box 29"/>
          <p:cNvSpPr txBox="1">
            <a:spLocks noChangeArrowheads="1"/>
          </p:cNvSpPr>
          <p:nvPr/>
        </p:nvSpPr>
        <p:spPr bwMode="auto">
          <a:xfrm>
            <a:off x="5518894" y="2884810"/>
            <a:ext cx="3492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a:solidFill>
                  <a:srgbClr val="002060"/>
                </a:solidFill>
              </a:rPr>
              <a:t>19,8</a:t>
            </a:r>
          </a:p>
        </p:txBody>
      </p:sp>
      <p:sp>
        <p:nvSpPr>
          <p:cNvPr id="43024" name="Text Box 30"/>
          <p:cNvSpPr txBox="1">
            <a:spLocks noChangeArrowheads="1"/>
          </p:cNvSpPr>
          <p:nvPr/>
        </p:nvSpPr>
        <p:spPr bwMode="auto">
          <a:xfrm>
            <a:off x="8316416" y="5332566"/>
            <a:ext cx="3494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smtClean="0">
                <a:solidFill>
                  <a:srgbClr val="002060"/>
                </a:solidFill>
              </a:rPr>
              <a:t>32,8</a:t>
            </a:r>
            <a:endParaRPr lang="fi-FI" sz="1200" dirty="0">
              <a:solidFill>
                <a:srgbClr val="002060"/>
              </a:solidFill>
            </a:endParaRPr>
          </a:p>
        </p:txBody>
      </p:sp>
      <p:sp>
        <p:nvSpPr>
          <p:cNvPr id="43025" name="Text Box 31"/>
          <p:cNvSpPr txBox="1">
            <a:spLocks noChangeArrowheads="1"/>
          </p:cNvSpPr>
          <p:nvPr/>
        </p:nvSpPr>
        <p:spPr bwMode="auto">
          <a:xfrm>
            <a:off x="3923928" y="764704"/>
            <a:ext cx="3492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a:solidFill>
                  <a:srgbClr val="002060"/>
                </a:solidFill>
              </a:rPr>
              <a:t>12,7</a:t>
            </a:r>
          </a:p>
        </p:txBody>
      </p:sp>
      <p:sp>
        <p:nvSpPr>
          <p:cNvPr id="43026" name="Text Box 32"/>
          <p:cNvSpPr txBox="1">
            <a:spLocks noChangeArrowheads="1"/>
          </p:cNvSpPr>
          <p:nvPr/>
        </p:nvSpPr>
        <p:spPr bwMode="auto">
          <a:xfrm>
            <a:off x="5724128" y="3186032"/>
            <a:ext cx="3492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a:solidFill>
                  <a:srgbClr val="002060"/>
                </a:solidFill>
              </a:rPr>
              <a:t>20,8</a:t>
            </a:r>
          </a:p>
        </p:txBody>
      </p:sp>
      <p:sp>
        <p:nvSpPr>
          <p:cNvPr id="43027" name="Text Box 30"/>
          <p:cNvSpPr txBox="1">
            <a:spLocks noChangeArrowheads="1"/>
          </p:cNvSpPr>
          <p:nvPr/>
        </p:nvSpPr>
        <p:spPr bwMode="auto">
          <a:xfrm>
            <a:off x="6140416" y="3505938"/>
            <a:ext cx="3492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a:solidFill>
                  <a:srgbClr val="002060"/>
                </a:solidFill>
              </a:rPr>
              <a:t>22,8</a:t>
            </a:r>
          </a:p>
        </p:txBody>
      </p:sp>
      <p:sp>
        <p:nvSpPr>
          <p:cNvPr id="21" name="Text Box 30"/>
          <p:cNvSpPr txBox="1">
            <a:spLocks noChangeArrowheads="1"/>
          </p:cNvSpPr>
          <p:nvPr/>
        </p:nvSpPr>
        <p:spPr bwMode="auto">
          <a:xfrm>
            <a:off x="6516216" y="3820914"/>
            <a:ext cx="35083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a:solidFill>
                  <a:srgbClr val="002060"/>
                </a:solidFill>
              </a:rPr>
              <a:t>24,6</a:t>
            </a:r>
          </a:p>
        </p:txBody>
      </p:sp>
      <p:sp>
        <p:nvSpPr>
          <p:cNvPr id="22" name="Text Box 30"/>
          <p:cNvSpPr txBox="1">
            <a:spLocks noChangeArrowheads="1"/>
          </p:cNvSpPr>
          <p:nvPr/>
        </p:nvSpPr>
        <p:spPr bwMode="auto">
          <a:xfrm>
            <a:off x="6767968" y="4108430"/>
            <a:ext cx="3494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smtClean="0">
                <a:solidFill>
                  <a:srgbClr val="002060"/>
                </a:solidFill>
              </a:rPr>
              <a:t>25,5</a:t>
            </a:r>
            <a:endParaRPr lang="fi-FI" sz="1200" dirty="0">
              <a:solidFill>
                <a:srgbClr val="002060"/>
              </a:solidFill>
            </a:endParaRPr>
          </a:p>
        </p:txBody>
      </p:sp>
      <p:sp>
        <p:nvSpPr>
          <p:cNvPr id="23" name="Text Box 30"/>
          <p:cNvSpPr txBox="1">
            <a:spLocks noChangeArrowheads="1"/>
          </p:cNvSpPr>
          <p:nvPr/>
        </p:nvSpPr>
        <p:spPr bwMode="auto">
          <a:xfrm>
            <a:off x="7164288" y="4401072"/>
            <a:ext cx="3494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smtClean="0">
                <a:solidFill>
                  <a:srgbClr val="002060"/>
                </a:solidFill>
              </a:rPr>
              <a:t>27,4</a:t>
            </a:r>
            <a:endParaRPr lang="fi-FI" sz="1200" dirty="0">
              <a:solidFill>
                <a:srgbClr val="002060"/>
              </a:solidFill>
            </a:endParaRPr>
          </a:p>
        </p:txBody>
      </p:sp>
      <p:sp>
        <p:nvSpPr>
          <p:cNvPr id="24" name="Text Box 30"/>
          <p:cNvSpPr txBox="1">
            <a:spLocks noChangeArrowheads="1"/>
          </p:cNvSpPr>
          <p:nvPr/>
        </p:nvSpPr>
        <p:spPr bwMode="auto">
          <a:xfrm>
            <a:off x="7750937" y="4734240"/>
            <a:ext cx="3494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smtClean="0">
                <a:solidFill>
                  <a:srgbClr val="002060"/>
                </a:solidFill>
              </a:rPr>
              <a:t>30,2</a:t>
            </a:r>
            <a:endParaRPr lang="fi-FI" sz="1200" dirty="0">
              <a:solidFill>
                <a:srgbClr val="002060"/>
              </a:solidFill>
            </a:endParaRPr>
          </a:p>
        </p:txBody>
      </p:sp>
      <p:sp>
        <p:nvSpPr>
          <p:cNvPr id="25" name="Text Box 30"/>
          <p:cNvSpPr txBox="1">
            <a:spLocks noChangeArrowheads="1"/>
          </p:cNvSpPr>
          <p:nvPr/>
        </p:nvSpPr>
        <p:spPr bwMode="auto">
          <a:xfrm>
            <a:off x="8100392" y="5013176"/>
            <a:ext cx="3494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1200" dirty="0" smtClean="0">
                <a:solidFill>
                  <a:srgbClr val="002060"/>
                </a:solidFill>
              </a:rPr>
              <a:t>31,6</a:t>
            </a:r>
            <a:endParaRPr lang="fi-FI" sz="1200" dirty="0">
              <a:solidFill>
                <a:srgbClr val="002060"/>
              </a:solidFill>
            </a:endParaRPr>
          </a:p>
        </p:txBody>
      </p:sp>
      <p:sp>
        <p:nvSpPr>
          <p:cNvPr id="26" name="Alatunnisteen paikkamerkki 1"/>
          <p:cNvSpPr txBox="1">
            <a:spLocks/>
          </p:cNvSpPr>
          <p:nvPr/>
        </p:nvSpPr>
        <p:spPr bwMode="auto">
          <a:xfrm>
            <a:off x="4139953" y="6479455"/>
            <a:ext cx="1512168" cy="2389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defPPr>
              <a:defRPr lang="fi-FI"/>
            </a:defPPr>
            <a:lvl1pPr algn="l" rtl="0" fontAlgn="base">
              <a:spcBef>
                <a:spcPct val="0"/>
              </a:spcBef>
              <a:spcAft>
                <a:spcPct val="0"/>
              </a:spcAft>
              <a:defRPr sz="1000" kern="1200">
                <a:solidFill>
                  <a:schemeClr val="tx1"/>
                </a:solidFill>
                <a:latin typeface="Verdana" pitchFamily="34" charset="0"/>
                <a:ea typeface="+mn-ea"/>
                <a:cs typeface="Arial" charset="0"/>
              </a:defRPr>
            </a:lvl1pPr>
            <a:lvl2pPr marL="742950" indent="-285750" algn="l" rtl="0" fontAlgn="base">
              <a:spcBef>
                <a:spcPct val="0"/>
              </a:spcBef>
              <a:spcAft>
                <a:spcPct val="0"/>
              </a:spcAft>
              <a:defRPr sz="1000" kern="1200">
                <a:solidFill>
                  <a:schemeClr val="tx1"/>
                </a:solidFill>
                <a:latin typeface="Verdana" pitchFamily="34" charset="0"/>
                <a:ea typeface="+mn-ea"/>
                <a:cs typeface="Arial" charset="0"/>
              </a:defRPr>
            </a:lvl2pPr>
            <a:lvl3pPr marL="1143000" indent="-228600" algn="l" rtl="0" fontAlgn="base">
              <a:spcBef>
                <a:spcPct val="0"/>
              </a:spcBef>
              <a:spcAft>
                <a:spcPct val="0"/>
              </a:spcAft>
              <a:defRPr sz="1000" kern="1200">
                <a:solidFill>
                  <a:schemeClr val="tx1"/>
                </a:solidFill>
                <a:latin typeface="Verdana" pitchFamily="34" charset="0"/>
                <a:ea typeface="+mn-ea"/>
                <a:cs typeface="Arial" charset="0"/>
              </a:defRPr>
            </a:lvl3pPr>
            <a:lvl4pPr marL="1600200" indent="-228600" algn="l" rtl="0" fontAlgn="base">
              <a:spcBef>
                <a:spcPct val="0"/>
              </a:spcBef>
              <a:spcAft>
                <a:spcPct val="0"/>
              </a:spcAft>
              <a:defRPr sz="1000" kern="1200">
                <a:solidFill>
                  <a:schemeClr val="tx1"/>
                </a:solidFill>
                <a:latin typeface="Verdana" pitchFamily="34" charset="0"/>
                <a:ea typeface="+mn-ea"/>
                <a:cs typeface="Arial" charset="0"/>
              </a:defRPr>
            </a:lvl4pPr>
            <a:lvl5pPr marL="2057400" indent="-228600" algn="l" rtl="0" fontAlgn="base">
              <a:spcBef>
                <a:spcPct val="0"/>
              </a:spcBef>
              <a:spcAft>
                <a:spcPct val="0"/>
              </a:spcAft>
              <a:defRPr sz="1000" kern="1200">
                <a:solidFill>
                  <a:schemeClr val="tx1"/>
                </a:solidFill>
                <a:latin typeface="Verdana" pitchFamily="34" charset="0"/>
                <a:ea typeface="+mn-ea"/>
                <a:cs typeface="Arial" charset="0"/>
              </a:defRPr>
            </a:lvl5pPr>
            <a:lvl6pPr marL="25146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6pPr>
            <a:lvl7pPr marL="29718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7pPr>
            <a:lvl8pPr marL="34290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8pPr>
            <a:lvl9pPr marL="38862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9pPr>
          </a:lstStyle>
          <a:p>
            <a:pPr>
              <a:defRPr/>
            </a:pPr>
            <a:r>
              <a:rPr lang="fi-FI" sz="900" dirty="0" smtClean="0">
                <a:solidFill>
                  <a:schemeClr val="accent1"/>
                </a:solidFill>
              </a:rPr>
              <a:t>8.6.2016/</a:t>
            </a:r>
            <a:r>
              <a:rPr lang="fi-FI" sz="900" dirty="0" err="1" smtClean="0">
                <a:solidFill>
                  <a:schemeClr val="accent1"/>
                </a:solidFill>
              </a:rPr>
              <a:t>hp</a:t>
            </a:r>
            <a:endParaRPr lang="fi-FI" sz="900" dirty="0" smtClean="0">
              <a:solidFill>
                <a:schemeClr val="accent1"/>
              </a:solidFill>
            </a:endParaRPr>
          </a:p>
        </p:txBody>
      </p:sp>
    </p:spTree>
    <p:extLst>
      <p:ext uri="{BB962C8B-B14F-4D97-AF65-F5344CB8AC3E}">
        <p14:creationId xmlns:p14="http://schemas.microsoft.com/office/powerpoint/2010/main" val="2843770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33138" name="Kaavio" r:id="rId4" imgW="8077320" imgH="4076790" progId="MSGraph.Chart.8">
                  <p:embed followColorScheme="full"/>
                </p:oleObj>
              </mc:Choice>
              <mc:Fallback>
                <p:oleObj name="Kaavio" r:id="rId4" imgW="8077320" imgH="4076790" progId="MSGraph.Chart.8">
                  <p:embed followColorScheme="full"/>
                  <p:pic>
                    <p:nvPicPr>
                      <p:cNvPr id="8194" name="Object 2"/>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33139" name="Kaavio" r:id="rId6" imgW="8077320" imgH="4076790" progId="MSGraph.Chart.8">
                  <p:embed followColorScheme="full"/>
                </p:oleObj>
              </mc:Choice>
              <mc:Fallback>
                <p:oleObj name="Kaavio" r:id="rId6" imgW="8077320" imgH="4076790" progId="MSGraph.Chart.8">
                  <p:embed followColorScheme="full"/>
                  <p:pic>
                    <p:nvPicPr>
                      <p:cNvPr id="8196" name="Object 4"/>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228155" y="116632"/>
            <a:ext cx="8813118" cy="70788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2600" dirty="0" smtClean="0">
                <a:solidFill>
                  <a:schemeClr val="accent1"/>
                </a:solidFill>
              </a:rPr>
              <a:t>Kuntakonsernien lainakanta 31.12.2000-2015, </a:t>
            </a:r>
            <a:r>
              <a:rPr lang="fi-FI" sz="2600" dirty="0">
                <a:solidFill>
                  <a:schemeClr val="accent1"/>
                </a:solidFill>
              </a:rPr>
              <a:t>€/as.</a:t>
            </a:r>
          </a:p>
          <a:p>
            <a:pPr algn="ctr"/>
            <a:r>
              <a:rPr lang="fi-FI" sz="2000" dirty="0">
                <a:solidFill>
                  <a:schemeClr val="accent1"/>
                </a:solidFill>
              </a:rPr>
              <a:t>Kuntakoon </a:t>
            </a:r>
            <a:r>
              <a:rPr lang="fi-FI" sz="2000" dirty="0" smtClean="0">
                <a:solidFill>
                  <a:schemeClr val="accent1"/>
                </a:solidFill>
              </a:rPr>
              <a:t>mukaan</a:t>
            </a:r>
            <a:endParaRPr lang="fi-FI" sz="2000" dirty="0">
              <a:solidFill>
                <a:schemeClr val="accent1"/>
              </a:solidFill>
            </a:endParaRPr>
          </a:p>
        </p:txBody>
      </p:sp>
      <p:graphicFrame>
        <p:nvGraphicFramePr>
          <p:cNvPr id="2" name="Object 6"/>
          <p:cNvGraphicFramePr>
            <a:graphicFrameLocks noChangeAspect="1"/>
          </p:cNvGraphicFramePr>
          <p:nvPr>
            <p:extLst>
              <p:ext uri="{D42A27DB-BD31-4B8C-83A1-F6EECF244321}">
                <p14:modId xmlns:p14="http://schemas.microsoft.com/office/powerpoint/2010/main" val="2583770876"/>
              </p:ext>
            </p:extLst>
          </p:nvPr>
        </p:nvGraphicFramePr>
        <p:xfrm>
          <a:off x="323528" y="980728"/>
          <a:ext cx="8568952" cy="4968552"/>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 Box 12"/>
          <p:cNvSpPr txBox="1">
            <a:spLocks noChangeArrowheads="1"/>
          </p:cNvSpPr>
          <p:nvPr/>
        </p:nvSpPr>
        <p:spPr bwMode="auto">
          <a:xfrm>
            <a:off x="1331590" y="6104329"/>
            <a:ext cx="61207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Lähde: </a:t>
            </a:r>
            <a:r>
              <a:rPr lang="fi-FI" sz="1200" dirty="0" smtClean="0"/>
              <a:t>Tilastokeskus</a:t>
            </a:r>
            <a:endParaRPr lang="fi-FI" sz="1200" dirty="0"/>
          </a:p>
        </p:txBody>
      </p:sp>
    </p:spTree>
    <p:extLst>
      <p:ext uri="{BB962C8B-B14F-4D97-AF65-F5344CB8AC3E}">
        <p14:creationId xmlns:p14="http://schemas.microsoft.com/office/powerpoint/2010/main" val="3936590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2"/>
          <p:cNvSpPr txBox="1">
            <a:spLocks noChangeArrowheads="1"/>
          </p:cNvSpPr>
          <p:nvPr/>
        </p:nvSpPr>
        <p:spPr bwMode="auto">
          <a:xfrm>
            <a:off x="191860" y="179348"/>
            <a:ext cx="67919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r>
              <a:rPr lang="fi-FI" sz="2200" dirty="0" smtClean="0">
                <a:solidFill>
                  <a:srgbClr val="003882"/>
                </a:solidFill>
              </a:rPr>
              <a:t>Kuntakonsernien </a:t>
            </a:r>
            <a:r>
              <a:rPr lang="fi-FI" sz="2200" dirty="0">
                <a:solidFill>
                  <a:srgbClr val="003882"/>
                </a:solidFill>
              </a:rPr>
              <a:t>lainakanta </a:t>
            </a:r>
            <a:r>
              <a:rPr lang="fi-FI" sz="2200" dirty="0" smtClean="0">
                <a:solidFill>
                  <a:srgbClr val="003882"/>
                </a:solidFill>
              </a:rPr>
              <a:t>31.12.2015, €/as.</a:t>
            </a:r>
            <a:endParaRPr lang="fi-FI" sz="2200" dirty="0">
              <a:solidFill>
                <a:srgbClr val="003882"/>
              </a:solidFill>
            </a:endParaRPr>
          </a:p>
        </p:txBody>
      </p:sp>
      <p:sp>
        <p:nvSpPr>
          <p:cNvPr id="44038" name="Text Box 5"/>
          <p:cNvSpPr txBox="1">
            <a:spLocks noChangeArrowheads="1"/>
          </p:cNvSpPr>
          <p:nvPr/>
        </p:nvSpPr>
        <p:spPr bwMode="auto">
          <a:xfrm>
            <a:off x="179512" y="605334"/>
            <a:ext cx="1609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algn="ctr"/>
            <a:r>
              <a:rPr lang="fi-FI" sz="1200" dirty="0">
                <a:solidFill>
                  <a:srgbClr val="003882"/>
                </a:solidFill>
              </a:rPr>
              <a:t>Lähde: Tilastokeskus</a:t>
            </a:r>
          </a:p>
        </p:txBody>
      </p:sp>
      <p:sp>
        <p:nvSpPr>
          <p:cNvPr id="44048" name="Text Box 1372"/>
          <p:cNvSpPr txBox="1">
            <a:spLocks noChangeArrowheads="1"/>
          </p:cNvSpPr>
          <p:nvPr/>
        </p:nvSpPr>
        <p:spPr bwMode="auto">
          <a:xfrm>
            <a:off x="179512" y="821904"/>
            <a:ext cx="430977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r>
              <a:rPr lang="fi-FI" sz="1500" dirty="0">
                <a:solidFill>
                  <a:srgbClr val="003882"/>
                </a:solidFill>
              </a:rPr>
              <a:t>Koko maa keskimäärin </a:t>
            </a:r>
            <a:r>
              <a:rPr lang="fi-FI" sz="1500" dirty="0" smtClean="0">
                <a:solidFill>
                  <a:srgbClr val="003882"/>
                </a:solidFill>
              </a:rPr>
              <a:t>5 978 </a:t>
            </a:r>
            <a:r>
              <a:rPr lang="fi-FI" sz="1500" dirty="0">
                <a:solidFill>
                  <a:srgbClr val="003882"/>
                </a:solidFill>
              </a:rPr>
              <a:t>euroa/asukas</a:t>
            </a:r>
          </a:p>
        </p:txBody>
      </p:sp>
      <p:sp>
        <p:nvSpPr>
          <p:cNvPr id="2" name="Alatunnisteen paikkamerkki 1"/>
          <p:cNvSpPr>
            <a:spLocks noGrp="1"/>
          </p:cNvSpPr>
          <p:nvPr>
            <p:ph type="ftr" sz="quarter" idx="11"/>
          </p:nvPr>
        </p:nvSpPr>
        <p:spPr/>
        <p:txBody>
          <a:bodyPr/>
          <a:lstStyle/>
          <a:p>
            <a:pPr>
              <a:defRPr/>
            </a:pPr>
            <a:r>
              <a:rPr lang="en-US" smtClean="0"/>
              <a:t>8.6.2016/hp</a:t>
            </a:r>
            <a:endParaRPr lang="fi-FI" dirty="0"/>
          </a:p>
        </p:txBody>
      </p:sp>
      <p:sp>
        <p:nvSpPr>
          <p:cNvPr id="876" name="Rectangle 496"/>
          <p:cNvSpPr>
            <a:spLocks noChangeArrowheads="1"/>
          </p:cNvSpPr>
          <p:nvPr/>
        </p:nvSpPr>
        <p:spPr bwMode="auto">
          <a:xfrm>
            <a:off x="7078663" y="6524357"/>
            <a:ext cx="116378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fi-FI" sz="900" dirty="0">
                <a:solidFill>
                  <a:schemeClr val="tx2"/>
                </a:solidFill>
              </a:rPr>
              <a:t>© Kuntarajat: </a:t>
            </a:r>
            <a:r>
              <a:rPr lang="fi-FI" sz="900" dirty="0" smtClean="0">
                <a:solidFill>
                  <a:schemeClr val="tx2"/>
                </a:solidFill>
              </a:rPr>
              <a:t>MML</a:t>
            </a:r>
            <a:endParaRPr lang="fi-FI" sz="900" dirty="0">
              <a:solidFill>
                <a:srgbClr val="003882"/>
              </a:solidFill>
            </a:endParaRPr>
          </a:p>
        </p:txBody>
      </p:sp>
      <p:sp>
        <p:nvSpPr>
          <p:cNvPr id="904" name="Freeform 448"/>
          <p:cNvSpPr>
            <a:spLocks/>
          </p:cNvSpPr>
          <p:nvPr/>
        </p:nvSpPr>
        <p:spPr bwMode="auto">
          <a:xfrm>
            <a:off x="3923928" y="3413031"/>
            <a:ext cx="72000" cy="72000"/>
          </a:xfrm>
          <a:custGeom>
            <a:avLst/>
            <a:gdLst>
              <a:gd name="T0" fmla="*/ 24 w 24"/>
              <a:gd name="T1" fmla="*/ 12 h 24"/>
              <a:gd name="T2" fmla="*/ 24 w 24"/>
              <a:gd name="T3" fmla="*/ 6 h 24"/>
              <a:gd name="T4" fmla="*/ 24 w 24"/>
              <a:gd name="T5" fmla="*/ 6 h 24"/>
              <a:gd name="T6" fmla="*/ 24 w 24"/>
              <a:gd name="T7" fmla="*/ 6 h 24"/>
              <a:gd name="T8" fmla="*/ 18 w 24"/>
              <a:gd name="T9" fmla="*/ 0 h 24"/>
              <a:gd name="T10" fmla="*/ 18 w 24"/>
              <a:gd name="T11" fmla="*/ 0 h 24"/>
              <a:gd name="T12" fmla="*/ 18 w 24"/>
              <a:gd name="T13" fmla="*/ 0 h 24"/>
              <a:gd name="T14" fmla="*/ 12 w 24"/>
              <a:gd name="T15" fmla="*/ 0 h 24"/>
              <a:gd name="T16" fmla="*/ 12 w 24"/>
              <a:gd name="T17" fmla="*/ 0 h 24"/>
              <a:gd name="T18" fmla="*/ 6 w 24"/>
              <a:gd name="T19" fmla="*/ 0 h 24"/>
              <a:gd name="T20" fmla="*/ 6 w 24"/>
              <a:gd name="T21" fmla="*/ 0 h 24"/>
              <a:gd name="T22" fmla="*/ 6 w 24"/>
              <a:gd name="T23" fmla="*/ 0 h 24"/>
              <a:gd name="T24" fmla="*/ 0 w 24"/>
              <a:gd name="T25" fmla="*/ 6 h 24"/>
              <a:gd name="T26" fmla="*/ 0 w 24"/>
              <a:gd name="T27" fmla="*/ 6 h 24"/>
              <a:gd name="T28" fmla="*/ 0 w 24"/>
              <a:gd name="T29" fmla="*/ 6 h 24"/>
              <a:gd name="T30" fmla="*/ 0 w 24"/>
              <a:gd name="T31" fmla="*/ 12 h 24"/>
              <a:gd name="T32" fmla="*/ 0 w 24"/>
              <a:gd name="T33" fmla="*/ 12 h 24"/>
              <a:gd name="T34" fmla="*/ 0 w 24"/>
              <a:gd name="T35" fmla="*/ 18 h 24"/>
              <a:gd name="T36" fmla="*/ 0 w 24"/>
              <a:gd name="T37" fmla="*/ 18 h 24"/>
              <a:gd name="T38" fmla="*/ 0 w 24"/>
              <a:gd name="T39" fmla="*/ 18 h 24"/>
              <a:gd name="T40" fmla="*/ 6 w 24"/>
              <a:gd name="T41" fmla="*/ 24 h 24"/>
              <a:gd name="T42" fmla="*/ 6 w 24"/>
              <a:gd name="T43" fmla="*/ 24 h 24"/>
              <a:gd name="T44" fmla="*/ 6 w 24"/>
              <a:gd name="T45" fmla="*/ 24 h 24"/>
              <a:gd name="T46" fmla="*/ 12 w 24"/>
              <a:gd name="T47" fmla="*/ 24 h 24"/>
              <a:gd name="T48" fmla="*/ 12 w 24"/>
              <a:gd name="T49" fmla="*/ 24 h 24"/>
              <a:gd name="T50" fmla="*/ 18 w 24"/>
              <a:gd name="T51" fmla="*/ 24 h 24"/>
              <a:gd name="T52" fmla="*/ 18 w 24"/>
              <a:gd name="T53" fmla="*/ 24 h 24"/>
              <a:gd name="T54" fmla="*/ 18 w 24"/>
              <a:gd name="T55" fmla="*/ 24 h 24"/>
              <a:gd name="T56" fmla="*/ 24 w 24"/>
              <a:gd name="T57" fmla="*/ 18 h 24"/>
              <a:gd name="T58" fmla="*/ 24 w 24"/>
              <a:gd name="T59" fmla="*/ 18 h 24"/>
              <a:gd name="T60" fmla="*/ 24 w 24"/>
              <a:gd name="T61" fmla="*/ 18 h 24"/>
              <a:gd name="T62" fmla="*/ 24 w 24"/>
              <a:gd name="T63" fmla="*/ 12 h 24"/>
              <a:gd name="T64" fmla="*/ 24 w 24"/>
              <a:gd name="T6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4">
                <a:moveTo>
                  <a:pt x="24" y="12"/>
                </a:moveTo>
                <a:lnTo>
                  <a:pt x="24" y="6"/>
                </a:lnTo>
                <a:lnTo>
                  <a:pt x="24" y="6"/>
                </a:lnTo>
                <a:lnTo>
                  <a:pt x="24" y="6"/>
                </a:lnTo>
                <a:lnTo>
                  <a:pt x="18" y="0"/>
                </a:lnTo>
                <a:lnTo>
                  <a:pt x="18" y="0"/>
                </a:lnTo>
                <a:lnTo>
                  <a:pt x="18" y="0"/>
                </a:lnTo>
                <a:lnTo>
                  <a:pt x="12" y="0"/>
                </a:lnTo>
                <a:lnTo>
                  <a:pt x="12" y="0"/>
                </a:lnTo>
                <a:lnTo>
                  <a:pt x="6" y="0"/>
                </a:lnTo>
                <a:lnTo>
                  <a:pt x="6" y="0"/>
                </a:lnTo>
                <a:lnTo>
                  <a:pt x="6" y="0"/>
                </a:lnTo>
                <a:lnTo>
                  <a:pt x="0" y="6"/>
                </a:lnTo>
                <a:lnTo>
                  <a:pt x="0" y="6"/>
                </a:lnTo>
                <a:lnTo>
                  <a:pt x="0" y="6"/>
                </a:lnTo>
                <a:lnTo>
                  <a:pt x="0" y="12"/>
                </a:lnTo>
                <a:lnTo>
                  <a:pt x="0" y="12"/>
                </a:lnTo>
                <a:lnTo>
                  <a:pt x="0" y="18"/>
                </a:lnTo>
                <a:lnTo>
                  <a:pt x="0" y="18"/>
                </a:lnTo>
                <a:lnTo>
                  <a:pt x="0" y="18"/>
                </a:lnTo>
                <a:lnTo>
                  <a:pt x="6" y="24"/>
                </a:lnTo>
                <a:lnTo>
                  <a:pt x="6" y="24"/>
                </a:lnTo>
                <a:lnTo>
                  <a:pt x="6" y="24"/>
                </a:lnTo>
                <a:lnTo>
                  <a:pt x="12" y="24"/>
                </a:lnTo>
                <a:lnTo>
                  <a:pt x="12" y="24"/>
                </a:lnTo>
                <a:lnTo>
                  <a:pt x="18" y="24"/>
                </a:lnTo>
                <a:lnTo>
                  <a:pt x="18" y="24"/>
                </a:lnTo>
                <a:lnTo>
                  <a:pt x="18" y="24"/>
                </a:lnTo>
                <a:lnTo>
                  <a:pt x="24" y="18"/>
                </a:lnTo>
                <a:lnTo>
                  <a:pt x="24" y="18"/>
                </a:lnTo>
                <a:lnTo>
                  <a:pt x="24" y="18"/>
                </a:lnTo>
                <a:lnTo>
                  <a:pt x="24" y="12"/>
                </a:lnTo>
                <a:lnTo>
                  <a:pt x="24"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300"/>
          </a:p>
        </p:txBody>
      </p:sp>
      <p:sp>
        <p:nvSpPr>
          <p:cNvPr id="905" name="Text Box 15"/>
          <p:cNvSpPr txBox="1">
            <a:spLocks noChangeArrowheads="1"/>
          </p:cNvSpPr>
          <p:nvPr/>
        </p:nvSpPr>
        <p:spPr bwMode="auto">
          <a:xfrm>
            <a:off x="4116697" y="3356992"/>
            <a:ext cx="139140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r>
              <a:rPr lang="fi-FI" sz="1300" dirty="0" smtClean="0">
                <a:solidFill>
                  <a:srgbClr val="003882"/>
                </a:solidFill>
              </a:rPr>
              <a:t>Maakuntakeskus</a:t>
            </a:r>
            <a:endParaRPr lang="fi-FI" sz="1300" dirty="0">
              <a:solidFill>
                <a:srgbClr val="003882"/>
              </a:solidFill>
            </a:endParaRPr>
          </a:p>
        </p:txBody>
      </p:sp>
      <p:pic>
        <p:nvPicPr>
          <p:cNvPr id="3" name="Kuva 2"/>
          <p:cNvPicPr>
            <a:picLocks noChangeAspect="1"/>
          </p:cNvPicPr>
          <p:nvPr/>
        </p:nvPicPr>
        <p:blipFill rotWithShape="1">
          <a:blip r:embed="rId3"/>
          <a:srcRect l="6060" t="3546" r="3031" b="3544"/>
          <a:stretch/>
        </p:blipFill>
        <p:spPr>
          <a:xfrm>
            <a:off x="5004048" y="97582"/>
            <a:ext cx="4320480" cy="6696744"/>
          </a:xfrm>
          <a:prstGeom prst="rect">
            <a:avLst/>
          </a:prstGeom>
        </p:spPr>
      </p:pic>
      <p:pic>
        <p:nvPicPr>
          <p:cNvPr id="4" name="Kuva 3"/>
          <p:cNvPicPr>
            <a:picLocks noChangeAspect="1"/>
          </p:cNvPicPr>
          <p:nvPr/>
        </p:nvPicPr>
        <p:blipFill>
          <a:blip r:embed="rId4"/>
          <a:stretch>
            <a:fillRect/>
          </a:stretch>
        </p:blipFill>
        <p:spPr>
          <a:xfrm>
            <a:off x="3707905" y="1916832"/>
            <a:ext cx="2880319" cy="1343497"/>
          </a:xfrm>
          <a:prstGeom prst="rect">
            <a:avLst/>
          </a:prstGeom>
        </p:spPr>
      </p:pic>
      <p:sp>
        <p:nvSpPr>
          <p:cNvPr id="6" name="Tekstiruutu 5"/>
          <p:cNvSpPr txBox="1"/>
          <p:nvPr/>
        </p:nvSpPr>
        <p:spPr>
          <a:xfrm>
            <a:off x="179512" y="5733256"/>
            <a:ext cx="4403770" cy="430887"/>
          </a:xfrm>
          <a:prstGeom prst="rect">
            <a:avLst/>
          </a:prstGeom>
          <a:noFill/>
        </p:spPr>
        <p:txBody>
          <a:bodyPr wrap="none" rtlCol="0">
            <a:spAutoFit/>
          </a:bodyPr>
          <a:lstStyle/>
          <a:p>
            <a:r>
              <a:rPr lang="fi-FI" sz="1100" dirty="0" smtClean="0">
                <a:solidFill>
                  <a:srgbClr val="00B050"/>
                </a:solidFill>
              </a:rPr>
              <a:t>Vihreällä merkityt </a:t>
            </a:r>
            <a:r>
              <a:rPr lang="fi-FI" sz="1100" dirty="0" smtClean="0"/>
              <a:t>luvut ovat peruskunnan lainakantoja,</a:t>
            </a:r>
          </a:p>
          <a:p>
            <a:r>
              <a:rPr lang="fi-FI" sz="1100" dirty="0" smtClean="0"/>
              <a:t>koska kunnalta ei ole käytettävissä konsernitilinpäätöstä.</a:t>
            </a:r>
            <a:endParaRPr lang="fi-FI" sz="1100" dirty="0"/>
          </a:p>
        </p:txBody>
      </p:sp>
      <p:graphicFrame>
        <p:nvGraphicFramePr>
          <p:cNvPr id="8" name="Objekti 7"/>
          <p:cNvGraphicFramePr>
            <a:graphicFrameLocks noChangeAspect="1"/>
          </p:cNvGraphicFramePr>
          <p:nvPr>
            <p:extLst/>
          </p:nvPr>
        </p:nvGraphicFramePr>
        <p:xfrm>
          <a:off x="179512" y="1484784"/>
          <a:ext cx="3451225" cy="3961015"/>
        </p:xfrm>
        <a:graphic>
          <a:graphicData uri="http://schemas.openxmlformats.org/presentationml/2006/ole">
            <mc:AlternateContent xmlns:mc="http://schemas.openxmlformats.org/markup-compatibility/2006">
              <mc:Choice xmlns:v="urn:schemas-microsoft-com:vml" Requires="v">
                <p:oleObj spid="_x0000_s134153" name="Worksheet" r:id="rId5" imgW="3451754" imgH="3535759" progId="Excel.Sheet.12">
                  <p:embed/>
                </p:oleObj>
              </mc:Choice>
              <mc:Fallback>
                <p:oleObj name="Worksheet" r:id="rId5" imgW="3451754" imgH="3535759" progId="Excel.Sheet.12">
                  <p:embed/>
                  <p:pic>
                    <p:nvPicPr>
                      <p:cNvPr id="8" name="Objekti 7"/>
                      <p:cNvPicPr/>
                      <p:nvPr/>
                    </p:nvPicPr>
                    <p:blipFill>
                      <a:blip r:embed="rId6"/>
                      <a:stretch>
                        <a:fillRect/>
                      </a:stretch>
                    </p:blipFill>
                    <p:spPr>
                      <a:xfrm>
                        <a:off x="179512" y="1484784"/>
                        <a:ext cx="3451225" cy="3961015"/>
                      </a:xfrm>
                      <a:prstGeom prst="rect">
                        <a:avLst/>
                      </a:prstGeom>
                    </p:spPr>
                  </p:pic>
                </p:oleObj>
              </mc:Fallback>
            </mc:AlternateContent>
          </a:graphicData>
        </a:graphic>
      </p:graphicFrame>
    </p:spTree>
    <p:extLst>
      <p:ext uri="{BB962C8B-B14F-4D97-AF65-F5344CB8AC3E}">
        <p14:creationId xmlns:p14="http://schemas.microsoft.com/office/powerpoint/2010/main" val="1302828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654050" y="1216025"/>
          <a:ext cx="8077200" cy="4078288"/>
        </p:xfrm>
        <a:graphic>
          <a:graphicData uri="http://schemas.openxmlformats.org/presentationml/2006/ole">
            <mc:AlternateContent xmlns:mc="http://schemas.openxmlformats.org/markup-compatibility/2006">
              <mc:Choice xmlns:v="urn:schemas-microsoft-com:vml" Requires="v">
                <p:oleObj spid="_x0000_s135184" name="Kaavio" r:id="rId4" imgW="10096677" imgH="5095777" progId="MSGraph.Chart.8">
                  <p:embed followColorScheme="full"/>
                </p:oleObj>
              </mc:Choice>
              <mc:Fallback>
                <p:oleObj name="Kaavio" r:id="rId4" imgW="10096677" imgH="5095777" progId="MSGraph.Chart.8">
                  <p:embed followColorScheme="full"/>
                  <p:pic>
                    <p:nvPicPr>
                      <p:cNvPr id="24578" name="Object 2"/>
                      <p:cNvPicPr>
                        <a:picLocks noChangeAspect="1" noChangeArrowheads="1"/>
                      </p:cNvPicPr>
                      <p:nvPr/>
                    </p:nvPicPr>
                    <p:blipFill>
                      <a:blip r:embed="rId5"/>
                      <a:srcRect/>
                      <a:stretch>
                        <a:fillRect/>
                      </a:stretch>
                    </p:blipFill>
                    <p:spPr bwMode="auto">
                      <a:xfrm>
                        <a:off x="654050" y="121602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6"/>
          <p:cNvGraphicFramePr>
            <a:graphicFrameLocks noChangeAspect="1"/>
          </p:cNvGraphicFramePr>
          <p:nvPr/>
        </p:nvGraphicFramePr>
        <p:xfrm>
          <a:off x="654050" y="1216025"/>
          <a:ext cx="8077200" cy="4078288"/>
        </p:xfrm>
        <a:graphic>
          <a:graphicData uri="http://schemas.openxmlformats.org/presentationml/2006/ole">
            <mc:AlternateContent xmlns:mc="http://schemas.openxmlformats.org/markup-compatibility/2006">
              <mc:Choice xmlns:v="urn:schemas-microsoft-com:vml" Requires="v">
                <p:oleObj spid="_x0000_s135185" name="Kaavio" r:id="rId6" imgW="10096677" imgH="5095777" progId="MSGraph.Chart.8">
                  <p:embed followColorScheme="full"/>
                </p:oleObj>
              </mc:Choice>
              <mc:Fallback>
                <p:oleObj name="Kaavio" r:id="rId6" imgW="10096677" imgH="5095777" progId="MSGraph.Chart.8">
                  <p:embed followColorScheme="full"/>
                  <p:pic>
                    <p:nvPicPr>
                      <p:cNvPr id="24580" name="Object 6"/>
                      <p:cNvPicPr>
                        <a:picLocks noChangeAspect="1" noChangeArrowheads="1"/>
                      </p:cNvPicPr>
                      <p:nvPr/>
                    </p:nvPicPr>
                    <p:blipFill>
                      <a:blip r:embed="rId5"/>
                      <a:srcRect/>
                      <a:stretch>
                        <a:fillRect/>
                      </a:stretch>
                    </p:blipFill>
                    <p:spPr bwMode="auto">
                      <a:xfrm>
                        <a:off x="654050" y="121602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8"/>
          <p:cNvGraphicFramePr>
            <a:graphicFrameLocks noChangeAspect="1"/>
          </p:cNvGraphicFramePr>
          <p:nvPr>
            <p:extLst/>
          </p:nvPr>
        </p:nvGraphicFramePr>
        <p:xfrm>
          <a:off x="1765300" y="1319213"/>
          <a:ext cx="7072313" cy="4918099"/>
        </p:xfrm>
        <a:graphic>
          <a:graphicData uri="http://schemas.openxmlformats.org/drawingml/2006/chart">
            <c:chart xmlns:c="http://schemas.openxmlformats.org/drawingml/2006/chart" xmlns:r="http://schemas.openxmlformats.org/officeDocument/2006/relationships" r:id="rId7"/>
          </a:graphicData>
        </a:graphic>
      </p:graphicFrame>
      <p:sp>
        <p:nvSpPr>
          <p:cNvPr id="24582" name="Text Box 10"/>
          <p:cNvSpPr txBox="1">
            <a:spLocks noChangeArrowheads="1"/>
          </p:cNvSpPr>
          <p:nvPr/>
        </p:nvSpPr>
        <p:spPr bwMode="auto">
          <a:xfrm>
            <a:off x="352425" y="1557338"/>
            <a:ext cx="16859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    2000</a:t>
            </a:r>
          </a:p>
        </p:txBody>
      </p:sp>
      <p:sp>
        <p:nvSpPr>
          <p:cNvPr id="24583" name="Text Box 11"/>
          <p:cNvSpPr txBox="1">
            <a:spLocks noChangeArrowheads="1"/>
          </p:cNvSpPr>
          <p:nvPr/>
        </p:nvSpPr>
        <p:spPr bwMode="auto">
          <a:xfrm>
            <a:off x="352425" y="4973638"/>
            <a:ext cx="155119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smtClean="0"/>
              <a:t>Kaikki kunnat</a:t>
            </a:r>
            <a:endParaRPr lang="fi-FI" sz="1500" dirty="0"/>
          </a:p>
        </p:txBody>
      </p:sp>
      <p:sp>
        <p:nvSpPr>
          <p:cNvPr id="24584" name="Text Box 12"/>
          <p:cNvSpPr txBox="1">
            <a:spLocks noChangeArrowheads="1"/>
          </p:cNvSpPr>
          <p:nvPr/>
        </p:nvSpPr>
        <p:spPr bwMode="auto">
          <a:xfrm>
            <a:off x="352425" y="4027488"/>
            <a:ext cx="167866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a:t>
            </a:r>
            <a:r>
              <a:rPr lang="fi-FI" sz="1500" dirty="0" smtClean="0"/>
              <a:t>50001-100000</a:t>
            </a:r>
            <a:endParaRPr lang="fi-FI" sz="1500" dirty="0"/>
          </a:p>
        </p:txBody>
      </p:sp>
      <p:sp>
        <p:nvSpPr>
          <p:cNvPr id="24585" name="Text Box 13"/>
          <p:cNvSpPr txBox="1">
            <a:spLocks noChangeArrowheads="1"/>
          </p:cNvSpPr>
          <p:nvPr/>
        </p:nvSpPr>
        <p:spPr bwMode="auto">
          <a:xfrm>
            <a:off x="352425" y="3019425"/>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10001-  20000</a:t>
            </a:r>
          </a:p>
        </p:txBody>
      </p:sp>
      <p:sp>
        <p:nvSpPr>
          <p:cNvPr id="24586" name="Text Box 14"/>
          <p:cNvSpPr txBox="1">
            <a:spLocks noChangeArrowheads="1"/>
          </p:cNvSpPr>
          <p:nvPr/>
        </p:nvSpPr>
        <p:spPr bwMode="auto">
          <a:xfrm>
            <a:off x="352425" y="2014538"/>
            <a:ext cx="171713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2001-    </a:t>
            </a:r>
            <a:r>
              <a:rPr lang="fi-FI" sz="1500" dirty="0" smtClean="0"/>
              <a:t>5000</a:t>
            </a:r>
            <a:endParaRPr lang="fi-FI" sz="1500" dirty="0"/>
          </a:p>
        </p:txBody>
      </p:sp>
      <p:sp>
        <p:nvSpPr>
          <p:cNvPr id="24587" name="Text Box 15"/>
          <p:cNvSpPr txBox="1">
            <a:spLocks noChangeArrowheads="1"/>
          </p:cNvSpPr>
          <p:nvPr/>
        </p:nvSpPr>
        <p:spPr bwMode="auto">
          <a:xfrm>
            <a:off x="352425" y="3484563"/>
            <a:ext cx="169148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20001-  </a:t>
            </a:r>
            <a:r>
              <a:rPr lang="fi-FI" sz="1500" dirty="0" smtClean="0"/>
              <a:t>50000</a:t>
            </a:r>
            <a:endParaRPr lang="fi-FI" sz="1500" dirty="0"/>
          </a:p>
        </p:txBody>
      </p:sp>
      <p:sp>
        <p:nvSpPr>
          <p:cNvPr id="24588" name="Text Box 16"/>
          <p:cNvSpPr txBox="1">
            <a:spLocks noChangeArrowheads="1"/>
          </p:cNvSpPr>
          <p:nvPr/>
        </p:nvSpPr>
        <p:spPr bwMode="auto">
          <a:xfrm>
            <a:off x="352425" y="4476477"/>
            <a:ext cx="9937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100001-</a:t>
            </a:r>
          </a:p>
        </p:txBody>
      </p:sp>
      <p:sp>
        <p:nvSpPr>
          <p:cNvPr id="24589" name="Text Box 17"/>
          <p:cNvSpPr txBox="1">
            <a:spLocks noChangeArrowheads="1"/>
          </p:cNvSpPr>
          <p:nvPr/>
        </p:nvSpPr>
        <p:spPr bwMode="auto">
          <a:xfrm>
            <a:off x="352425" y="2514600"/>
            <a:ext cx="170431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a:t>
            </a:r>
            <a:r>
              <a:rPr lang="fi-FI" sz="1500" dirty="0" smtClean="0"/>
              <a:t>5001-  </a:t>
            </a:r>
            <a:r>
              <a:rPr lang="fi-FI" sz="1500" dirty="0"/>
              <a:t>10000</a:t>
            </a:r>
          </a:p>
        </p:txBody>
      </p:sp>
      <p:sp>
        <p:nvSpPr>
          <p:cNvPr id="24591" name="Text Box 27"/>
          <p:cNvSpPr txBox="1">
            <a:spLocks noChangeArrowheads="1"/>
          </p:cNvSpPr>
          <p:nvPr/>
        </p:nvSpPr>
        <p:spPr bwMode="auto">
          <a:xfrm>
            <a:off x="244267" y="932645"/>
            <a:ext cx="1933991"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0000"/>
              </a:lnSpc>
            </a:pPr>
            <a:r>
              <a:rPr lang="fi-FI" sz="1400" dirty="0"/>
              <a:t>Kunnan asukasluku</a:t>
            </a:r>
          </a:p>
          <a:p>
            <a:pPr algn="ctr" eaLnBrk="1" hangingPunct="1">
              <a:lnSpc>
                <a:spcPct val="90000"/>
              </a:lnSpc>
            </a:pPr>
            <a:r>
              <a:rPr lang="fi-FI" sz="1400" dirty="0" smtClean="0"/>
              <a:t>31.12.2015</a:t>
            </a:r>
            <a:endParaRPr lang="fi-FI" sz="1200" dirty="0"/>
          </a:p>
        </p:txBody>
      </p:sp>
      <p:sp>
        <p:nvSpPr>
          <p:cNvPr id="24592" name="Text Box 28"/>
          <p:cNvSpPr txBox="1">
            <a:spLocks noChangeArrowheads="1"/>
          </p:cNvSpPr>
          <p:nvPr/>
        </p:nvSpPr>
        <p:spPr bwMode="auto">
          <a:xfrm>
            <a:off x="6309197" y="6450297"/>
            <a:ext cx="215123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a:t>Lähde: </a:t>
            </a:r>
            <a:r>
              <a:rPr lang="fi-FI" sz="1100" dirty="0" smtClean="0"/>
              <a:t>Tilastokeskus</a:t>
            </a:r>
            <a:endParaRPr lang="fi-FI" sz="1100" dirty="0"/>
          </a:p>
        </p:txBody>
      </p:sp>
      <p:sp>
        <p:nvSpPr>
          <p:cNvPr id="22545" name="Alatunnisteen paikkamerkki 1"/>
          <p:cNvSpPr>
            <a:spLocks noGrp="1"/>
          </p:cNvSpPr>
          <p:nvPr>
            <p:ph type="ftr" sz="quarter" idx="4294967295"/>
          </p:nvPr>
        </p:nvSpPr>
        <p:spPr bwMode="auto">
          <a:xfrm>
            <a:off x="3970712" y="6453336"/>
            <a:ext cx="1584176" cy="2931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smtClean="0">
                <a:solidFill>
                  <a:schemeClr val="accent1"/>
                </a:solidFill>
              </a:rPr>
              <a:t>8.6.2016/hp</a:t>
            </a:r>
            <a:endParaRPr lang="fi-FI" sz="900" dirty="0" smtClean="0">
              <a:solidFill>
                <a:schemeClr val="accent1"/>
              </a:solidFill>
            </a:endParaRPr>
          </a:p>
        </p:txBody>
      </p:sp>
      <p:sp>
        <p:nvSpPr>
          <p:cNvPr id="18" name="Rectangle 18"/>
          <p:cNvSpPr>
            <a:spLocks noChangeArrowheads="1"/>
          </p:cNvSpPr>
          <p:nvPr/>
        </p:nvSpPr>
        <p:spPr bwMode="auto">
          <a:xfrm>
            <a:off x="1686673" y="171915"/>
            <a:ext cx="6240556" cy="69249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2500" dirty="0">
                <a:solidFill>
                  <a:srgbClr val="002060"/>
                </a:solidFill>
              </a:rPr>
              <a:t>Kuntien </a:t>
            </a:r>
            <a:r>
              <a:rPr lang="fi-FI" sz="2500" dirty="0" smtClean="0">
                <a:solidFill>
                  <a:srgbClr val="002060"/>
                </a:solidFill>
              </a:rPr>
              <a:t>ja kuntakonsernien lainakanta</a:t>
            </a:r>
          </a:p>
          <a:p>
            <a:pPr algn="ctr">
              <a:lnSpc>
                <a:spcPct val="90000"/>
              </a:lnSpc>
            </a:pPr>
            <a:r>
              <a:rPr lang="fi-FI" sz="2500" dirty="0" smtClean="0">
                <a:solidFill>
                  <a:srgbClr val="002060"/>
                </a:solidFill>
              </a:rPr>
              <a:t> </a:t>
            </a:r>
            <a:r>
              <a:rPr lang="fi-FI" sz="2500" dirty="0">
                <a:solidFill>
                  <a:srgbClr val="002060"/>
                </a:solidFill>
              </a:rPr>
              <a:t>kuntakoon </a:t>
            </a:r>
            <a:r>
              <a:rPr lang="fi-FI" sz="2500" dirty="0" smtClean="0">
                <a:solidFill>
                  <a:srgbClr val="002060"/>
                </a:solidFill>
              </a:rPr>
              <a:t>mukaan 31.12.2015, </a:t>
            </a:r>
            <a:r>
              <a:rPr lang="fi-FI" sz="2500" dirty="0">
                <a:solidFill>
                  <a:srgbClr val="002060"/>
                </a:solidFill>
              </a:rPr>
              <a:t>€/as.</a:t>
            </a:r>
          </a:p>
        </p:txBody>
      </p:sp>
    </p:spTree>
    <p:extLst>
      <p:ext uri="{BB962C8B-B14F-4D97-AF65-F5344CB8AC3E}">
        <p14:creationId xmlns:p14="http://schemas.microsoft.com/office/powerpoint/2010/main" val="4139834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7"/>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36215" name="Kaavio" r:id="rId4" imgW="10096677" imgH="5095777" progId="MSGraph.Chart.8">
                  <p:embed followColorScheme="full"/>
                </p:oleObj>
              </mc:Choice>
              <mc:Fallback>
                <p:oleObj name="Kaavio" r:id="rId4" imgW="10096677" imgH="5095777" progId="MSGraph.Chart.8">
                  <p:embed followColorScheme="full"/>
                  <p:pic>
                    <p:nvPicPr>
                      <p:cNvPr id="25602" name="Object 17"/>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19"/>
          <p:cNvSpPr>
            <a:spLocks noChangeArrowheads="1"/>
          </p:cNvSpPr>
          <p:nvPr/>
        </p:nvSpPr>
        <p:spPr bwMode="white">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sz="1000">
              <a:solidFill>
                <a:schemeClr val="accent1"/>
              </a:solidFill>
            </a:endParaRPr>
          </a:p>
        </p:txBody>
      </p:sp>
      <p:graphicFrame>
        <p:nvGraphicFramePr>
          <p:cNvPr id="25605" name="Object 20"/>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36216" name="Kaavio" r:id="rId6" imgW="10096677" imgH="5095777" progId="MSGraph.Chart.8">
                  <p:embed followColorScheme="full"/>
                </p:oleObj>
              </mc:Choice>
              <mc:Fallback>
                <p:oleObj name="Kaavio" r:id="rId6" imgW="10096677" imgH="5095777" progId="MSGraph.Chart.8">
                  <p:embed followColorScheme="full"/>
                  <p:pic>
                    <p:nvPicPr>
                      <p:cNvPr id="25605" name="Object 20"/>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1"/>
          <p:cNvGraphicFramePr>
            <a:graphicFrameLocks noChangeAspect="1"/>
          </p:cNvGraphicFramePr>
          <p:nvPr/>
        </p:nvGraphicFramePr>
        <p:xfrm>
          <a:off x="679450" y="1174750"/>
          <a:ext cx="8077200" cy="4078288"/>
        </p:xfrm>
        <a:graphic>
          <a:graphicData uri="http://schemas.openxmlformats.org/presentationml/2006/ole">
            <mc:AlternateContent xmlns:mc="http://schemas.openxmlformats.org/markup-compatibility/2006">
              <mc:Choice xmlns:v="urn:schemas-microsoft-com:vml" Requires="v">
                <p:oleObj spid="_x0000_s136217" name="Kaavio" r:id="rId7" imgW="10096677" imgH="5095777" progId="MSGraph.Chart.8">
                  <p:embed followColorScheme="full"/>
                </p:oleObj>
              </mc:Choice>
              <mc:Fallback>
                <p:oleObj name="Kaavio" r:id="rId7" imgW="10096677" imgH="5095777" progId="MSGraph.Chart.8">
                  <p:embed followColorScheme="full"/>
                  <p:pic>
                    <p:nvPicPr>
                      <p:cNvPr id="25606" name="Object 21"/>
                      <p:cNvPicPr>
                        <a:picLocks noChangeAspect="1" noChangeArrowheads="1"/>
                      </p:cNvPicPr>
                      <p:nvPr/>
                    </p:nvPicPr>
                    <p:blipFill>
                      <a:blip r:embed="rId5"/>
                      <a:srcRect/>
                      <a:stretch>
                        <a:fillRect/>
                      </a:stretch>
                    </p:blipFill>
                    <p:spPr bwMode="auto">
                      <a:xfrm>
                        <a:off x="679450" y="11747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2"/>
          <p:cNvGraphicFramePr>
            <a:graphicFrameLocks noChangeAspect="1"/>
          </p:cNvGraphicFramePr>
          <p:nvPr>
            <p:extLst/>
          </p:nvPr>
        </p:nvGraphicFramePr>
        <p:xfrm>
          <a:off x="251520" y="958850"/>
          <a:ext cx="8635305" cy="5278462"/>
        </p:xfrm>
        <a:graphic>
          <a:graphicData uri="http://schemas.openxmlformats.org/drawingml/2006/chart">
            <c:chart xmlns:c="http://schemas.openxmlformats.org/drawingml/2006/chart" xmlns:r="http://schemas.openxmlformats.org/officeDocument/2006/relationships" r:id="rId8"/>
          </a:graphicData>
        </a:graphic>
      </p:graphicFrame>
      <p:sp>
        <p:nvSpPr>
          <p:cNvPr id="25608" name="Text Box 41"/>
          <p:cNvSpPr txBox="1">
            <a:spLocks noChangeArrowheads="1"/>
          </p:cNvSpPr>
          <p:nvPr/>
        </p:nvSpPr>
        <p:spPr bwMode="auto">
          <a:xfrm>
            <a:off x="5943947" y="765175"/>
            <a:ext cx="1076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400" dirty="0" smtClean="0"/>
              <a:t>Konsernit</a:t>
            </a:r>
            <a:endParaRPr lang="fi-FI" sz="1400" dirty="0"/>
          </a:p>
        </p:txBody>
      </p:sp>
      <p:sp>
        <p:nvSpPr>
          <p:cNvPr id="25609" name="Line 61"/>
          <p:cNvSpPr>
            <a:spLocks noChangeShapeType="1"/>
          </p:cNvSpPr>
          <p:nvPr/>
        </p:nvSpPr>
        <p:spPr bwMode="auto">
          <a:xfrm flipV="1">
            <a:off x="3960000" y="908049"/>
            <a:ext cx="0" cy="4968000"/>
          </a:xfrm>
          <a:prstGeom prst="line">
            <a:avLst/>
          </a:prstGeom>
          <a:noFill/>
          <a:ln w="19050">
            <a:solidFill>
              <a:schemeClr val="accent5">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5610" name="Line 62"/>
          <p:cNvSpPr>
            <a:spLocks noChangeShapeType="1"/>
          </p:cNvSpPr>
          <p:nvPr/>
        </p:nvSpPr>
        <p:spPr bwMode="auto">
          <a:xfrm flipV="1">
            <a:off x="5958000" y="908049"/>
            <a:ext cx="0" cy="4968000"/>
          </a:xfrm>
          <a:prstGeom prst="line">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5611" name="Text Box 64"/>
          <p:cNvSpPr txBox="1">
            <a:spLocks noChangeArrowheads="1"/>
          </p:cNvSpPr>
          <p:nvPr/>
        </p:nvSpPr>
        <p:spPr bwMode="auto">
          <a:xfrm>
            <a:off x="3935983" y="765175"/>
            <a:ext cx="8479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400" dirty="0" smtClean="0"/>
              <a:t>Kunnat</a:t>
            </a:r>
            <a:endParaRPr lang="fi-FI" sz="1400" dirty="0"/>
          </a:p>
        </p:txBody>
      </p:sp>
      <p:sp>
        <p:nvSpPr>
          <p:cNvPr id="25612" name="Text Box 65"/>
          <p:cNvSpPr txBox="1">
            <a:spLocks noChangeArrowheads="1"/>
          </p:cNvSpPr>
          <p:nvPr/>
        </p:nvSpPr>
        <p:spPr bwMode="auto">
          <a:xfrm>
            <a:off x="2660526" y="765175"/>
            <a:ext cx="1695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400" dirty="0" smtClean="0"/>
              <a:t>Yhteensä:</a:t>
            </a:r>
            <a:endParaRPr lang="fi-FI" sz="1400" dirty="0"/>
          </a:p>
        </p:txBody>
      </p:sp>
      <p:sp>
        <p:nvSpPr>
          <p:cNvPr id="25614" name="Text Box 75"/>
          <p:cNvSpPr txBox="1">
            <a:spLocks noChangeArrowheads="1"/>
          </p:cNvSpPr>
          <p:nvPr/>
        </p:nvSpPr>
        <p:spPr bwMode="auto">
          <a:xfrm>
            <a:off x="7164288" y="6391458"/>
            <a:ext cx="18726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Lähde: </a:t>
            </a:r>
            <a:r>
              <a:rPr lang="fi-FI" sz="1200" dirty="0" smtClean="0"/>
              <a:t>Tilastokeskus</a:t>
            </a:r>
            <a:endParaRPr lang="fi-FI" sz="1200" dirty="0"/>
          </a:p>
        </p:txBody>
      </p:sp>
      <p:sp>
        <p:nvSpPr>
          <p:cNvPr id="23587" name="Alatunnisteen paikkamerkki 1"/>
          <p:cNvSpPr>
            <a:spLocks noGrp="1"/>
          </p:cNvSpPr>
          <p:nvPr>
            <p:ph type="ftr" sz="quarter" idx="4294967295"/>
          </p:nvPr>
        </p:nvSpPr>
        <p:spPr bwMode="auto">
          <a:xfrm>
            <a:off x="3476600" y="6454776"/>
            <a:ext cx="2247528" cy="2136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smtClean="0">
                <a:solidFill>
                  <a:schemeClr val="accent1"/>
                </a:solidFill>
              </a:rPr>
              <a:t>8.6.2016/hp</a:t>
            </a:r>
            <a:endParaRPr lang="fi-FI" sz="900" dirty="0" smtClean="0">
              <a:solidFill>
                <a:schemeClr val="accent1"/>
              </a:solidFill>
            </a:endParaRPr>
          </a:p>
        </p:txBody>
      </p:sp>
      <p:sp>
        <p:nvSpPr>
          <p:cNvPr id="15" name="Rectangle 18"/>
          <p:cNvSpPr>
            <a:spLocks noChangeArrowheads="1"/>
          </p:cNvSpPr>
          <p:nvPr/>
        </p:nvSpPr>
        <p:spPr bwMode="auto">
          <a:xfrm>
            <a:off x="1584116" y="116632"/>
            <a:ext cx="6445675" cy="69249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2500" dirty="0">
                <a:solidFill>
                  <a:srgbClr val="002060"/>
                </a:solidFill>
              </a:rPr>
              <a:t>Kuntien </a:t>
            </a:r>
            <a:r>
              <a:rPr lang="fi-FI" sz="2500" dirty="0" smtClean="0">
                <a:solidFill>
                  <a:srgbClr val="002060"/>
                </a:solidFill>
              </a:rPr>
              <a:t>ja kuntakonsernien lainakanta</a:t>
            </a:r>
          </a:p>
          <a:p>
            <a:pPr algn="ctr">
              <a:lnSpc>
                <a:spcPct val="90000"/>
              </a:lnSpc>
            </a:pPr>
            <a:r>
              <a:rPr lang="fi-FI" sz="2500" dirty="0" smtClean="0">
                <a:solidFill>
                  <a:srgbClr val="002060"/>
                </a:solidFill>
              </a:rPr>
              <a:t> maakunnittain 31.12.2015, </a:t>
            </a:r>
            <a:r>
              <a:rPr lang="fi-FI" sz="2500" dirty="0">
                <a:solidFill>
                  <a:srgbClr val="002060"/>
                </a:solidFill>
              </a:rPr>
              <a:t>€/as.</a:t>
            </a:r>
          </a:p>
        </p:txBody>
      </p:sp>
    </p:spTree>
    <p:extLst>
      <p:ext uri="{BB962C8B-B14F-4D97-AF65-F5344CB8AC3E}">
        <p14:creationId xmlns:p14="http://schemas.microsoft.com/office/powerpoint/2010/main" val="1766594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5496" y="116632"/>
            <a:ext cx="8892604" cy="523831"/>
          </a:xfrm>
        </p:spPr>
        <p:txBody>
          <a:bodyPr>
            <a:noAutofit/>
          </a:bodyPr>
          <a:lstStyle/>
          <a:p>
            <a:pPr algn="ctr" defTabSz="914400" eaLnBrk="1" fontAlgn="auto" hangingPunct="1">
              <a:spcBef>
                <a:spcPts val="0"/>
              </a:spcBef>
              <a:spcAft>
                <a:spcPts val="0"/>
              </a:spcAft>
              <a:defRPr/>
            </a:pPr>
            <a:r>
              <a:rPr lang="fi-FI" sz="2400" b="0" kern="0" spc="0" dirty="0" smtClean="0">
                <a:ea typeface="+mj-ea"/>
              </a:rPr>
              <a:t>Kuntien ja kuntayhtymien lainanhoitokate</a:t>
            </a:r>
            <a:r>
              <a:rPr lang="fi-FI" sz="2400" b="0" kern="0" spc="0" baseline="30000" dirty="0" smtClean="0">
                <a:ea typeface="+mj-ea"/>
              </a:rPr>
              <a:t>1)</a:t>
            </a:r>
            <a:r>
              <a:rPr lang="fi-FI" sz="2400" b="0" kern="0" spc="0" dirty="0" smtClean="0">
                <a:ea typeface="+mj-ea"/>
              </a:rPr>
              <a:t> 1997-2015</a:t>
            </a:r>
            <a:endParaRPr lang="fi-FI" sz="1800" b="0" kern="0" spc="0" dirty="0" smtClean="0">
              <a:solidFill>
                <a:srgbClr val="FF0000"/>
              </a:solidFill>
              <a:ea typeface="+mj-ea"/>
            </a:endParaRPr>
          </a:p>
        </p:txBody>
      </p:sp>
      <p:graphicFrame>
        <p:nvGraphicFramePr>
          <p:cNvPr id="3" name="Object 3"/>
          <p:cNvGraphicFramePr>
            <a:graphicFrameLocks noChangeAspect="1"/>
          </p:cNvGraphicFramePr>
          <p:nvPr>
            <p:extLst>
              <p:ext uri="{D42A27DB-BD31-4B8C-83A1-F6EECF244321}">
                <p14:modId xmlns:p14="http://schemas.microsoft.com/office/powerpoint/2010/main" val="1177697844"/>
              </p:ext>
            </p:extLst>
          </p:nvPr>
        </p:nvGraphicFramePr>
        <p:xfrm>
          <a:off x="160488" y="626800"/>
          <a:ext cx="8826500" cy="453039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7188373" y="6462797"/>
            <a:ext cx="1800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smtClean="0">
                <a:solidFill>
                  <a:srgbClr val="002E63"/>
                </a:solidFill>
                <a:cs typeface="+mn-cs"/>
              </a:rPr>
              <a:t>Lähde: Tilastokeskus</a:t>
            </a:r>
          </a:p>
        </p:txBody>
      </p:sp>
      <p:sp>
        <p:nvSpPr>
          <p:cNvPr id="5" name="Alatunnisteen paikkamerkki 4"/>
          <p:cNvSpPr>
            <a:spLocks noGrp="1"/>
          </p:cNvSpPr>
          <p:nvPr>
            <p:ph type="ftr" sz="quarter" idx="11"/>
          </p:nvPr>
        </p:nvSpPr>
        <p:spPr>
          <a:xfrm>
            <a:off x="3770313" y="6451600"/>
            <a:ext cx="945703" cy="265113"/>
          </a:xfrm>
        </p:spPr>
        <p:txBody>
          <a:bodyPr/>
          <a:lstStyle/>
          <a:p>
            <a:pPr>
              <a:defRPr/>
            </a:pPr>
            <a:r>
              <a:rPr lang="en-US" dirty="0" smtClean="0"/>
              <a:t>11.8.2016/</a:t>
            </a:r>
            <a:r>
              <a:rPr lang="en-US" dirty="0" err="1" smtClean="0"/>
              <a:t>hp</a:t>
            </a:r>
            <a:endParaRPr lang="fi-FI" dirty="0"/>
          </a:p>
        </p:txBody>
      </p:sp>
      <p:sp>
        <p:nvSpPr>
          <p:cNvPr id="6" name="Tekstiruutu 5"/>
          <p:cNvSpPr txBox="1"/>
          <p:nvPr/>
        </p:nvSpPr>
        <p:spPr>
          <a:xfrm>
            <a:off x="251520" y="5013176"/>
            <a:ext cx="8819209" cy="1384995"/>
          </a:xfrm>
          <a:prstGeom prst="rect">
            <a:avLst/>
          </a:prstGeom>
          <a:noFill/>
        </p:spPr>
        <p:txBody>
          <a:bodyPr wrap="none" rtlCol="0">
            <a:spAutoFit/>
          </a:bodyPr>
          <a:lstStyle/>
          <a:p>
            <a:r>
              <a:rPr lang="fi-FI" sz="1200" dirty="0" smtClean="0"/>
              <a:t> 1)  Lainanhoitokate kertoo tulorahoituksen riittävyyden vieraan pääoman korkojen ja lyhennysten maksuun</a:t>
            </a:r>
          </a:p>
          <a:p>
            <a:r>
              <a:rPr lang="fi-FI" sz="1200" dirty="0"/>
              <a:t> </a:t>
            </a:r>
            <a:r>
              <a:rPr lang="fi-FI" sz="1200" dirty="0" smtClean="0"/>
              <a:t>     </a:t>
            </a:r>
            <a:r>
              <a:rPr lang="fi-FI" sz="1200" dirty="0"/>
              <a:t>= ( Vuosikate + Korkokulut) / (Korkokulut + Lainanlyhennykset</a:t>
            </a:r>
            <a:r>
              <a:rPr lang="fi-FI" sz="1200" dirty="0" smtClean="0"/>
              <a:t>).</a:t>
            </a:r>
          </a:p>
          <a:p>
            <a:r>
              <a:rPr lang="fi-FI" sz="1200" dirty="0"/>
              <a:t> </a:t>
            </a:r>
            <a:r>
              <a:rPr lang="fi-FI" sz="1200" dirty="0" smtClean="0"/>
              <a:t>     Luotettavan kuvan lainanhoitokyvystä saa tarkastelemalla tunnuslukua useamman vuoden jaksolla.</a:t>
            </a:r>
          </a:p>
          <a:p>
            <a:r>
              <a:rPr lang="fi-FI" sz="1200" dirty="0"/>
              <a:t> </a:t>
            </a:r>
            <a:r>
              <a:rPr lang="fi-FI" sz="1200" dirty="0" smtClean="0"/>
              <a:t>     Lainanhoitokyky on hyvä, kun tunnusluvun arvo on yli 2  ja tyydyttävä, kun tunnusluku on 1-2.</a:t>
            </a:r>
          </a:p>
          <a:p>
            <a:r>
              <a:rPr lang="fi-FI" sz="1200" dirty="0"/>
              <a:t> </a:t>
            </a:r>
            <a:r>
              <a:rPr lang="fi-FI" sz="1200" dirty="0" smtClean="0"/>
              <a:t>     Jos tunnusluku on pienempi kuin 1, lainanhoitokyky on heikko. Tällöin joudutaan vieraan pääoman hoitoon</a:t>
            </a:r>
          </a:p>
          <a:p>
            <a:r>
              <a:rPr lang="fi-FI" sz="1200" dirty="0"/>
              <a:t> </a:t>
            </a:r>
            <a:r>
              <a:rPr lang="fi-FI" sz="1200" dirty="0" smtClean="0"/>
              <a:t>     ottamaan lisää lainaa,  realisoimaan omaisuutta tai vähentämään rahavaroja.</a:t>
            </a:r>
          </a:p>
          <a:p>
            <a:r>
              <a:rPr lang="fi-FI" sz="1200" dirty="0"/>
              <a:t> </a:t>
            </a:r>
            <a:r>
              <a:rPr lang="fi-FI" sz="1200" dirty="0" smtClean="0"/>
              <a:t>     </a:t>
            </a:r>
            <a:r>
              <a:rPr lang="fi-FI" sz="1200" b="1" dirty="0" smtClean="0"/>
              <a:t>Kuntien ja kuntayhtymien lainanhoitokate on ollut vuosina 1997-2015 keskimäärin 1,7</a:t>
            </a:r>
            <a:endParaRPr lang="fi-FI" sz="1200" b="1" dirty="0"/>
          </a:p>
        </p:txBody>
      </p:sp>
    </p:spTree>
    <p:extLst>
      <p:ext uri="{BB962C8B-B14F-4D97-AF65-F5344CB8AC3E}">
        <p14:creationId xmlns:p14="http://schemas.microsoft.com/office/powerpoint/2010/main" val="3589768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23850" y="116632"/>
            <a:ext cx="8604250" cy="1080120"/>
          </a:xfrm>
        </p:spPr>
        <p:txBody>
          <a:bodyPr>
            <a:noAutofit/>
          </a:bodyPr>
          <a:lstStyle/>
          <a:p>
            <a:pPr algn="ctr" defTabSz="914400" eaLnBrk="1" fontAlgn="auto" hangingPunct="1">
              <a:spcBef>
                <a:spcPts val="0"/>
              </a:spcBef>
              <a:spcAft>
                <a:spcPts val="0"/>
              </a:spcAft>
              <a:defRPr/>
            </a:pPr>
            <a:r>
              <a:rPr lang="fi-FI" sz="2400" b="0" kern="0" spc="0" dirty="0" smtClean="0">
                <a:ea typeface="+mj-ea"/>
              </a:rPr>
              <a:t>Kuntien ja kuntayhtymien lainakanta sekä rahavarat</a:t>
            </a:r>
            <a:br>
              <a:rPr lang="fi-FI" sz="2400" b="0" kern="0" spc="0" dirty="0" smtClean="0">
                <a:ea typeface="+mj-ea"/>
              </a:rPr>
            </a:br>
            <a:r>
              <a:rPr lang="fi-FI" sz="2400" b="0" kern="0" spc="0" dirty="0" smtClean="0">
                <a:ea typeface="+mj-ea"/>
              </a:rPr>
              <a:t>1991-2020, mrd. € (käyvin hinnoin)</a:t>
            </a:r>
            <a:br>
              <a:rPr lang="fi-FI" sz="2400" b="0" kern="0" spc="0" dirty="0" smtClean="0">
                <a:ea typeface="+mj-ea"/>
              </a:rPr>
            </a:br>
            <a:r>
              <a:rPr lang="fi-FI" sz="1800" b="0" kern="0" spc="0" dirty="0" smtClean="0">
                <a:solidFill>
                  <a:srgbClr val="FF0000"/>
                </a:solidFill>
                <a:ea typeface="+mj-ea"/>
              </a:rPr>
              <a:t>(arviot painelaskelman mukaan)</a:t>
            </a:r>
          </a:p>
        </p:txBody>
      </p:sp>
      <p:graphicFrame>
        <p:nvGraphicFramePr>
          <p:cNvPr id="3" name="Object 3"/>
          <p:cNvGraphicFramePr>
            <a:graphicFrameLocks noChangeAspect="1"/>
          </p:cNvGraphicFramePr>
          <p:nvPr>
            <p:extLst/>
          </p:nvPr>
        </p:nvGraphicFramePr>
        <p:xfrm>
          <a:off x="158750" y="1031225"/>
          <a:ext cx="8826500" cy="506207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5508104" y="6248993"/>
            <a:ext cx="36724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smtClean="0">
                <a:solidFill>
                  <a:srgbClr val="002E63"/>
                </a:solidFill>
                <a:cs typeface="+mn-cs"/>
              </a:rPr>
              <a:t>Lähde: Vuodet 1991-2015 Tilastokeskus.</a:t>
            </a:r>
          </a:p>
          <a:p>
            <a:pPr eaLnBrk="1" fontAlgn="auto" hangingPunct="1">
              <a:spcBef>
                <a:spcPts val="0"/>
              </a:spcBef>
              <a:spcAft>
                <a:spcPts val="0"/>
              </a:spcAft>
              <a:defRPr/>
            </a:pPr>
            <a:r>
              <a:rPr lang="fi-FI" sz="1050" kern="0" dirty="0" smtClean="0">
                <a:solidFill>
                  <a:srgbClr val="002E63"/>
                </a:solidFill>
                <a:cs typeface="+mn-cs"/>
              </a:rPr>
              <a:t>           Vuosien 2016-2020 arviot VM 15.9.2016</a:t>
            </a:r>
          </a:p>
        </p:txBody>
      </p:sp>
      <p:sp>
        <p:nvSpPr>
          <p:cNvPr id="5" name="Alatunnisteen paikkamerkki 4"/>
          <p:cNvSpPr>
            <a:spLocks noGrp="1"/>
          </p:cNvSpPr>
          <p:nvPr>
            <p:ph type="ftr" sz="quarter" idx="11"/>
          </p:nvPr>
        </p:nvSpPr>
        <p:spPr/>
        <p:txBody>
          <a:bodyPr/>
          <a:lstStyle/>
          <a:p>
            <a:pPr>
              <a:defRPr/>
            </a:pPr>
            <a:r>
              <a:rPr lang="en-US" smtClean="0"/>
              <a:t>16.9.2016/hp</a:t>
            </a:r>
            <a:endParaRPr lang="fi-FI" dirty="0"/>
          </a:p>
        </p:txBody>
      </p:sp>
    </p:spTree>
    <p:extLst>
      <p:ext uri="{BB962C8B-B14F-4D97-AF65-F5344CB8AC3E}">
        <p14:creationId xmlns:p14="http://schemas.microsoft.com/office/powerpoint/2010/main" val="2707831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115616" y="44624"/>
            <a:ext cx="6912768" cy="953670"/>
          </a:xfrm>
        </p:spPr>
        <p:txBody>
          <a:bodyPr>
            <a:normAutofit/>
          </a:bodyPr>
          <a:lstStyle/>
          <a:p>
            <a:pPr algn="ctr" eaLnBrk="1" hangingPunct="1">
              <a:defRPr/>
            </a:pPr>
            <a:r>
              <a:rPr lang="fi-FI" sz="2700" b="0" dirty="0" smtClean="0">
                <a:solidFill>
                  <a:srgbClr val="003161"/>
                </a:solidFill>
              </a:rPr>
              <a:t>Kuntien ja kuntayhtymien lainakanta</a:t>
            </a:r>
            <a:br>
              <a:rPr lang="fi-FI" sz="2700" b="0" dirty="0" smtClean="0">
                <a:solidFill>
                  <a:srgbClr val="003161"/>
                </a:solidFill>
              </a:rPr>
            </a:br>
            <a:r>
              <a:rPr lang="fi-FI" sz="2700" b="0" dirty="0" smtClean="0">
                <a:solidFill>
                  <a:srgbClr val="003161"/>
                </a:solidFill>
              </a:rPr>
              <a:t>2000-2020, %:a </a:t>
            </a:r>
            <a:r>
              <a:rPr lang="fi-FI" sz="2700" b="0" dirty="0" err="1" smtClean="0">
                <a:solidFill>
                  <a:srgbClr val="003161"/>
                </a:solidFill>
              </a:rPr>
              <a:t>BKT:sta</a:t>
            </a:r>
            <a:endParaRPr lang="fi-FI" sz="1800" b="0" dirty="0" smtClean="0">
              <a:solidFill>
                <a:srgbClr val="003161"/>
              </a:solidFill>
            </a:endParaRPr>
          </a:p>
        </p:txBody>
      </p:sp>
      <p:graphicFrame>
        <p:nvGraphicFramePr>
          <p:cNvPr id="2" name="Object 3"/>
          <p:cNvGraphicFramePr>
            <a:graphicFrameLocks noChangeAspect="1"/>
          </p:cNvGraphicFramePr>
          <p:nvPr>
            <p:extLst/>
          </p:nvPr>
        </p:nvGraphicFramePr>
        <p:xfrm>
          <a:off x="334962" y="908720"/>
          <a:ext cx="8413501"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34820" name="Text Box 4"/>
          <p:cNvSpPr txBox="1">
            <a:spLocks noChangeArrowheads="1"/>
          </p:cNvSpPr>
          <p:nvPr/>
        </p:nvSpPr>
        <p:spPr bwMode="auto">
          <a:xfrm>
            <a:off x="611312" y="5775647"/>
            <a:ext cx="79931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pPr>
            <a:r>
              <a:rPr lang="fi-FI" sz="1200" dirty="0" smtClean="0">
                <a:solidFill>
                  <a:srgbClr val="002E63"/>
                </a:solidFill>
              </a:rPr>
              <a:t>1)   VM:n virkamiesten esittämä tavoite kuntatalouden velkaantumisen pysäyttämiseksi vuoteen 2019 mennessä (Lähde</a:t>
            </a:r>
            <a:r>
              <a:rPr lang="fi-FI" sz="1200" dirty="0">
                <a:solidFill>
                  <a:srgbClr val="002E63"/>
                </a:solidFill>
              </a:rPr>
              <a:t>: </a:t>
            </a:r>
            <a:r>
              <a:rPr lang="fi-FI" sz="1200" dirty="0" smtClean="0">
                <a:solidFill>
                  <a:srgbClr val="002E63"/>
                </a:solidFill>
              </a:rPr>
              <a:t>Talouspolitiikan lähtökohdat 2015-2019, 19.3.2015.</a:t>
            </a:r>
            <a:endParaRPr lang="fi-FI" sz="1200" dirty="0">
              <a:solidFill>
                <a:srgbClr val="002E63"/>
              </a:solidFill>
            </a:endParaRPr>
          </a:p>
        </p:txBody>
      </p:sp>
      <p:cxnSp>
        <p:nvCxnSpPr>
          <p:cNvPr id="5" name="Suora yhdysviiva 4"/>
          <p:cNvCxnSpPr/>
          <p:nvPr/>
        </p:nvCxnSpPr>
        <p:spPr>
          <a:xfrm>
            <a:off x="6084168" y="1052736"/>
            <a:ext cx="0" cy="4464000"/>
          </a:xfrm>
          <a:prstGeom prst="line">
            <a:avLst/>
          </a:prstGeom>
          <a:ln w="1587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Suorakulmio 1"/>
          <p:cNvSpPr>
            <a:spLocks noChangeArrowheads="1"/>
          </p:cNvSpPr>
          <p:nvPr/>
        </p:nvSpPr>
        <p:spPr bwMode="auto">
          <a:xfrm>
            <a:off x="8315647" y="908720"/>
            <a:ext cx="504825" cy="1800200"/>
          </a:xfrm>
          <a:prstGeom prst="rect">
            <a:avLst/>
          </a:prstGeom>
          <a:solidFill>
            <a:schemeClr val="bg1"/>
          </a:solidFill>
          <a:ln w="9525" algn="ctr">
            <a:solidFill>
              <a:schemeClr val="bg1"/>
            </a:solidFill>
            <a:round/>
            <a:headEnd/>
            <a:tailEnd/>
          </a:ln>
          <a:extLst/>
        </p:spPr>
        <p:txBody>
          <a:bodyPr wrap="none" lIns="0" tIns="0" rIns="0" bIns="0" anchor="ctr"/>
          <a:lstStyle/>
          <a:p>
            <a:endParaRPr lang="fi-FI"/>
          </a:p>
        </p:txBody>
      </p:sp>
      <p:sp>
        <p:nvSpPr>
          <p:cNvPr id="4" name="Tekstiruutu 3"/>
          <p:cNvSpPr txBox="1"/>
          <p:nvPr/>
        </p:nvSpPr>
        <p:spPr>
          <a:xfrm>
            <a:off x="292114" y="585555"/>
            <a:ext cx="391454" cy="323165"/>
          </a:xfrm>
          <a:prstGeom prst="rect">
            <a:avLst/>
          </a:prstGeom>
          <a:noFill/>
        </p:spPr>
        <p:txBody>
          <a:bodyPr wrap="none" rtlCol="0">
            <a:spAutoFit/>
          </a:bodyPr>
          <a:lstStyle/>
          <a:p>
            <a:r>
              <a:rPr lang="fi-FI" sz="1500" dirty="0" smtClean="0"/>
              <a:t>%</a:t>
            </a:r>
            <a:endParaRPr lang="fi-FI" sz="1500" dirty="0"/>
          </a:p>
        </p:txBody>
      </p:sp>
      <p:sp>
        <p:nvSpPr>
          <p:cNvPr id="6" name="Ellipsi 5"/>
          <p:cNvSpPr/>
          <p:nvPr/>
        </p:nvSpPr>
        <p:spPr>
          <a:xfrm>
            <a:off x="2843808" y="3212976"/>
            <a:ext cx="3096344" cy="144016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Tekstiruutu 6"/>
          <p:cNvSpPr txBox="1"/>
          <p:nvPr/>
        </p:nvSpPr>
        <p:spPr>
          <a:xfrm>
            <a:off x="1187624" y="2792541"/>
            <a:ext cx="3857659" cy="492443"/>
          </a:xfrm>
          <a:prstGeom prst="rect">
            <a:avLst/>
          </a:prstGeom>
          <a:noFill/>
        </p:spPr>
        <p:txBody>
          <a:bodyPr wrap="none" rtlCol="0">
            <a:spAutoFit/>
          </a:bodyPr>
          <a:lstStyle/>
          <a:p>
            <a:r>
              <a:rPr lang="fi-FI" sz="1300" dirty="0" smtClean="0"/>
              <a:t>Huomattava, että suhdelukuun vaikuttaa </a:t>
            </a:r>
          </a:p>
          <a:p>
            <a:r>
              <a:rPr lang="fi-FI" sz="1300" dirty="0" smtClean="0"/>
              <a:t>sekä lainakannan kasvu, että BKT:n kehitys</a:t>
            </a:r>
            <a:endParaRPr lang="fi-FI" sz="1300" dirty="0"/>
          </a:p>
        </p:txBody>
      </p:sp>
      <p:sp>
        <p:nvSpPr>
          <p:cNvPr id="11" name="Text Box 4"/>
          <p:cNvSpPr txBox="1">
            <a:spLocks noChangeArrowheads="1"/>
          </p:cNvSpPr>
          <p:nvPr/>
        </p:nvSpPr>
        <p:spPr bwMode="auto">
          <a:xfrm>
            <a:off x="5152540" y="6337411"/>
            <a:ext cx="388395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pPr>
            <a:r>
              <a:rPr lang="fi-FI" sz="1050" dirty="0">
                <a:solidFill>
                  <a:srgbClr val="002E63"/>
                </a:solidFill>
              </a:rPr>
              <a:t>Lähde: Vuodet </a:t>
            </a:r>
            <a:r>
              <a:rPr lang="fi-FI" sz="1050" dirty="0" smtClean="0">
                <a:solidFill>
                  <a:srgbClr val="002E63"/>
                </a:solidFill>
              </a:rPr>
              <a:t>2000-2015 Tilastokeskus, </a:t>
            </a:r>
          </a:p>
          <a:p>
            <a:pPr eaLnBrk="1" fontAlgn="base" hangingPunct="1">
              <a:spcBef>
                <a:spcPct val="0"/>
              </a:spcBef>
              <a:spcAft>
                <a:spcPct val="0"/>
              </a:spcAft>
            </a:pPr>
            <a:r>
              <a:rPr lang="fi-FI" sz="1050" dirty="0">
                <a:solidFill>
                  <a:srgbClr val="002E63"/>
                </a:solidFill>
              </a:rPr>
              <a:t> </a:t>
            </a:r>
            <a:r>
              <a:rPr lang="fi-FI" sz="1050" dirty="0" smtClean="0">
                <a:solidFill>
                  <a:srgbClr val="002E63"/>
                </a:solidFill>
              </a:rPr>
              <a:t>          vuosien 2016-2020 arviot VM 15.9.2016</a:t>
            </a:r>
            <a:endParaRPr lang="fi-FI" sz="1050" dirty="0">
              <a:solidFill>
                <a:srgbClr val="002E63"/>
              </a:solidFill>
            </a:endParaRPr>
          </a:p>
        </p:txBody>
      </p:sp>
      <p:sp>
        <p:nvSpPr>
          <p:cNvPr id="8" name="Alatunnisteen paikkamerkki 7"/>
          <p:cNvSpPr>
            <a:spLocks noGrp="1"/>
          </p:cNvSpPr>
          <p:nvPr>
            <p:ph type="ftr" sz="quarter" idx="11"/>
          </p:nvPr>
        </p:nvSpPr>
        <p:spPr/>
        <p:txBody>
          <a:bodyPr/>
          <a:lstStyle/>
          <a:p>
            <a:pPr>
              <a:defRPr/>
            </a:pPr>
            <a:r>
              <a:rPr lang="fi-FI" smtClean="0"/>
              <a:t>16.9.2016/hp</a:t>
            </a:r>
            <a:endParaRPr lang="fi-FI" dirty="0"/>
          </a:p>
        </p:txBody>
      </p:sp>
      <p:sp>
        <p:nvSpPr>
          <p:cNvPr id="9" name="Tekstiruutu 8"/>
          <p:cNvSpPr txBox="1"/>
          <p:nvPr/>
        </p:nvSpPr>
        <p:spPr>
          <a:xfrm>
            <a:off x="6156176" y="1124744"/>
            <a:ext cx="2132315" cy="307777"/>
          </a:xfrm>
          <a:prstGeom prst="rect">
            <a:avLst/>
          </a:prstGeom>
          <a:noFill/>
        </p:spPr>
        <p:txBody>
          <a:bodyPr wrap="none" rtlCol="0">
            <a:spAutoFit/>
          </a:bodyPr>
          <a:lstStyle/>
          <a:p>
            <a:r>
              <a:rPr lang="fi-FI" sz="1400" dirty="0" smtClean="0"/>
              <a:t>Vm:n arvio 2.4.2015</a:t>
            </a:r>
            <a:endParaRPr lang="fi-FI" sz="1400" dirty="0"/>
          </a:p>
        </p:txBody>
      </p:sp>
      <p:cxnSp>
        <p:nvCxnSpPr>
          <p:cNvPr id="12" name="Suora nuoliyhdysviiva 11"/>
          <p:cNvCxnSpPr/>
          <p:nvPr/>
        </p:nvCxnSpPr>
        <p:spPr>
          <a:xfrm>
            <a:off x="7350400" y="1401814"/>
            <a:ext cx="166201" cy="434227"/>
          </a:xfrm>
          <a:prstGeom prst="straightConnector1">
            <a:avLst/>
          </a:prstGeom>
          <a:ln w="19050">
            <a:solidFill>
              <a:schemeClr val="accent1">
                <a:alpha val="99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296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512" y="116633"/>
            <a:ext cx="8820026" cy="1008112"/>
          </a:xfrm>
        </p:spPr>
        <p:txBody>
          <a:bodyPr>
            <a:noAutofit/>
          </a:bodyPr>
          <a:lstStyle/>
          <a:p>
            <a:pPr algn="ctr" eaLnBrk="1" hangingPunct="1"/>
            <a:r>
              <a:rPr lang="fi-FI" sz="2400" b="0" dirty="0" smtClean="0">
                <a:solidFill>
                  <a:schemeClr val="accent1"/>
                </a:solidFill>
              </a:rPr>
              <a:t>Kiinteän pääoman bruttomuodostus (investoinnit)</a:t>
            </a:r>
            <a:r>
              <a:rPr lang="fi-FI" sz="2400" dirty="0" smtClean="0">
                <a:solidFill>
                  <a:schemeClr val="accent1"/>
                </a:solidFill>
              </a:rPr>
              <a:t/>
            </a:r>
            <a:br>
              <a:rPr lang="fi-FI" sz="2400" dirty="0" smtClean="0">
                <a:solidFill>
                  <a:schemeClr val="accent1"/>
                </a:solidFill>
              </a:rPr>
            </a:br>
            <a:r>
              <a:rPr lang="fi-FI" sz="2400" b="0" dirty="0" smtClean="0">
                <a:solidFill>
                  <a:schemeClr val="accent1"/>
                </a:solidFill>
              </a:rPr>
              <a:t>1990-2015 vuoden 2015 hinnoin, mrd. €</a:t>
            </a:r>
            <a:br>
              <a:rPr lang="fi-FI" sz="2400" b="0" dirty="0" smtClean="0">
                <a:solidFill>
                  <a:schemeClr val="accent1"/>
                </a:solidFill>
              </a:rPr>
            </a:br>
            <a:r>
              <a:rPr lang="fi-FI" sz="1600" b="0" dirty="0" smtClean="0">
                <a:solidFill>
                  <a:schemeClr val="accent1"/>
                </a:solidFill>
              </a:rPr>
              <a:t>(Kansantalouden tilinpidon mukaan)</a:t>
            </a:r>
          </a:p>
        </p:txBody>
      </p:sp>
      <p:graphicFrame>
        <p:nvGraphicFramePr>
          <p:cNvPr id="2" name="Object 3"/>
          <p:cNvGraphicFramePr>
            <a:graphicFrameLocks noChangeAspect="1"/>
          </p:cNvGraphicFramePr>
          <p:nvPr>
            <p:extLst>
              <p:ext uri="{D42A27DB-BD31-4B8C-83A1-F6EECF244321}">
                <p14:modId xmlns:p14="http://schemas.microsoft.com/office/powerpoint/2010/main" val="943283812"/>
              </p:ext>
            </p:extLst>
          </p:nvPr>
        </p:nvGraphicFramePr>
        <p:xfrm>
          <a:off x="251520" y="1052736"/>
          <a:ext cx="8624193"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6444208" y="6310481"/>
            <a:ext cx="26642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a:t>Lähde: </a:t>
            </a:r>
            <a:r>
              <a:rPr lang="fi-FI" sz="1100" dirty="0" smtClean="0"/>
              <a:t>Tilastokeskus,</a:t>
            </a:r>
          </a:p>
          <a:p>
            <a:pPr eaLnBrk="1" hangingPunct="1"/>
            <a:r>
              <a:rPr lang="fi-FI" sz="1100" dirty="0"/>
              <a:t> </a:t>
            </a:r>
            <a:r>
              <a:rPr lang="fi-FI" sz="1100" dirty="0" smtClean="0"/>
              <a:t>           Kansantalouden tilinpito</a:t>
            </a:r>
            <a:endParaRPr lang="fi-FI" sz="1100" dirty="0"/>
          </a:p>
        </p:txBody>
      </p:sp>
      <p:sp>
        <p:nvSpPr>
          <p:cNvPr id="3" name="Alatunnisteen paikkamerkki 2"/>
          <p:cNvSpPr>
            <a:spLocks noGrp="1"/>
          </p:cNvSpPr>
          <p:nvPr>
            <p:ph type="ftr" sz="quarter" idx="11"/>
          </p:nvPr>
        </p:nvSpPr>
        <p:spPr/>
        <p:txBody>
          <a:bodyPr/>
          <a:lstStyle/>
          <a:p>
            <a:pPr>
              <a:defRPr/>
            </a:pPr>
            <a:r>
              <a:rPr lang="en-US" sz="900" dirty="0" smtClean="0"/>
              <a:t>11.8.2016</a:t>
            </a:r>
            <a:endParaRPr lang="fi-FI" sz="900" dirty="0"/>
          </a:p>
        </p:txBody>
      </p:sp>
    </p:spTree>
    <p:extLst>
      <p:ext uri="{BB962C8B-B14F-4D97-AF65-F5344CB8AC3E}">
        <p14:creationId xmlns:p14="http://schemas.microsoft.com/office/powerpoint/2010/main" val="3608731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512" y="1"/>
            <a:ext cx="8820026" cy="1124744"/>
          </a:xfrm>
        </p:spPr>
        <p:txBody>
          <a:bodyPr>
            <a:noAutofit/>
          </a:bodyPr>
          <a:lstStyle/>
          <a:p>
            <a:pPr algn="ctr" eaLnBrk="1" hangingPunct="1"/>
            <a:r>
              <a:rPr lang="fi-FI" sz="2400" b="0" dirty="0" smtClean="0">
                <a:solidFill>
                  <a:schemeClr val="accent1"/>
                </a:solidFill>
              </a:rPr>
              <a:t>Kiinteän pääoman bruttomuodostus (investoinnit)</a:t>
            </a:r>
            <a:r>
              <a:rPr lang="fi-FI" sz="2400" dirty="0" smtClean="0">
                <a:solidFill>
                  <a:schemeClr val="accent1"/>
                </a:solidFill>
              </a:rPr>
              <a:t/>
            </a:r>
            <a:br>
              <a:rPr lang="fi-FI" sz="2400" dirty="0" smtClean="0">
                <a:solidFill>
                  <a:schemeClr val="accent1"/>
                </a:solidFill>
              </a:rPr>
            </a:br>
            <a:r>
              <a:rPr lang="fi-FI" sz="2400" b="0" dirty="0" smtClean="0">
                <a:solidFill>
                  <a:schemeClr val="accent1"/>
                </a:solidFill>
              </a:rPr>
              <a:t>vuoden 2015 hinnoin indeksoituna, 1990=100</a:t>
            </a:r>
            <a:br>
              <a:rPr lang="fi-FI" sz="2400" b="0" dirty="0" smtClean="0">
                <a:solidFill>
                  <a:schemeClr val="accent1"/>
                </a:solidFill>
              </a:rPr>
            </a:br>
            <a:r>
              <a:rPr lang="fi-FI" sz="1800" b="0" dirty="0">
                <a:solidFill>
                  <a:schemeClr val="accent1"/>
                </a:solidFill>
              </a:rPr>
              <a:t>(Kansantalouden tilinpidon mukaan)</a:t>
            </a:r>
            <a:endParaRPr lang="fi-FI" sz="1800" b="0" dirty="0" smtClean="0">
              <a:solidFill>
                <a:schemeClr val="accent1"/>
              </a:solidFill>
            </a:endParaRPr>
          </a:p>
        </p:txBody>
      </p:sp>
      <p:graphicFrame>
        <p:nvGraphicFramePr>
          <p:cNvPr id="2" name="Object 3"/>
          <p:cNvGraphicFramePr>
            <a:graphicFrameLocks noChangeAspect="1"/>
          </p:cNvGraphicFramePr>
          <p:nvPr>
            <p:extLst/>
          </p:nvPr>
        </p:nvGraphicFramePr>
        <p:xfrm>
          <a:off x="251520" y="958850"/>
          <a:ext cx="8624193" cy="5062438"/>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6444208" y="6310481"/>
            <a:ext cx="26642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a:t>Lähde: </a:t>
            </a:r>
            <a:r>
              <a:rPr lang="fi-FI" sz="1100" dirty="0" smtClean="0"/>
              <a:t>Tilastokeskus,</a:t>
            </a:r>
          </a:p>
          <a:p>
            <a:pPr eaLnBrk="1" hangingPunct="1"/>
            <a:r>
              <a:rPr lang="fi-FI" sz="1100" dirty="0"/>
              <a:t> </a:t>
            </a:r>
            <a:r>
              <a:rPr lang="fi-FI" sz="1100" dirty="0" smtClean="0"/>
              <a:t>           Kansantalouden tilinpito</a:t>
            </a:r>
            <a:endParaRPr lang="fi-FI" sz="1100" dirty="0"/>
          </a:p>
        </p:txBody>
      </p:sp>
      <p:sp>
        <p:nvSpPr>
          <p:cNvPr id="3" name="Alatunnisteen paikkamerkki 2"/>
          <p:cNvSpPr>
            <a:spLocks noGrp="1"/>
          </p:cNvSpPr>
          <p:nvPr>
            <p:ph type="ftr" sz="quarter" idx="11"/>
          </p:nvPr>
        </p:nvSpPr>
        <p:spPr/>
        <p:txBody>
          <a:bodyPr/>
          <a:lstStyle/>
          <a:p>
            <a:pPr>
              <a:defRPr/>
            </a:pPr>
            <a:r>
              <a:rPr lang="fi-FI" sz="900" dirty="0" smtClean="0"/>
              <a:t>11.8.2016</a:t>
            </a:r>
            <a:endParaRPr lang="fi-FI" sz="900" dirty="0"/>
          </a:p>
        </p:txBody>
      </p:sp>
    </p:spTree>
    <p:extLst>
      <p:ext uri="{BB962C8B-B14F-4D97-AF65-F5344CB8AC3E}">
        <p14:creationId xmlns:p14="http://schemas.microsoft.com/office/powerpoint/2010/main" val="4037307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512" y="44624"/>
            <a:ext cx="8820026" cy="1089719"/>
          </a:xfrm>
        </p:spPr>
        <p:txBody>
          <a:bodyPr>
            <a:noAutofit/>
          </a:bodyPr>
          <a:lstStyle/>
          <a:p>
            <a:pPr algn="ctr" eaLnBrk="1" hangingPunct="1"/>
            <a:r>
              <a:rPr lang="fi-FI" sz="2400" b="0" dirty="0" smtClean="0">
                <a:solidFill>
                  <a:schemeClr val="accent1"/>
                </a:solidFill>
              </a:rPr>
              <a:t>Kiinteän pääoman bruttomuodostus (investoinnit)</a:t>
            </a:r>
            <a:r>
              <a:rPr lang="fi-FI" sz="2400" dirty="0" smtClean="0">
                <a:solidFill>
                  <a:schemeClr val="accent1"/>
                </a:solidFill>
              </a:rPr>
              <a:t/>
            </a:r>
            <a:br>
              <a:rPr lang="fi-FI" sz="2400" dirty="0" smtClean="0">
                <a:solidFill>
                  <a:schemeClr val="accent1"/>
                </a:solidFill>
              </a:rPr>
            </a:br>
            <a:r>
              <a:rPr lang="fi-FI" sz="2400" b="0" dirty="0" smtClean="0">
                <a:solidFill>
                  <a:schemeClr val="accent1"/>
                </a:solidFill>
              </a:rPr>
              <a:t>vuoden 2015 hinnoin indeksoituna, 2000=100</a:t>
            </a:r>
            <a:br>
              <a:rPr lang="fi-FI" sz="2400" b="0" dirty="0" smtClean="0">
                <a:solidFill>
                  <a:schemeClr val="accent1"/>
                </a:solidFill>
              </a:rPr>
            </a:br>
            <a:r>
              <a:rPr lang="fi-FI" sz="1800" b="0" dirty="0">
                <a:solidFill>
                  <a:schemeClr val="accent1"/>
                </a:solidFill>
              </a:rPr>
              <a:t>(Kansantalouden tilinpidon mukaan)</a:t>
            </a:r>
            <a:endParaRPr lang="fi-FI" sz="1800" b="0" dirty="0" smtClean="0">
              <a:solidFill>
                <a:schemeClr val="accent1"/>
              </a:solidFill>
            </a:endParaRPr>
          </a:p>
        </p:txBody>
      </p:sp>
      <p:graphicFrame>
        <p:nvGraphicFramePr>
          <p:cNvPr id="2" name="Object 3"/>
          <p:cNvGraphicFramePr>
            <a:graphicFrameLocks noChangeAspect="1"/>
          </p:cNvGraphicFramePr>
          <p:nvPr>
            <p:extLst/>
          </p:nvPr>
        </p:nvGraphicFramePr>
        <p:xfrm>
          <a:off x="251520" y="1052736"/>
          <a:ext cx="8624193"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6444208" y="6310481"/>
            <a:ext cx="266429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a:t>Lähde: </a:t>
            </a:r>
            <a:r>
              <a:rPr lang="fi-FI" sz="1100" dirty="0" smtClean="0"/>
              <a:t>Tilastokeskus,</a:t>
            </a:r>
          </a:p>
          <a:p>
            <a:pPr eaLnBrk="1" hangingPunct="1"/>
            <a:r>
              <a:rPr lang="fi-FI" sz="1100" dirty="0"/>
              <a:t> </a:t>
            </a:r>
            <a:r>
              <a:rPr lang="fi-FI" sz="1100" dirty="0" smtClean="0"/>
              <a:t>           Kansantalouden tilinpito</a:t>
            </a:r>
            <a:endParaRPr lang="fi-FI" sz="1100" dirty="0"/>
          </a:p>
        </p:txBody>
      </p:sp>
      <p:sp>
        <p:nvSpPr>
          <p:cNvPr id="3" name="Alatunnisteen paikkamerkki 2"/>
          <p:cNvSpPr>
            <a:spLocks noGrp="1"/>
          </p:cNvSpPr>
          <p:nvPr>
            <p:ph type="ftr" sz="quarter" idx="11"/>
          </p:nvPr>
        </p:nvSpPr>
        <p:spPr/>
        <p:txBody>
          <a:bodyPr/>
          <a:lstStyle/>
          <a:p>
            <a:pPr>
              <a:defRPr/>
            </a:pPr>
            <a:r>
              <a:rPr lang="en-US" sz="900" dirty="0" smtClean="0"/>
              <a:t>11.8.2016</a:t>
            </a:r>
            <a:endParaRPr lang="fi-FI" sz="900" dirty="0"/>
          </a:p>
        </p:txBody>
      </p:sp>
    </p:spTree>
    <p:extLst>
      <p:ext uri="{BB962C8B-B14F-4D97-AF65-F5344CB8AC3E}">
        <p14:creationId xmlns:p14="http://schemas.microsoft.com/office/powerpoint/2010/main" val="1254213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536" y="44624"/>
            <a:ext cx="8604250" cy="990600"/>
          </a:xfrm>
        </p:spPr>
        <p:txBody>
          <a:bodyPr>
            <a:noAutofit/>
          </a:bodyPr>
          <a:lstStyle/>
          <a:p>
            <a:pPr algn="ctr" eaLnBrk="1" hangingPunct="1"/>
            <a:r>
              <a:rPr lang="fi-FI" sz="2200" b="0" dirty="0" smtClean="0">
                <a:solidFill>
                  <a:schemeClr val="accent1"/>
                </a:solidFill>
              </a:rPr>
              <a:t>Kuntien  ja kuntayhtymien bruttoinvestoinnit </a:t>
            </a:r>
            <a:r>
              <a:rPr lang="fi-FI" sz="2200" dirty="0" smtClean="0">
                <a:solidFill>
                  <a:schemeClr val="accent1"/>
                </a:solidFill>
              </a:rPr>
              <a:t/>
            </a:r>
            <a:br>
              <a:rPr lang="fi-FI" sz="2200" dirty="0" smtClean="0">
                <a:solidFill>
                  <a:schemeClr val="accent1"/>
                </a:solidFill>
              </a:rPr>
            </a:br>
            <a:r>
              <a:rPr lang="fi-FI" sz="2200" b="0" dirty="0" smtClean="0">
                <a:solidFill>
                  <a:schemeClr val="accent1"/>
                </a:solidFill>
              </a:rPr>
              <a:t>1997-2015 käyvin hinnoin, mrd. €</a:t>
            </a:r>
            <a:br>
              <a:rPr lang="fi-FI" sz="2200" b="0" dirty="0" smtClean="0">
                <a:solidFill>
                  <a:schemeClr val="accent1"/>
                </a:solidFill>
              </a:rPr>
            </a:br>
            <a:r>
              <a:rPr lang="fi-FI" sz="1600" b="0" dirty="0" smtClean="0">
                <a:solidFill>
                  <a:schemeClr val="accent1"/>
                </a:solidFill>
              </a:rPr>
              <a:t>(Kuntien kirjanpidon mukaan. Sisältää liikelaitokset, mutta ei yhtiöitä)</a:t>
            </a:r>
          </a:p>
        </p:txBody>
      </p:sp>
      <p:graphicFrame>
        <p:nvGraphicFramePr>
          <p:cNvPr id="2" name="Object 3"/>
          <p:cNvGraphicFramePr>
            <a:graphicFrameLocks noChangeAspect="1"/>
          </p:cNvGraphicFramePr>
          <p:nvPr>
            <p:extLst/>
          </p:nvPr>
        </p:nvGraphicFramePr>
        <p:xfrm>
          <a:off x="251520" y="958850"/>
          <a:ext cx="8624193" cy="4630390"/>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7164288" y="6393201"/>
            <a:ext cx="18732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a:t>Lähde: </a:t>
            </a:r>
            <a:r>
              <a:rPr lang="fi-FI" sz="1100" dirty="0" smtClean="0"/>
              <a:t>Tilastokeskus</a:t>
            </a:r>
            <a:endParaRPr lang="fi-FI" sz="1100" dirty="0"/>
          </a:p>
        </p:txBody>
      </p:sp>
      <p:sp>
        <p:nvSpPr>
          <p:cNvPr id="3" name="Tekstiruutu 2"/>
          <p:cNvSpPr txBox="1"/>
          <p:nvPr/>
        </p:nvSpPr>
        <p:spPr>
          <a:xfrm>
            <a:off x="395536" y="5781164"/>
            <a:ext cx="8568952" cy="600164"/>
          </a:xfrm>
          <a:prstGeom prst="rect">
            <a:avLst/>
          </a:prstGeom>
          <a:noFill/>
        </p:spPr>
        <p:txBody>
          <a:bodyPr wrap="square" rtlCol="0">
            <a:spAutoFit/>
          </a:bodyPr>
          <a:lstStyle/>
          <a:p>
            <a:r>
              <a:rPr lang="fi-FI" sz="1100" dirty="0" smtClean="0">
                <a:solidFill>
                  <a:srgbClr val="002060"/>
                </a:solidFill>
              </a:rPr>
              <a:t>Vuoden 2010 luvut sisältävät Helsingin seudun ympäristöpalvelut - kuntayhtymän perustamiseen liittyviä eriä.</a:t>
            </a:r>
          </a:p>
          <a:p>
            <a:r>
              <a:rPr lang="fi-FI" sz="1100" dirty="0" smtClean="0">
                <a:solidFill>
                  <a:srgbClr val="002060"/>
                </a:solidFill>
              </a:rPr>
              <a:t>Vuonna 2014 kunnallisten </a:t>
            </a:r>
            <a:r>
              <a:rPr lang="fi-FI" sz="1100" dirty="0">
                <a:solidFill>
                  <a:srgbClr val="002060"/>
                </a:solidFill>
              </a:rPr>
              <a:t>liikelaitosten yhtiöittämisestä johtuva osakkeiden ja osuuksien hankinta </a:t>
            </a:r>
            <a:r>
              <a:rPr lang="fi-FI" sz="1100" dirty="0" smtClean="0">
                <a:solidFill>
                  <a:srgbClr val="002060"/>
                </a:solidFill>
              </a:rPr>
              <a:t>kasvatti</a:t>
            </a:r>
          </a:p>
          <a:p>
            <a:r>
              <a:rPr lang="fi-FI" sz="1100" dirty="0" smtClean="0">
                <a:solidFill>
                  <a:srgbClr val="002060"/>
                </a:solidFill>
              </a:rPr>
              <a:t>investointeja </a:t>
            </a:r>
            <a:r>
              <a:rPr lang="fi-FI" sz="1100" dirty="0">
                <a:solidFill>
                  <a:srgbClr val="002060"/>
                </a:solidFill>
              </a:rPr>
              <a:t>kertaluonteisesti noin 3,1 miljardia euroa. </a:t>
            </a:r>
            <a:endParaRPr lang="fi-FI" sz="1150" dirty="0">
              <a:solidFill>
                <a:srgbClr val="002060"/>
              </a:solidFill>
            </a:endParaRPr>
          </a:p>
        </p:txBody>
      </p:sp>
      <p:sp>
        <p:nvSpPr>
          <p:cNvPr id="7" name="Tekstiruutu 6"/>
          <p:cNvSpPr txBox="1"/>
          <p:nvPr/>
        </p:nvSpPr>
        <p:spPr>
          <a:xfrm>
            <a:off x="651496" y="5576173"/>
            <a:ext cx="7592912" cy="276999"/>
          </a:xfrm>
          <a:prstGeom prst="rect">
            <a:avLst/>
          </a:prstGeom>
          <a:noFill/>
        </p:spPr>
        <p:txBody>
          <a:bodyPr wrap="none" rtlCol="0">
            <a:spAutoFit/>
          </a:bodyPr>
          <a:lstStyle/>
          <a:p>
            <a:r>
              <a:rPr lang="fi-FI" dirty="0" smtClean="0">
                <a:solidFill>
                  <a:srgbClr val="002060"/>
                </a:solidFill>
              </a:rPr>
              <a:t> </a:t>
            </a:r>
            <a:r>
              <a:rPr lang="fi-FI" sz="1200" dirty="0" smtClean="0">
                <a:solidFill>
                  <a:srgbClr val="002060"/>
                </a:solidFill>
              </a:rPr>
              <a:t>1) Ei poistonalaiset investoinnit = maa- ja vesialueiden sekä osakkeiden ja osuuksien hankinta</a:t>
            </a:r>
            <a:endParaRPr lang="fi-FI" sz="1200" dirty="0">
              <a:solidFill>
                <a:srgbClr val="002060"/>
              </a:solidFill>
            </a:endParaRPr>
          </a:p>
        </p:txBody>
      </p:sp>
      <p:sp>
        <p:nvSpPr>
          <p:cNvPr id="8" name="Alatunnisteen paikkamerkki 4"/>
          <p:cNvSpPr>
            <a:spLocks noGrp="1"/>
          </p:cNvSpPr>
          <p:nvPr>
            <p:ph type="ftr" sz="quarter" idx="11"/>
          </p:nvPr>
        </p:nvSpPr>
        <p:spPr>
          <a:xfrm>
            <a:off x="3770313" y="6451600"/>
            <a:ext cx="1449759" cy="265113"/>
          </a:xfrm>
        </p:spPr>
        <p:txBody>
          <a:bodyPr/>
          <a:lstStyle/>
          <a:p>
            <a:pPr>
              <a:defRPr/>
            </a:pPr>
            <a:r>
              <a:rPr lang="en-US" sz="900" dirty="0" smtClean="0"/>
              <a:t>11.8.2016</a:t>
            </a:r>
            <a:endParaRPr lang="fi-FI" sz="900" dirty="0"/>
          </a:p>
        </p:txBody>
      </p:sp>
    </p:spTree>
    <p:extLst>
      <p:ext uri="{BB962C8B-B14F-4D97-AF65-F5344CB8AC3E}">
        <p14:creationId xmlns:p14="http://schemas.microsoft.com/office/powerpoint/2010/main" val="933395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68313" y="188640"/>
            <a:ext cx="8305800" cy="792088"/>
          </a:xfrm>
        </p:spPr>
        <p:txBody>
          <a:bodyPr>
            <a:normAutofit fontScale="90000"/>
          </a:bodyPr>
          <a:lstStyle/>
          <a:p>
            <a:pPr algn="ctr" defTabSz="914400" eaLnBrk="1" fontAlgn="auto" hangingPunct="1">
              <a:lnSpc>
                <a:spcPct val="90000"/>
              </a:lnSpc>
              <a:spcBef>
                <a:spcPts val="0"/>
              </a:spcBef>
              <a:spcAft>
                <a:spcPts val="0"/>
              </a:spcAft>
              <a:defRPr/>
            </a:pPr>
            <a:r>
              <a:rPr lang="fi-FI" sz="2400" b="0" kern="0" spc="0" dirty="0" smtClean="0">
                <a:solidFill>
                  <a:schemeClr val="accent1"/>
                </a:solidFill>
                <a:ea typeface="+mj-ea"/>
              </a:rPr>
              <a:t>Kuntien ja kuntayhtymien vuosikate ja nettoinvestoinnit</a:t>
            </a:r>
            <a:r>
              <a:rPr lang="fi-FI" sz="2400" b="0" kern="0" spc="0" baseline="30000" dirty="0" smtClean="0">
                <a:solidFill>
                  <a:schemeClr val="accent1"/>
                </a:solidFill>
                <a:ea typeface="+mj-ea"/>
              </a:rPr>
              <a:t>1)</a:t>
            </a:r>
            <a:r>
              <a:rPr lang="fi-FI" sz="2400" b="0" kern="0" spc="0" dirty="0" smtClean="0">
                <a:solidFill>
                  <a:schemeClr val="accent1"/>
                </a:solidFill>
                <a:ea typeface="+mj-ea"/>
              </a:rPr>
              <a:t> 1991-2014, mrd. € (käyvin hinnoin)</a:t>
            </a:r>
            <a:endParaRPr lang="fi-FI" sz="2000" b="0" kern="0" spc="0" dirty="0" smtClean="0">
              <a:solidFill>
                <a:srgbClr val="FF0000"/>
              </a:solidFill>
              <a:ea typeface="+mj-ea"/>
            </a:endParaRPr>
          </a:p>
        </p:txBody>
      </p:sp>
      <p:graphicFrame>
        <p:nvGraphicFramePr>
          <p:cNvPr id="3" name="Object 3"/>
          <p:cNvGraphicFramePr>
            <a:graphicFrameLocks noChangeAspect="1"/>
          </p:cNvGraphicFramePr>
          <p:nvPr>
            <p:extLst>
              <p:ext uri="{D42A27DB-BD31-4B8C-83A1-F6EECF244321}">
                <p14:modId xmlns:p14="http://schemas.microsoft.com/office/powerpoint/2010/main" val="4028060896"/>
              </p:ext>
            </p:extLst>
          </p:nvPr>
        </p:nvGraphicFramePr>
        <p:xfrm>
          <a:off x="179512" y="1052736"/>
          <a:ext cx="8784976" cy="462994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720724" y="5618225"/>
            <a:ext cx="52194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200" kern="0" dirty="0" smtClean="0">
                <a:solidFill>
                  <a:srgbClr val="002E63"/>
                </a:solidFill>
                <a:cs typeface="+mn-cs"/>
              </a:rPr>
              <a:t>Lähde: Tilastokeskus</a:t>
            </a:r>
          </a:p>
        </p:txBody>
      </p:sp>
      <p:sp>
        <p:nvSpPr>
          <p:cNvPr id="7" name="Text Box 59"/>
          <p:cNvSpPr txBox="1">
            <a:spLocks noChangeArrowheads="1"/>
          </p:cNvSpPr>
          <p:nvPr/>
        </p:nvSpPr>
        <p:spPr bwMode="auto">
          <a:xfrm>
            <a:off x="720724" y="5880930"/>
            <a:ext cx="8243764"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5000"/>
              </a:lnSpc>
              <a:spcBef>
                <a:spcPts val="0"/>
              </a:spcBef>
              <a:spcAft>
                <a:spcPts val="0"/>
              </a:spcAft>
              <a:defRPr/>
            </a:pPr>
            <a:r>
              <a:rPr lang="fi-FI" kern="0" dirty="0" smtClean="0">
                <a:cs typeface="+mn-cs"/>
              </a:rPr>
              <a:t> </a:t>
            </a:r>
            <a:r>
              <a:rPr lang="fi-FI" sz="1200" kern="0" dirty="0" smtClean="0">
                <a:cs typeface="+mn-cs"/>
              </a:rPr>
              <a:t>1) Investoinnit, netto  = Investointimenot – rahoitusosuudet investointeihin – omaisuuden myyntitulot.</a:t>
            </a:r>
          </a:p>
          <a:p>
            <a:pPr eaLnBrk="1" fontAlgn="auto" hangingPunct="1">
              <a:lnSpc>
                <a:spcPct val="115000"/>
              </a:lnSpc>
              <a:spcBef>
                <a:spcPts val="0"/>
              </a:spcBef>
              <a:spcAft>
                <a:spcPts val="0"/>
              </a:spcAft>
              <a:defRPr/>
            </a:pPr>
            <a:r>
              <a:rPr lang="fi-FI" sz="1200" kern="0" dirty="0">
                <a:cs typeface="+mn-cs"/>
              </a:rPr>
              <a:t> </a:t>
            </a:r>
            <a:r>
              <a:rPr lang="fi-FI" sz="1200" kern="0" dirty="0" smtClean="0">
                <a:cs typeface="+mn-cs"/>
              </a:rPr>
              <a:t>    Vuoden 2014 tasoon vaikuttaa kunnallisten liikelaitosten yhtiöittäminen</a:t>
            </a:r>
          </a:p>
        </p:txBody>
      </p:sp>
      <p:sp>
        <p:nvSpPr>
          <p:cNvPr id="6" name="Alatunnisteen paikkamerkki 5"/>
          <p:cNvSpPr>
            <a:spLocks noGrp="1"/>
          </p:cNvSpPr>
          <p:nvPr>
            <p:ph type="ftr" sz="quarter" idx="11"/>
          </p:nvPr>
        </p:nvSpPr>
        <p:spPr/>
        <p:txBody>
          <a:bodyPr/>
          <a:lstStyle/>
          <a:p>
            <a:pPr>
              <a:defRPr/>
            </a:pPr>
            <a:r>
              <a:rPr lang="en-US" smtClean="0"/>
              <a:t>25.8.2015</a:t>
            </a:r>
            <a:endParaRPr lang="fi-FI" dirty="0"/>
          </a:p>
        </p:txBody>
      </p:sp>
    </p:spTree>
    <p:extLst>
      <p:ext uri="{BB962C8B-B14F-4D97-AF65-F5344CB8AC3E}">
        <p14:creationId xmlns:p14="http://schemas.microsoft.com/office/powerpoint/2010/main" val="205743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3779683203"/>
              </p:ext>
            </p:extLst>
          </p:nvPr>
        </p:nvGraphicFramePr>
        <p:xfrm>
          <a:off x="250824" y="759885"/>
          <a:ext cx="8680673" cy="446931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p:cNvSpPr txBox="1">
            <a:spLocks noChangeArrowheads="1"/>
          </p:cNvSpPr>
          <p:nvPr/>
        </p:nvSpPr>
        <p:spPr bwMode="auto">
          <a:xfrm>
            <a:off x="6983315" y="6437439"/>
            <a:ext cx="201622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smtClean="0">
                <a:solidFill>
                  <a:srgbClr val="002E63"/>
                </a:solidFill>
                <a:cs typeface="+mn-cs"/>
              </a:rPr>
              <a:t>Lähde: Tilastokeskus</a:t>
            </a:r>
          </a:p>
        </p:txBody>
      </p:sp>
      <p:sp>
        <p:nvSpPr>
          <p:cNvPr id="5" name="Alatunnisteen paikkamerkki 4"/>
          <p:cNvSpPr>
            <a:spLocks noGrp="1"/>
          </p:cNvSpPr>
          <p:nvPr>
            <p:ph type="ftr" sz="quarter" idx="11"/>
          </p:nvPr>
        </p:nvSpPr>
        <p:spPr/>
        <p:txBody>
          <a:bodyPr/>
          <a:lstStyle/>
          <a:p>
            <a:pPr>
              <a:defRPr/>
            </a:pPr>
            <a:r>
              <a:rPr lang="en-US" smtClean="0"/>
              <a:t>8.6.2016/hp</a:t>
            </a:r>
            <a:endParaRPr lang="fi-FI" dirty="0"/>
          </a:p>
        </p:txBody>
      </p:sp>
      <p:sp>
        <p:nvSpPr>
          <p:cNvPr id="7" name="Rectangle 6"/>
          <p:cNvSpPr>
            <a:spLocks noChangeArrowheads="1"/>
          </p:cNvSpPr>
          <p:nvPr/>
        </p:nvSpPr>
        <p:spPr bwMode="auto">
          <a:xfrm>
            <a:off x="1" y="107921"/>
            <a:ext cx="8999538" cy="584775"/>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a:lnSpc>
                <a:spcPct val="95000"/>
              </a:lnSpc>
            </a:pPr>
            <a:r>
              <a:rPr lang="fi-FI" sz="2000" dirty="0">
                <a:solidFill>
                  <a:schemeClr val="accent1"/>
                </a:solidFill>
              </a:rPr>
              <a:t>Kuntasektorin </a:t>
            </a:r>
            <a:r>
              <a:rPr lang="fi-FI" sz="2000" dirty="0" smtClean="0">
                <a:solidFill>
                  <a:schemeClr val="accent1"/>
                </a:solidFill>
              </a:rPr>
              <a:t>toiminnan ja investointien rahavirta ja lainakannan muutos sekä paikallishallinnon nettoluotonanto 1997-2015, </a:t>
            </a:r>
            <a:r>
              <a:rPr lang="fi-FI" sz="2000" dirty="0">
                <a:solidFill>
                  <a:schemeClr val="accent1"/>
                </a:solidFill>
              </a:rPr>
              <a:t>mrd. €</a:t>
            </a:r>
          </a:p>
        </p:txBody>
      </p:sp>
      <p:sp>
        <p:nvSpPr>
          <p:cNvPr id="8" name="Suorakulmio 7"/>
          <p:cNvSpPr/>
          <p:nvPr/>
        </p:nvSpPr>
        <p:spPr>
          <a:xfrm>
            <a:off x="324990" y="5478323"/>
            <a:ext cx="8711506" cy="830997"/>
          </a:xfrm>
          <a:prstGeom prst="rect">
            <a:avLst/>
          </a:prstGeom>
        </p:spPr>
        <p:txBody>
          <a:bodyPr wrap="square">
            <a:spAutoFit/>
          </a:bodyPr>
          <a:lstStyle/>
          <a:p>
            <a:pPr eaLnBrk="1" hangingPunct="1"/>
            <a:r>
              <a:rPr lang="fi-FI" sz="1200" dirty="0" smtClean="0"/>
              <a:t>Toiminnan ja investointien rahavirta on rahoituslaskelman välitulos, jonka negatiivinen (alijäämäinen) määrä ilmaisee, että menoja joudutaan kattamaan joko kassavaroja vähentämällä tai ottamalla lisää lainaa. Positiivinen (ylijäämäinen) määrä ilmaisee, kuinka paljon rahavirrasta jää nettoantolainaukseen, lainojen lyhennyksiin ja kassan vahvistamiseen.</a:t>
            </a:r>
            <a:endParaRPr lang="fi-FI" sz="1400" dirty="0"/>
          </a:p>
        </p:txBody>
      </p:sp>
      <p:sp>
        <p:nvSpPr>
          <p:cNvPr id="10" name="Suorakulmio 9"/>
          <p:cNvSpPr/>
          <p:nvPr/>
        </p:nvSpPr>
        <p:spPr>
          <a:xfrm>
            <a:off x="288032" y="5013176"/>
            <a:ext cx="8460432" cy="492443"/>
          </a:xfrm>
          <a:prstGeom prst="rect">
            <a:avLst/>
          </a:prstGeom>
        </p:spPr>
        <p:txBody>
          <a:bodyPr wrap="square">
            <a:spAutoFit/>
          </a:bodyPr>
          <a:lstStyle/>
          <a:p>
            <a:pPr eaLnBrk="1" hangingPunct="1"/>
            <a:r>
              <a:rPr lang="fi-FI" sz="1400" dirty="0" smtClean="0"/>
              <a:t> </a:t>
            </a:r>
            <a:r>
              <a:rPr lang="fi-FI" sz="1200" dirty="0" smtClean="0"/>
              <a:t>1) </a:t>
            </a:r>
            <a:r>
              <a:rPr lang="fi-FI" sz="1200" b="1" dirty="0" smtClean="0"/>
              <a:t>Toiminnan ja investointien rahavirta </a:t>
            </a:r>
            <a:r>
              <a:rPr lang="fi-FI" sz="1200" dirty="0" smtClean="0"/>
              <a:t>= </a:t>
            </a:r>
            <a:r>
              <a:rPr lang="fi-FI" sz="1200" b="1" dirty="0" smtClean="0"/>
              <a:t>Tulorahoitus, netto + Investoinnit, netto  </a:t>
            </a:r>
          </a:p>
          <a:p>
            <a:pPr eaLnBrk="1" hangingPunct="1"/>
            <a:r>
              <a:rPr lang="fi-FI" sz="1200" b="1" dirty="0"/>
              <a:t> </a:t>
            </a:r>
            <a:r>
              <a:rPr lang="fi-FI" sz="1200" b="1" dirty="0" smtClean="0"/>
              <a:t>     </a:t>
            </a:r>
            <a:r>
              <a:rPr lang="fi-FI" sz="1200" dirty="0" smtClean="0"/>
              <a:t>Tulorahoitus, netto = Vuosikate + Satunnaiset erät, netto + tulorahoituksen korjauserät</a:t>
            </a:r>
            <a:endParaRPr lang="fi-FI" sz="1400" dirty="0"/>
          </a:p>
        </p:txBody>
      </p:sp>
    </p:spTree>
    <p:extLst>
      <p:ext uri="{BB962C8B-B14F-4D97-AF65-F5344CB8AC3E}">
        <p14:creationId xmlns:p14="http://schemas.microsoft.com/office/powerpoint/2010/main" val="1649244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31088" name="Kaavio" r:id="rId4" imgW="10096677" imgH="5095777" progId="MSGraph.Chart.8">
                  <p:embed followColorScheme="full"/>
                </p:oleObj>
              </mc:Choice>
              <mc:Fallback>
                <p:oleObj name="Kaavio" r:id="rId4" imgW="10096677" imgH="5095777" progId="MSGraph.Chart.8">
                  <p:embed followColorScheme="full"/>
                  <p:pic>
                    <p:nvPicPr>
                      <p:cNvPr id="15362" name="Object 2"/>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31089" name="Kaavio" r:id="rId6" imgW="10096677" imgH="5095777" progId="MSGraph.Chart.8">
                  <p:embed followColorScheme="full"/>
                </p:oleObj>
              </mc:Choice>
              <mc:Fallback>
                <p:oleObj name="Kaavio" r:id="rId6" imgW="10096677" imgH="5095777" progId="MSGraph.Chart.8">
                  <p:embed followColorScheme="full"/>
                  <p:pic>
                    <p:nvPicPr>
                      <p:cNvPr id="15364" name="Object 4"/>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6"/>
          <p:cNvSpPr>
            <a:spLocks noChangeArrowheads="1"/>
          </p:cNvSpPr>
          <p:nvPr/>
        </p:nvSpPr>
        <p:spPr bwMode="auto">
          <a:xfrm>
            <a:off x="250825" y="116632"/>
            <a:ext cx="8748713" cy="614014"/>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2300" dirty="0" smtClean="0">
                <a:solidFill>
                  <a:schemeClr val="accent1"/>
                </a:solidFill>
              </a:rPr>
              <a:t>Vuosikatteen riittävyys poistoihin ja investointeihin</a:t>
            </a:r>
            <a:endParaRPr lang="fi-FI" sz="2300" baseline="30000" dirty="0">
              <a:solidFill>
                <a:schemeClr val="accent1"/>
              </a:solidFill>
            </a:endParaRPr>
          </a:p>
          <a:p>
            <a:pPr algn="ctr">
              <a:lnSpc>
                <a:spcPct val="95000"/>
              </a:lnSpc>
            </a:pPr>
            <a:r>
              <a:rPr lang="fi-FI" sz="1900" dirty="0">
                <a:solidFill>
                  <a:schemeClr val="accent1"/>
                </a:solidFill>
              </a:rPr>
              <a:t>Kunnat ja </a:t>
            </a:r>
            <a:r>
              <a:rPr lang="fi-FI" sz="1900" dirty="0" smtClean="0">
                <a:solidFill>
                  <a:schemeClr val="accent1"/>
                </a:solidFill>
              </a:rPr>
              <a:t>kuntayhtymät (ml. liikelaitokset, mutta ei yhtiöitä), %</a:t>
            </a:r>
            <a:endParaRPr lang="fi-FI" sz="1900" dirty="0">
              <a:solidFill>
                <a:schemeClr val="accent1"/>
              </a:solidFill>
            </a:endParaRPr>
          </a:p>
        </p:txBody>
      </p:sp>
      <p:graphicFrame>
        <p:nvGraphicFramePr>
          <p:cNvPr id="3" name="Object 7"/>
          <p:cNvGraphicFramePr>
            <a:graphicFrameLocks noChangeAspect="1"/>
          </p:cNvGraphicFramePr>
          <p:nvPr>
            <p:extLst>
              <p:ext uri="{D42A27DB-BD31-4B8C-83A1-F6EECF244321}">
                <p14:modId xmlns:p14="http://schemas.microsoft.com/office/powerpoint/2010/main" val="4090171388"/>
              </p:ext>
            </p:extLst>
          </p:nvPr>
        </p:nvGraphicFramePr>
        <p:xfrm>
          <a:off x="301625" y="755651"/>
          <a:ext cx="8596313" cy="5049613"/>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 Box 10"/>
          <p:cNvSpPr txBox="1">
            <a:spLocks noChangeArrowheads="1"/>
          </p:cNvSpPr>
          <p:nvPr/>
        </p:nvSpPr>
        <p:spPr bwMode="auto">
          <a:xfrm>
            <a:off x="6660257" y="6453336"/>
            <a:ext cx="23042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dirty="0"/>
              <a:t>Lähde: </a:t>
            </a:r>
            <a:r>
              <a:rPr lang="fi-FI" dirty="0" smtClean="0"/>
              <a:t>Tilastokeskus</a:t>
            </a:r>
            <a:endParaRPr lang="fi-FI" dirty="0"/>
          </a:p>
        </p:txBody>
      </p:sp>
      <p:sp>
        <p:nvSpPr>
          <p:cNvPr id="11" name="Text Box 10"/>
          <p:cNvSpPr txBox="1">
            <a:spLocks noChangeArrowheads="1"/>
          </p:cNvSpPr>
          <p:nvPr/>
        </p:nvSpPr>
        <p:spPr bwMode="auto">
          <a:xfrm>
            <a:off x="396551" y="5878433"/>
            <a:ext cx="87119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smtClean="0"/>
              <a:t> 1) Investointimenot – maa- ja vesialueiden hankinta – osakkeiden ja osuuksien hankinta – rahoitusosuudet  </a:t>
            </a:r>
          </a:p>
          <a:p>
            <a:pPr eaLnBrk="1" hangingPunct="1"/>
            <a:r>
              <a:rPr lang="fi-FI" sz="1100" dirty="0"/>
              <a:t> </a:t>
            </a:r>
            <a:r>
              <a:rPr lang="fi-FI" sz="1100" dirty="0" smtClean="0"/>
              <a:t>    investointeihin</a:t>
            </a:r>
            <a:endParaRPr lang="fi-FI" sz="1100" dirty="0"/>
          </a:p>
        </p:txBody>
      </p:sp>
      <p:sp>
        <p:nvSpPr>
          <p:cNvPr id="4" name="Tekstiruutu 3"/>
          <p:cNvSpPr txBox="1"/>
          <p:nvPr/>
        </p:nvSpPr>
        <p:spPr>
          <a:xfrm>
            <a:off x="323528" y="692696"/>
            <a:ext cx="405880" cy="338554"/>
          </a:xfrm>
          <a:prstGeom prst="rect">
            <a:avLst/>
          </a:prstGeom>
          <a:noFill/>
        </p:spPr>
        <p:txBody>
          <a:bodyPr wrap="none" rtlCol="0">
            <a:spAutoFit/>
          </a:bodyPr>
          <a:lstStyle/>
          <a:p>
            <a:r>
              <a:rPr lang="fi-FI" sz="1600" dirty="0" smtClean="0">
                <a:solidFill>
                  <a:srgbClr val="002060"/>
                </a:solidFill>
              </a:rPr>
              <a:t>%</a:t>
            </a:r>
            <a:endParaRPr lang="fi-FI" sz="1600" dirty="0">
              <a:solidFill>
                <a:srgbClr val="002060"/>
              </a:solidFill>
            </a:endParaRPr>
          </a:p>
        </p:txBody>
      </p:sp>
      <p:cxnSp>
        <p:nvCxnSpPr>
          <p:cNvPr id="6" name="Suora yhdysviiva 5"/>
          <p:cNvCxnSpPr/>
          <p:nvPr/>
        </p:nvCxnSpPr>
        <p:spPr>
          <a:xfrm>
            <a:off x="899592" y="2700000"/>
            <a:ext cx="8028000" cy="0"/>
          </a:xfrm>
          <a:prstGeom prst="line">
            <a:avLst/>
          </a:prstGeom>
          <a:ln w="22225"/>
          <a:effectLst/>
        </p:spPr>
        <p:style>
          <a:lnRef idx="2">
            <a:schemeClr val="accent1"/>
          </a:lnRef>
          <a:fillRef idx="0">
            <a:schemeClr val="accent1"/>
          </a:fillRef>
          <a:effectRef idx="1">
            <a:schemeClr val="accent1"/>
          </a:effectRef>
          <a:fontRef idx="minor">
            <a:schemeClr val="tx1"/>
          </a:fontRef>
        </p:style>
      </p:cxnSp>
      <p:sp>
        <p:nvSpPr>
          <p:cNvPr id="7" name="Tekstiruutu 6"/>
          <p:cNvSpPr txBox="1"/>
          <p:nvPr/>
        </p:nvSpPr>
        <p:spPr>
          <a:xfrm>
            <a:off x="4427984" y="2935977"/>
            <a:ext cx="1601272" cy="276999"/>
          </a:xfrm>
          <a:prstGeom prst="rect">
            <a:avLst/>
          </a:prstGeom>
          <a:noFill/>
        </p:spPr>
        <p:txBody>
          <a:bodyPr wrap="none" rtlCol="0">
            <a:spAutoFit/>
          </a:bodyPr>
          <a:lstStyle/>
          <a:p>
            <a:r>
              <a:rPr lang="fi-FI" sz="1200" dirty="0" smtClean="0">
                <a:solidFill>
                  <a:schemeClr val="accent5">
                    <a:lumMod val="75000"/>
                  </a:schemeClr>
                </a:solidFill>
              </a:rPr>
              <a:t>Keskimäärin 72 %</a:t>
            </a:r>
            <a:endParaRPr lang="fi-FI" sz="1200" dirty="0">
              <a:solidFill>
                <a:schemeClr val="accent5">
                  <a:lumMod val="75000"/>
                </a:schemeClr>
              </a:solidFill>
            </a:endParaRPr>
          </a:p>
        </p:txBody>
      </p:sp>
      <p:sp>
        <p:nvSpPr>
          <p:cNvPr id="13" name="Tekstiruutu 12"/>
          <p:cNvSpPr txBox="1"/>
          <p:nvPr/>
        </p:nvSpPr>
        <p:spPr>
          <a:xfrm>
            <a:off x="4427984" y="3789040"/>
            <a:ext cx="1601272" cy="276999"/>
          </a:xfrm>
          <a:prstGeom prst="rect">
            <a:avLst/>
          </a:prstGeom>
          <a:noFill/>
        </p:spPr>
        <p:txBody>
          <a:bodyPr wrap="none" rtlCol="0">
            <a:spAutoFit/>
          </a:bodyPr>
          <a:lstStyle/>
          <a:p>
            <a:r>
              <a:rPr lang="fi-FI" sz="1200" dirty="0" smtClean="0">
                <a:solidFill>
                  <a:srgbClr val="C00000"/>
                </a:solidFill>
              </a:rPr>
              <a:t>Keskimäärin 58 %</a:t>
            </a:r>
            <a:endParaRPr lang="fi-FI" sz="1200" dirty="0">
              <a:solidFill>
                <a:srgbClr val="C00000"/>
              </a:solidFill>
            </a:endParaRPr>
          </a:p>
        </p:txBody>
      </p:sp>
      <p:sp>
        <p:nvSpPr>
          <p:cNvPr id="14" name="Tekstiruutu 13"/>
          <p:cNvSpPr txBox="1"/>
          <p:nvPr/>
        </p:nvSpPr>
        <p:spPr>
          <a:xfrm>
            <a:off x="4427984" y="1556792"/>
            <a:ext cx="1699055" cy="276999"/>
          </a:xfrm>
          <a:prstGeom prst="rect">
            <a:avLst/>
          </a:prstGeom>
          <a:noFill/>
        </p:spPr>
        <p:txBody>
          <a:bodyPr wrap="none" rtlCol="0">
            <a:spAutoFit/>
          </a:bodyPr>
          <a:lstStyle/>
          <a:p>
            <a:r>
              <a:rPr lang="fi-FI" sz="1200" dirty="0" smtClean="0">
                <a:solidFill>
                  <a:schemeClr val="tx2"/>
                </a:solidFill>
              </a:rPr>
              <a:t>Keskimäärin 111 %</a:t>
            </a:r>
            <a:endParaRPr lang="fi-FI" sz="1200" dirty="0">
              <a:solidFill>
                <a:schemeClr val="tx2"/>
              </a:solidFill>
            </a:endParaRPr>
          </a:p>
        </p:txBody>
      </p:sp>
      <p:sp>
        <p:nvSpPr>
          <p:cNvPr id="9" name="Tekstiruutu 8"/>
          <p:cNvSpPr txBox="1"/>
          <p:nvPr/>
        </p:nvSpPr>
        <p:spPr>
          <a:xfrm>
            <a:off x="8388424" y="2462699"/>
            <a:ext cx="740908" cy="292388"/>
          </a:xfrm>
          <a:prstGeom prst="rect">
            <a:avLst/>
          </a:prstGeom>
          <a:noFill/>
        </p:spPr>
        <p:txBody>
          <a:bodyPr wrap="none" rtlCol="0">
            <a:spAutoFit/>
          </a:bodyPr>
          <a:lstStyle/>
          <a:p>
            <a:r>
              <a:rPr lang="fi-FI" sz="1300" dirty="0" smtClean="0">
                <a:solidFill>
                  <a:srgbClr val="002060"/>
                </a:solidFill>
              </a:rPr>
              <a:t>100 %</a:t>
            </a:r>
            <a:endParaRPr lang="fi-FI" sz="1300" dirty="0">
              <a:solidFill>
                <a:srgbClr val="002060"/>
              </a:solidFill>
            </a:endParaRPr>
          </a:p>
        </p:txBody>
      </p:sp>
      <p:sp>
        <p:nvSpPr>
          <p:cNvPr id="16" name="Alatunnisteen paikkamerkki 4"/>
          <p:cNvSpPr txBox="1">
            <a:spLocks/>
          </p:cNvSpPr>
          <p:nvPr/>
        </p:nvSpPr>
        <p:spPr>
          <a:xfrm>
            <a:off x="3770313" y="6525344"/>
            <a:ext cx="1449759" cy="265113"/>
          </a:xfrm>
          <a:prstGeom prst="rect">
            <a:avLst/>
          </a:prstGeom>
        </p:spPr>
        <p:txBody>
          <a:bodyPr/>
          <a:lstStyle>
            <a:defPPr>
              <a:defRPr lang="fi-FI"/>
            </a:defPPr>
            <a:lvl1pPr algn="l" rtl="0" fontAlgn="base">
              <a:spcBef>
                <a:spcPct val="0"/>
              </a:spcBef>
              <a:spcAft>
                <a:spcPct val="0"/>
              </a:spcAft>
              <a:defRPr sz="1000" kern="1200">
                <a:solidFill>
                  <a:srgbClr val="003882"/>
                </a:solidFill>
                <a:latin typeface="Verdana" pitchFamily="34" charset="0"/>
                <a:ea typeface="+mn-ea"/>
                <a:cs typeface="Arial" charset="0"/>
              </a:defRPr>
            </a:lvl1pPr>
            <a:lvl2pPr marL="457200" algn="l" rtl="0" fontAlgn="base">
              <a:spcBef>
                <a:spcPct val="0"/>
              </a:spcBef>
              <a:spcAft>
                <a:spcPct val="0"/>
              </a:spcAft>
              <a:defRPr sz="1000" kern="1200">
                <a:solidFill>
                  <a:srgbClr val="003882"/>
                </a:solidFill>
                <a:latin typeface="Verdana" pitchFamily="34" charset="0"/>
                <a:ea typeface="+mn-ea"/>
                <a:cs typeface="Arial" charset="0"/>
              </a:defRPr>
            </a:lvl2pPr>
            <a:lvl3pPr marL="914400" algn="l" rtl="0" fontAlgn="base">
              <a:spcBef>
                <a:spcPct val="0"/>
              </a:spcBef>
              <a:spcAft>
                <a:spcPct val="0"/>
              </a:spcAft>
              <a:defRPr sz="1000" kern="1200">
                <a:solidFill>
                  <a:srgbClr val="003882"/>
                </a:solidFill>
                <a:latin typeface="Verdana" pitchFamily="34" charset="0"/>
                <a:ea typeface="+mn-ea"/>
                <a:cs typeface="Arial" charset="0"/>
              </a:defRPr>
            </a:lvl3pPr>
            <a:lvl4pPr marL="1371600" algn="l" rtl="0" fontAlgn="base">
              <a:spcBef>
                <a:spcPct val="0"/>
              </a:spcBef>
              <a:spcAft>
                <a:spcPct val="0"/>
              </a:spcAft>
              <a:defRPr sz="1000" kern="1200">
                <a:solidFill>
                  <a:srgbClr val="003882"/>
                </a:solidFill>
                <a:latin typeface="Verdana" pitchFamily="34" charset="0"/>
                <a:ea typeface="+mn-ea"/>
                <a:cs typeface="Arial" charset="0"/>
              </a:defRPr>
            </a:lvl4pPr>
            <a:lvl5pPr marL="1828800" algn="l" rtl="0" fontAlgn="base">
              <a:spcBef>
                <a:spcPct val="0"/>
              </a:spcBef>
              <a:spcAft>
                <a:spcPct val="0"/>
              </a:spcAft>
              <a:defRPr sz="1000" kern="1200">
                <a:solidFill>
                  <a:srgbClr val="003882"/>
                </a:solidFill>
                <a:latin typeface="Verdana" pitchFamily="34" charset="0"/>
                <a:ea typeface="+mn-ea"/>
                <a:cs typeface="Arial" charset="0"/>
              </a:defRPr>
            </a:lvl5pPr>
            <a:lvl6pPr marL="2286000" algn="l" defTabSz="914400" rtl="0" eaLnBrk="1" latinLnBrk="0" hangingPunct="1">
              <a:defRPr sz="1000" kern="1200">
                <a:solidFill>
                  <a:srgbClr val="003882"/>
                </a:solidFill>
                <a:latin typeface="Verdana" pitchFamily="34" charset="0"/>
                <a:ea typeface="+mn-ea"/>
                <a:cs typeface="Arial" charset="0"/>
              </a:defRPr>
            </a:lvl6pPr>
            <a:lvl7pPr marL="2743200" algn="l" defTabSz="914400" rtl="0" eaLnBrk="1" latinLnBrk="0" hangingPunct="1">
              <a:defRPr sz="1000" kern="1200">
                <a:solidFill>
                  <a:srgbClr val="003882"/>
                </a:solidFill>
                <a:latin typeface="Verdana" pitchFamily="34" charset="0"/>
                <a:ea typeface="+mn-ea"/>
                <a:cs typeface="Arial" charset="0"/>
              </a:defRPr>
            </a:lvl7pPr>
            <a:lvl8pPr marL="3200400" algn="l" defTabSz="914400" rtl="0" eaLnBrk="1" latinLnBrk="0" hangingPunct="1">
              <a:defRPr sz="1000" kern="1200">
                <a:solidFill>
                  <a:srgbClr val="003882"/>
                </a:solidFill>
                <a:latin typeface="Verdana" pitchFamily="34" charset="0"/>
                <a:ea typeface="+mn-ea"/>
                <a:cs typeface="Arial" charset="0"/>
              </a:defRPr>
            </a:lvl8pPr>
            <a:lvl9pPr marL="3657600" algn="l" defTabSz="914400" rtl="0" eaLnBrk="1" latinLnBrk="0" hangingPunct="1">
              <a:defRPr sz="1000" kern="1200">
                <a:solidFill>
                  <a:srgbClr val="003882"/>
                </a:solidFill>
                <a:latin typeface="Verdana" pitchFamily="34" charset="0"/>
                <a:ea typeface="+mn-ea"/>
                <a:cs typeface="Arial" charset="0"/>
              </a:defRPr>
            </a:lvl9pPr>
          </a:lstStyle>
          <a:p>
            <a:pPr>
              <a:defRPr/>
            </a:pPr>
            <a:r>
              <a:rPr lang="en-US" sz="900" dirty="0" smtClean="0"/>
              <a:t>11.8.2016</a:t>
            </a:r>
            <a:endParaRPr lang="fi-FI" sz="900" dirty="0"/>
          </a:p>
        </p:txBody>
      </p:sp>
    </p:spTree>
    <p:extLst>
      <p:ext uri="{BB962C8B-B14F-4D97-AF65-F5344CB8AC3E}">
        <p14:creationId xmlns:p14="http://schemas.microsoft.com/office/powerpoint/2010/main" val="385285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178768"/>
            <a:ext cx="8604250" cy="585936"/>
          </a:xfrm>
        </p:spPr>
        <p:txBody>
          <a:bodyPr>
            <a:noAutofit/>
          </a:bodyPr>
          <a:lstStyle/>
          <a:p>
            <a:pPr algn="ctr" eaLnBrk="1" hangingPunct="1"/>
            <a:r>
              <a:rPr lang="fi-FI" sz="2500" b="0" dirty="0" smtClean="0">
                <a:solidFill>
                  <a:schemeClr val="accent1"/>
                </a:solidFill>
              </a:rPr>
              <a:t>Kuntien lainakannan muutos 2000-2015, milj. €</a:t>
            </a:r>
          </a:p>
        </p:txBody>
      </p:sp>
      <p:graphicFrame>
        <p:nvGraphicFramePr>
          <p:cNvPr id="2" name="Object 3"/>
          <p:cNvGraphicFramePr>
            <a:graphicFrameLocks noChangeAspect="1"/>
          </p:cNvGraphicFramePr>
          <p:nvPr>
            <p:extLst/>
          </p:nvPr>
        </p:nvGraphicFramePr>
        <p:xfrm>
          <a:off x="251520" y="764704"/>
          <a:ext cx="8624193"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179512" y="5589240"/>
            <a:ext cx="8804974" cy="492443"/>
          </a:xfrm>
          <a:prstGeom prst="rect">
            <a:avLst/>
          </a:prstGeom>
          <a:noFill/>
        </p:spPr>
        <p:txBody>
          <a:bodyPr wrap="none" rtlCol="0">
            <a:spAutoFit/>
          </a:bodyPr>
          <a:lstStyle/>
          <a:p>
            <a:r>
              <a:rPr lang="fi-FI" dirty="0" smtClean="0"/>
              <a:t> </a:t>
            </a:r>
            <a:r>
              <a:rPr lang="fi-FI" sz="1300" dirty="0" smtClean="0"/>
              <a:t>1) Syömävelka on kuntien negatiivisten vuosikatteiden summa. Vuosina 2000-2015 syömävelkaa on</a:t>
            </a:r>
          </a:p>
          <a:p>
            <a:r>
              <a:rPr lang="fi-FI" sz="1300" dirty="0"/>
              <a:t> </a:t>
            </a:r>
            <a:r>
              <a:rPr lang="fi-FI" sz="1300" dirty="0" smtClean="0"/>
              <a:t>   otettu  noin 600 miljoonaa euroa, mikä on 5 % vuosien 2000-2015 lainakannan muutoksesta.</a:t>
            </a:r>
            <a:endParaRPr lang="fi-FI" sz="1300" dirty="0"/>
          </a:p>
        </p:txBody>
      </p:sp>
      <p:sp>
        <p:nvSpPr>
          <p:cNvPr id="3" name="Alatunnisteen paikkamerkki 2"/>
          <p:cNvSpPr>
            <a:spLocks noGrp="1"/>
          </p:cNvSpPr>
          <p:nvPr>
            <p:ph type="ftr" sz="quarter" idx="11"/>
          </p:nvPr>
        </p:nvSpPr>
        <p:spPr>
          <a:xfrm>
            <a:off x="3563888" y="6468335"/>
            <a:ext cx="1656184" cy="251296"/>
          </a:xfrm>
        </p:spPr>
        <p:txBody>
          <a:bodyPr/>
          <a:lstStyle/>
          <a:p>
            <a:pPr>
              <a:defRPr/>
            </a:pPr>
            <a:r>
              <a:rPr lang="en-US" sz="1000" smtClean="0"/>
              <a:t>8.6.2016/hp</a:t>
            </a:r>
            <a:endParaRPr lang="fi-FI" sz="1000" dirty="0"/>
          </a:p>
        </p:txBody>
      </p:sp>
      <p:sp>
        <p:nvSpPr>
          <p:cNvPr id="8" name="Text Box 4"/>
          <p:cNvSpPr txBox="1">
            <a:spLocks noChangeArrowheads="1"/>
          </p:cNvSpPr>
          <p:nvPr/>
        </p:nvSpPr>
        <p:spPr bwMode="auto">
          <a:xfrm>
            <a:off x="6732241" y="6453336"/>
            <a:ext cx="23042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smtClean="0">
                <a:solidFill>
                  <a:srgbClr val="002E63"/>
                </a:solidFill>
                <a:cs typeface="+mn-cs"/>
              </a:rPr>
              <a:t>Lähde: Tilastokeskus</a:t>
            </a:r>
          </a:p>
        </p:txBody>
      </p:sp>
      <p:sp>
        <p:nvSpPr>
          <p:cNvPr id="9" name="Tekstiruutu 8"/>
          <p:cNvSpPr txBox="1"/>
          <p:nvPr/>
        </p:nvSpPr>
        <p:spPr>
          <a:xfrm>
            <a:off x="393590" y="6047710"/>
            <a:ext cx="8066842" cy="276999"/>
          </a:xfrm>
          <a:prstGeom prst="rect">
            <a:avLst/>
          </a:prstGeom>
          <a:noFill/>
        </p:spPr>
        <p:txBody>
          <a:bodyPr wrap="square" rtlCol="0">
            <a:spAutoFit/>
          </a:bodyPr>
          <a:lstStyle/>
          <a:p>
            <a:r>
              <a:rPr lang="fi-FI" sz="1100" dirty="0" smtClean="0"/>
              <a:t> </a:t>
            </a:r>
            <a:r>
              <a:rPr lang="fi-FI" sz="1200" dirty="0" smtClean="0"/>
              <a:t>Lainakannan muutosta vuonna 2015 pienentää liikelaitosten yhtiöittämiset.</a:t>
            </a:r>
            <a:endParaRPr lang="fi-FI" sz="1200" dirty="0"/>
          </a:p>
        </p:txBody>
      </p:sp>
    </p:spTree>
    <p:extLst>
      <p:ext uri="{BB962C8B-B14F-4D97-AF65-F5344CB8AC3E}">
        <p14:creationId xmlns:p14="http://schemas.microsoft.com/office/powerpoint/2010/main" val="3128525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Kopio (1) Kuntaliitto">
  <a:themeElements>
    <a:clrScheme name="Kopio (1) Kuntaliitto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fontScheme name="Kopio (1) 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lnDef>
  </a:objectDefaults>
  <a:extraClrSchemeLst>
    <a:extraClrScheme>
      <a:clrScheme name="Kopio (1) Kuntaliitto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fontScheme name="3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lnDef>
  </a:objectDefaults>
  <a:extraClrSchemeLst>
    <a:extraClrScheme>
      <a:clrScheme name="3_Default Design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N2 Dokumentti" ma:contentTypeID="0x010100FB67A0028CB54352919050D117ADD96100A231D506553D6E41B4544C61BE24921A" ma:contentTypeVersion="8" ma:contentTypeDescription="KN2 Dokumentti sisältölaji." ma:contentTypeScope="" ma:versionID="47a3f8e6432f274aa8cb91841f55887b">
  <xsd:schema xmlns:xsd="http://www.w3.org/2001/XMLSchema" xmlns:xs="http://www.w3.org/2001/XMLSchema" xmlns:p="http://schemas.microsoft.com/office/2006/metadata/properties" xmlns:ns2="a86a36f1-5a8f-416f-bf33-cf6bc51d313a" xmlns:ns3="2ca64109-ff74-4a3f-8df8-1404b228dfda" xmlns:ns4="f674653e-f7ee-4492-bd39-da975c8607c5" targetNamespace="http://schemas.microsoft.com/office/2006/metadata/properties" ma:root="true" ma:fieldsID="7c2349090df3c877161d5ecabcfec02a" ns2:_="" ns3:_="" ns4:_="">
    <xsd:import namespace="a86a36f1-5a8f-416f-bf33-cf6bc51d313a"/>
    <xsd:import namespace="2ca64109-ff74-4a3f-8df8-1404b228dfda"/>
    <xsd:import namespace="f674653e-f7ee-4492-bd39-da975c8607c5"/>
    <xsd:element name="properties">
      <xsd:complexType>
        <xsd:sequence>
          <xsd:element name="documentManagement">
            <xsd:complexType>
              <xsd:all>
                <xsd:element ref="ns2:KN2Description" minOccurs="0"/>
                <xsd:element ref="ns3:ExpertServiceTaxHTField0" minOccurs="0"/>
                <xsd:element ref="ns3:ThemeTaxHTField0" minOccurs="0"/>
                <xsd:element ref="ns3:KN2KeywordsTaxHTField0" minOccurs="0"/>
                <xsd:element ref="ns3:MunicipalityTaxHTField0" minOccurs="0"/>
                <xsd:element ref="ns3:KN2LanguageTaxHTField0" minOccurs="0"/>
                <xsd:element ref="ns4:KN2ArticleDateTime" minOccurs="0"/>
                <xsd:element ref="ns3:_dlc_DocId" minOccurs="0"/>
                <xsd:element ref="ns3:_dlc_DocIdUrl" minOccurs="0"/>
                <xsd:element ref="ns3:_dlc_DocIdPersistI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a36f1-5a8f-416f-bf33-cf6bc51d313a" elementFormDefault="qualified">
    <xsd:import namespace="http://schemas.microsoft.com/office/2006/documentManagement/types"/>
    <xsd:import namespace="http://schemas.microsoft.com/office/infopath/2007/PartnerControls"/>
    <xsd:element name="KN2Description" ma:index="8" nillable="true" ma:displayName="Kuvausteksti" ma:internalName="KN2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a64109-ff74-4a3f-8df8-1404b228dfda" elementFormDefault="qualified">
    <xsd:import namespace="http://schemas.microsoft.com/office/2006/documentManagement/types"/>
    <xsd:import namespace="http://schemas.microsoft.com/office/infopath/2007/PartnerControls"/>
    <xsd:element name="ExpertServiceTaxHTField0" ma:index="9" ma:taxonomy="true" ma:internalName="ExpertServiceTaxHTField0" ma:taxonomyFieldName="ExpertService" ma:displayName="Asiantuntijapalvelut" ma:default="" ma:fieldId="{969cb6fd-1f4d-4c41-ae54-a504ad3b65cf}" ma:taxonomyMulti="true" ma:sspId="af6aced0-8844-4989-b18d-bf2834524db8" ma:termSetId="0f91e407-31c2-4981-adcd-3a992993f5f0" ma:anchorId="00000000-0000-0000-0000-000000000000" ma:open="false" ma:isKeyword="false">
      <xsd:complexType>
        <xsd:sequence>
          <xsd:element ref="pc:Terms" minOccurs="0" maxOccurs="1"/>
        </xsd:sequence>
      </xsd:complexType>
    </xsd:element>
    <xsd:element name="ThemeTaxHTField0" ma:index="11" nillable="true" ma:taxonomy="true" ma:internalName="ThemeTaxHTField0" ma:taxonomyFieldName="Theme" ma:displayName="Teemat" ma:fieldId="{040ee926-e7cf-4076-a1f3-29b285211891}" ma:taxonomyMulti="true" ma:sspId="af6aced0-8844-4989-b18d-bf2834524db8" ma:termSetId="75b7cd61-4408-4d77-8374-d2cb507445cc" ma:anchorId="00000000-0000-0000-0000-000000000000" ma:open="false" ma:isKeyword="false">
      <xsd:complexType>
        <xsd:sequence>
          <xsd:element ref="pc:Terms" minOccurs="0" maxOccurs="1"/>
        </xsd:sequence>
      </xsd:complexType>
    </xsd:element>
    <xsd:element name="KN2KeywordsTaxHTField0" ma:index="13" nillable="true" ma:taxonomy="true" ma:internalName="KN2KeywordsTaxHTField0" ma:taxonomyFieldName="KN2Keywords" ma:displayName="Asiasanat" ma:fieldId="{11851b79-a7e3-4a1d-bd9d-944d2d87b293}" ma:taxonomyMulti="true" ma:sspId="af6aced0-8844-4989-b18d-bf2834524db8" ma:termSetId="1b86b395-74cd-4831-bbe4-19296048be4b" ma:anchorId="00000000-0000-0000-0000-000000000000" ma:open="false" ma:isKeyword="false">
      <xsd:complexType>
        <xsd:sequence>
          <xsd:element ref="pc:Terms" minOccurs="0" maxOccurs="1"/>
        </xsd:sequence>
      </xsd:complexType>
    </xsd:element>
    <xsd:element name="MunicipalityTaxHTField0" ma:index="15" nillable="true" ma:taxonomy="true" ma:internalName="MunicipalityTaxHTField0" ma:taxonomyFieldName="Municipality" ma:displayName="Kunta" ma:fieldId="{4e88d9db-f7ea-4b86-8eef-f1494b580dd0}" ma:taxonomyMulti="true" ma:sspId="af6aced0-8844-4989-b18d-bf2834524db8" ma:termSetId="788596fa-2187-4349-9e27-21ebbd15ae24" ma:anchorId="00000000-0000-0000-0000-000000000000" ma:open="false" ma:isKeyword="false">
      <xsd:complexType>
        <xsd:sequence>
          <xsd:element ref="pc:Terms" minOccurs="0" maxOccurs="1"/>
        </xsd:sequence>
      </xsd:complexType>
    </xsd:element>
    <xsd:element name="KN2LanguageTaxHTField0" ma:index="17" nillable="true" ma:taxonomy="true" ma:internalName="KN2LanguageTaxHTField0" ma:taxonomyFieldName="KN2Language" ma:displayName="Kieli" ma:fieldId="{c18774ba-aa5a-42e7-a16a-d0ce5e6458ba}" ma:sspId="af6aced0-8844-4989-b18d-bf2834524db8" ma:termSetId="8851a166-5db3-4141-857a-f8e0095ce3d9" ma:anchorId="00000000-0000-0000-0000-000000000000" ma:open="false" ma:isKeyword="false">
      <xsd:complexType>
        <xsd:sequence>
          <xsd:element ref="pc:Terms" minOccurs="0" maxOccurs="1"/>
        </xsd:sequence>
      </xsd:complexType>
    </xsd:element>
    <xsd:element name="_dlc_DocId" ma:index="20" nillable="true" ma:displayName="Tiedostotunnisteen arvo" ma:description="Tälle kohteelle määritetyn tiedostotunnisteen arvo." ma:internalName="_dlc_DocId" ma:readOnly="true">
      <xsd:simpleType>
        <xsd:restriction base="dms:Text"/>
      </xsd:simpleType>
    </xsd:element>
    <xsd:element name="_dlc_DocIdUrl" ma:index="21"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TaxCatchAll" ma:index="23" nillable="true" ma:displayName="Luokituksen Kaikki-sarake" ma:description="" ma:hidden="true" ma:list="{04c7fbc9-91a9-4b02-980f-703bf088685b}" ma:internalName="TaxCatchAll" ma:showField="CatchAllData" ma:web="2ca64109-ff74-4a3f-8df8-1404b228dfd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74653e-f7ee-4492-bd39-da975c8607c5" elementFormDefault="qualified">
    <xsd:import namespace="http://schemas.microsoft.com/office/2006/documentManagement/types"/>
    <xsd:import namespace="http://schemas.microsoft.com/office/infopath/2007/PartnerControls"/>
    <xsd:element name="KN2ArticleDateTime" ma:index="19" nillable="true" ma:displayName="Aika" ma:default="[today]" ma:format="DateTime" ma:internalName="KN2ArticleDateTim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MunicipalityTaxHTField0 xmlns="2ca64109-ff74-4a3f-8df8-1404b228dfda">
      <Terms xmlns="http://schemas.microsoft.com/office/infopath/2007/PartnerControls"/>
    </MunicipalityTaxHTField0>
    <ExpertServiceTaxHTField0 xmlns="2ca64109-ff74-4a3f-8df8-1404b228dfda">
      <Terms xmlns="http://schemas.microsoft.com/office/infopath/2007/PartnerControls">
        <TermInfo xmlns="http://schemas.microsoft.com/office/infopath/2007/PartnerControls">
          <TermName xmlns="http://schemas.microsoft.com/office/infopath/2007/PartnerControls">Kuntatalous</TermName>
          <TermId xmlns="http://schemas.microsoft.com/office/infopath/2007/PartnerControls">f60f4e25-53fd-466c-b326-d92406949689</TermId>
        </TermInfo>
      </Terms>
    </ExpertServiceTaxHTField0>
    <KN2KeywordsTaxHTField0 xmlns="2ca64109-ff74-4a3f-8df8-1404b228dfda">
      <Terms xmlns="http://schemas.microsoft.com/office/infopath/2007/PartnerControls"/>
    </KN2KeywordsTaxHTField0>
    <KN2LanguageTaxHTField0 xmlns="2ca64109-ff74-4a3f-8df8-1404b228dfda">
      <Terms xmlns="http://schemas.microsoft.com/office/infopath/2007/PartnerControls"/>
    </KN2LanguageTaxHTField0>
    <KN2ArticleDateTime xmlns="f674653e-f7ee-4492-bd39-da975c8607c5">2016-09-29T05:07:00+00:00</KN2ArticleDateTime>
    <KN2Description xmlns="a86a36f1-5a8f-416f-bf33-cf6bc51d313a">PowerPoint-tiedosto,19 diaa, 3 199 kt</KN2Description>
    <ThemeTaxHTField0 xmlns="2ca64109-ff74-4a3f-8df8-1404b228dfda">
      <Terms xmlns="http://schemas.microsoft.com/office/infopath/2007/PartnerControls"/>
    </ThemeTaxHTField0>
    <TaxCatchAll xmlns="2ca64109-ff74-4a3f-8df8-1404b228dfda">
      <Value>7</Value>
    </TaxCatchAll>
    <_dlc_DocId xmlns="2ca64109-ff74-4a3f-8df8-1404b228dfda">G94TWSLYV3F3-11578-12</_dlc_DocId>
    <_dlc_DocIdUrl xmlns="2ca64109-ff74-4a3f-8df8-1404b228dfda">
      <Url>http://www.kunnat.net/fi/tietopankit/tilastot/kuntatalous/kuviot/Kuntasektori/_layouts/DocIdRedir.aspx?ID=G94TWSLYV3F3-11578-12</Url>
      <Description>G94TWSLYV3F3-11578-12</Description>
    </_dlc_DocIdUrl>
  </documentManagement>
</p:properties>
</file>

<file path=customXml/itemProps1.xml><?xml version="1.0" encoding="utf-8"?>
<ds:datastoreItem xmlns:ds="http://schemas.openxmlformats.org/officeDocument/2006/customXml" ds:itemID="{965FC288-77D4-4B0F-87AB-85119CBCE96D}"/>
</file>

<file path=customXml/itemProps2.xml><?xml version="1.0" encoding="utf-8"?>
<ds:datastoreItem xmlns:ds="http://schemas.openxmlformats.org/officeDocument/2006/customXml" ds:itemID="{FA06505F-A10D-425F-838F-6FF9D5BD61FA}"/>
</file>

<file path=customXml/itemProps3.xml><?xml version="1.0" encoding="utf-8"?>
<ds:datastoreItem xmlns:ds="http://schemas.openxmlformats.org/officeDocument/2006/customXml" ds:itemID="{B0FB5DF4-6E28-4B72-88DB-70EDD7FB886E}"/>
</file>

<file path=customXml/itemProps4.xml><?xml version="1.0" encoding="utf-8"?>
<ds:datastoreItem xmlns:ds="http://schemas.openxmlformats.org/officeDocument/2006/customXml" ds:itemID="{4B014D3A-4DD9-43DE-879E-57BA0BF712A7}"/>
</file>

<file path=docProps/app.xml><?xml version="1.0" encoding="utf-8"?>
<Properties xmlns="http://schemas.openxmlformats.org/officeDocument/2006/extended-properties" xmlns:vt="http://schemas.openxmlformats.org/officeDocument/2006/docPropsVTypes">
  <Template/>
  <TotalTime>9250</TotalTime>
  <Words>723</Words>
  <Application>Microsoft Office PowerPoint</Application>
  <PresentationFormat>Näytössä katseltava diaesitys (4:3)</PresentationFormat>
  <Paragraphs>144</Paragraphs>
  <Slides>19</Slides>
  <Notes>8</Notes>
  <HiddenSlides>0</HiddenSlides>
  <MMClips>0</MMClips>
  <ScaleCrop>false</ScaleCrop>
  <HeadingPairs>
    <vt:vector size="8" baseType="variant">
      <vt:variant>
        <vt:lpstr>Käytetyt fontit</vt:lpstr>
      </vt:variant>
      <vt:variant>
        <vt:i4>2</vt:i4>
      </vt:variant>
      <vt:variant>
        <vt:lpstr>Teema</vt:lpstr>
      </vt:variant>
      <vt:variant>
        <vt:i4>3</vt:i4>
      </vt:variant>
      <vt:variant>
        <vt:lpstr>Upotetut OLE-palvelimet</vt:lpstr>
      </vt:variant>
      <vt:variant>
        <vt:i4>2</vt:i4>
      </vt:variant>
      <vt:variant>
        <vt:lpstr>Dian otsikot</vt:lpstr>
      </vt:variant>
      <vt:variant>
        <vt:i4>19</vt:i4>
      </vt:variant>
    </vt:vector>
  </HeadingPairs>
  <TitlesOfParts>
    <vt:vector size="26" baseType="lpstr">
      <vt:lpstr>Arial</vt:lpstr>
      <vt:lpstr>Verdana</vt:lpstr>
      <vt:lpstr>Kopio (1) Kuntaliitto</vt:lpstr>
      <vt:lpstr>3_Default Design</vt:lpstr>
      <vt:lpstr>Kuntaliitto suomenkielinen</vt:lpstr>
      <vt:lpstr>Kaavio</vt:lpstr>
      <vt:lpstr>Worksheet</vt:lpstr>
      <vt:lpstr>Kuntien ja kuntayhtymien lainakanta sekä rahavarat 1991-2015, mrd. €</vt:lpstr>
      <vt:lpstr>Kiinteän pääoman bruttomuodostus (investoinnit) 1990-2015 vuoden 2015 hinnoin, mrd. € (Kansantalouden tilinpidon mukaan)</vt:lpstr>
      <vt:lpstr>Kiinteän pääoman bruttomuodostus (investoinnit) vuoden 2015 hinnoin indeksoituna, 1990=100 (Kansantalouden tilinpidon mukaan)</vt:lpstr>
      <vt:lpstr>Kiinteän pääoman bruttomuodostus (investoinnit) vuoden 2015 hinnoin indeksoituna, 2000=100 (Kansantalouden tilinpidon mukaan)</vt:lpstr>
      <vt:lpstr>Kuntien  ja kuntayhtymien bruttoinvestoinnit  1997-2015 käyvin hinnoin, mrd. € (Kuntien kirjanpidon mukaan. Sisältää liikelaitokset, mutta ei yhtiöitä)</vt:lpstr>
      <vt:lpstr>Kuntien ja kuntayhtymien vuosikate ja nettoinvestoinnit1) 1991-2014, mrd. € (käyvin hinnoin)</vt:lpstr>
      <vt:lpstr>PowerPoint-esitys</vt:lpstr>
      <vt:lpstr>PowerPoint-esitys</vt:lpstr>
      <vt:lpstr>Kuntien lainakannan muutos 2000-2015, milj. €</vt:lpstr>
      <vt:lpstr>PowerPoint-esitys</vt:lpstr>
      <vt:lpstr>PowerPoint-esitys</vt:lpstr>
      <vt:lpstr>PowerPoint-esitys</vt:lpstr>
      <vt:lpstr>PowerPoint-esitys</vt:lpstr>
      <vt:lpstr>PowerPoint-esitys</vt:lpstr>
      <vt:lpstr>PowerPoint-esitys</vt:lpstr>
      <vt:lpstr>PowerPoint-esitys</vt:lpstr>
      <vt:lpstr>Kuntien ja kuntayhtymien lainanhoitokate1) 1997-2015</vt:lpstr>
      <vt:lpstr>Kuntien ja kuntayhtymien lainakanta sekä rahavarat 1991-2020, mrd. € (käyvin hinnoin) (arviot painelaskelman mukaan)</vt:lpstr>
      <vt:lpstr>Kuntien ja kuntayhtymien lainakanta 2000-2020, %:a BKT:sta</vt:lpstr>
    </vt:vector>
  </TitlesOfParts>
  <Company>Suomen 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Kuntasektorin velkaantuminen</dc:title>
  <dc:creator>Heikki Pukki</dc:creator>
  <cp:lastModifiedBy>Pukki Heikki</cp:lastModifiedBy>
  <cp:revision>390</cp:revision>
  <cp:lastPrinted>2016-08-11T10:07:32Z</cp:lastPrinted>
  <dcterms:created xsi:type="dcterms:W3CDTF">2009-12-23T10:40:04Z</dcterms:created>
  <dcterms:modified xsi:type="dcterms:W3CDTF">2016-09-29T05:02:17Z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0x010100FB67A0028CB54352919050D117ADD96100A231D506553D6E41B4544C61BE24921A</vt:lpwstr>
  </property>
  <property fmtid="{D5CDD505-2E9C-101B-9397-08002B2CF9AE}" pid="3" name="_dlc_DocIdItemGuid">
    <vt:lpwstr>71eb4610-c495-4bc7-b2d5-3ddf4115a177</vt:lpwstr>
  </property>
  <property fmtid="{D5CDD505-2E9C-101B-9397-08002B2CF9AE}" pid="4" name="KN2Keywords">
    <vt:lpwstr/>
  </property>
  <property fmtid="{D5CDD505-2E9C-101B-9397-08002B2CF9AE}" pid="5" name="Theme">
    <vt:lpwstr/>
  </property>
  <property fmtid="{D5CDD505-2E9C-101B-9397-08002B2CF9AE}" pid="6" name="KN2Language">
    <vt:lpwstr/>
  </property>
  <property fmtid="{D5CDD505-2E9C-101B-9397-08002B2CF9AE}" pid="7" name="Municipality">
    <vt:lpwstr/>
  </property>
  <property fmtid="{D5CDD505-2E9C-101B-9397-08002B2CF9AE}" pid="8" name="ExpertService">
    <vt:lpwstr>7;#Kuntatalous|f60f4e25-53fd-466c-b326-d92406949689</vt:lpwstr>
  </property>
</Properties>
</file>